
<file path=[Content_Types].xml><?xml version="1.0" encoding="utf-8"?>
<Types xmlns="http://schemas.openxmlformats.org/package/2006/content-types">
  <Override PartName="/customXml/itemProps2.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3"/>
  </p:sldMasterIdLst>
  <p:sldIdLst>
    <p:sldId id="256" r:id="rId4"/>
    <p:sldId id="257" r:id="rId5"/>
    <p:sldId id="258" r:id="rId6"/>
    <p:sldId id="259" r:id="rId7"/>
    <p:sldId id="260" r:id="rId8"/>
    <p:sldId id="263" r:id="rId9"/>
    <p:sldId id="261" r:id="rId10"/>
    <p:sldId id="266" r:id="rId11"/>
    <p:sldId id="262" r:id="rId12"/>
    <p:sldId id="264" r:id="rId13"/>
    <p:sldId id="265" r:id="rId14"/>
    <p:sldId id="267" r:id="rId15"/>
    <p:sldId id="26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798" y="-96"/>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796027F-7875-4030-9381-8BD8C4F21935}"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pPr/>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pPr/>
              <a:t>2/14/2024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4"/>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pPr/>
              <a:t>2/14/2024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52C681A-E76C-2A04-64B4-17692B389BAB}"/>
              </a:ext>
            </a:extLst>
          </p:cNvPr>
          <p:cNvPicPr>
            <a:picLocks noChangeAspect="1"/>
          </p:cNvPicPr>
          <p:nvPr/>
        </p:nvPicPr>
        <p:blipFill rotWithShape="1">
          <a:blip r:embed="rId3">
            <a:duotone>
              <a:prstClr val="black"/>
              <a:schemeClr val="accent5">
                <a:tint val="45000"/>
                <a:satMod val="400000"/>
              </a:schemeClr>
            </a:duotone>
            <a:alphaModFix amt="25000"/>
          </a:blip>
          <a:srcRect t="29456" b="14295"/>
          <a:stretch/>
        </p:blipFill>
        <p:spPr>
          <a:xfrm>
            <a:off x="20" y="10"/>
            <a:ext cx="12191980" cy="6857990"/>
          </a:xfrm>
          <a:prstGeom prst="rect">
            <a:avLst/>
          </a:prstGeom>
        </p:spPr>
      </p:pic>
      <p:sp>
        <p:nvSpPr>
          <p:cNvPr id="2" name="Заголовок 1">
            <a:extLst>
              <a:ext uri="{FF2B5EF4-FFF2-40B4-BE49-F238E27FC236}">
                <a16:creationId xmlns:a16="http://schemas.microsoft.com/office/drawing/2014/main" xmlns="" id="{12491CFC-548F-AF81-A9EF-65121CB5F68D}"/>
              </a:ext>
            </a:extLst>
          </p:cNvPr>
          <p:cNvSpPr>
            <a:spLocks noGrp="1"/>
          </p:cNvSpPr>
          <p:nvPr>
            <p:ph type="ctrTitle"/>
          </p:nvPr>
        </p:nvSpPr>
        <p:spPr>
          <a:xfrm>
            <a:off x="1154955" y="1447800"/>
            <a:ext cx="8825658" cy="3329581"/>
          </a:xfrm>
        </p:spPr>
        <p:txBody>
          <a:bodyPr>
            <a:normAutofit/>
          </a:bodyPr>
          <a:lstStyle/>
          <a:p>
            <a:r>
              <a:rPr lang="uk-UA"/>
              <a:t>Макроліди</a:t>
            </a:r>
            <a:endParaRPr lang="x-none" dirty="0"/>
          </a:p>
        </p:txBody>
      </p:sp>
      <p:sp>
        <p:nvSpPr>
          <p:cNvPr id="3" name="Подзаголовок 2">
            <a:extLst>
              <a:ext uri="{FF2B5EF4-FFF2-40B4-BE49-F238E27FC236}">
                <a16:creationId xmlns:a16="http://schemas.microsoft.com/office/drawing/2014/main" xmlns="" id="{BFF60F78-14F0-E4DA-E6D4-1AE832326A8B}"/>
              </a:ext>
            </a:extLst>
          </p:cNvPr>
          <p:cNvSpPr>
            <a:spLocks noGrp="1"/>
          </p:cNvSpPr>
          <p:nvPr>
            <p:ph type="subTitle" idx="1"/>
          </p:nvPr>
        </p:nvSpPr>
        <p:spPr>
          <a:xfrm>
            <a:off x="1154955" y="4777380"/>
            <a:ext cx="8825658" cy="861420"/>
          </a:xfrm>
        </p:spPr>
        <p:txBody>
          <a:bodyPr>
            <a:normAutofit/>
          </a:bodyPr>
          <a:lstStyle/>
          <a:p>
            <a:pPr>
              <a:lnSpc>
                <a:spcPct val="90000"/>
              </a:lnSpc>
            </a:pPr>
            <a:endParaRPr lang="x-none" sz="1100" dirty="0"/>
          </a:p>
        </p:txBody>
      </p:sp>
      <p:sp>
        <p:nvSpPr>
          <p:cNvPr id="6" name="Rectangle 8">
            <a:extLst>
              <a:ext uri="{FF2B5EF4-FFF2-40B4-BE49-F238E27FC236}">
                <a16:creationId xmlns:a16="http://schemas.microsoft.com/office/drawing/2014/main" xmlns="" id="{C885E190-58DD-42DD-A4A8-401E15C92A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xmlns="" val="1652220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41B68C77-138E-4BF7-A276-BD0C78A4219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xmlns="" id="{7C268552-D473-46ED-B1B8-422042C4DEF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xmlns="" id="{4AC0CD9D-7610-4620-93B4-798CCD9AB5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xmlns="" id="{B9238B3E-24AA-439A-B527-6C5DF6D7214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xmlns="" id="{69F01145-BEA3-4CBF-AA21-10077B948CA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5">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xmlns="" id="{DE4D62F9-188E-4530-84C2-24BDEE4BEB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xmlns="" id="{757B325C-3E35-45CF-9D07-3BCB281F3B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A351EC05-0F40-3F22-76D6-D36BC19D5BB4}"/>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1800" b="0" i="0" u="none" strike="noStrike" kern="1200">
                <a:solidFill>
                  <a:srgbClr val="EBEBEB"/>
                </a:solidFill>
                <a:effectLst/>
                <a:latin typeface="+mj-lt"/>
                <a:ea typeface="+mj-ea"/>
                <a:cs typeface="+mj-cs"/>
              </a:rPr>
              <a:t>Макроліди — група антимікробних засобів природного та напівсинтетичного походження, основою хімічної структури яких є макроциклічне лактонне кільце, до якого приєднані один або декілька вуглеводних залишків.</a:t>
            </a:r>
            <a:endParaRPr lang="en-US" sz="1800" b="0" i="0" kern="1200">
              <a:solidFill>
                <a:srgbClr val="EBEBEB"/>
              </a:solidFill>
              <a:latin typeface="+mj-lt"/>
              <a:ea typeface="+mj-ea"/>
              <a:cs typeface="+mj-cs"/>
            </a:endParaRPr>
          </a:p>
        </p:txBody>
      </p:sp>
      <p:sp>
        <p:nvSpPr>
          <p:cNvPr id="23" name="Freeform 36">
            <a:extLst>
              <a:ext uri="{FF2B5EF4-FFF2-40B4-BE49-F238E27FC236}">
                <a16:creationId xmlns:a16="http://schemas.microsoft.com/office/drawing/2014/main" xmlns="" id="{C24BEC42-AFF3-40D1-93A2-A27A42E1E23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5" name="Freeform: Shape 24">
            <a:extLst>
              <a:ext uri="{FF2B5EF4-FFF2-40B4-BE49-F238E27FC236}">
                <a16:creationId xmlns:a16="http://schemas.microsoft.com/office/drawing/2014/main" xmlns="" id="{608F427C-1EC9-4280-9367-F2B3AA063E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xmlns="" id="{F98810A7-E114-447A-A7D6-69B27CFB56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Объект 3">
            <a:extLst>
              <a:ext uri="{FF2B5EF4-FFF2-40B4-BE49-F238E27FC236}">
                <a16:creationId xmlns:a16="http://schemas.microsoft.com/office/drawing/2014/main" xmlns="" id="{6448EF56-5009-63B8-5738-DDF57525E305}"/>
              </a:ext>
            </a:extLst>
          </p:cNvPr>
          <p:cNvPicPr>
            <a:picLocks noGrp="1" noChangeAspect="1"/>
          </p:cNvPicPr>
          <p:nvPr>
            <p:ph idx="1"/>
          </p:nvPr>
        </p:nvPicPr>
        <p:blipFill>
          <a:blip r:embed="rId6"/>
          <a:stretch>
            <a:fillRect/>
          </a:stretch>
        </p:blipFill>
        <p:spPr>
          <a:xfrm>
            <a:off x="643854" y="991049"/>
            <a:ext cx="6270662" cy="4875437"/>
          </a:xfrm>
          <a:prstGeom prst="rect">
            <a:avLst/>
          </a:prstGeom>
          <a:effectLst/>
        </p:spPr>
      </p:pic>
    </p:spTree>
    <p:extLst>
      <p:ext uri="{BB962C8B-B14F-4D97-AF65-F5344CB8AC3E}">
        <p14:creationId xmlns:p14="http://schemas.microsoft.com/office/powerpoint/2010/main" xmlns="" val="3833709041"/>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B4AAD3FD-83A5-4B89-9F8F-01B8870865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3488F71A-A405-B492-3DEA-237149CFBA20}"/>
              </a:ext>
            </a:extLst>
          </p:cNvPr>
          <p:cNvSpPr>
            <a:spLocks noGrp="1"/>
          </p:cNvSpPr>
          <p:nvPr>
            <p:ph type="title"/>
          </p:nvPr>
        </p:nvSpPr>
        <p:spPr>
          <a:xfrm>
            <a:off x="648931" y="629266"/>
            <a:ext cx="4166510" cy="1622321"/>
          </a:xfrm>
        </p:spPr>
        <p:txBody>
          <a:bodyPr>
            <a:normAutofit/>
          </a:bodyPr>
          <a:lstStyle/>
          <a:p>
            <a:r>
              <a:rPr lang="uk-UA">
                <a:solidFill>
                  <a:srgbClr val="EBEBEB"/>
                </a:solidFill>
              </a:rPr>
              <a:t>Класифікація</a:t>
            </a:r>
            <a:endParaRPr lang="x-none">
              <a:solidFill>
                <a:srgbClr val="EBEBEB"/>
              </a:solidFill>
            </a:endParaRPr>
          </a:p>
        </p:txBody>
      </p:sp>
      <p:sp>
        <p:nvSpPr>
          <p:cNvPr id="13" name="Freeform 31">
            <a:extLst>
              <a:ext uri="{FF2B5EF4-FFF2-40B4-BE49-F238E27FC236}">
                <a16:creationId xmlns:a16="http://schemas.microsoft.com/office/drawing/2014/main" xmlns="" id="{61752F1D-FC0F-4103-9584-630E643CCD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5" name="Freeform: Shape 14">
            <a:extLst>
              <a:ext uri="{FF2B5EF4-FFF2-40B4-BE49-F238E27FC236}">
                <a16:creationId xmlns:a16="http://schemas.microsoft.com/office/drawing/2014/main" xmlns="" id="{70151CB7-E7DE-4917-B831-01DF9CE013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4" name="Объект 3">
            <a:extLst>
              <a:ext uri="{FF2B5EF4-FFF2-40B4-BE49-F238E27FC236}">
                <a16:creationId xmlns:a16="http://schemas.microsoft.com/office/drawing/2014/main" xmlns="" id="{B0020764-1995-D8E7-4772-D729610BB1E7}"/>
              </a:ext>
            </a:extLst>
          </p:cNvPr>
          <p:cNvPicPr>
            <a:picLocks noChangeAspect="1"/>
          </p:cNvPicPr>
          <p:nvPr/>
        </p:nvPicPr>
        <p:blipFill>
          <a:blip r:embed="rId2"/>
          <a:stretch>
            <a:fillRect/>
          </a:stretch>
        </p:blipFill>
        <p:spPr>
          <a:xfrm>
            <a:off x="6148889" y="647698"/>
            <a:ext cx="5340095" cy="5562601"/>
          </a:xfrm>
          <a:prstGeom prst="rect">
            <a:avLst/>
          </a:prstGeom>
          <a:effectLst/>
        </p:spPr>
      </p:pic>
      <p:sp>
        <p:nvSpPr>
          <p:cNvPr id="17" name="Rectangle 16">
            <a:extLst>
              <a:ext uri="{FF2B5EF4-FFF2-40B4-BE49-F238E27FC236}">
                <a16:creationId xmlns:a16="http://schemas.microsoft.com/office/drawing/2014/main" xmlns="" id="{A92A1116-1C84-41DF-B803-1F7B0883EC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Content Placeholder 7">
            <a:extLst>
              <a:ext uri="{FF2B5EF4-FFF2-40B4-BE49-F238E27FC236}">
                <a16:creationId xmlns:a16="http://schemas.microsoft.com/office/drawing/2014/main" xmlns="" id="{8CF8186A-3901-3F8E-CD32-624D88DE40C1}"/>
              </a:ext>
            </a:extLst>
          </p:cNvPr>
          <p:cNvSpPr>
            <a:spLocks noGrp="1"/>
          </p:cNvSpPr>
          <p:nvPr>
            <p:ph idx="1"/>
          </p:nvPr>
        </p:nvSpPr>
        <p:spPr>
          <a:xfrm>
            <a:off x="648931" y="2438400"/>
            <a:ext cx="4166509" cy="3785419"/>
          </a:xfrm>
        </p:spPr>
        <p:txBody>
          <a:bodyPr>
            <a:normAutofit/>
          </a:bodyPr>
          <a:lstStyle/>
          <a:p>
            <a:r>
              <a:rPr lang="ru-RU" b="0" i="0" u="none" strike="noStrike" dirty="0" err="1">
                <a:solidFill>
                  <a:srgbClr val="1F2124"/>
                </a:solidFill>
                <a:effectLst/>
                <a:latin typeface="Roboto" panose="020F0502020204030204" pitchFamily="34" charset="0"/>
              </a:rPr>
              <a:t>Макроліди</a:t>
            </a:r>
            <a:r>
              <a:rPr lang="ru-RU" b="0" i="0" u="none" strike="noStrike" dirty="0">
                <a:solidFill>
                  <a:srgbClr val="1F2124"/>
                </a:solidFill>
                <a:effectLst/>
                <a:latin typeface="Roboto" panose="020F0502020204030204" pitchFamily="34" charset="0"/>
              </a:rPr>
              <a:t> </a:t>
            </a:r>
            <a:r>
              <a:rPr lang="ru-RU" b="0" i="0" u="none" strike="noStrike" dirty="0" err="1">
                <a:solidFill>
                  <a:srgbClr val="1F2124"/>
                </a:solidFill>
                <a:effectLst/>
                <a:latin typeface="Roboto" panose="020F0502020204030204" pitchFamily="34" charset="0"/>
              </a:rPr>
              <a:t>класифікують</a:t>
            </a:r>
            <a:r>
              <a:rPr lang="ru-RU" b="0" i="0" u="none" strike="noStrike" dirty="0">
                <a:solidFill>
                  <a:srgbClr val="1F2124"/>
                </a:solidFill>
                <a:effectLst/>
                <a:latin typeface="Roboto" panose="020F0502020204030204" pitchFamily="34" charset="0"/>
              </a:rPr>
              <a:t> за </a:t>
            </a:r>
            <a:r>
              <a:rPr lang="ru-RU" b="0" i="0" u="none" strike="noStrike" dirty="0" err="1">
                <a:solidFill>
                  <a:srgbClr val="1F2124"/>
                </a:solidFill>
                <a:effectLst/>
                <a:latin typeface="Roboto" panose="020F0502020204030204" pitchFamily="34" charset="0"/>
              </a:rPr>
              <a:t>хімічною</a:t>
            </a:r>
            <a:r>
              <a:rPr lang="ru-RU" b="0" i="0" u="none" strike="noStrike" dirty="0">
                <a:solidFill>
                  <a:srgbClr val="1F2124"/>
                </a:solidFill>
                <a:effectLst/>
                <a:latin typeface="Roboto" panose="020F0502020204030204" pitchFamily="34" charset="0"/>
              </a:rPr>
              <a:t> структурою (14-, 15- та </a:t>
            </a:r>
            <a:r>
              <a:rPr lang="ru-RU" b="0" i="0" u="none" strike="noStrike" dirty="0" err="1">
                <a:solidFill>
                  <a:srgbClr val="1F2124"/>
                </a:solidFill>
                <a:effectLst/>
                <a:latin typeface="Roboto" panose="020F0502020204030204" pitchFamily="34" charset="0"/>
              </a:rPr>
              <a:t>16-членне</a:t>
            </a:r>
            <a:r>
              <a:rPr lang="ru-RU" b="0" i="0" u="none" strike="noStrike" dirty="0">
                <a:solidFill>
                  <a:srgbClr val="1F2124"/>
                </a:solidFill>
                <a:effectLst/>
                <a:latin typeface="Roboto" panose="020F0502020204030204" pitchFamily="34" charset="0"/>
              </a:rPr>
              <a:t> </a:t>
            </a:r>
            <a:r>
              <a:rPr lang="ru-RU" b="0" i="0" u="none" strike="noStrike" dirty="0" err="1">
                <a:solidFill>
                  <a:srgbClr val="1F2124"/>
                </a:solidFill>
                <a:effectLst/>
                <a:latin typeface="Roboto" panose="020F0502020204030204" pitchFamily="34" charset="0"/>
              </a:rPr>
              <a:t>кільце</a:t>
            </a:r>
            <a:r>
              <a:rPr lang="ru-RU" b="0" i="0" u="none" strike="noStrike" dirty="0">
                <a:solidFill>
                  <a:srgbClr val="1F2124"/>
                </a:solidFill>
                <a:effectLst/>
                <a:latin typeface="Roboto" panose="020F0502020204030204" pitchFamily="34" charset="0"/>
              </a:rPr>
              <a:t>) та шляхом </a:t>
            </a:r>
            <a:r>
              <a:rPr lang="ru-RU" b="0" i="0" u="none" strike="noStrike" dirty="0" err="1">
                <a:solidFill>
                  <a:srgbClr val="1F2124"/>
                </a:solidFill>
                <a:effectLst/>
                <a:latin typeface="Roboto" panose="020F0502020204030204" pitchFamily="34" charset="0"/>
              </a:rPr>
              <a:t>одержання</a:t>
            </a:r>
            <a:r>
              <a:rPr lang="uk-UA" dirty="0">
                <a:solidFill>
                  <a:srgbClr val="1F2124"/>
                </a:solidFill>
                <a:latin typeface="Roboto" panose="020F0502020204030204" pitchFamily="34" charset="0"/>
              </a:rPr>
              <a:t>, </a:t>
            </a:r>
            <a:r>
              <a:rPr lang="ru-RU" b="0" i="0" u="none" strike="noStrike" dirty="0">
                <a:solidFill>
                  <a:srgbClr val="1F2124"/>
                </a:solidFill>
                <a:effectLst/>
                <a:latin typeface="Roboto" panose="020F0502020204030204" pitchFamily="34" charset="0"/>
              </a:rPr>
              <a:t>а </a:t>
            </a:r>
            <a:r>
              <a:rPr lang="ru-RU" b="0" i="0" u="none" strike="noStrike" dirty="0" err="1">
                <a:solidFill>
                  <a:srgbClr val="1F2124"/>
                </a:solidFill>
                <a:effectLst/>
                <a:latin typeface="Roboto" panose="020F0502020204030204" pitchFamily="34" charset="0"/>
              </a:rPr>
              <a:t>також</a:t>
            </a:r>
            <a:r>
              <a:rPr lang="ru-RU" b="0" i="0" u="none" strike="noStrike" dirty="0">
                <a:solidFill>
                  <a:srgbClr val="1F2124"/>
                </a:solidFill>
                <a:effectLst/>
                <a:latin typeface="Roboto" panose="020F0502020204030204" pitchFamily="34" charset="0"/>
              </a:rPr>
              <a:t> за </a:t>
            </a:r>
            <a:r>
              <a:rPr lang="ru-RU" b="0" i="0" u="none" strike="noStrike" dirty="0" err="1">
                <a:solidFill>
                  <a:srgbClr val="1F2124"/>
                </a:solidFill>
                <a:effectLst/>
                <a:latin typeface="Roboto" panose="020F0502020204030204" pitchFamily="34" charset="0"/>
              </a:rPr>
              <a:t>тривалістю</a:t>
            </a:r>
            <a:r>
              <a:rPr lang="ru-RU" b="0" i="0" u="none" strike="noStrike" dirty="0">
                <a:solidFill>
                  <a:srgbClr val="1F2124"/>
                </a:solidFill>
                <a:effectLst/>
                <a:latin typeface="Roboto" panose="020F0502020204030204" pitchFamily="34" charset="0"/>
              </a:rPr>
              <a:t> </a:t>
            </a:r>
            <a:r>
              <a:rPr lang="ru-RU" b="0" i="0" u="none" strike="noStrike" dirty="0" err="1">
                <a:solidFill>
                  <a:srgbClr val="1F2124"/>
                </a:solidFill>
                <a:effectLst/>
                <a:latin typeface="Roboto" panose="020F0502020204030204" pitchFamily="34" charset="0"/>
              </a:rPr>
              <a:t>дії</a:t>
            </a:r>
            <a:endParaRPr lang="en-US" dirty="0">
              <a:solidFill>
                <a:srgbClr val="EBEBEB"/>
              </a:solidFill>
            </a:endParaRPr>
          </a:p>
        </p:txBody>
      </p:sp>
    </p:spTree>
    <p:extLst>
      <p:ext uri="{BB962C8B-B14F-4D97-AF65-F5344CB8AC3E}">
        <p14:creationId xmlns:p14="http://schemas.microsoft.com/office/powerpoint/2010/main" xmlns="" val="305724807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9529ABF-7F9E-0B79-8FB1-C256AE16129D}"/>
              </a:ext>
            </a:extLst>
          </p:cNvPr>
          <p:cNvSpPr>
            <a:spLocks noGrp="1"/>
          </p:cNvSpPr>
          <p:nvPr>
            <p:ph type="title"/>
          </p:nvPr>
        </p:nvSpPr>
        <p:spPr>
          <a:xfrm>
            <a:off x="648930" y="629266"/>
            <a:ext cx="9252154" cy="1223983"/>
          </a:xfrm>
        </p:spPr>
        <p:txBody>
          <a:bodyPr>
            <a:normAutofit/>
          </a:bodyPr>
          <a:lstStyle/>
          <a:p>
            <a:pPr fontAlgn="base">
              <a:lnSpc>
                <a:spcPct val="90000"/>
              </a:lnSpc>
            </a:pPr>
            <a:r>
              <a:rPr lang="ru-RU" sz="3900" b="1" i="0" u="none" strike="noStrike">
                <a:effectLst/>
                <a:latin typeface="Roboto" panose="020F0502020204030204" pitchFamily="34" charset="0"/>
              </a:rPr>
              <a:t>Механізм бактерицидної дії макролідів</a:t>
            </a:r>
          </a:p>
        </p:txBody>
      </p:sp>
      <p:sp>
        <p:nvSpPr>
          <p:cNvPr id="3" name="Объект 2">
            <a:extLst>
              <a:ext uri="{FF2B5EF4-FFF2-40B4-BE49-F238E27FC236}">
                <a16:creationId xmlns:a16="http://schemas.microsoft.com/office/drawing/2014/main" xmlns="" id="{384EA1E2-B98C-90F5-E31B-0A6A2C42B501}"/>
              </a:ext>
            </a:extLst>
          </p:cNvPr>
          <p:cNvSpPr>
            <a:spLocks noGrp="1"/>
          </p:cNvSpPr>
          <p:nvPr>
            <p:ph idx="1"/>
          </p:nvPr>
        </p:nvSpPr>
        <p:spPr>
          <a:xfrm>
            <a:off x="1103311" y="2052214"/>
            <a:ext cx="5965394" cy="4196185"/>
          </a:xfrm>
        </p:spPr>
        <p:txBody>
          <a:bodyPr>
            <a:normAutofit/>
          </a:bodyPr>
          <a:lstStyle/>
          <a:p>
            <a:pPr>
              <a:lnSpc>
                <a:spcPct val="90000"/>
              </a:lnSpc>
            </a:pPr>
            <a:r>
              <a:rPr lang="ru-RU" sz="1600" b="0" i="0" u="none" strike="noStrike" err="1">
                <a:effectLst/>
                <a:latin typeface="Roboto" panose="020F0502020204030204" pitchFamily="34" charset="0"/>
              </a:rPr>
              <a:t>Антимікробна</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дія</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макролідів</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обумовлена</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порушенням</a:t>
            </a:r>
            <a:r>
              <a:rPr lang="ru-RU" sz="1600" b="0" i="0" u="none" strike="noStrike">
                <a:effectLst/>
                <a:latin typeface="Roboto" panose="020F0502020204030204" pitchFamily="34" charset="0"/>
              </a:rPr>
              <a:t> в </a:t>
            </a:r>
            <a:r>
              <a:rPr lang="ru-RU" sz="1600" b="0" i="0" u="none" strike="noStrike" err="1">
                <a:effectLst/>
                <a:latin typeface="Roboto" panose="020F0502020204030204" pitchFamily="34" charset="0"/>
              </a:rPr>
              <a:t>клітинах</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бактерій</a:t>
            </a:r>
            <a:r>
              <a:rPr lang="ru-RU" sz="1600" b="0" i="0" u="none" strike="noStrike">
                <a:effectLst/>
                <a:latin typeface="Roboto" panose="020F0502020204030204" pitchFamily="34" charset="0"/>
              </a:rPr>
              <a:t> синтезу </a:t>
            </a:r>
            <a:r>
              <a:rPr lang="ru-RU" sz="1600" b="0" i="0" u="none" strike="noStrike" err="1">
                <a:effectLst/>
                <a:latin typeface="Roboto" panose="020F0502020204030204" pitchFamily="34" charset="0"/>
              </a:rPr>
              <a:t>білка</a:t>
            </a:r>
            <a:r>
              <a:rPr lang="ru-RU" sz="1600" b="0" i="0" u="none" strike="noStrike">
                <a:effectLst/>
                <a:latin typeface="Roboto" panose="020F0502020204030204" pitchFamily="34" charset="0"/>
              </a:rPr>
              <a:t> на </a:t>
            </a:r>
            <a:r>
              <a:rPr lang="ru-RU" sz="1600" b="0" i="0" u="none" strike="noStrike" err="1">
                <a:effectLst/>
                <a:latin typeface="Roboto" panose="020F0502020204030204" pitchFamily="34" charset="0"/>
              </a:rPr>
              <a:t>етапі</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трансляції</a:t>
            </a:r>
            <a:r>
              <a:rPr lang="ru-RU" sz="1600" b="0" i="0" u="none" strike="noStrike">
                <a:effectLst/>
                <a:latin typeface="Roboto" panose="020F0502020204030204" pitchFamily="34" charset="0"/>
              </a:rPr>
              <a:t>. Молекула </a:t>
            </a:r>
            <a:r>
              <a:rPr lang="ru-RU" sz="1600" b="0" i="0" u="none" strike="noStrike" err="1">
                <a:effectLst/>
                <a:latin typeface="Roboto" panose="020F0502020204030204" pitchFamily="34" charset="0"/>
              </a:rPr>
              <a:t>макролідного</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антибіотика</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оборотно</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зв’язується</a:t>
            </a:r>
            <a:r>
              <a:rPr lang="ru-RU" sz="1600" b="0" i="0" u="none" strike="noStrike">
                <a:effectLst/>
                <a:latin typeface="Roboto" panose="020F0502020204030204" pitchFamily="34" charset="0"/>
              </a:rPr>
              <a:t> з </a:t>
            </a:r>
            <a:r>
              <a:rPr lang="ru-RU" sz="1600" b="0" i="0" u="none" strike="noStrike" err="1">
                <a:effectLst/>
                <a:latin typeface="Roboto" panose="020F0502020204030204" pitchFamily="34" charset="0"/>
              </a:rPr>
              <a:t>пептидил-трансферазним</a:t>
            </a:r>
            <a:r>
              <a:rPr lang="ru-RU" sz="1600" b="0" i="0" u="none" strike="noStrike">
                <a:effectLst/>
                <a:latin typeface="Roboto" panose="020F0502020204030204" pitchFamily="34" charset="0"/>
              </a:rPr>
              <a:t> центром на </a:t>
            </a:r>
            <a:r>
              <a:rPr lang="ru-RU" sz="1600" b="0" i="0" u="none" strike="noStrike" err="1">
                <a:effectLst/>
                <a:latin typeface="Roboto" panose="020F0502020204030204" pitchFamily="34" charset="0"/>
              </a:rPr>
              <a:t>рибосомі</a:t>
            </a:r>
            <a:r>
              <a:rPr lang="ru-RU" sz="1600" b="0" i="0" u="none" strike="noStrike">
                <a:effectLst/>
                <a:latin typeface="Roboto" panose="020F0502020204030204" pitchFamily="34" charset="0"/>
              </a:rPr>
              <a:t> (50</a:t>
            </a:r>
            <a:r>
              <a:rPr lang="en-GB" sz="1600" b="0" i="0" u="none" strike="noStrike">
                <a:effectLst/>
                <a:latin typeface="Roboto" panose="020F0502020204030204" pitchFamily="34" charset="0"/>
              </a:rPr>
              <a:t>S-</a:t>
            </a:r>
            <a:r>
              <a:rPr lang="ru-RU" sz="1600" b="0" i="0" u="none" strike="noStrike" err="1">
                <a:effectLst/>
                <a:latin typeface="Roboto" panose="020F0502020204030204" pitchFamily="34" charset="0"/>
              </a:rPr>
              <a:t>субодиниці</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що</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призводить</a:t>
            </a:r>
            <a:r>
              <a:rPr lang="ru-RU" sz="1600" b="0" i="0" u="none" strike="noStrike">
                <a:effectLst/>
                <a:latin typeface="Roboto" panose="020F0502020204030204" pitchFamily="34" charset="0"/>
              </a:rPr>
              <a:t> до </a:t>
            </a:r>
            <a:r>
              <a:rPr lang="ru-RU" sz="1600" b="0" i="0" u="none" strike="noStrike" err="1">
                <a:effectLst/>
                <a:latin typeface="Roboto" panose="020F0502020204030204" pitchFamily="34" charset="0"/>
              </a:rPr>
              <a:t>від’єднання</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від</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рибосоми</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зростаючого</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пептидного</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ланцюга</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приєднаного</a:t>
            </a:r>
            <a:r>
              <a:rPr lang="ru-RU" sz="1600" b="0" i="0" u="none" strike="noStrike">
                <a:effectLst/>
                <a:latin typeface="Roboto" panose="020F0502020204030204" pitchFamily="34" charset="0"/>
              </a:rPr>
              <a:t> до тРНК (</a:t>
            </a:r>
            <a:r>
              <a:rPr lang="ru-RU" sz="1600" b="0" i="0" u="none" strike="noStrike" err="1">
                <a:effectLst/>
                <a:latin typeface="Roboto" panose="020F0502020204030204" pitchFamily="34" charset="0"/>
              </a:rPr>
              <a:t>пептидил-тРНК</a:t>
            </a:r>
            <a:r>
              <a:rPr lang="ru-RU" sz="1600" b="0" i="0" u="none" strike="noStrike">
                <a:effectLst/>
                <a:latin typeface="Roboto" panose="020F0502020204030204" pitchFamily="34" charset="0"/>
              </a:rPr>
              <a:t>). У </a:t>
            </a:r>
            <a:r>
              <a:rPr lang="ru-RU" sz="1600" b="0" i="0" u="none" strike="noStrike" err="1">
                <a:effectLst/>
                <a:latin typeface="Roboto" panose="020F0502020204030204" pitchFamily="34" charset="0"/>
              </a:rPr>
              <a:t>результаті</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припиняється</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процес</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формування</a:t>
            </a:r>
            <a:r>
              <a:rPr lang="ru-RU" sz="1600" b="0" i="0" u="none" strike="noStrike">
                <a:effectLst/>
                <a:latin typeface="Roboto" panose="020F0502020204030204" pitchFamily="34" charset="0"/>
              </a:rPr>
              <a:t> та </a:t>
            </a:r>
            <a:r>
              <a:rPr lang="ru-RU" sz="1600" b="0" i="0" u="none" strike="noStrike" err="1">
                <a:effectLst/>
                <a:latin typeface="Roboto" panose="020F0502020204030204" pitchFamily="34" charset="0"/>
              </a:rPr>
              <a:t>нарощування</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поліпептиду</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Макролід</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може</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зв’язатися</a:t>
            </a:r>
            <a:r>
              <a:rPr lang="ru-RU" sz="1600" b="0" i="0" u="none" strike="noStrike">
                <a:effectLst/>
                <a:latin typeface="Roboto" panose="020F0502020204030204" pitchFamily="34" charset="0"/>
              </a:rPr>
              <a:t> з 50</a:t>
            </a:r>
            <a:r>
              <a:rPr lang="en-GB" sz="1600" b="0" i="0" u="none" strike="noStrike">
                <a:effectLst/>
                <a:latin typeface="Roboto" panose="020F0502020204030204" pitchFamily="34" charset="0"/>
              </a:rPr>
              <a:t>S-</a:t>
            </a:r>
            <a:r>
              <a:rPr lang="ru-RU" sz="1600" b="0" i="0" u="none" strike="noStrike" err="1">
                <a:effectLst/>
                <a:latin typeface="Roboto" panose="020F0502020204030204" pitchFamily="34" charset="0"/>
              </a:rPr>
              <a:t>субодиницею</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бактеріальної</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рибосоми</a:t>
            </a:r>
            <a:r>
              <a:rPr lang="ru-RU" sz="1600" b="0" i="0" u="none" strike="noStrike">
                <a:effectLst/>
                <a:latin typeface="Roboto" panose="020F0502020204030204" pitchFamily="34" charset="0"/>
              </a:rPr>
              <a:t> на </a:t>
            </a:r>
            <a:r>
              <a:rPr lang="ru-RU" sz="1600" b="0" i="0" u="none" strike="noStrike" err="1">
                <a:effectLst/>
                <a:latin typeface="Roboto" panose="020F0502020204030204" pitchFamily="34" charset="0"/>
              </a:rPr>
              <a:t>будь-якій</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стадії</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рибосомального</a:t>
            </a:r>
            <a:r>
              <a:rPr lang="ru-RU" sz="1600" b="0" i="0" u="none" strike="noStrike">
                <a:effectLst/>
                <a:latin typeface="Roboto" panose="020F0502020204030204" pitchFamily="34" charset="0"/>
              </a:rPr>
              <a:t> циклу.</a:t>
            </a:r>
            <a:endParaRPr lang="uk-UA" sz="1600" b="0" i="0" u="none" strike="noStrike">
              <a:effectLst/>
              <a:latin typeface="Roboto" panose="020F0502020204030204" pitchFamily="34" charset="0"/>
            </a:endParaRPr>
          </a:p>
          <a:p>
            <a:pPr>
              <a:lnSpc>
                <a:spcPct val="90000"/>
              </a:lnSpc>
            </a:pPr>
            <a:r>
              <a:rPr lang="ru-RU" sz="1600" b="0" i="0" u="none" strike="noStrike" err="1">
                <a:effectLst/>
                <a:latin typeface="Roboto" panose="020F0502020204030204" pitchFamily="34" charset="0"/>
              </a:rPr>
              <a:t>Макроліди</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зазвичай</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чинять</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бактеріостатичну</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дію</a:t>
            </a:r>
            <a:r>
              <a:rPr lang="ru-RU" sz="1600" b="0" i="0" u="none" strike="noStrike">
                <a:effectLst/>
                <a:latin typeface="Roboto" panose="020F0502020204030204" pitchFamily="34" charset="0"/>
              </a:rPr>
              <a:t>. Але при </a:t>
            </a:r>
            <a:r>
              <a:rPr lang="ru-RU" sz="1600" b="0" i="0" u="none" strike="noStrike" err="1">
                <a:effectLst/>
                <a:latin typeface="Roboto" panose="020F0502020204030204" pitchFamily="34" charset="0"/>
              </a:rPr>
              <a:t>високих</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концентраціях</a:t>
            </a:r>
            <a:r>
              <a:rPr lang="ru-RU" sz="1600" b="0" i="0" u="none" strike="noStrike">
                <a:effectLst/>
                <a:latin typeface="Roboto" panose="020F0502020204030204" pitchFamily="34" charset="0"/>
              </a:rPr>
              <a:t> у </a:t>
            </a:r>
            <a:r>
              <a:rPr lang="ru-RU" sz="1600" b="0" i="0" u="none" strike="noStrike" err="1">
                <a:effectLst/>
                <a:latin typeface="Roboto" panose="020F0502020204030204" pitchFamily="34" charset="0"/>
              </a:rPr>
              <a:t>вогнищі</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інфекції</a:t>
            </a:r>
            <a:r>
              <a:rPr lang="ru-RU" sz="1600" b="0" i="0" u="none" strike="noStrike">
                <a:effectLst/>
                <a:latin typeface="Roboto" panose="020F0502020204030204" pitchFamily="34" charset="0"/>
              </a:rPr>
              <a:t> та </a:t>
            </a:r>
            <a:r>
              <a:rPr lang="ru-RU" sz="1600" b="0" i="0" u="none" strike="noStrike" err="1">
                <a:effectLst/>
                <a:latin typeface="Roboto" panose="020F0502020204030204" pitchFamily="34" charset="0"/>
              </a:rPr>
              <a:t>щодо</a:t>
            </a:r>
            <a:r>
              <a:rPr lang="ru-RU" sz="1600" b="0" i="0" u="none" strike="noStrike">
                <a:effectLst/>
                <a:latin typeface="Roboto" panose="020F0502020204030204" pitchFamily="34" charset="0"/>
              </a:rPr>
              <a:t> тих </a:t>
            </a:r>
            <a:r>
              <a:rPr lang="ru-RU" sz="1600" b="0" i="0" u="none" strike="noStrike" err="1">
                <a:effectLst/>
                <a:latin typeface="Roboto" panose="020F0502020204030204" pitchFamily="34" charset="0"/>
              </a:rPr>
              <a:t>мікроорганізмів</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які</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перебувають</a:t>
            </a:r>
            <a:r>
              <a:rPr lang="ru-RU" sz="1600" b="0" i="0" u="none" strike="noStrike">
                <a:effectLst/>
                <a:latin typeface="Roboto" panose="020F0502020204030204" pitchFamily="34" charset="0"/>
              </a:rPr>
              <a:t> у </a:t>
            </a:r>
            <a:r>
              <a:rPr lang="ru-RU" sz="1600" b="0" i="0" u="none" strike="noStrike" err="1">
                <a:effectLst/>
                <a:latin typeface="Roboto" panose="020F0502020204030204" pitchFamily="34" charset="0"/>
              </a:rPr>
              <a:t>фазі</a:t>
            </a:r>
            <a:r>
              <a:rPr lang="ru-RU" sz="1600" b="0" i="0" u="none" strike="noStrike">
                <a:effectLst/>
                <a:latin typeface="Roboto" panose="020F0502020204030204" pitchFamily="34" charset="0"/>
              </a:rPr>
              <a:t> росту, </a:t>
            </a:r>
            <a:r>
              <a:rPr lang="ru-RU" sz="1600" b="0" i="0" u="none" strike="noStrike" err="1">
                <a:effectLst/>
                <a:latin typeface="Roboto" panose="020F0502020204030204" pitchFamily="34" charset="0"/>
              </a:rPr>
              <a:t>макроліди</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можуть</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виявляти</a:t>
            </a:r>
            <a:r>
              <a:rPr lang="ru-RU" sz="1600" b="0" i="0" u="none" strike="noStrike">
                <a:effectLst/>
                <a:latin typeface="Roboto" panose="020F0502020204030204" pitchFamily="34" charset="0"/>
              </a:rPr>
              <a:t> </a:t>
            </a:r>
            <a:r>
              <a:rPr lang="ru-RU" sz="1600" b="1" i="0" u="none" strike="noStrike" err="1">
                <a:effectLst/>
                <a:latin typeface="Roboto" panose="020F0502020204030204" pitchFamily="34" charset="0"/>
              </a:rPr>
              <a:t>бактерицидний</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ефект</a:t>
            </a:r>
            <a:r>
              <a:rPr lang="ru-RU" sz="1600" b="0" i="0" u="none" strike="noStrike">
                <a:effectLst/>
                <a:latin typeface="Roboto" panose="020F0502020204030204" pitchFamily="34" charset="0"/>
              </a:rPr>
              <a:t>. Таким чином, вони </a:t>
            </a:r>
            <a:r>
              <a:rPr lang="ru-RU" sz="1600" b="0" i="0" u="none" strike="noStrike" err="1">
                <a:effectLst/>
                <a:latin typeface="Roboto" panose="020F0502020204030204" pitchFamily="34" charset="0"/>
              </a:rPr>
              <a:t>діють</a:t>
            </a:r>
            <a:r>
              <a:rPr lang="ru-RU" sz="1600" b="0" i="0" u="none" strike="noStrike">
                <a:effectLst/>
                <a:latin typeface="Roboto" panose="020F0502020204030204" pitchFamily="34" charset="0"/>
              </a:rPr>
              <a:t> на </a:t>
            </a:r>
            <a:r>
              <a:rPr lang="el-GR" sz="1600" b="0" i="0" u="none" strike="noStrike">
                <a:effectLst/>
                <a:latin typeface="Roboto" panose="020F0502020204030204" pitchFamily="34" charset="0"/>
              </a:rPr>
              <a:t>β-</a:t>
            </a:r>
            <a:r>
              <a:rPr lang="ru-RU" sz="1600" b="0" i="0" u="none" strike="noStrike" err="1">
                <a:effectLst/>
                <a:latin typeface="Roboto" panose="020F0502020204030204" pitchFamily="34" charset="0"/>
              </a:rPr>
              <a:t>гемолітичний</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стрептокок</a:t>
            </a:r>
            <a:r>
              <a:rPr lang="ru-RU" sz="1600" b="0" i="0" u="none" strike="noStrike">
                <a:effectLst/>
                <a:latin typeface="Roboto" panose="020F0502020204030204" pitchFamily="34" charset="0"/>
              </a:rPr>
              <a:t> групи А, </a:t>
            </a:r>
            <a:r>
              <a:rPr lang="ru-RU" sz="1600" b="0" i="0" u="none" strike="noStrike" err="1">
                <a:effectLst/>
                <a:latin typeface="Roboto" panose="020F0502020204030204" pitchFamily="34" charset="0"/>
              </a:rPr>
              <a:t>пневмокок</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менінгокок</a:t>
            </a:r>
            <a:r>
              <a:rPr lang="ru-RU" sz="1600" b="0" i="0" u="none" strike="noStrike">
                <a:effectLst/>
                <a:latin typeface="Roboto" panose="020F0502020204030204" pitchFamily="34" charset="0"/>
              </a:rPr>
              <a:t>, </a:t>
            </a:r>
            <a:r>
              <a:rPr lang="ru-RU" sz="1600" b="0" i="0" u="none" strike="noStrike" err="1">
                <a:effectLst/>
                <a:latin typeface="Roboto" panose="020F0502020204030204" pitchFamily="34" charset="0"/>
              </a:rPr>
              <a:t>збудників</a:t>
            </a:r>
            <a:r>
              <a:rPr lang="ru-RU" sz="1600" b="0" i="0" u="none" strike="noStrike">
                <a:effectLst/>
                <a:latin typeface="Roboto" panose="020F0502020204030204" pitchFamily="34" charset="0"/>
              </a:rPr>
              <a:t> коклюшу т</a:t>
            </a:r>
            <a:r>
              <a:rPr lang="uk-UA" sz="1600" b="0" i="0" u="none" strike="noStrike">
                <a:effectLst/>
                <a:latin typeface="Roboto" panose="020F0502020204030204" pitchFamily="34" charset="0"/>
              </a:rPr>
              <a:t>а дифтерії</a:t>
            </a:r>
            <a:endParaRPr lang="x-none" sz="1600"/>
          </a:p>
        </p:txBody>
      </p:sp>
      <p:pic>
        <p:nvPicPr>
          <p:cNvPr id="4" name="Рисунок 3">
            <a:extLst>
              <a:ext uri="{FF2B5EF4-FFF2-40B4-BE49-F238E27FC236}">
                <a16:creationId xmlns:a16="http://schemas.microsoft.com/office/drawing/2014/main" xmlns="" id="{2D02F2D3-198D-4D09-F4B5-3E2A1640F3C3}"/>
              </a:ext>
            </a:extLst>
          </p:cNvPr>
          <p:cNvPicPr>
            <a:picLocks noChangeAspect="1"/>
          </p:cNvPicPr>
          <p:nvPr/>
        </p:nvPicPr>
        <p:blipFill>
          <a:blip r:embed="rId3"/>
          <a:stretch>
            <a:fillRect/>
          </a:stretch>
        </p:blipFill>
        <p:spPr>
          <a:xfrm>
            <a:off x="7534655" y="2646973"/>
            <a:ext cx="4008888" cy="3006665"/>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xmlns="" val="2499374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B87E4204-E93C-417B-9ED0-F81552DE8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xmlns="" id="{068E4A00-82CC-4AD0-B631-F820AEE40F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Freeform 7">
            <a:extLst>
              <a:ext uri="{FF2B5EF4-FFF2-40B4-BE49-F238E27FC236}">
                <a16:creationId xmlns:a16="http://schemas.microsoft.com/office/drawing/2014/main" xmlns="" id="{463665DF-25B8-4EE2-8F85-921EF38BE2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12" name="Заголовок 1">
            <a:extLst>
              <a:ext uri="{FF2B5EF4-FFF2-40B4-BE49-F238E27FC236}">
                <a16:creationId xmlns:a16="http://schemas.microsoft.com/office/drawing/2014/main" xmlns="" id="{E62436F5-7B6C-A886-DF4E-F047BF0763A2}"/>
              </a:ext>
            </a:extLst>
          </p:cNvPr>
          <p:cNvSpPr>
            <a:spLocks noGrp="1"/>
          </p:cNvSpPr>
          <p:nvPr>
            <p:ph type="title"/>
          </p:nvPr>
        </p:nvSpPr>
        <p:spPr>
          <a:xfrm>
            <a:off x="648930" y="629267"/>
            <a:ext cx="9252154" cy="1016654"/>
          </a:xfrm>
          <a:prstGeom prst="rect">
            <a:avLst/>
          </a:prstGeom>
        </p:spPr>
        <p:txBody>
          <a:bodyPr vert="horz" lIns="91440" tIns="45720" rIns="91440" bIns="45720" rtlCol="0">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base"/>
            <a:r>
              <a:rPr lang="ru-RU" b="1" i="0" u="none" strike="noStrike">
                <a:solidFill>
                  <a:srgbClr val="EBEBEB"/>
                </a:solidFill>
                <a:effectLst/>
                <a:latin typeface="Roboto" panose="020F0502020204030204" pitchFamily="34" charset="0"/>
              </a:rPr>
              <a:t>Спектр активності макролідів</a:t>
            </a:r>
          </a:p>
        </p:txBody>
      </p:sp>
      <p:sp useBgFill="1">
        <p:nvSpPr>
          <p:cNvPr id="24" name="Freeform: Shape 23">
            <a:extLst>
              <a:ext uri="{FF2B5EF4-FFF2-40B4-BE49-F238E27FC236}">
                <a16:creationId xmlns:a16="http://schemas.microsoft.com/office/drawing/2014/main" xmlns="" id="{B3378DC2-950E-4B63-B833-32DE4719A8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Объект 2">
            <a:extLst>
              <a:ext uri="{FF2B5EF4-FFF2-40B4-BE49-F238E27FC236}">
                <a16:creationId xmlns:a16="http://schemas.microsoft.com/office/drawing/2014/main" xmlns="" id="{078FFC1D-8D24-4143-B13E-53D82FFCF7F1}"/>
              </a:ext>
            </a:extLst>
          </p:cNvPr>
          <p:cNvSpPr>
            <a:spLocks noGrp="1"/>
          </p:cNvSpPr>
          <p:nvPr>
            <p:ph idx="1"/>
          </p:nvPr>
        </p:nvSpPr>
        <p:spPr>
          <a:xfrm>
            <a:off x="648931" y="2548281"/>
            <a:ext cx="7153602" cy="3658689"/>
          </a:xfrm>
        </p:spPr>
        <p:txBody>
          <a:bodyPr>
            <a:normAutofit/>
          </a:bodyPr>
          <a:lstStyle/>
          <a:p>
            <a:pPr fontAlgn="base">
              <a:lnSpc>
                <a:spcPct val="90000"/>
              </a:lnSpc>
            </a:pPr>
            <a:r>
              <a:rPr lang="ru-RU" sz="1600" b="0" i="0" u="none" strike="noStrike" dirty="0" err="1">
                <a:effectLst/>
                <a:latin typeface="Roboto" panose="020F0502020204030204" pitchFamily="34" charset="0"/>
              </a:rPr>
              <a:t>Макроліди</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активні</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щодо</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грампозитивних</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коків</a:t>
            </a:r>
            <a:r>
              <a:rPr lang="ru-RU" sz="1600" b="0" i="0" u="none" strike="noStrike" dirty="0">
                <a:effectLst/>
                <a:latin typeface="Roboto" panose="020F0502020204030204" pitchFamily="34" charset="0"/>
              </a:rPr>
              <a:t>: </a:t>
            </a:r>
            <a:r>
              <a:rPr lang="en-GB" sz="1600" b="0" i="1" u="none" strike="noStrike" dirty="0">
                <a:effectLst/>
                <a:latin typeface="inherit"/>
              </a:rPr>
              <a:t>Streptococcus </a:t>
            </a:r>
            <a:r>
              <a:rPr lang="en-GB" sz="1600" b="0" i="1" u="none" strike="noStrike" dirty="0" err="1">
                <a:effectLst/>
                <a:latin typeface="inherit"/>
              </a:rPr>
              <a:t>pyogenes</a:t>
            </a:r>
            <a:r>
              <a:rPr lang="en-GB" sz="1600" b="0" i="1" u="none" strike="noStrike" dirty="0">
                <a:effectLst/>
                <a:latin typeface="inherit"/>
              </a:rPr>
              <a:t>, Streptococcus </a:t>
            </a:r>
            <a:r>
              <a:rPr lang="en-GB" sz="1600" b="0" i="1" u="none" strike="noStrike" dirty="0" err="1">
                <a:effectLst/>
                <a:latin typeface="inherit"/>
              </a:rPr>
              <a:t>pneumoniae</a:t>
            </a:r>
            <a:r>
              <a:rPr lang="en-GB" sz="1600" b="0" i="1" u="none" strike="noStrike" dirty="0">
                <a:effectLst/>
                <a:latin typeface="inherit"/>
              </a:rPr>
              <a:t>, Streptococcus </a:t>
            </a:r>
            <a:r>
              <a:rPr lang="en-GB" sz="1600" b="0" i="1" u="none" strike="noStrike" dirty="0" err="1">
                <a:effectLst/>
                <a:latin typeface="inherit"/>
              </a:rPr>
              <a:t>agalactiae</a:t>
            </a:r>
            <a:r>
              <a:rPr lang="en-GB" sz="1600" b="0" i="1" u="none" strike="noStrike" dirty="0">
                <a:effectLst/>
                <a:latin typeface="inherit"/>
              </a:rPr>
              <a:t>, Staphylococcus aureus</a:t>
            </a:r>
            <a:r>
              <a:rPr lang="en-GB"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крім</a:t>
            </a:r>
            <a:r>
              <a:rPr lang="ru-RU" sz="1600" b="0" i="0" u="none" strike="noStrike" dirty="0">
                <a:effectLst/>
                <a:latin typeface="Roboto" panose="020F0502020204030204" pitchFamily="34" charset="0"/>
              </a:rPr>
              <a:t> </a:t>
            </a:r>
            <a:r>
              <a:rPr lang="en-GB" sz="1600" b="0" i="0" u="none" strike="noStrike" dirty="0">
                <a:effectLst/>
                <a:latin typeface="Roboto" panose="020F0502020204030204" pitchFamily="34" charset="0"/>
              </a:rPr>
              <a:t>MRSA), </a:t>
            </a:r>
            <a:r>
              <a:rPr lang="en-GB" sz="1600" b="0" i="1" u="none" strike="noStrike" dirty="0">
                <a:effectLst/>
                <a:latin typeface="inherit"/>
              </a:rPr>
              <a:t>Enterococcus </a:t>
            </a:r>
            <a:r>
              <a:rPr lang="en-GB" sz="1600" b="0" i="1" u="none" strike="noStrike" dirty="0" err="1">
                <a:effectLst/>
                <a:latin typeface="inherit"/>
              </a:rPr>
              <a:t>faecalis</a:t>
            </a:r>
            <a:r>
              <a:rPr lang="en-GB" sz="1600" b="0" i="0" u="none" strike="noStrike" dirty="0">
                <a:effectLst/>
                <a:latin typeface="Roboto" panose="020F0502020204030204" pitchFamily="34" charset="0"/>
              </a:rPr>
              <a:t> (</a:t>
            </a:r>
            <a:r>
              <a:rPr lang="ru-RU" sz="1600" b="0" i="0" u="none" strike="noStrike" dirty="0">
                <a:effectLst/>
                <a:latin typeface="Roboto" panose="020F0502020204030204" pitchFamily="34" charset="0"/>
              </a:rPr>
              <a:t>у тому </a:t>
            </a:r>
            <a:r>
              <a:rPr lang="ru-RU" sz="1600" b="0" i="0" u="none" strike="noStrike" dirty="0" err="1">
                <a:effectLst/>
                <a:latin typeface="Roboto" panose="020F0502020204030204" pitchFamily="34" charset="0"/>
              </a:rPr>
              <a:t>числі</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штамів</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стійких</a:t>
            </a:r>
            <a:r>
              <a:rPr lang="ru-RU" sz="1600" b="0" i="0" u="none" strike="noStrike" dirty="0">
                <a:effectLst/>
                <a:latin typeface="Roboto" panose="020F0502020204030204" pitchFamily="34" charset="0"/>
              </a:rPr>
              <a:t> до </a:t>
            </a:r>
            <a:r>
              <a:rPr lang="ru-RU" sz="1600" b="0" i="0" u="none" strike="noStrike" dirty="0" err="1">
                <a:effectLst/>
                <a:latin typeface="Roboto" panose="020F0502020204030204" pitchFamily="34" charset="0"/>
              </a:rPr>
              <a:t>ванкоміцину</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Крім</a:t>
            </a:r>
            <a:r>
              <a:rPr lang="ru-RU" sz="1600" b="0" i="0" u="none" strike="noStrike" dirty="0">
                <a:effectLst/>
                <a:latin typeface="Roboto" panose="020F0502020204030204" pitchFamily="34" charset="0"/>
              </a:rPr>
              <a:t> того, до </a:t>
            </a:r>
            <a:r>
              <a:rPr lang="ru-RU" sz="1600" b="0" i="0" u="none" strike="noStrike" dirty="0" err="1">
                <a:effectLst/>
                <a:latin typeface="Roboto" panose="020F0502020204030204" pitchFamily="34" charset="0"/>
              </a:rPr>
              <a:t>макролідів</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чутливі</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збудники</a:t>
            </a:r>
            <a:r>
              <a:rPr lang="ru-RU" sz="1600" b="0" i="0" u="none" strike="noStrike" dirty="0">
                <a:effectLst/>
                <a:latin typeface="Roboto" panose="020F0502020204030204" pitchFamily="34" charset="0"/>
              </a:rPr>
              <a:t> коклюшу (</a:t>
            </a:r>
            <a:r>
              <a:rPr lang="en-GB" sz="1600" b="0" i="1" u="none" strike="noStrike" dirty="0" err="1">
                <a:effectLst/>
                <a:latin typeface="inherit"/>
              </a:rPr>
              <a:t>Bordetella</a:t>
            </a:r>
            <a:r>
              <a:rPr lang="en-GB" sz="1600" b="0" i="1" u="none" strike="noStrike" dirty="0">
                <a:effectLst/>
                <a:latin typeface="inherit"/>
              </a:rPr>
              <a:t> pertussis</a:t>
            </a:r>
            <a:r>
              <a:rPr lang="en-GB"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дифтерії</a:t>
            </a:r>
            <a:r>
              <a:rPr lang="ru-RU" sz="1600" b="0" i="0" u="none" strike="noStrike" dirty="0">
                <a:effectLst/>
                <a:latin typeface="Roboto" panose="020F0502020204030204" pitchFamily="34" charset="0"/>
              </a:rPr>
              <a:t> (</a:t>
            </a:r>
            <a:r>
              <a:rPr lang="en-GB" sz="1600" b="0" i="1" u="none" strike="noStrike" dirty="0">
                <a:effectLst/>
                <a:latin typeface="inherit"/>
              </a:rPr>
              <a:t>Corynebacterium </a:t>
            </a:r>
            <a:r>
              <a:rPr lang="en-GB" sz="1600" b="0" i="1" u="none" strike="noStrike" dirty="0" err="1">
                <a:effectLst/>
                <a:latin typeface="inherit"/>
              </a:rPr>
              <a:t>diphtheriae</a:t>
            </a:r>
            <a:r>
              <a:rPr lang="en-GB"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мораксели</a:t>
            </a:r>
            <a:r>
              <a:rPr lang="ru-RU" sz="1600" b="0" i="0" u="none" strike="noStrike" dirty="0">
                <a:effectLst/>
                <a:latin typeface="Roboto" panose="020F0502020204030204" pitchFamily="34" charset="0"/>
              </a:rPr>
              <a:t> (</a:t>
            </a:r>
            <a:r>
              <a:rPr lang="en-GB" sz="1600" b="0" i="1" u="none" strike="noStrike" dirty="0" err="1">
                <a:effectLst/>
                <a:latin typeface="inherit"/>
              </a:rPr>
              <a:t>Moraxella</a:t>
            </a:r>
            <a:r>
              <a:rPr lang="en-GB" sz="1600" b="0" i="1" u="none" strike="noStrike" dirty="0">
                <a:effectLst/>
                <a:latin typeface="inherit"/>
              </a:rPr>
              <a:t> </a:t>
            </a:r>
            <a:r>
              <a:rPr lang="en-GB" sz="1600" b="0" i="1" u="none" strike="noStrike" dirty="0" err="1">
                <a:effectLst/>
                <a:latin typeface="inherit"/>
              </a:rPr>
              <a:t>catarrhalis</a:t>
            </a:r>
            <a:r>
              <a:rPr lang="en-GB"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легіонели</a:t>
            </a:r>
            <a:r>
              <a:rPr lang="ru-RU" sz="1600" b="0" i="0" u="none" strike="noStrike" dirty="0">
                <a:effectLst/>
                <a:latin typeface="Roboto" panose="020F0502020204030204" pitchFamily="34" charset="0"/>
              </a:rPr>
              <a:t> (</a:t>
            </a:r>
            <a:r>
              <a:rPr lang="en-GB" sz="1600" b="0" i="1" u="none" strike="noStrike" dirty="0" err="1">
                <a:effectLst/>
                <a:latin typeface="inherit"/>
              </a:rPr>
              <a:t>Legionella</a:t>
            </a:r>
            <a:r>
              <a:rPr lang="en-GB" sz="1600" b="0" i="0" u="none" strike="noStrike" dirty="0" err="1">
                <a:effectLst/>
                <a:latin typeface="Roboto" panose="020F0502020204030204" pitchFamily="34" charset="0"/>
              </a:rPr>
              <a:t>spp</a:t>
            </a:r>
            <a:r>
              <a:rPr lang="en-GB"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кампілобактерії</a:t>
            </a:r>
            <a:r>
              <a:rPr lang="ru-RU" sz="1600" b="0" i="0" u="none" strike="noStrike" dirty="0">
                <a:effectLst/>
                <a:latin typeface="Roboto" panose="020F0502020204030204" pitchFamily="34" charset="0"/>
              </a:rPr>
              <a:t> (</a:t>
            </a:r>
            <a:r>
              <a:rPr lang="en-GB" sz="1600" b="0" i="1" u="none" strike="noStrike" dirty="0">
                <a:effectLst/>
                <a:latin typeface="inherit"/>
              </a:rPr>
              <a:t>Campylobacter</a:t>
            </a:r>
            <a:r>
              <a:rPr lang="en-GB" sz="1600" b="0" i="0" u="none" strike="noStrike" dirty="0">
                <a:effectLst/>
                <a:latin typeface="Roboto" panose="020F0502020204030204" pitchFamily="34" charset="0"/>
              </a:rPr>
              <a:t> </a:t>
            </a:r>
            <a:r>
              <a:rPr lang="en-GB" sz="1600" b="0" i="0" u="none" strike="noStrike" dirty="0" err="1">
                <a:effectLst/>
                <a:latin typeface="Roboto" panose="020F0502020204030204" pitchFamily="34" charset="0"/>
              </a:rPr>
              <a:t>spp</a:t>
            </a:r>
            <a:r>
              <a:rPr lang="en-GB"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листерії</a:t>
            </a:r>
            <a:r>
              <a:rPr lang="ru-RU" sz="1600" b="0" i="0" u="none" strike="noStrike" dirty="0">
                <a:effectLst/>
                <a:latin typeface="Roboto" panose="020F0502020204030204" pitchFamily="34" charset="0"/>
              </a:rPr>
              <a:t> (</a:t>
            </a:r>
            <a:r>
              <a:rPr lang="en-GB" sz="1600" b="0" i="1" u="none" strike="noStrike" dirty="0">
                <a:effectLst/>
                <a:latin typeface="inherit"/>
              </a:rPr>
              <a:t>Listeria</a:t>
            </a:r>
            <a:r>
              <a:rPr lang="en-GB" sz="1600" b="0" i="0" u="none" strike="noStrike" dirty="0">
                <a:effectLst/>
                <a:latin typeface="Roboto" panose="020F0502020204030204" pitchFamily="34" charset="0"/>
              </a:rPr>
              <a:t> </a:t>
            </a:r>
            <a:r>
              <a:rPr lang="en-GB" sz="1600" b="0" i="0" u="none" strike="noStrike" dirty="0" err="1">
                <a:effectLst/>
                <a:latin typeface="Roboto" panose="020F0502020204030204" pitchFamily="34" charset="0"/>
              </a:rPr>
              <a:t>spp</a:t>
            </a:r>
            <a:r>
              <a:rPr lang="en-GB"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хламідії</a:t>
            </a:r>
            <a:r>
              <a:rPr lang="ru-RU" sz="1600" b="0" i="0" u="none" strike="noStrike" dirty="0">
                <a:effectLst/>
                <a:latin typeface="Roboto" panose="020F0502020204030204" pitchFamily="34" charset="0"/>
              </a:rPr>
              <a:t> (</a:t>
            </a:r>
            <a:r>
              <a:rPr lang="en-GB" sz="1600" b="0" i="1" u="none" strike="noStrike" dirty="0">
                <a:effectLst/>
                <a:latin typeface="inherit"/>
              </a:rPr>
              <a:t>Chlamydia </a:t>
            </a:r>
            <a:r>
              <a:rPr lang="en-GB" sz="1600" b="0" i="1" u="none" strike="noStrike" dirty="0" err="1">
                <a:effectLst/>
                <a:latin typeface="inherit"/>
              </a:rPr>
              <a:t>trachomatis</a:t>
            </a:r>
            <a:r>
              <a:rPr lang="en-GB" sz="1600" b="0" i="0" u="none" strike="noStrike" dirty="0">
                <a:effectLst/>
                <a:latin typeface="Roboto" panose="020F0502020204030204" pitchFamily="34" charset="0"/>
              </a:rPr>
              <a:t> </a:t>
            </a:r>
            <a:r>
              <a:rPr lang="ru-RU" sz="1600" b="0" i="0" u="none" strike="noStrike" dirty="0">
                <a:effectLst/>
                <a:latin typeface="Roboto" panose="020F0502020204030204" pitchFamily="34" charset="0"/>
              </a:rPr>
              <a:t>та </a:t>
            </a:r>
            <a:r>
              <a:rPr lang="en-GB" sz="1600" b="0" i="1" u="none" strike="noStrike" dirty="0">
                <a:effectLst/>
                <a:latin typeface="inherit"/>
              </a:rPr>
              <a:t>C. </a:t>
            </a:r>
            <a:r>
              <a:rPr lang="en-GB" sz="1600" b="0" i="1" u="none" strike="noStrike" dirty="0" err="1">
                <a:effectLst/>
                <a:latin typeface="inherit"/>
              </a:rPr>
              <a:t>pneumoniae</a:t>
            </a:r>
            <a:r>
              <a:rPr lang="en-GB"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мікоплазми</a:t>
            </a:r>
            <a:r>
              <a:rPr lang="ru-RU" sz="1600" b="0" i="0" u="none" strike="noStrike" dirty="0">
                <a:effectLst/>
                <a:latin typeface="Roboto" panose="020F0502020204030204" pitchFamily="34" charset="0"/>
              </a:rPr>
              <a:t> (</a:t>
            </a:r>
            <a:r>
              <a:rPr lang="en-GB" sz="1600" b="0" i="1" u="none" strike="noStrike" dirty="0">
                <a:effectLst/>
                <a:latin typeface="inherit"/>
              </a:rPr>
              <a:t>Mycoplasma </a:t>
            </a:r>
            <a:r>
              <a:rPr lang="en-GB" sz="1600" b="0" i="1" u="none" strike="noStrike" dirty="0" err="1">
                <a:effectLst/>
                <a:latin typeface="inherit"/>
              </a:rPr>
              <a:t>pneumoni</a:t>
            </a:r>
            <a:r>
              <a:rPr lang="en-GB" sz="1600" b="0" i="0" u="none" strike="noStrike" dirty="0" err="1">
                <a:effectLst/>
                <a:latin typeface="Roboto" panose="020F0502020204030204" pitchFamily="34" charset="0"/>
              </a:rPr>
              <a:t>ae</a:t>
            </a:r>
            <a:r>
              <a:rPr lang="en-GB" sz="1600" b="0" i="0" u="none" strike="noStrike" dirty="0">
                <a:effectLst/>
                <a:latin typeface="Roboto" panose="020F0502020204030204" pitchFamily="34" charset="0"/>
              </a:rPr>
              <a:t>) </a:t>
            </a:r>
            <a:r>
              <a:rPr lang="ru-RU" sz="1600" b="0" i="0" u="none" strike="noStrike" dirty="0">
                <a:effectLst/>
                <a:latin typeface="Roboto" panose="020F0502020204030204" pitchFamily="34" charset="0"/>
              </a:rPr>
              <a:t>та </a:t>
            </a:r>
            <a:r>
              <a:rPr lang="ru-RU" sz="1600" b="0" i="0" u="none" strike="noStrike" dirty="0" err="1">
                <a:effectLst/>
                <a:latin typeface="Roboto" panose="020F0502020204030204" pitchFamily="34" charset="0"/>
              </a:rPr>
              <a:t>уреаплазми</a:t>
            </a:r>
            <a:r>
              <a:rPr lang="ru-RU" sz="1600" b="0" i="0" u="none" strike="noStrike" dirty="0">
                <a:effectLst/>
                <a:latin typeface="Roboto" panose="020F0502020204030204" pitchFamily="34" charset="0"/>
              </a:rPr>
              <a:t> (</a:t>
            </a:r>
            <a:r>
              <a:rPr lang="en-GB" sz="1600" b="0" i="1" u="none" strike="noStrike" dirty="0">
                <a:effectLst/>
                <a:latin typeface="inherit"/>
              </a:rPr>
              <a:t>Ureaplasma </a:t>
            </a:r>
            <a:r>
              <a:rPr lang="en-GB" sz="1600" b="0" i="1" u="none" strike="noStrike" dirty="0" err="1">
                <a:effectLst/>
                <a:latin typeface="inherit"/>
              </a:rPr>
              <a:t>urealyticum</a:t>
            </a:r>
            <a:r>
              <a:rPr lang="en-GB" sz="1600" b="0" i="0" u="none" strike="noStrike" dirty="0">
                <a:effectLst/>
                <a:latin typeface="Roboto" panose="020F0502020204030204" pitchFamily="34" charset="0"/>
              </a:rPr>
              <a:t>).</a:t>
            </a:r>
          </a:p>
          <a:p>
            <a:pPr fontAlgn="base">
              <a:lnSpc>
                <a:spcPct val="90000"/>
              </a:lnSpc>
            </a:pPr>
            <a:r>
              <a:rPr lang="ru-RU" sz="1600" b="0" i="0" u="none" strike="noStrike" dirty="0" err="1">
                <a:effectLst/>
                <a:latin typeface="Roboto" panose="020F0502020204030204" pitchFamily="34" charset="0"/>
              </a:rPr>
              <a:t>Макроліди</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також</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активні</a:t>
            </a:r>
            <a:r>
              <a:rPr lang="ru-RU" sz="1600" b="0" i="0" u="none" strike="noStrike" dirty="0">
                <a:effectLst/>
                <a:latin typeface="Roboto" panose="020F0502020204030204" pitchFamily="34" charset="0"/>
              </a:rPr>
              <a:t> проти </a:t>
            </a:r>
            <a:r>
              <a:rPr lang="ru-RU" sz="1600" b="0" i="0" u="none" strike="noStrike" dirty="0" err="1">
                <a:effectLst/>
                <a:latin typeface="Roboto" panose="020F0502020204030204" pitchFamily="34" charset="0"/>
              </a:rPr>
              <a:t>гемофільної</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палички</a:t>
            </a:r>
            <a:r>
              <a:rPr lang="ru-RU" sz="1600" b="0" i="0" u="none" strike="noStrike" dirty="0">
                <a:effectLst/>
                <a:latin typeface="Roboto" panose="020F0502020204030204" pitchFamily="34" charset="0"/>
              </a:rPr>
              <a:t> </a:t>
            </a:r>
            <a:r>
              <a:rPr lang="en-GB" sz="1600" b="0" i="1" u="none" strike="noStrike" dirty="0" err="1">
                <a:effectLst/>
                <a:latin typeface="inherit"/>
              </a:rPr>
              <a:t>Haemophilus</a:t>
            </a:r>
            <a:r>
              <a:rPr lang="en-GB" sz="1600" b="0" i="1" u="none" strike="noStrike" dirty="0">
                <a:effectLst/>
                <a:latin typeface="inherit"/>
              </a:rPr>
              <a:t> </a:t>
            </a:r>
            <a:r>
              <a:rPr lang="en-GB" sz="1600" b="0" i="1" u="none" strike="noStrike" dirty="0" err="1">
                <a:effectLst/>
                <a:latin typeface="inherit"/>
              </a:rPr>
              <a:t>influenzae</a:t>
            </a:r>
            <a:r>
              <a:rPr lang="en-GB" sz="1600" b="0" i="1" u="none" strike="noStrike" dirty="0">
                <a:effectLst/>
                <a:latin typeface="inherit"/>
              </a:rPr>
              <a:t>, </a:t>
            </a:r>
            <a:r>
              <a:rPr lang="en-GB" sz="1600" b="0" i="1" u="none" strike="noStrike" dirty="0" err="1">
                <a:effectLst/>
                <a:latin typeface="inherit"/>
              </a:rPr>
              <a:t>Haemophilus</a:t>
            </a:r>
            <a:r>
              <a:rPr lang="en-GB" sz="1600" b="0" i="1" u="none" strike="noStrike" dirty="0">
                <a:effectLst/>
                <a:latin typeface="inherit"/>
              </a:rPr>
              <a:t> </a:t>
            </a:r>
            <a:r>
              <a:rPr lang="en-GB" sz="1600" b="0" i="1" u="none" strike="noStrike" dirty="0" err="1">
                <a:effectLst/>
                <a:latin typeface="inherit"/>
              </a:rPr>
              <a:t>parainfluenzae</a:t>
            </a:r>
            <a:r>
              <a:rPr lang="en-GB" sz="1600" b="0" i="1" u="none" strike="noStrike" dirty="0">
                <a:effectLst/>
                <a:latin typeface="inherit"/>
              </a:rPr>
              <a:t>, </a:t>
            </a:r>
            <a:r>
              <a:rPr lang="en-GB" sz="1600" b="0" i="1" u="none" strike="noStrike" dirty="0" err="1">
                <a:effectLst/>
                <a:latin typeface="inherit"/>
              </a:rPr>
              <a:t>Neisseria</a:t>
            </a:r>
            <a:r>
              <a:rPr lang="en-GB" sz="1600" b="0" i="1" u="none" strike="noStrike" dirty="0">
                <a:effectLst/>
                <a:latin typeface="inherit"/>
              </a:rPr>
              <a:t> meningitides, Proteus </a:t>
            </a:r>
            <a:r>
              <a:rPr lang="en-GB" sz="1600" b="0" i="1" u="none" strike="noStrike" dirty="0" err="1">
                <a:effectLst/>
                <a:latin typeface="inherit"/>
              </a:rPr>
              <a:t>mirabilis</a:t>
            </a:r>
            <a:r>
              <a:rPr lang="en-GB" sz="1600" b="0" i="1" u="none" strike="noStrike" dirty="0">
                <a:effectLst/>
                <a:latin typeface="inherit"/>
              </a:rPr>
              <a:t>, </a:t>
            </a:r>
            <a:r>
              <a:rPr lang="en-GB" sz="1600" b="0" i="1" u="none" strike="noStrike" dirty="0" err="1">
                <a:effectLst/>
                <a:latin typeface="inherit"/>
              </a:rPr>
              <a:t>Borrelia</a:t>
            </a:r>
            <a:r>
              <a:rPr lang="en-GB" sz="1600" b="0" i="1" u="none" strike="noStrike" dirty="0">
                <a:effectLst/>
                <a:latin typeface="inherit"/>
              </a:rPr>
              <a:t> </a:t>
            </a:r>
            <a:r>
              <a:rPr lang="en-GB" sz="1600" b="0" i="1" u="none" strike="noStrike" dirty="0" err="1">
                <a:effectLst/>
                <a:latin typeface="inherit"/>
              </a:rPr>
              <a:t>burgdorferi</a:t>
            </a:r>
            <a:r>
              <a:rPr lang="en-GB" sz="1600" b="0" i="0" u="none" strike="noStrike" dirty="0">
                <a:effectLst/>
                <a:latin typeface="Roboto" panose="020F0502020204030204" pitchFamily="34" charset="0"/>
              </a:rPr>
              <a:t>, </a:t>
            </a:r>
            <a:r>
              <a:rPr lang="ru-RU" sz="1600" b="0" i="0" u="none" strike="noStrike" dirty="0">
                <a:effectLst/>
                <a:latin typeface="Roboto" panose="020F0502020204030204" pitchFamily="34" charset="0"/>
              </a:rPr>
              <a:t>а </a:t>
            </a:r>
            <a:r>
              <a:rPr lang="ru-RU" sz="1600" b="0" i="0" u="none" strike="noStrike" dirty="0" err="1">
                <a:effectLst/>
                <a:latin typeface="Roboto" panose="020F0502020204030204" pitchFamily="34" charset="0"/>
              </a:rPr>
              <a:t>також</a:t>
            </a:r>
            <a:r>
              <a:rPr lang="ru-RU" sz="1600" b="0" i="0" u="none" strike="noStrike" dirty="0">
                <a:effectLst/>
                <a:latin typeface="Roboto" panose="020F0502020204030204" pitchFamily="34" charset="0"/>
              </a:rPr>
              <a:t> </a:t>
            </a:r>
            <a:r>
              <a:rPr lang="ru-RU" sz="1600" b="0" i="0" u="none" strike="noStrike" dirty="0" err="1">
                <a:effectLst/>
                <a:latin typeface="Roboto" panose="020F0502020204030204" pitchFamily="34" charset="0"/>
              </a:rPr>
              <a:t>анаеробів</a:t>
            </a:r>
            <a:r>
              <a:rPr lang="ru-RU" sz="1600" b="0" i="0" u="none" strike="noStrike" dirty="0">
                <a:effectLst/>
                <a:latin typeface="Roboto" panose="020F0502020204030204" pitchFamily="34" charset="0"/>
              </a:rPr>
              <a:t> — </a:t>
            </a:r>
            <a:r>
              <a:rPr lang="en-GB" sz="1600" b="0" i="1" u="none" strike="noStrike" dirty="0">
                <a:effectLst/>
                <a:latin typeface="inherit"/>
              </a:rPr>
              <a:t>Clostridium </a:t>
            </a:r>
            <a:r>
              <a:rPr lang="en-GB" sz="1600" b="0" i="1" u="none" strike="noStrike" dirty="0" err="1">
                <a:effectLst/>
                <a:latin typeface="inherit"/>
              </a:rPr>
              <a:t>perfringens</a:t>
            </a:r>
            <a:r>
              <a:rPr lang="en-GB" sz="1600" b="0" i="1" u="none" strike="noStrike" dirty="0">
                <a:effectLst/>
                <a:latin typeface="inherit"/>
              </a:rPr>
              <a:t>, </a:t>
            </a:r>
            <a:r>
              <a:rPr lang="en-GB" sz="1600" b="0" i="1" u="none" strike="noStrike" dirty="0" err="1">
                <a:effectLst/>
                <a:latin typeface="inherit"/>
              </a:rPr>
              <a:t>Fusobacterium</a:t>
            </a:r>
            <a:r>
              <a:rPr lang="en-GB" sz="1600" b="0" i="0" u="none" strike="noStrike" dirty="0">
                <a:effectLst/>
                <a:latin typeface="Roboto" panose="020F0502020204030204" pitchFamily="34" charset="0"/>
              </a:rPr>
              <a:t> </a:t>
            </a:r>
            <a:r>
              <a:rPr lang="en-GB" sz="1600" b="0" i="0" u="none" strike="noStrike" dirty="0" err="1">
                <a:effectLst/>
                <a:latin typeface="Roboto" panose="020F0502020204030204" pitchFamily="34" charset="0"/>
              </a:rPr>
              <a:t>spp</a:t>
            </a:r>
            <a:r>
              <a:rPr lang="en-GB" sz="1600" b="0" i="0" u="none" strike="noStrike" dirty="0">
                <a:effectLst/>
                <a:latin typeface="Roboto" panose="020F0502020204030204" pitchFamily="34" charset="0"/>
              </a:rPr>
              <a:t>.</a:t>
            </a:r>
          </a:p>
          <a:p>
            <a:pPr>
              <a:lnSpc>
                <a:spcPct val="90000"/>
              </a:lnSpc>
            </a:pPr>
            <a:r>
              <a:rPr lang="en-GB" sz="1600" dirty="0"/>
              <a:t/>
            </a:r>
            <a:br>
              <a:rPr lang="en-GB" sz="1600" dirty="0"/>
            </a:br>
            <a:endParaRPr lang="x-none" sz="1600" dirty="0"/>
          </a:p>
        </p:txBody>
      </p:sp>
      <p:pic>
        <p:nvPicPr>
          <p:cNvPr id="13" name="Рисунок 12">
            <a:extLst>
              <a:ext uri="{FF2B5EF4-FFF2-40B4-BE49-F238E27FC236}">
                <a16:creationId xmlns:a16="http://schemas.microsoft.com/office/drawing/2014/main" xmlns="" id="{01FD87BD-367F-ABAB-8B4B-1855B6B18353}"/>
              </a:ext>
            </a:extLst>
          </p:cNvPr>
          <p:cNvPicPr>
            <a:picLocks noChangeAspect="1"/>
          </p:cNvPicPr>
          <p:nvPr/>
        </p:nvPicPr>
        <p:blipFill>
          <a:blip r:embed="rId2"/>
          <a:stretch>
            <a:fillRect/>
          </a:stretch>
        </p:blipFill>
        <p:spPr>
          <a:xfrm>
            <a:off x="8129872" y="3099164"/>
            <a:ext cx="3413671" cy="2560252"/>
          </a:xfrm>
          <a:prstGeom prst="rect">
            <a:avLst/>
          </a:prstGeom>
          <a:effectLst/>
        </p:spPr>
      </p:pic>
    </p:spTree>
    <p:extLst>
      <p:ext uri="{BB962C8B-B14F-4D97-AF65-F5344CB8AC3E}">
        <p14:creationId xmlns:p14="http://schemas.microsoft.com/office/powerpoint/2010/main" xmlns="" val="52486429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29" name="Rectangle 18">
            <a:extLst>
              <a:ext uri="{FF2B5EF4-FFF2-40B4-BE49-F238E27FC236}">
                <a16:creationId xmlns:a16="http://schemas.microsoft.com/office/drawing/2014/main" xmlns="" id="{0D9B8FD4-CDEB-4EB4-B4DE-C89E119389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0" name="Freeform 36">
            <a:extLst>
              <a:ext uri="{FF2B5EF4-FFF2-40B4-BE49-F238E27FC236}">
                <a16:creationId xmlns:a16="http://schemas.microsoft.com/office/drawing/2014/main" xmlns="" id="{5A2E3D1D-9E9F-4739-BA14-D4D7FA9FBD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31" name="Freeform: Shape 22">
            <a:extLst>
              <a:ext uri="{FF2B5EF4-FFF2-40B4-BE49-F238E27FC236}">
                <a16:creationId xmlns:a16="http://schemas.microsoft.com/office/drawing/2014/main" xmlns="" id="{1FFB365B-E9DC-4859-B8AB-CB83EEBE4E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4">
            <a:extLst>
              <a:ext uri="{FF2B5EF4-FFF2-40B4-BE49-F238E27FC236}">
                <a16:creationId xmlns:a16="http://schemas.microsoft.com/office/drawing/2014/main" xmlns="" id="{8ADAB9C8-EB37-4914-A699-C716FC8FE4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Объект 2">
            <a:extLst>
              <a:ext uri="{FF2B5EF4-FFF2-40B4-BE49-F238E27FC236}">
                <a16:creationId xmlns:a16="http://schemas.microsoft.com/office/drawing/2014/main" xmlns="" id="{34E2F8AD-B342-EC6A-DED1-EF03DF8E4B3E}"/>
              </a:ext>
            </a:extLst>
          </p:cNvPr>
          <p:cNvSpPr>
            <a:spLocks noGrp="1"/>
          </p:cNvSpPr>
          <p:nvPr>
            <p:ph idx="1"/>
          </p:nvPr>
        </p:nvSpPr>
        <p:spPr>
          <a:xfrm>
            <a:off x="5204109" y="1645920"/>
            <a:ext cx="6269434" cy="4470821"/>
          </a:xfrm>
        </p:spPr>
        <p:txBody>
          <a:bodyPr>
            <a:normAutofit/>
          </a:bodyPr>
          <a:lstStyle/>
          <a:p>
            <a:pPr fontAlgn="base">
              <a:lnSpc>
                <a:spcPct val="90000"/>
              </a:lnSpc>
            </a:pPr>
            <a:r>
              <a:rPr lang="ru-RU" sz="1700" b="0" i="0" u="none" strike="noStrike">
                <a:effectLst/>
                <a:latin typeface="Roboto" panose="020F0502020204030204" pitchFamily="34" charset="0"/>
              </a:rPr>
              <a:t>Макроліди є препаратами вибору при гострій ревматичній гарячці у разі алергії на пеніциліни, при негоспітальній пневмонії, інфекційних захворюваннях органів малого таза (парентеральні форми).</a:t>
            </a:r>
          </a:p>
          <a:p>
            <a:pPr fontAlgn="base">
              <a:lnSpc>
                <a:spcPct val="90000"/>
              </a:lnSpc>
            </a:pPr>
            <a:r>
              <a:rPr lang="ru-RU" sz="1700" b="0" i="0" u="none" strike="noStrike">
                <a:effectLst/>
                <a:latin typeface="Roboto" panose="020F0502020204030204" pitchFamily="34" charset="0"/>
              </a:rPr>
              <a:t>Також макроліди призначають при інфекціях верхніх відділів дихальних шляхів та ЛОР-органів, ородентальних інфекціях (періодонтит, періостит), інфекціях шкіри та м’яких тканин (раньова інфекція, фурункульоз, рожа тощо), урогенітальних інфекціях (хламідіоз, уреаплазмоз, мікоплазмоз), деяких контагіозних інфекціях (скарлатина, дифтерія, коклюш, хвороба легіонерів, орнітоз, лістеріоз тощо), кишкових кампілобактеріозах, атипових мікобактеріозах, венеричних хворобах. Макроліди використовують з метою ерадикації </a:t>
            </a:r>
            <a:r>
              <a:rPr lang="en-GB" sz="1700" b="0" i="1" u="none" strike="noStrike">
                <a:effectLst/>
                <a:latin typeface="inherit"/>
              </a:rPr>
              <a:t>Helicobacter pylori</a:t>
            </a:r>
            <a:r>
              <a:rPr lang="en-GB" sz="1700" b="0" i="0" u="none" strike="noStrike">
                <a:effectLst/>
                <a:latin typeface="Roboto" panose="020F0502020204030204" pitchFamily="34" charset="0"/>
              </a:rPr>
              <a:t>.</a:t>
            </a:r>
          </a:p>
        </p:txBody>
      </p:sp>
    </p:spTree>
    <p:extLst>
      <p:ext uri="{BB962C8B-B14F-4D97-AF65-F5344CB8AC3E}">
        <p14:creationId xmlns:p14="http://schemas.microsoft.com/office/powerpoint/2010/main" xmlns="" val="3857325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74CD14DB-BB81-479F-A1FC-1C75640E9F8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xmlns="" id="{C943A91B-7CA7-4592-A975-73B1BF8C4C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xmlns="" id="{EC471314-E46A-414B-8D91-74880E84F1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xmlns="" id="{6A681326-1C9D-44A3-A627-3871BDAE412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Заголовок 1">
            <a:extLst>
              <a:ext uri="{FF2B5EF4-FFF2-40B4-BE49-F238E27FC236}">
                <a16:creationId xmlns:a16="http://schemas.microsoft.com/office/drawing/2014/main" xmlns="" id="{01003D8D-188D-A4AB-00EA-A4E344409C0F}"/>
              </a:ext>
            </a:extLst>
          </p:cNvPr>
          <p:cNvSpPr>
            <a:spLocks noGrp="1"/>
          </p:cNvSpPr>
          <p:nvPr>
            <p:ph type="title"/>
          </p:nvPr>
        </p:nvSpPr>
        <p:spPr>
          <a:xfrm>
            <a:off x="1103312" y="452718"/>
            <a:ext cx="8947522" cy="1400530"/>
          </a:xfrm>
        </p:spPr>
        <p:txBody>
          <a:bodyPr anchor="ctr">
            <a:normAutofit/>
          </a:bodyPr>
          <a:lstStyle/>
          <a:p>
            <a:pPr fontAlgn="base"/>
            <a:r>
              <a:rPr lang="ru-RU" b="1" i="0" u="none" strike="noStrike">
                <a:solidFill>
                  <a:srgbClr val="FFFFFF"/>
                </a:solidFill>
                <a:effectLst/>
                <a:latin typeface="Montserrat" panose="020F0502020204030204" pitchFamily="34" charset="0"/>
              </a:rPr>
              <a:t>Фармакокінетика</a:t>
            </a:r>
          </a:p>
        </p:txBody>
      </p:sp>
      <p:sp>
        <p:nvSpPr>
          <p:cNvPr id="3" name="Объект 2">
            <a:extLst>
              <a:ext uri="{FF2B5EF4-FFF2-40B4-BE49-F238E27FC236}">
                <a16:creationId xmlns:a16="http://schemas.microsoft.com/office/drawing/2014/main" xmlns="" id="{C8E99A85-55E8-6963-DF71-706DCFDD41B4}"/>
              </a:ext>
            </a:extLst>
          </p:cNvPr>
          <p:cNvSpPr>
            <a:spLocks noGrp="1"/>
          </p:cNvSpPr>
          <p:nvPr>
            <p:ph idx="1"/>
          </p:nvPr>
        </p:nvSpPr>
        <p:spPr>
          <a:xfrm>
            <a:off x="1103312" y="2427111"/>
            <a:ext cx="8946541" cy="4162777"/>
          </a:xfrm>
        </p:spPr>
        <p:txBody>
          <a:bodyPr>
            <a:noAutofit/>
          </a:bodyPr>
          <a:lstStyle/>
          <a:p>
            <a:pPr fontAlgn="base">
              <a:lnSpc>
                <a:spcPct val="90000"/>
              </a:lnSpc>
            </a:pPr>
            <a:r>
              <a:rPr lang="ru-RU" sz="1200" b="0" i="0" u="none" strike="noStrike" dirty="0" err="1">
                <a:effectLst/>
                <a:latin typeface="Montserrat" pitchFamily="2" charset="0"/>
              </a:rPr>
              <a:t>Фармакокінетичні</a:t>
            </a:r>
            <a:r>
              <a:rPr lang="ru-RU" sz="1200" b="0" i="0" u="none" strike="noStrike" dirty="0">
                <a:effectLst/>
                <a:latin typeface="Montserrat" pitchFamily="2" charset="0"/>
              </a:rPr>
              <a:t> </a:t>
            </a:r>
            <a:r>
              <a:rPr lang="ru-RU" sz="1200" b="0" i="0" u="none" strike="noStrike" dirty="0" err="1">
                <a:effectLst/>
                <a:latin typeface="Montserrat" pitchFamily="2" charset="0"/>
              </a:rPr>
              <a:t>властивості</a:t>
            </a:r>
            <a:r>
              <a:rPr lang="ru-RU" sz="1200" b="0" i="0" u="none" strike="noStrike" dirty="0">
                <a:effectLst/>
                <a:latin typeface="Montserrat" pitchFamily="2" charset="0"/>
              </a:rPr>
              <a:t> </a:t>
            </a:r>
            <a:r>
              <a:rPr lang="ru-RU" sz="1200" b="0" i="0" u="none" strike="noStrike" dirty="0" err="1">
                <a:effectLst/>
                <a:latin typeface="Montserrat" pitchFamily="2" charset="0"/>
              </a:rPr>
              <a:t>макролідних</a:t>
            </a:r>
            <a:r>
              <a:rPr lang="ru-RU" sz="1200" b="0" i="0" u="none" strike="noStrike" dirty="0">
                <a:effectLst/>
                <a:latin typeface="Montserrat" pitchFamily="2" charset="0"/>
              </a:rPr>
              <a:t> </a:t>
            </a:r>
            <a:r>
              <a:rPr lang="ru-RU" sz="1200" b="0" i="0" u="none" strike="noStrike" dirty="0" err="1">
                <a:effectLst/>
                <a:latin typeface="Montserrat" pitchFamily="2" charset="0"/>
              </a:rPr>
              <a:t>антибіотиків</a:t>
            </a:r>
            <a:r>
              <a:rPr lang="ru-RU" sz="1200" b="0" i="0" u="none" strike="noStrike" dirty="0">
                <a:effectLst/>
                <a:latin typeface="Montserrat" pitchFamily="2" charset="0"/>
              </a:rPr>
              <a:t> </a:t>
            </a:r>
            <a:r>
              <a:rPr lang="ru-RU" sz="1200" b="0" i="0" u="none" strike="noStrike" dirty="0" err="1">
                <a:effectLst/>
                <a:latin typeface="Montserrat" pitchFamily="2" charset="0"/>
              </a:rPr>
              <a:t>відрізняються</a:t>
            </a:r>
            <a:r>
              <a:rPr lang="ru-RU" sz="1200" b="0" i="0" u="none" strike="noStrike" dirty="0">
                <a:effectLst/>
                <a:latin typeface="Montserrat" pitchFamily="2" charset="0"/>
              </a:rPr>
              <a:t> </a:t>
            </a:r>
            <a:r>
              <a:rPr lang="ru-RU" sz="1200" b="0" i="0" u="none" strike="noStrike" dirty="0" err="1">
                <a:effectLst/>
                <a:latin typeface="Montserrat" pitchFamily="2" charset="0"/>
              </a:rPr>
              <a:t>залежно</a:t>
            </a:r>
            <a:r>
              <a:rPr lang="ru-RU" sz="1200" b="0" i="0" u="none" strike="noStrike" dirty="0">
                <a:effectLst/>
                <a:latin typeface="Montserrat" pitchFamily="2" charset="0"/>
              </a:rPr>
              <a:t> </a:t>
            </a:r>
            <a:r>
              <a:rPr lang="ru-RU" sz="1200" b="0" i="0" u="none" strike="noStrike" dirty="0" err="1">
                <a:effectLst/>
                <a:latin typeface="Montserrat" pitchFamily="2" charset="0"/>
              </a:rPr>
              <a:t>від</a:t>
            </a:r>
            <a:r>
              <a:rPr lang="ru-RU" sz="1200" b="0" i="0" u="none" strike="noStrike" dirty="0">
                <a:effectLst/>
                <a:latin typeface="Montserrat" pitchFamily="2" charset="0"/>
              </a:rPr>
              <a:t> </a:t>
            </a:r>
            <a:r>
              <a:rPr lang="ru-RU" sz="1200" b="0" i="0" u="none" strike="noStrike" dirty="0" err="1">
                <a:effectLst/>
                <a:latin typeface="Montserrat" pitchFamily="2" charset="0"/>
              </a:rPr>
              <a:t>їх</a:t>
            </a:r>
            <a:r>
              <a:rPr lang="ru-RU" sz="1200" b="0" i="0" u="none" strike="noStrike" dirty="0">
                <a:effectLst/>
                <a:latin typeface="Montserrat" pitchFamily="2" charset="0"/>
              </a:rPr>
              <a:t> </a:t>
            </a:r>
            <a:r>
              <a:rPr lang="ru-RU" sz="1200" b="0" i="0" u="none" strike="noStrike" dirty="0" err="1">
                <a:effectLst/>
                <a:latin typeface="Montserrat" pitchFamily="2" charset="0"/>
              </a:rPr>
              <a:t>хімічної</a:t>
            </a:r>
            <a:r>
              <a:rPr lang="ru-RU" sz="1200" b="0" i="0" u="none" strike="noStrike" dirty="0">
                <a:effectLst/>
                <a:latin typeface="Montserrat" pitchFamily="2" charset="0"/>
              </a:rPr>
              <a:t> </a:t>
            </a:r>
            <a:r>
              <a:rPr lang="ru-RU" sz="1200" b="0" i="0" u="none" strike="noStrike" dirty="0" err="1">
                <a:effectLst/>
                <a:latin typeface="Montserrat" pitchFamily="2" charset="0"/>
              </a:rPr>
              <a:t>структури</a:t>
            </a:r>
            <a:r>
              <a:rPr lang="ru-RU" sz="1200" b="0" i="0" u="none" strike="noStrike" dirty="0">
                <a:effectLst/>
                <a:latin typeface="Montserrat" pitchFamily="2" charset="0"/>
              </a:rPr>
              <a:t>.  У </a:t>
            </a:r>
            <a:r>
              <a:rPr lang="ru-RU" sz="1200" b="0" i="0" u="none" strike="noStrike" dirty="0" err="1">
                <a:effectLst/>
                <a:latin typeface="Montserrat" pitchFamily="2" charset="0"/>
              </a:rPr>
              <a:t>середовищах</a:t>
            </a:r>
            <a:r>
              <a:rPr lang="ru-RU" sz="1200" b="0" i="0" u="none" strike="noStrike" dirty="0">
                <a:effectLst/>
                <a:latin typeface="Montserrat" pitchFamily="2" charset="0"/>
              </a:rPr>
              <a:t> з </a:t>
            </a:r>
            <a:r>
              <a:rPr lang="ru-RU" sz="1200" b="0" i="0" u="none" strike="noStrike" dirty="0" err="1">
                <a:effectLst/>
                <a:latin typeface="Montserrat" pitchFamily="2" charset="0"/>
              </a:rPr>
              <a:t>низьким</a:t>
            </a:r>
            <a:r>
              <a:rPr lang="ru-RU" sz="1200" b="0" i="0" u="none" strike="noStrike" dirty="0">
                <a:effectLst/>
                <a:latin typeface="Montserrat" pitchFamily="2" charset="0"/>
              </a:rPr>
              <a:t> рН, </a:t>
            </a:r>
            <a:r>
              <a:rPr lang="ru-RU" sz="1200" b="0" i="0" u="none" strike="noStrike" dirty="0" err="1">
                <a:effectLst/>
                <a:latin typeface="Montserrat" pitchFamily="2" charset="0"/>
              </a:rPr>
              <a:t>наприклад</a:t>
            </a:r>
            <a:r>
              <a:rPr lang="ru-RU" sz="1200" b="0" i="0" u="none" strike="noStrike" dirty="0">
                <a:effectLst/>
                <a:latin typeface="Montserrat" pitchFamily="2" charset="0"/>
              </a:rPr>
              <a:t> у </a:t>
            </a:r>
            <a:r>
              <a:rPr lang="ru-RU" sz="1200" b="0" i="0" u="none" strike="noStrike" dirty="0" err="1">
                <a:effectLst/>
                <a:latin typeface="Montserrat" pitchFamily="2" charset="0"/>
              </a:rPr>
              <a:t>шлунку</a:t>
            </a:r>
            <a:r>
              <a:rPr lang="ru-RU" sz="1200" b="0" i="0" u="none" strike="noStrike" dirty="0">
                <a:effectLst/>
                <a:latin typeface="Montserrat" pitchFamily="2" charset="0"/>
              </a:rPr>
              <a:t>, </a:t>
            </a:r>
            <a:r>
              <a:rPr lang="ru-RU" sz="1200" b="0" i="0" u="none" strike="noStrike" dirty="0" err="1">
                <a:effectLst/>
                <a:latin typeface="Montserrat" pitchFamily="2" charset="0"/>
              </a:rPr>
              <a:t>еритроміцин</a:t>
            </a:r>
            <a:r>
              <a:rPr lang="ru-RU" sz="1200" b="0" i="0" u="none" strike="noStrike" dirty="0">
                <a:effectLst/>
                <a:latin typeface="Montserrat" pitchFamily="2" charset="0"/>
              </a:rPr>
              <a:t> </a:t>
            </a:r>
            <a:r>
              <a:rPr lang="ru-RU" sz="1200" b="0" i="0" u="none" strike="noStrike" dirty="0" err="1">
                <a:effectLst/>
                <a:latin typeface="Montserrat" pitchFamily="2" charset="0"/>
              </a:rPr>
              <a:t>розкладається</a:t>
            </a:r>
            <a:r>
              <a:rPr lang="ru-RU" sz="1200" b="0" i="0" u="none" strike="noStrike" dirty="0">
                <a:effectLst/>
                <a:latin typeface="Montserrat" pitchFamily="2" charset="0"/>
              </a:rPr>
              <a:t>.  </a:t>
            </a:r>
            <a:r>
              <a:rPr lang="ru-RU" sz="1200" b="0" i="0" u="none" strike="noStrike" dirty="0" err="1">
                <a:effectLst/>
                <a:latin typeface="Montserrat" pitchFamily="2" charset="0"/>
              </a:rPr>
              <a:t>Проміжний</a:t>
            </a:r>
            <a:r>
              <a:rPr lang="ru-RU" sz="1200" b="0" i="0" u="none" strike="noStrike" dirty="0">
                <a:effectLst/>
                <a:latin typeface="Montserrat" pitchFamily="2" charset="0"/>
              </a:rPr>
              <a:t> продукт </a:t>
            </a:r>
            <a:r>
              <a:rPr lang="ru-RU" sz="1200" b="0" i="0" u="none" strike="noStrike" dirty="0" err="1">
                <a:effectLst/>
                <a:latin typeface="Montserrat" pitchFamily="2" charset="0"/>
              </a:rPr>
              <a:t>неактивний</a:t>
            </a:r>
            <a:r>
              <a:rPr lang="ru-RU" sz="1200" b="0" i="0" u="none" strike="noStrike" dirty="0">
                <a:effectLst/>
                <a:latin typeface="Montserrat" pitchFamily="2" charset="0"/>
              </a:rPr>
              <a:t> як </a:t>
            </a:r>
            <a:r>
              <a:rPr lang="ru-RU" sz="1200" b="0" i="0" u="none" strike="noStrike" dirty="0" err="1">
                <a:effectLst/>
                <a:latin typeface="Montserrat" pitchFamily="2" charset="0"/>
              </a:rPr>
              <a:t>антибіотик</a:t>
            </a:r>
            <a:r>
              <a:rPr lang="ru-RU" sz="1200" b="0" i="0" u="none" strike="noStrike" dirty="0">
                <a:effectLst/>
                <a:latin typeface="Montserrat" pitchFamily="2" charset="0"/>
              </a:rPr>
              <a:t>, але </a:t>
            </a:r>
            <a:r>
              <a:rPr lang="ru-RU" sz="1200" b="0" i="0" u="none" strike="noStrike" dirty="0" err="1">
                <a:effectLst/>
                <a:latin typeface="Montserrat" pitchFamily="2" charset="0"/>
              </a:rPr>
              <a:t>може</a:t>
            </a:r>
            <a:r>
              <a:rPr lang="ru-RU" sz="1200" b="0" i="0" u="none" strike="noStrike" dirty="0">
                <a:effectLst/>
                <a:latin typeface="Montserrat" pitchFamily="2" charset="0"/>
              </a:rPr>
              <a:t> </a:t>
            </a:r>
            <a:r>
              <a:rPr lang="ru-RU" sz="1200" b="0" i="0" u="none" strike="noStrike" dirty="0" err="1">
                <a:effectLst/>
                <a:latin typeface="Montserrat" pitchFamily="2" charset="0"/>
              </a:rPr>
              <a:t>спричинити</a:t>
            </a:r>
            <a:r>
              <a:rPr lang="ru-RU" sz="1200" b="0" i="0" u="none" strike="noStrike" dirty="0">
                <a:effectLst/>
                <a:latin typeface="Montserrat" pitchFamily="2" charset="0"/>
              </a:rPr>
              <a:t> </a:t>
            </a:r>
            <a:r>
              <a:rPr lang="ru-RU" sz="1200" b="0" i="0" u="none" strike="noStrike" dirty="0" err="1">
                <a:effectLst/>
                <a:latin typeface="Montserrat" pitchFamily="2" charset="0"/>
              </a:rPr>
              <a:t>негативні</a:t>
            </a:r>
            <a:r>
              <a:rPr lang="ru-RU" sz="1200" b="0" i="0" u="none" strike="noStrike" dirty="0">
                <a:effectLst/>
                <a:latin typeface="Montserrat" pitchFamily="2" charset="0"/>
              </a:rPr>
              <a:t> </a:t>
            </a:r>
            <a:r>
              <a:rPr lang="ru-RU" sz="1200" b="0" i="0" u="none" strike="noStrike" dirty="0" err="1">
                <a:effectLst/>
                <a:latin typeface="Montserrat" pitchFamily="2" charset="0"/>
              </a:rPr>
              <a:t>шлунково-кишкові</a:t>
            </a:r>
            <a:r>
              <a:rPr lang="ru-RU" sz="1200" b="0" i="0" u="none" strike="noStrike" dirty="0">
                <a:effectLst/>
                <a:latin typeface="Montserrat" pitchFamily="2" charset="0"/>
              </a:rPr>
              <a:t> </a:t>
            </a:r>
            <a:r>
              <a:rPr lang="ru-RU" sz="1200" b="0" i="0" u="none" strike="noStrike" dirty="0" err="1">
                <a:effectLst/>
                <a:latin typeface="Montserrat" pitchFamily="2" charset="0"/>
              </a:rPr>
              <a:t>ефекти</a:t>
            </a:r>
            <a:r>
              <a:rPr lang="ru-RU" sz="1200" b="0" i="0" u="none" strike="noStrike" dirty="0">
                <a:effectLst/>
                <a:latin typeface="Montserrat" pitchFamily="2" charset="0"/>
              </a:rPr>
              <a:t>, </a:t>
            </a:r>
            <a:r>
              <a:rPr lang="ru-RU" sz="1200" b="0" i="0" u="none" strike="noStrike" dirty="0" err="1">
                <a:effectLst/>
                <a:latin typeface="Montserrat" pitchFamily="2" charset="0"/>
              </a:rPr>
              <a:t>пов’язані</a:t>
            </a:r>
            <a:r>
              <a:rPr lang="ru-RU" sz="1200" b="0" i="0" u="none" strike="noStrike" dirty="0">
                <a:effectLst/>
                <a:latin typeface="Montserrat" pitchFamily="2" charset="0"/>
              </a:rPr>
              <a:t> з </a:t>
            </a:r>
            <a:r>
              <a:rPr lang="ru-RU" sz="1200" b="0" i="0" u="none" strike="noStrike" dirty="0" err="1">
                <a:effectLst/>
                <a:latin typeface="Montserrat" pitchFamily="2" charset="0"/>
              </a:rPr>
              <a:t>еритроміцином</a:t>
            </a:r>
            <a:r>
              <a:rPr lang="ru-RU" sz="1200" b="0" i="0" u="none" strike="noStrike" dirty="0">
                <a:effectLst/>
                <a:latin typeface="Montserrat" pitchFamily="2" charset="0"/>
              </a:rPr>
              <a:t> (</a:t>
            </a:r>
            <a:r>
              <a:rPr lang="ru-RU" sz="1200" b="0" i="0" u="none" strike="noStrike" dirty="0" err="1">
                <a:effectLst/>
                <a:latin typeface="Montserrat" pitchFamily="2" charset="0"/>
              </a:rPr>
              <a:t>диспепсичні</a:t>
            </a:r>
            <a:r>
              <a:rPr lang="ru-RU" sz="1200" b="0" i="0" u="none" strike="noStrike" dirty="0">
                <a:effectLst/>
                <a:latin typeface="Montserrat" pitchFamily="2" charset="0"/>
              </a:rPr>
              <a:t> </a:t>
            </a:r>
            <a:r>
              <a:rPr lang="ru-RU" sz="1200" b="0" i="0" u="none" strike="noStrike" dirty="0" err="1">
                <a:effectLst/>
                <a:latin typeface="Montserrat" pitchFamily="2" charset="0"/>
              </a:rPr>
              <a:t>явища</a:t>
            </a:r>
            <a:r>
              <a:rPr lang="ru-RU" sz="1200" b="0" i="0" u="none" strike="noStrike" dirty="0">
                <a:effectLst/>
                <a:latin typeface="Montserrat" pitchFamily="2" charset="0"/>
              </a:rPr>
              <a:t>). </a:t>
            </a:r>
          </a:p>
          <a:p>
            <a:pPr fontAlgn="base">
              <a:lnSpc>
                <a:spcPct val="90000"/>
              </a:lnSpc>
            </a:pPr>
            <a:r>
              <a:rPr lang="ru-RU" sz="1200" b="0" i="0" u="none" strike="noStrike" dirty="0">
                <a:effectLst/>
                <a:latin typeface="Montserrat" pitchFamily="2" charset="0"/>
              </a:rPr>
              <a:t> </a:t>
            </a:r>
            <a:r>
              <a:rPr lang="ru-RU" sz="1200" b="0" i="0" u="none" strike="noStrike" dirty="0" err="1">
                <a:effectLst/>
                <a:latin typeface="Montserrat" pitchFamily="2" charset="0"/>
              </a:rPr>
              <a:t>Кларитроміцин</a:t>
            </a:r>
            <a:r>
              <a:rPr lang="ru-RU" sz="1200" b="0" i="0" u="none" strike="noStrike" dirty="0">
                <a:effectLst/>
                <a:latin typeface="Montserrat" pitchFamily="2" charset="0"/>
              </a:rPr>
              <a:t> є </a:t>
            </a:r>
            <a:r>
              <a:rPr lang="ru-RU" sz="1200" b="0" i="0" u="none" strike="noStrike" dirty="0" err="1">
                <a:effectLst/>
                <a:latin typeface="Montserrat" pitchFamily="2" charset="0"/>
              </a:rPr>
              <a:t>більш</a:t>
            </a:r>
            <a:r>
              <a:rPr lang="ru-RU" sz="1200" b="0" i="0" u="none" strike="noStrike" dirty="0">
                <a:effectLst/>
                <a:latin typeface="Montserrat" pitchFamily="2" charset="0"/>
              </a:rPr>
              <a:t> </a:t>
            </a:r>
            <a:r>
              <a:rPr lang="ru-RU" sz="1200" b="0" i="0" u="none" strike="noStrike" dirty="0" err="1">
                <a:effectLst/>
                <a:latin typeface="Montserrat" pitchFamily="2" charset="0"/>
              </a:rPr>
              <a:t>кислотостійким</a:t>
            </a:r>
            <a:r>
              <a:rPr lang="ru-RU" sz="1200" b="0" i="0" u="none" strike="noStrike" dirty="0">
                <a:effectLst/>
                <a:latin typeface="Montserrat" pitchFamily="2" charset="0"/>
              </a:rPr>
              <a:t>, </a:t>
            </a:r>
            <a:r>
              <a:rPr lang="ru-RU" sz="1200" b="0" i="0" u="none" strike="noStrike" dirty="0" err="1">
                <a:effectLst/>
                <a:latin typeface="Montserrat" pitchFamily="2" charset="0"/>
              </a:rPr>
              <a:t>ніж</a:t>
            </a:r>
            <a:r>
              <a:rPr lang="ru-RU" sz="1200" b="0" i="0" u="none" strike="noStrike" dirty="0">
                <a:effectLst/>
                <a:latin typeface="Montserrat" pitchFamily="2" charset="0"/>
              </a:rPr>
              <a:t> </a:t>
            </a:r>
            <a:r>
              <a:rPr lang="ru-RU" sz="1200" b="0" i="0" u="none" strike="noStrike" dirty="0" err="1">
                <a:effectLst/>
                <a:latin typeface="Montserrat" pitchFamily="2" charset="0"/>
              </a:rPr>
              <a:t>еритроміцин</a:t>
            </a:r>
            <a:r>
              <a:rPr lang="ru-RU" sz="1200" b="0" i="0" u="none" strike="noStrike" dirty="0">
                <a:effectLst/>
                <a:latin typeface="Montserrat" pitchFamily="2" charset="0"/>
              </a:rPr>
              <a:t>, і не так сильно </a:t>
            </a:r>
            <a:r>
              <a:rPr lang="ru-RU" sz="1200" b="0" i="0" u="none" strike="noStrike" dirty="0" err="1">
                <a:effectLst/>
                <a:latin typeface="Montserrat" pitchFamily="2" charset="0"/>
              </a:rPr>
              <a:t>розкладається</a:t>
            </a:r>
            <a:r>
              <a:rPr lang="ru-RU" sz="1200" b="0" i="0" u="none" strike="noStrike" dirty="0">
                <a:effectLst/>
                <a:latin typeface="Montserrat" pitchFamily="2" charset="0"/>
              </a:rPr>
              <a:t> в </a:t>
            </a:r>
            <a:r>
              <a:rPr lang="ru-RU" sz="1200" b="0" i="0" u="none" strike="noStrike" dirty="0" err="1">
                <a:effectLst/>
                <a:latin typeface="Montserrat" pitchFamily="2" charset="0"/>
              </a:rPr>
              <a:t>шлунку</a:t>
            </a:r>
            <a:r>
              <a:rPr lang="ru-RU" sz="1200" b="0" i="0" u="none" strike="noStrike" dirty="0">
                <a:effectLst/>
                <a:latin typeface="Montserrat" pitchFamily="2" charset="0"/>
              </a:rPr>
              <a:t>.  </a:t>
            </a:r>
            <a:r>
              <a:rPr lang="ru-RU" sz="1200" b="0" i="0" u="none" strike="noStrike" dirty="0" err="1">
                <a:effectLst/>
                <a:latin typeface="Montserrat" pitchFamily="2" charset="0"/>
              </a:rPr>
              <a:t>Азитроміцин</a:t>
            </a:r>
            <a:r>
              <a:rPr lang="ru-RU" sz="1200" b="0" i="0" u="none" strike="noStrike" dirty="0">
                <a:effectLst/>
                <a:latin typeface="Montserrat" pitchFamily="2" charset="0"/>
              </a:rPr>
              <a:t> </a:t>
            </a:r>
            <a:r>
              <a:rPr lang="ru-RU" sz="1200" b="0" i="0" u="none" strike="noStrike" dirty="0" err="1">
                <a:effectLst/>
                <a:latin typeface="Montserrat" pitchFamily="2" charset="0"/>
              </a:rPr>
              <a:t>ще</a:t>
            </a:r>
            <a:r>
              <a:rPr lang="ru-RU" sz="1200" b="0" i="0" u="none" strike="noStrike" dirty="0">
                <a:effectLst/>
                <a:latin typeface="Montserrat" pitchFamily="2" charset="0"/>
              </a:rPr>
              <a:t> </a:t>
            </a:r>
            <a:r>
              <a:rPr lang="ru-RU" sz="1200" b="0" i="0" u="none" strike="noStrike" dirty="0" err="1">
                <a:effectLst/>
                <a:latin typeface="Montserrat" pitchFamily="2" charset="0"/>
              </a:rPr>
              <a:t>більш</a:t>
            </a:r>
            <a:r>
              <a:rPr lang="ru-RU" sz="1200" b="0" i="0" u="none" strike="noStrike" dirty="0">
                <a:effectLst/>
                <a:latin typeface="Montserrat" pitchFamily="2" charset="0"/>
              </a:rPr>
              <a:t> </a:t>
            </a:r>
            <a:r>
              <a:rPr lang="ru-RU" sz="1200" b="0" i="0" u="none" strike="noStrike" dirty="0" err="1">
                <a:effectLst/>
                <a:latin typeface="Montserrat" pitchFamily="2" charset="0"/>
              </a:rPr>
              <a:t>стабільний</a:t>
            </a:r>
            <a:r>
              <a:rPr lang="ru-RU" sz="1200" b="0" i="0" u="none" strike="noStrike" dirty="0">
                <a:effectLst/>
                <a:latin typeface="Montserrat" pitchFamily="2" charset="0"/>
              </a:rPr>
              <a:t> при </a:t>
            </a:r>
            <a:r>
              <a:rPr lang="ru-RU" sz="1200" b="0" i="0" u="none" strike="noStrike" dirty="0" err="1">
                <a:effectLst/>
                <a:latin typeface="Montserrat" pitchFamily="2" charset="0"/>
              </a:rPr>
              <a:t>низькому</a:t>
            </a:r>
            <a:r>
              <a:rPr lang="ru-RU" sz="1200" b="0" i="0" u="none" strike="noStrike" dirty="0">
                <a:effectLst/>
                <a:latin typeface="Montserrat" pitchFamily="2" charset="0"/>
              </a:rPr>
              <a:t> рН, </a:t>
            </a:r>
            <a:r>
              <a:rPr lang="ru-RU" sz="1200" b="0" i="0" u="none" strike="noStrike" dirty="0" err="1">
                <a:effectLst/>
                <a:latin typeface="Montserrat" pitchFamily="2" charset="0"/>
              </a:rPr>
              <a:t>що</a:t>
            </a:r>
            <a:r>
              <a:rPr lang="ru-RU" sz="1200" b="0" i="0" u="none" strike="noStrike" dirty="0">
                <a:effectLst/>
                <a:latin typeface="Montserrat" pitchFamily="2" charset="0"/>
              </a:rPr>
              <a:t> </a:t>
            </a:r>
            <a:r>
              <a:rPr lang="ru-RU" sz="1200" b="0" i="0" u="none" strike="noStrike" dirty="0" err="1">
                <a:effectLst/>
                <a:latin typeface="Montserrat" pitchFamily="2" charset="0"/>
              </a:rPr>
              <a:t>призводить</a:t>
            </a:r>
            <a:r>
              <a:rPr lang="ru-RU" sz="1200" b="0" i="0" u="none" strike="noStrike" dirty="0">
                <a:effectLst/>
                <a:latin typeface="Montserrat" pitchFamily="2" charset="0"/>
              </a:rPr>
              <a:t> до </a:t>
            </a:r>
            <a:r>
              <a:rPr lang="ru-RU" sz="1200" b="0" i="0" u="none" strike="noStrike" dirty="0" err="1">
                <a:effectLst/>
                <a:latin typeface="Montserrat" pitchFamily="2" charset="0"/>
              </a:rPr>
              <a:t>більш</a:t>
            </a:r>
            <a:r>
              <a:rPr lang="ru-RU" sz="1200" b="0" i="0" u="none" strike="noStrike" dirty="0">
                <a:effectLst/>
                <a:latin typeface="Montserrat" pitchFamily="2" charset="0"/>
              </a:rPr>
              <a:t> </a:t>
            </a:r>
            <a:r>
              <a:rPr lang="ru-RU" sz="1200" b="0" i="0" u="none" strike="noStrike" dirty="0" err="1">
                <a:effectLst/>
                <a:latin typeface="Montserrat" pitchFamily="2" charset="0"/>
              </a:rPr>
              <a:t>тривалого</a:t>
            </a:r>
            <a:r>
              <a:rPr lang="ru-RU" sz="1200" b="0" i="0" u="none" strike="noStrike" dirty="0">
                <a:effectLst/>
                <a:latin typeface="Montserrat" pitchFamily="2" charset="0"/>
              </a:rPr>
              <a:t> </a:t>
            </a:r>
            <a:r>
              <a:rPr lang="ru-RU" sz="1200" b="0" i="0" u="none" strike="noStrike" dirty="0" err="1">
                <a:effectLst/>
                <a:latin typeface="Montserrat" pitchFamily="2" charset="0"/>
              </a:rPr>
              <a:t>періоду</a:t>
            </a:r>
            <a:r>
              <a:rPr lang="ru-RU" sz="1200" b="0" i="0" u="none" strike="noStrike" dirty="0">
                <a:effectLst/>
                <a:latin typeface="Montserrat" pitchFamily="2" charset="0"/>
              </a:rPr>
              <a:t> </a:t>
            </a:r>
            <a:r>
              <a:rPr lang="ru-RU" sz="1200" b="0" i="0" u="none" strike="noStrike" dirty="0" err="1">
                <a:effectLst/>
                <a:latin typeface="Montserrat" pitchFamily="2" charset="0"/>
              </a:rPr>
              <a:t>напіввиведення</a:t>
            </a:r>
            <a:r>
              <a:rPr lang="ru-RU" sz="1200" b="0" i="0" u="none" strike="noStrike" dirty="0">
                <a:effectLst/>
                <a:latin typeface="Montserrat" pitchFamily="2" charset="0"/>
              </a:rPr>
              <a:t> в </a:t>
            </a:r>
            <a:r>
              <a:rPr lang="ru-RU" sz="1200" b="0" i="0" u="none" strike="noStrike" dirty="0" err="1">
                <a:effectLst/>
                <a:latin typeface="Montserrat" pitchFamily="2" charset="0"/>
              </a:rPr>
              <a:t>сироватці</a:t>
            </a:r>
            <a:r>
              <a:rPr lang="ru-RU" sz="1200" b="0" i="0" u="none" strike="noStrike" dirty="0">
                <a:effectLst/>
                <a:latin typeface="Montserrat" pitchFamily="2" charset="0"/>
              </a:rPr>
              <a:t> </a:t>
            </a:r>
            <a:r>
              <a:rPr lang="ru-RU" sz="1200" b="0" i="0" u="none" strike="noStrike" dirty="0" err="1">
                <a:effectLst/>
                <a:latin typeface="Montserrat" pitchFamily="2" charset="0"/>
              </a:rPr>
              <a:t>крові</a:t>
            </a:r>
            <a:r>
              <a:rPr lang="ru-RU" sz="1200" b="0" i="0" u="none" strike="noStrike" dirty="0">
                <a:effectLst/>
                <a:latin typeface="Montserrat" pitchFamily="2" charset="0"/>
              </a:rPr>
              <a:t> та </a:t>
            </a:r>
            <a:r>
              <a:rPr lang="ru-RU" sz="1200" b="0" i="0" u="none" strike="noStrike" dirty="0" err="1">
                <a:effectLst/>
                <a:latin typeface="Montserrat" pitchFamily="2" charset="0"/>
              </a:rPr>
              <a:t>збільшення</a:t>
            </a:r>
            <a:r>
              <a:rPr lang="ru-RU" sz="1200" b="0" i="0" u="none" strike="noStrike" dirty="0">
                <a:effectLst/>
                <a:latin typeface="Montserrat" pitchFamily="2" charset="0"/>
              </a:rPr>
              <a:t> </a:t>
            </a:r>
            <a:r>
              <a:rPr lang="ru-RU" sz="1200" b="0" i="0" u="none" strike="noStrike" dirty="0" err="1">
                <a:effectLst/>
                <a:latin typeface="Montserrat" pitchFamily="2" charset="0"/>
              </a:rPr>
              <a:t>концентрації</a:t>
            </a:r>
            <a:r>
              <a:rPr lang="ru-RU" sz="1200" b="0" i="0" u="none" strike="noStrike" dirty="0">
                <a:effectLst/>
                <a:latin typeface="Montserrat" pitchFamily="2" charset="0"/>
              </a:rPr>
              <a:t> в </a:t>
            </a:r>
            <a:r>
              <a:rPr lang="ru-RU" sz="1200" b="0" i="0" u="none" strike="noStrike" dirty="0" err="1">
                <a:effectLst/>
                <a:latin typeface="Montserrat" pitchFamily="2" charset="0"/>
              </a:rPr>
              <a:t>тканинах</a:t>
            </a:r>
            <a:r>
              <a:rPr lang="ru-RU" sz="1200" b="0" i="0" u="none" strike="noStrike" dirty="0">
                <a:effectLst/>
                <a:latin typeface="Montserrat" pitchFamily="2" charset="0"/>
              </a:rPr>
              <a:t> </a:t>
            </a:r>
            <a:r>
              <a:rPr lang="ru-RU" sz="1200" b="0" i="0" u="none" strike="noStrike" dirty="0" err="1">
                <a:effectLst/>
                <a:latin typeface="Montserrat" pitchFamily="2" charset="0"/>
              </a:rPr>
              <a:t>порівняно</a:t>
            </a:r>
            <a:r>
              <a:rPr lang="ru-RU" sz="1200" b="0" i="0" u="none" strike="noStrike" dirty="0">
                <a:effectLst/>
                <a:latin typeface="Montserrat" pitchFamily="2" charset="0"/>
              </a:rPr>
              <a:t> з </a:t>
            </a:r>
            <a:r>
              <a:rPr lang="ru-RU" sz="1200" b="0" i="0" u="none" strike="noStrike" dirty="0" err="1">
                <a:effectLst/>
                <a:latin typeface="Montserrat" pitchFamily="2" charset="0"/>
              </a:rPr>
              <a:t>еритроміцином</a:t>
            </a:r>
            <a:r>
              <a:rPr lang="ru-RU" sz="1200" b="0" i="0" u="none" strike="noStrike" dirty="0">
                <a:effectLst/>
                <a:latin typeface="Montserrat" pitchFamily="2" charset="0"/>
              </a:rPr>
              <a:t>.  В </a:t>
            </a:r>
            <a:r>
              <a:rPr lang="ru-RU" sz="1200" b="0" i="0" u="none" strike="noStrike" dirty="0" err="1">
                <a:effectLst/>
                <a:latin typeface="Montserrat" pitchFamily="2" charset="0"/>
              </a:rPr>
              <a:t>результаті</a:t>
            </a:r>
            <a:r>
              <a:rPr lang="ru-RU" sz="1200" b="0" i="0" u="none" strike="noStrike" dirty="0">
                <a:effectLst/>
                <a:latin typeface="Montserrat" pitchFamily="2" charset="0"/>
              </a:rPr>
              <a:t> </a:t>
            </a:r>
            <a:r>
              <a:rPr lang="ru-RU" sz="1200" b="0" i="0" u="none" strike="noStrike" dirty="0" err="1">
                <a:effectLst/>
                <a:latin typeface="Montserrat" pitchFamily="2" charset="0"/>
              </a:rPr>
              <a:t>їх</a:t>
            </a:r>
            <a:r>
              <a:rPr lang="ru-RU" sz="1200" b="0" i="0" u="none" strike="noStrike" dirty="0">
                <a:effectLst/>
                <a:latin typeface="Montserrat" pitchFamily="2" charset="0"/>
              </a:rPr>
              <a:t> </a:t>
            </a:r>
            <a:r>
              <a:rPr lang="ru-RU" sz="1200" b="0" i="0" u="none" strike="noStrike" dirty="0" err="1">
                <a:effectLst/>
                <a:latin typeface="Montserrat" pitchFamily="2" charset="0"/>
              </a:rPr>
              <a:t>кращої</a:t>
            </a:r>
            <a:r>
              <a:rPr lang="ru-RU" sz="1200" b="0" i="0" u="none" strike="noStrike" dirty="0">
                <a:effectLst/>
                <a:latin typeface="Montserrat" pitchFamily="2" charset="0"/>
              </a:rPr>
              <a:t> </a:t>
            </a:r>
            <a:r>
              <a:rPr lang="ru-RU" sz="1200" b="0" i="0" u="none" strike="noStrike" dirty="0" err="1">
                <a:effectLst/>
                <a:latin typeface="Montserrat" pitchFamily="2" charset="0"/>
              </a:rPr>
              <a:t>стабільності</a:t>
            </a:r>
            <a:r>
              <a:rPr lang="ru-RU" sz="1200" b="0" i="0" u="none" strike="noStrike" dirty="0">
                <a:effectLst/>
                <a:latin typeface="Montserrat" pitchFamily="2" charset="0"/>
              </a:rPr>
              <a:t> при </a:t>
            </a:r>
            <a:r>
              <a:rPr lang="ru-RU" sz="1200" b="0" i="0" u="none" strike="noStrike" dirty="0" err="1">
                <a:effectLst/>
                <a:latin typeface="Montserrat" pitchFamily="2" charset="0"/>
              </a:rPr>
              <a:t>низькому</a:t>
            </a:r>
            <a:r>
              <a:rPr lang="ru-RU" sz="1200" b="0" i="0" u="none" strike="noStrike" dirty="0">
                <a:effectLst/>
                <a:latin typeface="Montserrat" pitchFamily="2" charset="0"/>
              </a:rPr>
              <a:t> рН </a:t>
            </a:r>
            <a:r>
              <a:rPr lang="ru-RU" sz="1200" b="0" i="0" u="none" strike="noStrike" dirty="0" err="1">
                <a:effectLst/>
                <a:latin typeface="Montserrat" pitchFamily="2" charset="0"/>
              </a:rPr>
              <a:t>азитроміцин</a:t>
            </a:r>
            <a:r>
              <a:rPr lang="ru-RU" sz="1200" b="0" i="0" u="none" strike="noStrike" dirty="0">
                <a:effectLst/>
                <a:latin typeface="Montserrat" pitchFamily="2" charset="0"/>
              </a:rPr>
              <a:t> </a:t>
            </a:r>
            <a:r>
              <a:rPr lang="ru-RU" sz="1200" b="0" i="0" u="none" strike="noStrike" dirty="0" err="1">
                <a:effectLst/>
                <a:latin typeface="Montserrat" pitchFamily="2" charset="0"/>
              </a:rPr>
              <a:t>має</a:t>
            </a:r>
            <a:r>
              <a:rPr lang="ru-RU" sz="1200" b="0" i="0" u="none" strike="noStrike" dirty="0">
                <a:effectLst/>
                <a:latin typeface="Montserrat" pitchFamily="2" charset="0"/>
              </a:rPr>
              <a:t> </a:t>
            </a:r>
            <a:r>
              <a:rPr lang="ru-RU" sz="1200" b="0" i="0" u="none" strike="noStrike" dirty="0" err="1">
                <a:effectLst/>
                <a:latin typeface="Montserrat" pitchFamily="2" charset="0"/>
              </a:rPr>
              <a:t>оральну</a:t>
            </a:r>
            <a:r>
              <a:rPr lang="ru-RU" sz="1200" b="0" i="0" u="none" strike="noStrike" dirty="0">
                <a:effectLst/>
                <a:latin typeface="Montserrat" pitchFamily="2" charset="0"/>
              </a:rPr>
              <a:t> </a:t>
            </a:r>
            <a:r>
              <a:rPr lang="ru-RU" sz="1200" b="0" i="0" u="none" strike="noStrike" dirty="0" err="1">
                <a:effectLst/>
                <a:latin typeface="Montserrat" pitchFamily="2" charset="0"/>
              </a:rPr>
              <a:t>біодоступність</a:t>
            </a:r>
            <a:r>
              <a:rPr lang="ru-RU" sz="1200" b="0" i="0" u="none" strike="noStrike" dirty="0">
                <a:effectLst/>
                <a:latin typeface="Montserrat" pitchFamily="2" charset="0"/>
              </a:rPr>
              <a:t> 37%, а </a:t>
            </a:r>
            <a:r>
              <a:rPr lang="ru-RU" sz="1200" b="0" i="0" u="none" strike="noStrike" dirty="0" err="1">
                <a:effectLst/>
                <a:latin typeface="Montserrat" pitchFamily="2" charset="0"/>
              </a:rPr>
              <a:t>кларитроміцин</a:t>
            </a:r>
            <a:r>
              <a:rPr lang="ru-RU" sz="1200" b="0" i="0" u="none" strike="noStrike" dirty="0">
                <a:effectLst/>
                <a:latin typeface="Montserrat" pitchFamily="2" charset="0"/>
              </a:rPr>
              <a:t> – </a:t>
            </a:r>
            <a:r>
              <a:rPr lang="ru-RU" sz="1200" b="0" i="0" u="none" strike="noStrike" dirty="0" err="1">
                <a:effectLst/>
                <a:latin typeface="Montserrat" pitchFamily="2" charset="0"/>
              </a:rPr>
              <a:t>оральну</a:t>
            </a:r>
            <a:r>
              <a:rPr lang="ru-RU" sz="1200" b="0" i="0" u="none" strike="noStrike" dirty="0">
                <a:effectLst/>
                <a:latin typeface="Montserrat" pitchFamily="2" charset="0"/>
              </a:rPr>
              <a:t> </a:t>
            </a:r>
            <a:r>
              <a:rPr lang="ru-RU" sz="1200" b="0" i="0" u="none" strike="noStrike" dirty="0" err="1">
                <a:effectLst/>
                <a:latin typeface="Montserrat" pitchFamily="2" charset="0"/>
              </a:rPr>
              <a:t>біодоступність</a:t>
            </a:r>
            <a:r>
              <a:rPr lang="ru-RU" sz="1200" b="0" i="0" u="none" strike="noStrike" dirty="0">
                <a:effectLst/>
                <a:latin typeface="Montserrat" pitchFamily="2" charset="0"/>
              </a:rPr>
              <a:t> 55%, </a:t>
            </a:r>
            <a:r>
              <a:rPr lang="ru-RU" sz="1200" b="0" i="0" u="none" strike="noStrike" dirty="0" err="1">
                <a:effectLst/>
                <a:latin typeface="Montserrat" pitchFamily="2" charset="0"/>
              </a:rPr>
              <a:t>порівняно</a:t>
            </a:r>
            <a:r>
              <a:rPr lang="ru-RU" sz="1200" b="0" i="0" u="none" strike="noStrike" dirty="0">
                <a:effectLst/>
                <a:latin typeface="Montserrat" pitchFamily="2" charset="0"/>
              </a:rPr>
              <a:t> з </a:t>
            </a:r>
            <a:r>
              <a:rPr lang="ru-RU" sz="1200" b="0" i="0" u="none" strike="noStrike" dirty="0" err="1">
                <a:effectLst/>
                <a:latin typeface="Montserrat" pitchFamily="2" charset="0"/>
              </a:rPr>
              <a:t>оральною</a:t>
            </a:r>
            <a:r>
              <a:rPr lang="ru-RU" sz="1200" b="0" i="0" u="none" strike="noStrike" dirty="0">
                <a:effectLst/>
                <a:latin typeface="Montserrat" pitchFamily="2" charset="0"/>
              </a:rPr>
              <a:t> </a:t>
            </a:r>
            <a:r>
              <a:rPr lang="ru-RU" sz="1200" b="0" i="0" u="none" strike="noStrike" dirty="0" err="1">
                <a:effectLst/>
                <a:latin typeface="Montserrat" pitchFamily="2" charset="0"/>
              </a:rPr>
              <a:t>біодоступністю</a:t>
            </a:r>
            <a:r>
              <a:rPr lang="ru-RU" sz="1200" b="0" i="0" u="none" strike="noStrike" dirty="0">
                <a:effectLst/>
                <a:latin typeface="Montserrat" pitchFamily="2" charset="0"/>
              </a:rPr>
              <a:t> 25% для </a:t>
            </a:r>
            <a:r>
              <a:rPr lang="ru-RU" sz="1200" b="0" i="0" u="none" strike="noStrike" dirty="0" err="1">
                <a:effectLst/>
                <a:latin typeface="Montserrat" pitchFamily="2" charset="0"/>
              </a:rPr>
              <a:t>еритроміцину</a:t>
            </a:r>
            <a:r>
              <a:rPr lang="ru-RU" sz="1200" b="0" i="0" u="none" strike="noStrike" dirty="0">
                <a:effectLst/>
                <a:latin typeface="Montserrat" pitchFamily="2" charset="0"/>
              </a:rPr>
              <a:t>. </a:t>
            </a:r>
          </a:p>
          <a:p>
            <a:pPr fontAlgn="base">
              <a:lnSpc>
                <a:spcPct val="90000"/>
              </a:lnSpc>
            </a:pPr>
            <a:r>
              <a:rPr lang="ru-RU" sz="1200" b="0" i="0" u="none" strike="noStrike" dirty="0" err="1">
                <a:effectLst/>
                <a:latin typeface="Montserrat" pitchFamily="2" charset="0"/>
              </a:rPr>
              <a:t>Макроліди</a:t>
            </a:r>
            <a:r>
              <a:rPr lang="ru-RU" sz="1200" b="0" i="0" u="none" strike="noStrike" dirty="0">
                <a:effectLst/>
                <a:latin typeface="Montserrat" pitchFamily="2" charset="0"/>
              </a:rPr>
              <a:t> є </a:t>
            </a:r>
            <a:r>
              <a:rPr lang="ru-RU" sz="1200" b="0" i="0" u="none" strike="noStrike" dirty="0" err="1">
                <a:effectLst/>
                <a:latin typeface="Montserrat" pitchFamily="2" charset="0"/>
              </a:rPr>
              <a:t>ліпофільними</a:t>
            </a:r>
            <a:r>
              <a:rPr lang="ru-RU" sz="1200" b="0" i="0" u="none" strike="noStrike" dirty="0">
                <a:effectLst/>
                <a:latin typeface="Montserrat" pitchFamily="2" charset="0"/>
              </a:rPr>
              <a:t> і широко </a:t>
            </a:r>
            <a:r>
              <a:rPr lang="ru-RU" sz="1200" b="0" i="0" u="none" strike="noStrike" dirty="0" err="1">
                <a:effectLst/>
                <a:latin typeface="Montserrat" pitchFamily="2" charset="0"/>
              </a:rPr>
              <a:t>поширюються</a:t>
            </a:r>
            <a:r>
              <a:rPr lang="ru-RU" sz="1200" b="0" i="0" u="none" strike="noStrike" dirty="0">
                <a:effectLst/>
                <a:latin typeface="Montserrat" pitchFamily="2" charset="0"/>
              </a:rPr>
              <a:t> в </a:t>
            </a:r>
            <a:r>
              <a:rPr lang="ru-RU" sz="1200" b="0" i="0" u="none" strike="noStrike" dirty="0" err="1">
                <a:effectLst/>
                <a:latin typeface="Montserrat" pitchFamily="2" charset="0"/>
              </a:rPr>
              <a:t>крові</a:t>
            </a:r>
            <a:r>
              <a:rPr lang="ru-RU" sz="1200" b="0" i="0" u="none" strike="noStrike" dirty="0">
                <a:effectLst/>
                <a:latin typeface="Montserrat" pitchFamily="2" charset="0"/>
              </a:rPr>
              <a:t> та </a:t>
            </a:r>
            <a:r>
              <a:rPr lang="ru-RU" sz="1200" b="0" i="0" u="none" strike="noStrike" dirty="0" err="1">
                <a:effectLst/>
                <a:latin typeface="Montserrat" pitchFamily="2" charset="0"/>
              </a:rPr>
              <a:t>тканинах</a:t>
            </a:r>
            <a:r>
              <a:rPr lang="ru-RU" sz="1200" b="0" i="0" u="none" strike="noStrike" dirty="0">
                <a:effectLst/>
                <a:latin typeface="Montserrat" pitchFamily="2" charset="0"/>
              </a:rPr>
              <a:t>.  </a:t>
            </a:r>
            <a:r>
              <a:rPr lang="ru-RU" sz="1200" b="0" i="0" u="none" strike="noStrike" dirty="0" err="1">
                <a:effectLst/>
                <a:latin typeface="Montserrat" pitchFamily="2" charset="0"/>
              </a:rPr>
              <a:t>Потрапляючи</a:t>
            </a:r>
            <a:r>
              <a:rPr lang="ru-RU" sz="1200" b="0" i="0" u="none" strike="noStrike" dirty="0">
                <a:effectLst/>
                <a:latin typeface="Montserrat" pitchFamily="2" charset="0"/>
              </a:rPr>
              <a:t> в кров, </a:t>
            </a:r>
            <a:r>
              <a:rPr lang="ru-RU" sz="1200" b="0" i="0" u="none" strike="noStrike" dirty="0" err="1">
                <a:effectLst/>
                <a:latin typeface="Montserrat" pitchFamily="2" charset="0"/>
              </a:rPr>
              <a:t>макроліди</a:t>
            </a:r>
            <a:r>
              <a:rPr lang="ru-RU" sz="1200" b="0" i="0" u="none" strike="noStrike" dirty="0">
                <a:effectLst/>
                <a:latin typeface="Montserrat" pitchFamily="2" charset="0"/>
              </a:rPr>
              <a:t> </a:t>
            </a:r>
            <a:r>
              <a:rPr lang="ru-RU" sz="1200" b="0" i="0" u="none" strike="noStrike" dirty="0" err="1">
                <a:effectLst/>
                <a:latin typeface="Montserrat" pitchFamily="2" charset="0"/>
              </a:rPr>
              <a:t>переважно</a:t>
            </a:r>
            <a:r>
              <a:rPr lang="ru-RU" sz="1200" b="0" i="0" u="none" strike="noStrike" dirty="0">
                <a:effectLst/>
                <a:latin typeface="Montserrat" pitchFamily="2" charset="0"/>
              </a:rPr>
              <a:t> </a:t>
            </a:r>
            <a:r>
              <a:rPr lang="ru-RU" sz="1200" b="0" i="0" u="none" strike="noStrike" dirty="0" err="1">
                <a:effectLst/>
                <a:latin typeface="Montserrat" pitchFamily="2" charset="0"/>
              </a:rPr>
              <a:t>зв’язуються</a:t>
            </a:r>
            <a:r>
              <a:rPr lang="ru-RU" sz="1200" b="0" i="0" u="none" strike="noStrike" dirty="0">
                <a:effectLst/>
                <a:latin typeface="Montserrat" pitchFamily="2" charset="0"/>
              </a:rPr>
              <a:t> з </a:t>
            </a:r>
            <a:r>
              <a:rPr lang="ru-RU" sz="1200" b="0" i="0" u="none" strike="noStrike" dirty="0" err="1">
                <a:effectLst/>
                <a:latin typeface="Montserrat" pitchFamily="2" charset="0"/>
              </a:rPr>
              <a:t>альфа-1-кислотним</a:t>
            </a:r>
            <a:r>
              <a:rPr lang="ru-RU" sz="1200" b="0" i="0" u="none" strike="noStrike" dirty="0">
                <a:effectLst/>
                <a:latin typeface="Montserrat" pitchFamily="2" charset="0"/>
              </a:rPr>
              <a:t> </a:t>
            </a:r>
            <a:r>
              <a:rPr lang="ru-RU" sz="1200" b="0" i="0" u="none" strike="noStrike" dirty="0" err="1">
                <a:effectLst/>
                <a:latin typeface="Montserrat" pitchFamily="2" charset="0"/>
              </a:rPr>
              <a:t>глікопротеїном</a:t>
            </a:r>
            <a:r>
              <a:rPr lang="ru-RU" sz="1200" b="0" i="0" u="none" strike="noStrike" dirty="0">
                <a:effectLst/>
                <a:latin typeface="Montserrat" pitchFamily="2" charset="0"/>
              </a:rPr>
              <a:t> (</a:t>
            </a:r>
            <a:r>
              <a:rPr lang="en-GB" sz="1200" b="0" i="0" u="none" strike="noStrike" dirty="0">
                <a:effectLst/>
                <a:latin typeface="Montserrat" pitchFamily="2" charset="0"/>
              </a:rPr>
              <a:t>AGP).</a:t>
            </a:r>
          </a:p>
          <a:p>
            <a:pPr fontAlgn="base">
              <a:lnSpc>
                <a:spcPct val="90000"/>
              </a:lnSpc>
            </a:pPr>
            <a:r>
              <a:rPr lang="ru-RU" sz="1200" b="0" i="0" u="none" strike="noStrike" dirty="0" err="1">
                <a:effectLst/>
                <a:latin typeface="Montserrat" pitchFamily="2" charset="0"/>
              </a:rPr>
              <a:t>Макроліди</a:t>
            </a:r>
            <a:r>
              <a:rPr lang="ru-RU" sz="1200" b="0" i="0" u="none" strike="noStrike" dirty="0">
                <a:effectLst/>
                <a:latin typeface="Montserrat" pitchFamily="2" charset="0"/>
              </a:rPr>
              <a:t> </a:t>
            </a:r>
            <a:r>
              <a:rPr lang="ru-RU" sz="1200" b="0" i="0" u="none" strike="noStrike" dirty="0" err="1">
                <a:effectLst/>
                <a:latin typeface="Montserrat" pitchFamily="2" charset="0"/>
              </a:rPr>
              <a:t>концентруються</a:t>
            </a:r>
            <a:r>
              <a:rPr lang="ru-RU" sz="1200" b="0" i="0" u="none" strike="noStrike" dirty="0">
                <a:effectLst/>
                <a:latin typeface="Montserrat" pitchFamily="2" charset="0"/>
              </a:rPr>
              <a:t> у фагоцитах, </a:t>
            </a:r>
            <a:r>
              <a:rPr lang="ru-RU" sz="1200" b="0" i="0" u="none" strike="noStrike" dirty="0" err="1">
                <a:effectLst/>
                <a:latin typeface="Montserrat" pitchFamily="2" charset="0"/>
              </a:rPr>
              <a:t>які</a:t>
            </a:r>
            <a:r>
              <a:rPr lang="ru-RU" sz="1200" b="0" i="0" u="none" strike="noStrike" dirty="0">
                <a:effectLst/>
                <a:latin typeface="Montserrat" pitchFamily="2" charset="0"/>
              </a:rPr>
              <a:t> </a:t>
            </a:r>
            <a:r>
              <a:rPr lang="ru-RU" sz="1200" b="0" i="0" u="none" strike="noStrike" dirty="0" err="1">
                <a:effectLst/>
                <a:latin typeface="Montserrat" pitchFamily="2" charset="0"/>
              </a:rPr>
              <a:t>потім</a:t>
            </a:r>
            <a:r>
              <a:rPr lang="ru-RU" sz="1200" b="0" i="0" u="none" strike="noStrike" dirty="0">
                <a:effectLst/>
                <a:latin typeface="Montserrat" pitchFamily="2" charset="0"/>
              </a:rPr>
              <a:t> </a:t>
            </a:r>
            <a:r>
              <a:rPr lang="ru-RU" sz="1200" b="0" i="0" u="none" strike="noStrike" dirty="0" err="1">
                <a:effectLst/>
                <a:latin typeface="Montserrat" pitchFamily="2" charset="0"/>
              </a:rPr>
              <a:t>транспортують</a:t>
            </a:r>
            <a:r>
              <a:rPr lang="ru-RU" sz="1200" b="0" i="0" u="none" strike="noStrike" dirty="0">
                <a:effectLst/>
                <a:latin typeface="Montserrat" pitchFamily="2" charset="0"/>
              </a:rPr>
              <a:t> препарат до </a:t>
            </a:r>
            <a:r>
              <a:rPr lang="ru-RU" sz="1200" b="0" i="0" u="none" strike="noStrike" dirty="0" err="1">
                <a:effectLst/>
                <a:latin typeface="Montserrat" pitchFamily="2" charset="0"/>
              </a:rPr>
              <a:t>місця</a:t>
            </a:r>
            <a:r>
              <a:rPr lang="ru-RU" sz="1200" b="0" i="0" u="none" strike="noStrike" dirty="0">
                <a:effectLst/>
                <a:latin typeface="Montserrat" pitchFamily="2" charset="0"/>
              </a:rPr>
              <a:t> </a:t>
            </a:r>
            <a:r>
              <a:rPr lang="ru-RU" sz="1200" b="0" i="0" u="none" strike="noStrike" dirty="0" err="1">
                <a:effectLst/>
                <a:latin typeface="Montserrat" pitchFamily="2" charset="0"/>
              </a:rPr>
              <a:t>зараження</a:t>
            </a:r>
            <a:r>
              <a:rPr lang="ru-RU" sz="1200" b="0" i="0" u="none" strike="noStrike" dirty="0">
                <a:effectLst/>
                <a:latin typeface="Montserrat" pitchFamily="2" charset="0"/>
              </a:rPr>
              <a:t>.  </a:t>
            </a:r>
            <a:r>
              <a:rPr lang="ru-RU" sz="1200" b="0" i="0" u="none" strike="noStrike" dirty="0" err="1">
                <a:effectLst/>
                <a:latin typeface="Montserrat" pitchFamily="2" charset="0"/>
              </a:rPr>
              <a:t>Концентрація</a:t>
            </a:r>
            <a:r>
              <a:rPr lang="ru-RU" sz="1200" b="0" i="0" u="none" strike="noStrike" dirty="0">
                <a:effectLst/>
                <a:latin typeface="Montserrat" pitchFamily="2" charset="0"/>
              </a:rPr>
              <a:t> </a:t>
            </a:r>
            <a:r>
              <a:rPr lang="ru-RU" sz="1200" b="0" i="0" u="none" strike="noStrike" dirty="0" err="1">
                <a:effectLst/>
                <a:latin typeface="Montserrat" pitchFamily="2" charset="0"/>
              </a:rPr>
              <a:t>кларитроміцину</a:t>
            </a:r>
            <a:r>
              <a:rPr lang="ru-RU" sz="1200" b="0" i="0" u="none" strike="noStrike" dirty="0">
                <a:effectLst/>
                <a:latin typeface="Montserrat" pitchFamily="2" charset="0"/>
              </a:rPr>
              <a:t> та </a:t>
            </a:r>
            <a:r>
              <a:rPr lang="ru-RU" sz="1200" b="0" i="0" u="none" strike="noStrike" dirty="0" err="1">
                <a:effectLst/>
                <a:latin typeface="Montserrat" pitchFamily="2" charset="0"/>
              </a:rPr>
              <a:t>азитроміцину</a:t>
            </a:r>
            <a:r>
              <a:rPr lang="ru-RU" sz="1200" b="0" i="0" u="none" strike="noStrike" dirty="0">
                <a:effectLst/>
                <a:latin typeface="Montserrat" pitchFamily="2" charset="0"/>
              </a:rPr>
              <a:t> у фагоцитах у 400 та 800 </a:t>
            </a:r>
            <a:r>
              <a:rPr lang="ru-RU" sz="1200" b="0" i="0" u="none" strike="noStrike" dirty="0" err="1">
                <a:effectLst/>
                <a:latin typeface="Montserrat" pitchFamily="2" charset="0"/>
              </a:rPr>
              <a:t>разів</a:t>
            </a:r>
            <a:r>
              <a:rPr lang="ru-RU" sz="1200" b="0" i="0" u="none" strike="noStrike" dirty="0">
                <a:effectLst/>
                <a:latin typeface="Montserrat" pitchFamily="2" charset="0"/>
              </a:rPr>
              <a:t> </a:t>
            </a:r>
            <a:r>
              <a:rPr lang="ru-RU" sz="1200" b="0" i="0" u="none" strike="noStrike" dirty="0" err="1">
                <a:effectLst/>
                <a:latin typeface="Montserrat" pitchFamily="2" charset="0"/>
              </a:rPr>
              <a:t>перевищує</a:t>
            </a:r>
            <a:r>
              <a:rPr lang="ru-RU" sz="1200" b="0" i="0" u="none" strike="noStrike" dirty="0">
                <a:effectLst/>
                <a:latin typeface="Montserrat" pitchFamily="2" charset="0"/>
              </a:rPr>
              <a:t> </a:t>
            </a:r>
            <a:r>
              <a:rPr lang="ru-RU" sz="1200" b="0" i="0" u="none" strike="noStrike" dirty="0" err="1">
                <a:effectLst/>
                <a:latin typeface="Montserrat" pitchFamily="2" charset="0"/>
              </a:rPr>
              <a:t>концентрацію</a:t>
            </a:r>
            <a:r>
              <a:rPr lang="ru-RU" sz="1200" b="0" i="0" u="none" strike="noStrike" dirty="0">
                <a:effectLst/>
                <a:latin typeface="Montserrat" pitchFamily="2" charset="0"/>
              </a:rPr>
              <a:t>, </a:t>
            </a:r>
            <a:r>
              <a:rPr lang="ru-RU" sz="1200" b="0" i="0" u="none" strike="noStrike" dirty="0" err="1">
                <a:effectLst/>
                <a:latin typeface="Montserrat" pitchFamily="2" charset="0"/>
              </a:rPr>
              <a:t>що</a:t>
            </a:r>
            <a:r>
              <a:rPr lang="ru-RU" sz="1200" b="0" i="0" u="none" strike="noStrike" dirty="0">
                <a:effectLst/>
                <a:latin typeface="Montserrat" pitchFamily="2" charset="0"/>
              </a:rPr>
              <a:t> </a:t>
            </a:r>
            <a:r>
              <a:rPr lang="ru-RU" sz="1200" b="0" i="0" u="none" strike="noStrike" dirty="0" err="1">
                <a:effectLst/>
                <a:latin typeface="Montserrat" pitchFamily="2" charset="0"/>
              </a:rPr>
              <a:t>міститься</a:t>
            </a:r>
            <a:r>
              <a:rPr lang="ru-RU" sz="1200" b="0" i="0" u="none" strike="noStrike" dirty="0">
                <a:effectLst/>
                <a:latin typeface="Montserrat" pitchFamily="2" charset="0"/>
              </a:rPr>
              <a:t> у </a:t>
            </a:r>
            <a:r>
              <a:rPr lang="ru-RU" sz="1200" b="0" i="0" u="none" strike="noStrike" dirty="0" err="1">
                <a:effectLst/>
                <a:latin typeface="Montserrat" pitchFamily="2" charset="0"/>
              </a:rPr>
              <a:t>сироватці</a:t>
            </a:r>
            <a:r>
              <a:rPr lang="ru-RU" sz="1200" b="0" i="0" u="none" strike="noStrike" dirty="0">
                <a:effectLst/>
                <a:latin typeface="Montserrat" pitchFamily="2" charset="0"/>
              </a:rPr>
              <a:t> </a:t>
            </a:r>
            <a:r>
              <a:rPr lang="ru-RU" sz="1200" b="0" i="0" u="none" strike="noStrike" dirty="0" err="1">
                <a:effectLst/>
                <a:latin typeface="Montserrat" pitchFamily="2" charset="0"/>
              </a:rPr>
              <a:t>крові</a:t>
            </a:r>
            <a:r>
              <a:rPr lang="ru-RU" sz="1200" b="0" i="0" u="none" strike="noStrike" dirty="0">
                <a:effectLst/>
                <a:latin typeface="Montserrat" pitchFamily="2" charset="0"/>
              </a:rPr>
              <a:t>.  </a:t>
            </a:r>
            <a:r>
              <a:rPr lang="ru-RU" sz="1200" b="0" i="0" u="none" strike="noStrike" dirty="0" err="1">
                <a:effectLst/>
                <a:latin typeface="Montserrat" pitchFamily="2" charset="0"/>
              </a:rPr>
              <a:t>Концентрація</a:t>
            </a:r>
            <a:r>
              <a:rPr lang="ru-RU" sz="1200" b="0" i="0" u="none" strike="noStrike" dirty="0">
                <a:effectLst/>
                <a:latin typeface="Montserrat" pitchFamily="2" charset="0"/>
              </a:rPr>
              <a:t> </a:t>
            </a:r>
            <a:r>
              <a:rPr lang="ru-RU" sz="1200" b="0" i="0" u="none" strike="noStrike" dirty="0" err="1">
                <a:effectLst/>
                <a:latin typeface="Montserrat" pitchFamily="2" charset="0"/>
              </a:rPr>
              <a:t>макролідів</a:t>
            </a:r>
            <a:r>
              <a:rPr lang="ru-RU" sz="1200" b="0" i="0" u="none" strike="noStrike" dirty="0">
                <a:effectLst/>
                <a:latin typeface="Montserrat" pitchFamily="2" charset="0"/>
              </a:rPr>
              <a:t> у </a:t>
            </a:r>
            <a:r>
              <a:rPr lang="ru-RU" sz="1200" b="0" i="0" u="none" strike="noStrike" dirty="0" err="1">
                <a:effectLst/>
                <a:latin typeface="Montserrat" pitchFamily="2" charset="0"/>
              </a:rPr>
              <a:t>тканинах</a:t>
            </a:r>
            <a:r>
              <a:rPr lang="ru-RU" sz="1200" b="0" i="0" u="none" strike="noStrike" dirty="0">
                <a:effectLst/>
                <a:latin typeface="Montserrat" pitchFamily="2" charset="0"/>
              </a:rPr>
              <a:t> у 50 </a:t>
            </a:r>
            <a:r>
              <a:rPr lang="ru-RU" sz="1200" b="0" i="0" u="none" strike="noStrike" dirty="0" err="1">
                <a:effectLst/>
                <a:latin typeface="Montserrat" pitchFamily="2" charset="0"/>
              </a:rPr>
              <a:t>разів</a:t>
            </a:r>
            <a:r>
              <a:rPr lang="ru-RU" sz="1200" b="0" i="0" u="none" strike="noStrike" dirty="0">
                <a:effectLst/>
                <a:latin typeface="Montserrat" pitchFamily="2" charset="0"/>
              </a:rPr>
              <a:t> </a:t>
            </a:r>
            <a:r>
              <a:rPr lang="ru-RU" sz="1200" b="0" i="0" u="none" strike="noStrike" dirty="0" err="1">
                <a:effectLst/>
                <a:latin typeface="Montserrat" pitchFamily="2" charset="0"/>
              </a:rPr>
              <a:t>більша</a:t>
            </a:r>
            <a:r>
              <a:rPr lang="ru-RU" sz="1200" b="0" i="0" u="none" strike="noStrike" dirty="0">
                <a:effectLst/>
                <a:latin typeface="Montserrat" pitchFamily="2" charset="0"/>
              </a:rPr>
              <a:t>, </a:t>
            </a:r>
            <a:r>
              <a:rPr lang="ru-RU" sz="1200" b="0" i="0" u="none" strike="noStrike" dirty="0" err="1">
                <a:effectLst/>
                <a:latin typeface="Montserrat" pitchFamily="2" charset="0"/>
              </a:rPr>
              <a:t>ніж</a:t>
            </a:r>
            <a:r>
              <a:rPr lang="ru-RU" sz="1200" b="0" i="0" u="none" strike="noStrike" dirty="0">
                <a:effectLst/>
                <a:latin typeface="Montserrat" pitchFamily="2" charset="0"/>
              </a:rPr>
              <a:t> у </a:t>
            </a:r>
            <a:r>
              <a:rPr lang="ru-RU" sz="1200" b="0" i="0" u="none" strike="noStrike" dirty="0" err="1">
                <a:effectLst/>
                <a:latin typeface="Montserrat" pitchFamily="2" charset="0"/>
              </a:rPr>
              <a:t>плазмі</a:t>
            </a:r>
            <a:r>
              <a:rPr lang="ru-RU" sz="1200" b="0" i="0" u="none" strike="noStrike" dirty="0">
                <a:effectLst/>
                <a:latin typeface="Montserrat" pitchFamily="2" charset="0"/>
              </a:rPr>
              <a:t>, а </a:t>
            </a:r>
            <a:r>
              <a:rPr lang="ru-RU" sz="1200" b="0" i="0" u="none" strike="noStrike" dirty="0" err="1">
                <a:effectLst/>
                <a:latin typeface="Montserrat" pitchFamily="2" charset="0"/>
              </a:rPr>
              <a:t>макроліди</a:t>
            </a:r>
            <a:r>
              <a:rPr lang="ru-RU" sz="1200" b="0" i="0" u="none" strike="noStrike" dirty="0">
                <a:effectLst/>
                <a:latin typeface="Montserrat" pitchFamily="2" charset="0"/>
              </a:rPr>
              <a:t> </a:t>
            </a:r>
            <a:r>
              <a:rPr lang="ru-RU" sz="1200" b="0" i="0" u="none" strike="noStrike" dirty="0" err="1">
                <a:effectLst/>
                <a:latin typeface="Montserrat" pitchFamily="2" charset="0"/>
              </a:rPr>
              <a:t>розподіляються</a:t>
            </a:r>
            <a:r>
              <a:rPr lang="ru-RU" sz="1200" b="0" i="0" u="none" strike="noStrike" dirty="0">
                <a:effectLst/>
                <a:latin typeface="Montserrat" pitchFamily="2" charset="0"/>
              </a:rPr>
              <a:t>, особливо в </a:t>
            </a:r>
            <a:r>
              <a:rPr lang="ru-RU" sz="1200" b="0" i="0" u="none" strike="noStrike" dirty="0" err="1">
                <a:effectLst/>
                <a:latin typeface="Montserrat" pitchFamily="2" charset="0"/>
              </a:rPr>
              <a:t>селезінці</a:t>
            </a:r>
            <a:r>
              <a:rPr lang="ru-RU" sz="1200" b="0" i="0" u="none" strike="noStrike" dirty="0">
                <a:effectLst/>
                <a:latin typeface="Montserrat" pitchFamily="2" charset="0"/>
              </a:rPr>
              <a:t>, </a:t>
            </a:r>
            <a:r>
              <a:rPr lang="ru-RU" sz="1200" b="0" i="0" u="none" strike="noStrike" dirty="0" err="1">
                <a:effectLst/>
                <a:latin typeface="Montserrat" pitchFamily="2" charset="0"/>
              </a:rPr>
              <a:t>печінці</a:t>
            </a:r>
            <a:r>
              <a:rPr lang="ru-RU" sz="1200" b="0" i="0" u="none" strike="noStrike" dirty="0">
                <a:effectLst/>
                <a:latin typeface="Montserrat" pitchFamily="2" charset="0"/>
              </a:rPr>
              <a:t>, </a:t>
            </a:r>
            <a:r>
              <a:rPr lang="ru-RU" sz="1200" b="0" i="0" u="none" strike="noStrike" dirty="0" err="1">
                <a:effectLst/>
                <a:latin typeface="Montserrat" pitchFamily="2" charset="0"/>
              </a:rPr>
              <a:t>легенях</a:t>
            </a:r>
            <a:r>
              <a:rPr lang="ru-RU" sz="1200" b="0" i="0" u="none" strike="noStrike" dirty="0">
                <a:effectLst/>
                <a:latin typeface="Montserrat" pitchFamily="2" charset="0"/>
              </a:rPr>
              <a:t> та </a:t>
            </a:r>
            <a:r>
              <a:rPr lang="ru-RU" sz="1200" b="0" i="0" u="none" strike="noStrike" dirty="0" err="1">
                <a:effectLst/>
                <a:latin typeface="Montserrat" pitchFamily="2" charset="0"/>
              </a:rPr>
              <a:t>нирках</a:t>
            </a:r>
            <a:r>
              <a:rPr lang="ru-RU" sz="1200" b="0" i="0" u="none" strike="noStrike" dirty="0">
                <a:effectLst/>
                <a:latin typeface="Montserrat" pitchFamily="2" charset="0"/>
              </a:rPr>
              <a:t>.  </a:t>
            </a:r>
            <a:r>
              <a:rPr lang="ru-RU" sz="1200" b="0" i="0" u="none" strike="noStrike" dirty="0" err="1">
                <a:effectLst/>
                <a:latin typeface="Montserrat" pitchFamily="2" charset="0"/>
              </a:rPr>
              <a:t>Макроліди</a:t>
            </a:r>
            <a:r>
              <a:rPr lang="ru-RU" sz="1200" b="0" i="0" u="none" strike="noStrike" dirty="0">
                <a:effectLst/>
                <a:latin typeface="Montserrat" pitchFamily="2" charset="0"/>
              </a:rPr>
              <a:t> </a:t>
            </a:r>
            <a:r>
              <a:rPr lang="ru-RU" sz="1200" b="0" i="0" u="none" strike="noStrike" dirty="0" err="1">
                <a:effectLst/>
                <a:latin typeface="Montserrat" pitchFamily="2" charset="0"/>
              </a:rPr>
              <a:t>містяться</a:t>
            </a:r>
            <a:r>
              <a:rPr lang="ru-RU" sz="1200" b="0" i="0" u="none" strike="noStrike" dirty="0">
                <a:effectLst/>
                <a:latin typeface="Montserrat" pitchFamily="2" charset="0"/>
              </a:rPr>
              <a:t> в </a:t>
            </a:r>
            <a:r>
              <a:rPr lang="ru-RU" sz="1200" b="0" i="0" u="none" strike="noStrike" dirty="0" err="1">
                <a:effectLst/>
                <a:latin typeface="Montserrat" pitchFamily="2" charset="0"/>
              </a:rPr>
              <a:t>очеревинній</a:t>
            </a:r>
            <a:r>
              <a:rPr lang="ru-RU" sz="1200" b="0" i="0" u="none" strike="noStrike" dirty="0">
                <a:effectLst/>
                <a:latin typeface="Montserrat" pitchFamily="2" charset="0"/>
              </a:rPr>
              <a:t> </a:t>
            </a:r>
            <a:r>
              <a:rPr lang="ru-RU" sz="1200" b="0" i="0" u="none" strike="noStrike" dirty="0" err="1">
                <a:effectLst/>
                <a:latin typeface="Montserrat" pitchFamily="2" charset="0"/>
              </a:rPr>
              <a:t>рідині</a:t>
            </a:r>
            <a:r>
              <a:rPr lang="ru-RU" sz="1200" b="0" i="0" u="none" strike="noStrike" dirty="0">
                <a:effectLst/>
                <a:latin typeface="Montserrat" pitchFamily="2" charset="0"/>
              </a:rPr>
              <a:t> та грудному </a:t>
            </a:r>
            <a:r>
              <a:rPr lang="ru-RU" sz="1200" b="0" i="0" u="none" strike="noStrike" dirty="0" err="1">
                <a:effectLst/>
                <a:latin typeface="Montserrat" pitchFamily="2" charset="0"/>
              </a:rPr>
              <a:t>молоці</a:t>
            </a:r>
            <a:r>
              <a:rPr lang="ru-RU" sz="1200" b="0" i="0" u="none" strike="noStrike" dirty="0">
                <a:effectLst/>
                <a:latin typeface="Montserrat" pitchFamily="2" charset="0"/>
              </a:rPr>
              <a:t>, але вони не сильно </a:t>
            </a:r>
            <a:r>
              <a:rPr lang="ru-RU" sz="1200" b="0" i="0" u="none" strike="noStrike" dirty="0" err="1">
                <a:effectLst/>
                <a:latin typeface="Montserrat" pitchFamily="2" charset="0"/>
              </a:rPr>
              <a:t>розподіляються</a:t>
            </a:r>
            <a:r>
              <a:rPr lang="ru-RU" sz="1200" b="0" i="0" u="none" strike="noStrike" dirty="0">
                <a:effectLst/>
                <a:latin typeface="Montserrat" pitchFamily="2" charset="0"/>
              </a:rPr>
              <a:t> в </a:t>
            </a:r>
            <a:r>
              <a:rPr lang="ru-RU" sz="1200" b="0" i="0" u="none" strike="noStrike" dirty="0" err="1">
                <a:effectLst/>
                <a:latin typeface="Montserrat" pitchFamily="2" charset="0"/>
              </a:rPr>
              <a:t>лікворі</a:t>
            </a:r>
            <a:r>
              <a:rPr lang="ru-RU" sz="1200" b="0" i="0" u="none" strike="noStrike" dirty="0">
                <a:effectLst/>
                <a:latin typeface="Montserrat" pitchFamily="2" charset="0"/>
              </a:rPr>
              <a:t>, де вони </a:t>
            </a:r>
            <a:r>
              <a:rPr lang="ru-RU" sz="1200" b="0" i="0" u="none" strike="noStrike" dirty="0" err="1">
                <a:effectLst/>
                <a:latin typeface="Montserrat" pitchFamily="2" charset="0"/>
              </a:rPr>
              <a:t>виявляються</a:t>
            </a:r>
            <a:r>
              <a:rPr lang="ru-RU" sz="1200" b="0" i="0" u="none" strike="noStrike" dirty="0">
                <a:effectLst/>
                <a:latin typeface="Montserrat" pitchFamily="2" charset="0"/>
              </a:rPr>
              <a:t> </a:t>
            </a:r>
            <a:r>
              <a:rPr lang="ru-RU" sz="1200" b="0" i="0" u="none" strike="noStrike" dirty="0" err="1">
                <a:effectLst/>
                <a:latin typeface="Montserrat" pitchFamily="2" charset="0"/>
              </a:rPr>
              <a:t>лише</a:t>
            </a:r>
            <a:r>
              <a:rPr lang="ru-RU" sz="1200" b="0" i="0" u="none" strike="noStrike" dirty="0">
                <a:effectLst/>
                <a:latin typeface="Montserrat" pitchFamily="2" charset="0"/>
              </a:rPr>
              <a:t> у </a:t>
            </a:r>
            <a:r>
              <a:rPr lang="ru-RU" sz="1200" b="0" i="0" u="none" strike="noStrike" dirty="0" err="1">
                <a:effectLst/>
                <a:latin typeface="Montserrat" pitchFamily="2" charset="0"/>
              </a:rPr>
              <a:t>кількості</a:t>
            </a:r>
            <a:r>
              <a:rPr lang="ru-RU" sz="1200" b="0" i="0" u="none" strike="noStrike" dirty="0">
                <a:effectLst/>
                <a:latin typeface="Montserrat" pitchFamily="2" charset="0"/>
              </a:rPr>
              <a:t> 2–13% </a:t>
            </a:r>
            <a:r>
              <a:rPr lang="ru-RU" sz="1200" b="0" i="0" u="none" strike="noStrike" dirty="0" err="1">
                <a:effectLst/>
                <a:latin typeface="Montserrat" pitchFamily="2" charset="0"/>
              </a:rPr>
              <a:t>від</a:t>
            </a:r>
            <a:r>
              <a:rPr lang="ru-RU" sz="1200" b="0" i="0" u="none" strike="noStrike" dirty="0">
                <a:effectLst/>
                <a:latin typeface="Montserrat" pitchFamily="2" charset="0"/>
              </a:rPr>
              <a:t> </a:t>
            </a:r>
            <a:r>
              <a:rPr lang="ru-RU" sz="1200" b="0" i="0" u="none" strike="noStrike" dirty="0" err="1">
                <a:effectLst/>
                <a:latin typeface="Montserrat" pitchFamily="2" charset="0"/>
              </a:rPr>
              <a:t>плазмових</a:t>
            </a:r>
            <a:r>
              <a:rPr lang="ru-RU" sz="1200" b="0" i="0" u="none" strike="noStrike" dirty="0">
                <a:effectLst/>
                <a:latin typeface="Montserrat" pitchFamily="2" charset="0"/>
              </a:rPr>
              <a:t> </a:t>
            </a:r>
            <a:r>
              <a:rPr lang="ru-RU" sz="1200" b="0" i="0" u="none" strike="noStrike" dirty="0" err="1">
                <a:effectLst/>
                <a:latin typeface="Montserrat" pitchFamily="2" charset="0"/>
              </a:rPr>
              <a:t>концентрацій</a:t>
            </a:r>
            <a:r>
              <a:rPr lang="ru-RU" sz="1200" b="0" i="0" u="none" strike="noStrike" dirty="0">
                <a:effectLst/>
                <a:latin typeface="Montserrat" pitchFamily="2" charset="0"/>
              </a:rPr>
              <a:t>.</a:t>
            </a:r>
          </a:p>
          <a:p>
            <a:pPr fontAlgn="base">
              <a:lnSpc>
                <a:spcPct val="90000"/>
              </a:lnSpc>
            </a:pPr>
            <a:r>
              <a:rPr lang="ru-RU" sz="1200" b="0" i="0" u="none" strike="noStrike" dirty="0" err="1">
                <a:effectLst/>
                <a:latin typeface="Montserrat" pitchFamily="2" charset="0"/>
              </a:rPr>
              <a:t>Еритроміцин</a:t>
            </a:r>
            <a:r>
              <a:rPr lang="ru-RU" sz="1200" b="0" i="0" u="none" strike="noStrike" dirty="0">
                <a:effectLst/>
                <a:latin typeface="Montserrat" pitchFamily="2" charset="0"/>
              </a:rPr>
              <a:t> </a:t>
            </a:r>
            <a:r>
              <a:rPr lang="ru-RU" sz="1200" b="0" i="0" u="none" strike="noStrike" dirty="0" err="1">
                <a:effectLst/>
                <a:latin typeface="Montserrat" pitchFamily="2" charset="0"/>
              </a:rPr>
              <a:t>зазнає</a:t>
            </a:r>
            <a:r>
              <a:rPr lang="ru-RU" sz="1200" b="0" i="0" u="none" strike="noStrike" dirty="0">
                <a:effectLst/>
                <a:latin typeface="Montserrat" pitchFamily="2" charset="0"/>
              </a:rPr>
              <a:t> </a:t>
            </a:r>
            <a:r>
              <a:rPr lang="ru-RU" sz="1200" b="0" i="0" u="none" strike="noStrike" dirty="0" err="1">
                <a:effectLst/>
                <a:latin typeface="Montserrat" pitchFamily="2" charset="0"/>
              </a:rPr>
              <a:t>метаболізму</a:t>
            </a:r>
            <a:r>
              <a:rPr lang="en-GB" sz="1200" b="0" i="0" u="none" strike="noStrike" dirty="0">
                <a:effectLst/>
                <a:latin typeface="Montserrat" pitchFamily="2" charset="0"/>
              </a:rPr>
              <a:t> </a:t>
            </a:r>
            <a:r>
              <a:rPr lang="ru-RU" sz="1200" b="0" i="0" u="none" strike="noStrike" dirty="0">
                <a:effectLst/>
                <a:latin typeface="Montserrat" pitchFamily="2" charset="0"/>
              </a:rPr>
              <a:t>у </a:t>
            </a:r>
            <a:r>
              <a:rPr lang="ru-RU" sz="1200" b="0" i="0" u="none" strike="noStrike" dirty="0" err="1">
                <a:effectLst/>
                <a:latin typeface="Montserrat" pitchFamily="2" charset="0"/>
              </a:rPr>
              <a:t>печінці</a:t>
            </a:r>
            <a:r>
              <a:rPr lang="ru-RU" sz="1200" b="0" i="0" u="none" strike="noStrike" dirty="0">
                <a:effectLst/>
                <a:latin typeface="Montserrat" pitchFamily="2" charset="0"/>
              </a:rPr>
              <a:t>, </a:t>
            </a:r>
            <a:r>
              <a:rPr lang="ru-RU" sz="1200" b="0" i="0" u="none" strike="noStrike" dirty="0" err="1">
                <a:effectLst/>
                <a:latin typeface="Montserrat" pitchFamily="2" charset="0"/>
              </a:rPr>
              <a:t>причому</a:t>
            </a:r>
            <a:r>
              <a:rPr lang="ru-RU" sz="1200" b="0" i="0" u="none" strike="noStrike" dirty="0">
                <a:effectLst/>
                <a:latin typeface="Montserrat" pitchFamily="2" charset="0"/>
              </a:rPr>
              <a:t> 80% </a:t>
            </a:r>
            <a:r>
              <a:rPr lang="ru-RU" sz="1200" b="0" i="0" u="none" strike="noStrike" dirty="0" err="1">
                <a:effectLst/>
                <a:latin typeface="Montserrat" pitchFamily="2" charset="0"/>
              </a:rPr>
              <a:t>інактивується</a:t>
            </a:r>
            <a:r>
              <a:rPr lang="ru-RU" sz="1200" b="0" i="0" u="none" strike="noStrike" dirty="0">
                <a:effectLst/>
                <a:latin typeface="Montserrat" pitchFamily="2" charset="0"/>
              </a:rPr>
              <a:t> за </a:t>
            </a:r>
            <a:r>
              <a:rPr lang="ru-RU" sz="1200" b="0" i="0" u="none" strike="noStrike" dirty="0" err="1">
                <a:effectLst/>
                <a:latin typeface="Montserrat" pitchFamily="2" charset="0"/>
              </a:rPr>
              <a:t>допомогою</a:t>
            </a:r>
            <a:r>
              <a:rPr lang="ru-RU" sz="1200" b="0" i="0" u="none" strike="noStrike" dirty="0">
                <a:effectLst/>
                <a:latin typeface="Montserrat" pitchFamily="2" charset="0"/>
              </a:rPr>
              <a:t> </a:t>
            </a:r>
            <a:r>
              <a:rPr lang="ru-RU" sz="1200" b="0" i="0" u="none" strike="noStrike" dirty="0" err="1">
                <a:effectLst/>
                <a:latin typeface="Montserrat" pitchFamily="2" charset="0"/>
              </a:rPr>
              <a:t>деметилювання</a:t>
            </a:r>
            <a:r>
              <a:rPr lang="ru-RU" sz="1200" b="0" i="0" u="none" strike="noStrike" dirty="0">
                <a:effectLst/>
                <a:latin typeface="Montserrat" pitchFamily="2" charset="0"/>
              </a:rPr>
              <a:t>, перш </a:t>
            </a:r>
            <a:r>
              <a:rPr lang="ru-RU" sz="1200" b="0" i="0" u="none" strike="noStrike" dirty="0" err="1">
                <a:effectLst/>
                <a:latin typeface="Montserrat" pitchFamily="2" charset="0"/>
              </a:rPr>
              <a:t>ніж</a:t>
            </a:r>
            <a:r>
              <a:rPr lang="ru-RU" sz="1200" b="0" i="0" u="none" strike="noStrike" dirty="0">
                <a:effectLst/>
                <a:latin typeface="Montserrat" pitchFamily="2" charset="0"/>
              </a:rPr>
              <a:t> ~ 60% </a:t>
            </a:r>
            <a:r>
              <a:rPr lang="ru-RU" sz="1200" b="0" i="0" u="none" strike="noStrike" dirty="0" err="1">
                <a:effectLst/>
                <a:latin typeface="Montserrat" pitchFamily="2" charset="0"/>
              </a:rPr>
              <a:t>виводиться</a:t>
            </a:r>
            <a:r>
              <a:rPr lang="ru-RU" sz="1200" b="0" i="0" u="none" strike="noStrike" dirty="0">
                <a:effectLst/>
                <a:latin typeface="Montserrat" pitchFamily="2" charset="0"/>
              </a:rPr>
              <a:t> з </a:t>
            </a:r>
            <a:r>
              <a:rPr lang="ru-RU" sz="1200" b="0" i="0" u="none" strike="noStrike" dirty="0" err="1">
                <a:effectLst/>
                <a:latin typeface="Montserrat" pitchFamily="2" charset="0"/>
              </a:rPr>
              <a:t>жовчю</a:t>
            </a:r>
            <a:r>
              <a:rPr lang="ru-RU" sz="1200" b="0" i="0" u="none" strike="noStrike" dirty="0">
                <a:effectLst/>
                <a:latin typeface="Montserrat" pitchFamily="2" charset="0"/>
              </a:rPr>
              <a:t> і ~ 40% </a:t>
            </a:r>
            <a:r>
              <a:rPr lang="ru-RU" sz="1200" b="0" i="0" u="none" strike="noStrike" dirty="0" err="1">
                <a:effectLst/>
                <a:latin typeface="Montserrat" pitchFamily="2" charset="0"/>
              </a:rPr>
              <a:t>із</a:t>
            </a:r>
            <a:r>
              <a:rPr lang="ru-RU" sz="1200" b="0" i="0" u="none" strike="noStrike" dirty="0">
                <a:effectLst/>
                <a:latin typeface="Montserrat" pitchFamily="2" charset="0"/>
              </a:rPr>
              <a:t> </a:t>
            </a:r>
            <a:r>
              <a:rPr lang="ru-RU" sz="1200" b="0" i="0" u="none" strike="noStrike" dirty="0" err="1">
                <a:effectLst/>
                <a:latin typeface="Montserrat" pitchFamily="2" charset="0"/>
              </a:rPr>
              <a:t>сечею</a:t>
            </a:r>
            <a:r>
              <a:rPr lang="ru-RU" sz="1200" b="0" i="0" u="none" strike="noStrike" dirty="0">
                <a:effectLst/>
                <a:latin typeface="Montserrat" pitchFamily="2" charset="0"/>
              </a:rPr>
              <a:t>. </a:t>
            </a:r>
            <a:r>
              <a:rPr lang="ru-RU" sz="1200" b="0" i="0" u="none" strike="noStrike" dirty="0" err="1">
                <a:effectLst/>
                <a:latin typeface="Montserrat" pitchFamily="2" charset="0"/>
              </a:rPr>
              <a:t>Лише</a:t>
            </a:r>
            <a:r>
              <a:rPr lang="ru-RU" sz="1200" b="0" i="0" u="none" strike="noStrike" dirty="0">
                <a:effectLst/>
                <a:latin typeface="Montserrat" pitchFamily="2" charset="0"/>
              </a:rPr>
              <a:t> </a:t>
            </a:r>
            <a:r>
              <a:rPr lang="ru-RU" sz="1200" b="0" i="0" u="none" strike="noStrike" dirty="0" err="1">
                <a:effectLst/>
                <a:latin typeface="Montserrat" pitchFamily="2" charset="0"/>
              </a:rPr>
              <a:t>близько</a:t>
            </a:r>
            <a:r>
              <a:rPr lang="ru-RU" sz="1200" b="0" i="0" u="none" strike="noStrike" dirty="0">
                <a:effectLst/>
                <a:latin typeface="Montserrat" pitchFamily="2" charset="0"/>
              </a:rPr>
              <a:t> 6% </a:t>
            </a:r>
            <a:r>
              <a:rPr lang="ru-RU" sz="1200" b="0" i="0" u="none" strike="noStrike" dirty="0" err="1">
                <a:effectLst/>
                <a:latin typeface="Montserrat" pitchFamily="2" charset="0"/>
              </a:rPr>
              <a:t>азитроміцину</a:t>
            </a:r>
            <a:r>
              <a:rPr lang="ru-RU" sz="1200" b="0" i="0" u="none" strike="noStrike" dirty="0">
                <a:effectLst/>
                <a:latin typeface="Montserrat" pitchFamily="2" charset="0"/>
              </a:rPr>
              <a:t> </a:t>
            </a:r>
            <a:r>
              <a:rPr lang="ru-RU" sz="1200" b="0" i="0" u="none" strike="noStrike" dirty="0" err="1">
                <a:effectLst/>
                <a:latin typeface="Montserrat" pitchFamily="2" charset="0"/>
              </a:rPr>
              <a:t>відновлюється</a:t>
            </a:r>
            <a:r>
              <a:rPr lang="ru-RU" sz="1200" b="0" i="0" u="none" strike="noStrike" dirty="0">
                <a:effectLst/>
                <a:latin typeface="Montserrat" pitchFamily="2" charset="0"/>
              </a:rPr>
              <a:t> </a:t>
            </a:r>
            <a:r>
              <a:rPr lang="ru-RU" sz="1200" b="0" i="0" u="none" strike="noStrike" dirty="0" err="1">
                <a:effectLst/>
                <a:latin typeface="Montserrat" pitchFamily="2" charset="0"/>
              </a:rPr>
              <a:t>із</a:t>
            </a:r>
            <a:r>
              <a:rPr lang="ru-RU" sz="1200" b="0" i="0" u="none" strike="noStrike" dirty="0">
                <a:effectLst/>
                <a:latin typeface="Montserrat" pitchFamily="2" charset="0"/>
              </a:rPr>
              <a:t> </a:t>
            </a:r>
            <a:r>
              <a:rPr lang="ru-RU" sz="1200" b="0" i="0" u="none" strike="noStrike" dirty="0" err="1">
                <a:effectLst/>
                <a:latin typeface="Montserrat" pitchFamily="2" charset="0"/>
              </a:rPr>
              <a:t>сечею</a:t>
            </a:r>
            <a:r>
              <a:rPr lang="ru-RU" sz="1200" b="0" i="0" u="none" strike="noStrike" dirty="0">
                <a:effectLst/>
                <a:latin typeface="Montserrat" pitchFamily="2" charset="0"/>
              </a:rPr>
              <a:t>, </a:t>
            </a:r>
            <a:r>
              <a:rPr lang="ru-RU" sz="1200" b="0" i="0" u="none" strike="noStrike" dirty="0" err="1">
                <a:effectLst/>
                <a:latin typeface="Montserrat" pitchFamily="2" charset="0"/>
              </a:rPr>
              <a:t>причому</a:t>
            </a:r>
            <a:r>
              <a:rPr lang="ru-RU" sz="1200" b="0" i="0" u="none" strike="noStrike" dirty="0">
                <a:effectLst/>
                <a:latin typeface="Montserrat" pitchFamily="2" charset="0"/>
              </a:rPr>
              <a:t> </a:t>
            </a:r>
            <a:r>
              <a:rPr lang="ru-RU" sz="1200" b="0" i="0" u="none" strike="noStrike" dirty="0" err="1">
                <a:effectLst/>
                <a:latin typeface="Montserrat" pitchFamily="2" charset="0"/>
              </a:rPr>
              <a:t>більша</a:t>
            </a:r>
            <a:r>
              <a:rPr lang="ru-RU" sz="1200" b="0" i="0" u="none" strike="noStrike" dirty="0">
                <a:effectLst/>
                <a:latin typeface="Montserrat" pitchFamily="2" charset="0"/>
              </a:rPr>
              <a:t> </a:t>
            </a:r>
            <a:r>
              <a:rPr lang="ru-RU" sz="1200" b="0" i="0" u="none" strike="noStrike" dirty="0" err="1">
                <a:effectLst/>
                <a:latin typeface="Montserrat" pitchFamily="2" charset="0"/>
              </a:rPr>
              <a:t>частина</a:t>
            </a:r>
            <a:r>
              <a:rPr lang="ru-RU" sz="1200" b="0" i="0" u="none" strike="noStrike" dirty="0">
                <a:effectLst/>
                <a:latin typeface="Montserrat" pitchFamily="2" charset="0"/>
              </a:rPr>
              <a:t> </a:t>
            </a:r>
            <a:r>
              <a:rPr lang="ru-RU" sz="1200" b="0" i="0" u="none" strike="noStrike" dirty="0" err="1">
                <a:effectLst/>
                <a:latin typeface="Montserrat" pitchFamily="2" charset="0"/>
              </a:rPr>
              <a:t>виводиться</a:t>
            </a:r>
            <a:r>
              <a:rPr lang="ru-RU" sz="1200" b="0" i="0" u="none" strike="noStrike" dirty="0">
                <a:effectLst/>
                <a:latin typeface="Montserrat" pitchFamily="2" charset="0"/>
              </a:rPr>
              <a:t> у </a:t>
            </a:r>
            <a:r>
              <a:rPr lang="ru-RU" sz="1200" b="0" i="0" u="none" strike="noStrike" dirty="0" err="1">
                <a:effectLst/>
                <a:latin typeface="Montserrat" pitchFamily="2" charset="0"/>
              </a:rPr>
              <a:t>незміненому</a:t>
            </a:r>
            <a:r>
              <a:rPr lang="ru-RU" sz="1200" b="0" i="0" u="none" strike="noStrike" dirty="0">
                <a:effectLst/>
                <a:latin typeface="Montserrat" pitchFamily="2" charset="0"/>
              </a:rPr>
              <a:t> </a:t>
            </a:r>
            <a:r>
              <a:rPr lang="ru-RU" sz="1200" b="0" i="0" u="none" strike="noStrike" dirty="0" err="1">
                <a:effectLst/>
                <a:latin typeface="Montserrat" pitchFamily="2" charset="0"/>
              </a:rPr>
              <a:t>вигляді</a:t>
            </a:r>
            <a:r>
              <a:rPr lang="ru-RU" sz="1200" b="0" i="0" u="none" strike="noStrike" dirty="0">
                <a:effectLst/>
                <a:latin typeface="Montserrat" pitchFamily="2" charset="0"/>
              </a:rPr>
              <a:t> з </a:t>
            </a:r>
            <a:r>
              <a:rPr lang="ru-RU" sz="1200" b="0" i="0" u="none" strike="noStrike" dirty="0" err="1">
                <a:effectLst/>
                <a:latin typeface="Montserrat" pitchFamily="2" charset="0"/>
              </a:rPr>
              <a:t>жовчю</a:t>
            </a:r>
            <a:r>
              <a:rPr lang="ru-RU" sz="1200" b="0" i="0" u="none" strike="noStrike" dirty="0">
                <a:effectLst/>
                <a:latin typeface="Montserrat" pitchFamily="2" charset="0"/>
              </a:rPr>
              <a:t>.</a:t>
            </a:r>
          </a:p>
        </p:txBody>
      </p:sp>
    </p:spTree>
    <p:extLst>
      <p:ext uri="{BB962C8B-B14F-4D97-AF65-F5344CB8AC3E}">
        <p14:creationId xmlns:p14="http://schemas.microsoft.com/office/powerpoint/2010/main" xmlns="" val="258575592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xmlns="" id="{29787B81-C7DF-412B-A405-EF4454012D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a16="http://schemas.microsoft.com/office/drawing/2014/main" xmlns="" id="{DE02D40D-92AC-C626-9CFC-3541C3BAD753}"/>
              </a:ext>
            </a:extLst>
          </p:cNvPr>
          <p:cNvPicPr>
            <a:picLocks noChangeAspect="1"/>
          </p:cNvPicPr>
          <p:nvPr/>
        </p:nvPicPr>
        <p:blipFill rotWithShape="1">
          <a:blip r:embed="rId2">
            <a:alphaModFix amt="35000"/>
          </a:blip>
          <a:srcRect r="2223" b="1"/>
          <a:stretch/>
        </p:blipFill>
        <p:spPr>
          <a:xfrm>
            <a:off x="20" y="10"/>
            <a:ext cx="12191980" cy="6857990"/>
          </a:xfrm>
          <a:prstGeom prst="rect">
            <a:avLst/>
          </a:prstGeom>
        </p:spPr>
      </p:pic>
      <p:sp>
        <p:nvSpPr>
          <p:cNvPr id="2" name="Заголовок 1">
            <a:extLst>
              <a:ext uri="{FF2B5EF4-FFF2-40B4-BE49-F238E27FC236}">
                <a16:creationId xmlns:a16="http://schemas.microsoft.com/office/drawing/2014/main" xmlns="" id="{5129AAB9-AA86-B62C-9131-A419C9ACF2E7}"/>
              </a:ext>
            </a:extLst>
          </p:cNvPr>
          <p:cNvSpPr>
            <a:spLocks noGrp="1"/>
          </p:cNvSpPr>
          <p:nvPr>
            <p:ph type="title"/>
          </p:nvPr>
        </p:nvSpPr>
        <p:spPr>
          <a:xfrm>
            <a:off x="646111" y="452718"/>
            <a:ext cx="9404723" cy="1400530"/>
          </a:xfrm>
        </p:spPr>
        <p:txBody>
          <a:bodyPr>
            <a:normAutofit/>
          </a:bodyPr>
          <a:lstStyle/>
          <a:p>
            <a:r>
              <a:rPr lang="uk-UA"/>
              <a:t>Механізми резистентності макролідів</a:t>
            </a:r>
            <a:endParaRPr lang="x-none"/>
          </a:p>
        </p:txBody>
      </p:sp>
      <p:sp>
        <p:nvSpPr>
          <p:cNvPr id="3" name="Объект 2">
            <a:extLst>
              <a:ext uri="{FF2B5EF4-FFF2-40B4-BE49-F238E27FC236}">
                <a16:creationId xmlns:a16="http://schemas.microsoft.com/office/drawing/2014/main" xmlns="" id="{43C1789A-5054-2D7F-F238-E109D102E4E2}"/>
              </a:ext>
            </a:extLst>
          </p:cNvPr>
          <p:cNvSpPr>
            <a:spLocks noGrp="1"/>
          </p:cNvSpPr>
          <p:nvPr>
            <p:ph idx="1"/>
          </p:nvPr>
        </p:nvSpPr>
        <p:spPr>
          <a:xfrm>
            <a:off x="1103312" y="2052918"/>
            <a:ext cx="8946541" cy="4195481"/>
          </a:xfrm>
        </p:spPr>
        <p:txBody>
          <a:bodyPr>
            <a:normAutofit/>
          </a:bodyPr>
          <a:lstStyle/>
          <a:p>
            <a:pPr>
              <a:lnSpc>
                <a:spcPct val="90000"/>
              </a:lnSpc>
            </a:pPr>
            <a:r>
              <a:rPr lang="ru-RU" sz="1700" b="0" i="0" u="none" strike="noStrike">
                <a:effectLst/>
                <a:latin typeface="Roboto" panose="020F0502020204030204" pitchFamily="34" charset="0"/>
              </a:rPr>
              <a:t>Резистентність мікроорганізмів до макролідів може реалізовуватися трьома шляхами. </a:t>
            </a:r>
            <a:endParaRPr lang="uk-UA" sz="1700" b="0" i="0" u="none" strike="noStrike">
              <a:effectLst/>
              <a:latin typeface="Roboto" panose="020F0502020204030204" pitchFamily="34" charset="0"/>
            </a:endParaRPr>
          </a:p>
          <a:p>
            <a:pPr>
              <a:lnSpc>
                <a:spcPct val="90000"/>
              </a:lnSpc>
            </a:pPr>
            <a:r>
              <a:rPr lang="ru-RU" sz="1700" b="0" i="0" u="none" strike="noStrike">
                <a:effectLst/>
                <a:latin typeface="Roboto" panose="020F0502020204030204" pitchFamily="34" charset="0"/>
              </a:rPr>
              <a:t>Перший — модифікація мішені дії антибіотика, а саме метилювання аденіну рибосомальної РНК під дією ферменту метилази. Внаслідок цього порушується здатність макролідів зв’язуватися з рибосомами та блокується їхня антибактеріальна дія. Цей механізм може зумовлювати стійкість бактерій також до антимікробних засобів груп лінкозамідів і стрептограмінів, тому отримав назву «резистентність </a:t>
            </a:r>
            <a:r>
              <a:rPr lang="en-GB" sz="1700" b="0" i="0" u="none" strike="noStrike">
                <a:effectLst/>
                <a:latin typeface="Roboto" panose="020F0502020204030204" pitchFamily="34" charset="0"/>
              </a:rPr>
              <a:t>MLS-</a:t>
            </a:r>
            <a:r>
              <a:rPr lang="ru-RU" sz="1700" b="0" i="0" u="none" strike="noStrike">
                <a:effectLst/>
                <a:latin typeface="Roboto" panose="020F0502020204030204" pitchFamily="34" charset="0"/>
              </a:rPr>
              <a:t>типу». Індукторами метилаз є 14-членні макроліди (особливо еритроміцин та олеандоміцин), а до 16-членних макролідів такий тип резистентності не формується.</a:t>
            </a:r>
            <a:endParaRPr lang="uk-UA" sz="1700" b="0" i="0" u="none" strike="noStrike">
              <a:effectLst/>
              <a:latin typeface="Roboto" panose="020F0502020204030204" pitchFamily="34" charset="0"/>
            </a:endParaRPr>
          </a:p>
          <a:p>
            <a:pPr>
              <a:lnSpc>
                <a:spcPct val="90000"/>
              </a:lnSpc>
            </a:pPr>
            <a:r>
              <a:rPr lang="ru-RU" sz="1700" b="0" i="0" u="none" strike="noStrike">
                <a:effectLst/>
                <a:latin typeface="Roboto" panose="020F0502020204030204" pitchFamily="34" charset="0"/>
              </a:rPr>
              <a:t> Другий варіант — активне виведення макролідів із мікробної клітини за допомогою АТФ-залежних ефлюксних насосів.</a:t>
            </a:r>
            <a:endParaRPr lang="uk-UA" sz="1700" b="0" i="0" u="none" strike="noStrike">
              <a:effectLst/>
              <a:latin typeface="Roboto" panose="020F0502020204030204" pitchFamily="34" charset="0"/>
            </a:endParaRPr>
          </a:p>
          <a:p>
            <a:pPr>
              <a:lnSpc>
                <a:spcPct val="90000"/>
              </a:lnSpc>
            </a:pPr>
            <a:r>
              <a:rPr lang="ru-RU" sz="1700" b="0" i="0" u="none" strike="noStrike">
                <a:effectLst/>
                <a:latin typeface="Roboto" panose="020F0502020204030204" pitchFamily="34" charset="0"/>
              </a:rPr>
              <a:t>Третій — інактивація макролідів ферментами бактерій, зокрема розщеплення лактонного кільця естеразами або фосфорилювання фосфотрансферазами.</a:t>
            </a:r>
            <a:endParaRPr lang="x-none" sz="1700"/>
          </a:p>
        </p:txBody>
      </p:sp>
    </p:spTree>
    <p:extLst>
      <p:ext uri="{BB962C8B-B14F-4D97-AF65-F5344CB8AC3E}">
        <p14:creationId xmlns:p14="http://schemas.microsoft.com/office/powerpoint/2010/main" xmlns="" val="3738065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9362849A-570D-49DB-954C-63F144E88A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xmlns="" id="{1CA42011-E478-428B-9D15-A98E338BF8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3" name="Freeform 7">
            <a:extLst>
              <a:ext uri="{FF2B5EF4-FFF2-40B4-BE49-F238E27FC236}">
                <a16:creationId xmlns:a16="http://schemas.microsoft.com/office/drawing/2014/main" xmlns="" id="{9ED2773C-FE51-4632-BA46-036BDCDA6E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Заголовок 1">
            <a:extLst>
              <a:ext uri="{FF2B5EF4-FFF2-40B4-BE49-F238E27FC236}">
                <a16:creationId xmlns:a16="http://schemas.microsoft.com/office/drawing/2014/main" xmlns="" id="{EDB458A0-9EA3-3966-52AC-299A04F426B7}"/>
              </a:ext>
            </a:extLst>
          </p:cNvPr>
          <p:cNvSpPr>
            <a:spLocks noGrp="1"/>
          </p:cNvSpPr>
          <p:nvPr>
            <p:ph type="title"/>
          </p:nvPr>
        </p:nvSpPr>
        <p:spPr>
          <a:xfrm>
            <a:off x="648930" y="629267"/>
            <a:ext cx="9252154" cy="1016654"/>
          </a:xfrm>
        </p:spPr>
        <p:txBody>
          <a:bodyPr>
            <a:normAutofit/>
          </a:bodyPr>
          <a:lstStyle/>
          <a:p>
            <a:pPr fontAlgn="base"/>
            <a:r>
              <a:rPr lang="ru-RU" b="1" i="0" u="none" strike="noStrike">
                <a:solidFill>
                  <a:srgbClr val="EBEBEB"/>
                </a:solidFill>
                <a:effectLst/>
                <a:latin typeface="Roboto" panose="020F0502020204030204" pitchFamily="34" charset="0"/>
              </a:rPr>
              <a:t>Небажані реакції</a:t>
            </a:r>
          </a:p>
        </p:txBody>
      </p:sp>
      <p:sp useBgFill="1">
        <p:nvSpPr>
          <p:cNvPr id="25" name="Freeform: Shape 24">
            <a:extLst>
              <a:ext uri="{FF2B5EF4-FFF2-40B4-BE49-F238E27FC236}">
                <a16:creationId xmlns:a16="http://schemas.microsoft.com/office/drawing/2014/main" xmlns="" id="{E02F9158-C4C2-46A8-BE73-A4F77E139F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pic>
        <p:nvPicPr>
          <p:cNvPr id="4" name="Рисунок 3">
            <a:extLst>
              <a:ext uri="{FF2B5EF4-FFF2-40B4-BE49-F238E27FC236}">
                <a16:creationId xmlns:a16="http://schemas.microsoft.com/office/drawing/2014/main" xmlns="" id="{9D22156B-8A17-BD75-4401-46BB2A411F9F}"/>
              </a:ext>
            </a:extLst>
          </p:cNvPr>
          <p:cNvPicPr>
            <a:picLocks noChangeAspect="1"/>
          </p:cNvPicPr>
          <p:nvPr/>
        </p:nvPicPr>
        <p:blipFill>
          <a:blip r:embed="rId2"/>
          <a:stretch>
            <a:fillRect/>
          </a:stretch>
        </p:blipFill>
        <p:spPr>
          <a:xfrm>
            <a:off x="657798" y="2548281"/>
            <a:ext cx="5442999" cy="3662018"/>
          </a:xfrm>
          <a:prstGeom prst="rect">
            <a:avLst/>
          </a:prstGeom>
          <a:effectLst/>
        </p:spPr>
      </p:pic>
      <p:sp>
        <p:nvSpPr>
          <p:cNvPr id="3" name="Объект 2">
            <a:extLst>
              <a:ext uri="{FF2B5EF4-FFF2-40B4-BE49-F238E27FC236}">
                <a16:creationId xmlns:a16="http://schemas.microsoft.com/office/drawing/2014/main" xmlns="" id="{4C2F9AAD-1C1F-DF72-69A9-9C0588126989}"/>
              </a:ext>
            </a:extLst>
          </p:cNvPr>
          <p:cNvSpPr>
            <a:spLocks noGrp="1"/>
          </p:cNvSpPr>
          <p:nvPr>
            <p:ph idx="1"/>
          </p:nvPr>
        </p:nvSpPr>
        <p:spPr>
          <a:xfrm>
            <a:off x="6421089" y="2548281"/>
            <a:ext cx="5122606" cy="3658689"/>
          </a:xfrm>
        </p:spPr>
        <p:txBody>
          <a:bodyPr>
            <a:normAutofit/>
          </a:bodyPr>
          <a:lstStyle/>
          <a:p>
            <a:pPr fontAlgn="base">
              <a:lnSpc>
                <a:spcPct val="90000"/>
              </a:lnSpc>
            </a:pPr>
            <a:r>
              <a:rPr lang="ru-RU" sz="800" b="0" i="0" u="none" strike="noStrike" err="1">
                <a:effectLst/>
                <a:latin typeface="Roboto" panose="020F0502020204030204" pitchFamily="34" charset="0"/>
              </a:rPr>
              <a:t>Макроліди</a:t>
            </a:r>
            <a:r>
              <a:rPr lang="ru-RU" sz="800" b="0" i="0" u="none" strike="noStrike">
                <a:effectLst/>
                <a:latin typeface="Roboto" panose="020F0502020204030204" pitchFamily="34" charset="0"/>
              </a:rPr>
              <a:t> є </a:t>
            </a:r>
            <a:r>
              <a:rPr lang="ru-RU" sz="800" b="0" i="0" u="none" strike="noStrike" err="1">
                <a:effectLst/>
                <a:latin typeface="Roboto" panose="020F0502020204030204" pitchFamily="34" charset="0"/>
              </a:rPr>
              <a:t>однією</a:t>
            </a:r>
            <a:r>
              <a:rPr lang="ru-RU" sz="800" b="0" i="0" u="none" strike="noStrike">
                <a:effectLst/>
                <a:latin typeface="Roboto" panose="020F0502020204030204" pitchFamily="34" charset="0"/>
              </a:rPr>
              <a:t> з </a:t>
            </a:r>
            <a:r>
              <a:rPr lang="ru-RU" sz="800" b="0" i="0" u="none" strike="noStrike" err="1">
                <a:effectLst/>
                <a:latin typeface="Roboto" panose="020F0502020204030204" pitchFamily="34" charset="0"/>
              </a:rPr>
              <a:t>найбезпечніших</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груп</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антимікробних</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засобів</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Ризик</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розвитку</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побічних</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ефектів</a:t>
            </a:r>
            <a:r>
              <a:rPr lang="ru-RU" sz="800" b="0" i="0" u="none" strike="noStrike">
                <a:effectLst/>
                <a:latin typeface="Roboto" panose="020F0502020204030204" pitchFamily="34" charset="0"/>
              </a:rPr>
              <a:t> є </a:t>
            </a:r>
            <a:r>
              <a:rPr lang="ru-RU" sz="800" b="0" i="0" u="none" strike="noStrike" err="1">
                <a:effectLst/>
                <a:latin typeface="Roboto" panose="020F0502020204030204" pitchFamily="34" charset="0"/>
              </a:rPr>
              <a:t>найвищим</a:t>
            </a:r>
            <a:r>
              <a:rPr lang="ru-RU" sz="800" b="0" i="0" u="none" strike="noStrike">
                <a:effectLst/>
                <a:latin typeface="Roboto" panose="020F0502020204030204" pitchFamily="34" charset="0"/>
              </a:rPr>
              <a:t> при </a:t>
            </a:r>
            <a:r>
              <a:rPr lang="ru-RU" sz="800" b="0" i="0" u="none" strike="noStrike" err="1">
                <a:effectLst/>
                <a:latin typeface="Roboto" panose="020F0502020204030204" pitchFamily="34" charset="0"/>
              </a:rPr>
              <a:t>застосуванні</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еритроміцину</a:t>
            </a:r>
            <a:r>
              <a:rPr lang="ru-RU" sz="800" b="0" i="0" u="none" strike="noStrike">
                <a:effectLst/>
                <a:latin typeface="Roboto" panose="020F0502020204030204" pitchFamily="34" charset="0"/>
              </a:rPr>
              <a:t>.</a:t>
            </a:r>
          </a:p>
          <a:p>
            <a:pPr fontAlgn="base">
              <a:lnSpc>
                <a:spcPct val="90000"/>
              </a:lnSpc>
            </a:pPr>
            <a:r>
              <a:rPr lang="ru-RU" sz="800" b="0" i="0" u="none" strike="noStrike" err="1">
                <a:effectLst/>
                <a:latin typeface="Roboto" panose="020F0502020204030204" pitchFamily="34" charset="0"/>
              </a:rPr>
              <a:t>Прийом</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макролідів</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може</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супроводжуватися</a:t>
            </a:r>
            <a:r>
              <a:rPr lang="ru-RU" sz="800" b="0" i="0" u="none" strike="noStrike">
                <a:effectLst/>
                <a:latin typeface="Roboto" panose="020F0502020204030204" pitchFamily="34" charset="0"/>
              </a:rPr>
              <a:t> такими </a:t>
            </a:r>
            <a:r>
              <a:rPr lang="ru-RU" sz="800" b="0" i="0" u="none" strike="noStrike" err="1">
                <a:effectLst/>
                <a:latin typeface="Roboto" panose="020F0502020204030204" pitchFamily="34" charset="0"/>
              </a:rPr>
              <a:t>небажаними</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реакціями</a:t>
            </a:r>
            <a:r>
              <a:rPr lang="ru-RU" sz="800" b="0" i="0" u="none" strike="noStrike">
                <a:effectLst/>
                <a:latin typeface="Roboto" panose="020F0502020204030204" pitchFamily="34" charset="0"/>
              </a:rPr>
              <a:t>:</a:t>
            </a:r>
          </a:p>
          <a:p>
            <a:pPr fontAlgn="base">
              <a:lnSpc>
                <a:spcPct val="90000"/>
              </a:lnSpc>
            </a:pPr>
            <a:r>
              <a:rPr lang="ru-RU" sz="800" b="0" i="0" u="none" strike="noStrike" err="1">
                <a:effectLst/>
                <a:latin typeface="inherit"/>
              </a:rPr>
              <a:t>біль</a:t>
            </a:r>
            <a:r>
              <a:rPr lang="ru-RU" sz="800" b="0" i="0" u="none" strike="noStrike">
                <a:effectLst/>
                <a:latin typeface="inherit"/>
              </a:rPr>
              <a:t> </a:t>
            </a:r>
            <a:r>
              <a:rPr lang="ru-RU" sz="800" b="0" i="0" u="none" strike="noStrike" err="1">
                <a:effectLst/>
                <a:latin typeface="inherit"/>
              </a:rPr>
              <a:t>або</a:t>
            </a:r>
            <a:r>
              <a:rPr lang="ru-RU" sz="800" b="0" i="0" u="none" strike="noStrike">
                <a:effectLst/>
                <a:latin typeface="inherit"/>
              </a:rPr>
              <a:t> дискомфорт у </a:t>
            </a:r>
            <a:r>
              <a:rPr lang="ru-RU" sz="800" b="0" i="0" u="none" strike="noStrike" err="1">
                <a:effectLst/>
                <a:latin typeface="inherit"/>
              </a:rPr>
              <a:t>животі</a:t>
            </a:r>
            <a:r>
              <a:rPr lang="ru-RU" sz="800" b="0" i="0" u="none" strike="noStrike">
                <a:effectLst/>
                <a:latin typeface="inherit"/>
              </a:rPr>
              <a:t>, </a:t>
            </a:r>
            <a:r>
              <a:rPr lang="ru-RU" sz="800" b="0" i="0" u="none" strike="noStrike" err="1">
                <a:effectLst/>
                <a:latin typeface="inherit"/>
              </a:rPr>
              <a:t>нудота</a:t>
            </a:r>
            <a:r>
              <a:rPr lang="ru-RU" sz="800" b="0" i="0" u="none" strike="noStrike">
                <a:effectLst/>
                <a:latin typeface="inherit"/>
              </a:rPr>
              <a:t>, </a:t>
            </a:r>
            <a:r>
              <a:rPr lang="ru-RU" sz="800" b="0" i="0" u="none" strike="noStrike" err="1">
                <a:effectLst/>
                <a:latin typeface="inherit"/>
              </a:rPr>
              <a:t>блювання</a:t>
            </a:r>
            <a:r>
              <a:rPr lang="ru-RU" sz="800" b="0" i="0" u="none" strike="noStrike">
                <a:effectLst/>
                <a:latin typeface="inherit"/>
              </a:rPr>
              <a:t>, </a:t>
            </a:r>
            <a:r>
              <a:rPr lang="ru-RU" sz="800" b="0" i="0" u="none" strike="noStrike" err="1">
                <a:effectLst/>
                <a:latin typeface="inherit"/>
              </a:rPr>
              <a:t>діарея</a:t>
            </a:r>
            <a:r>
              <a:rPr lang="ru-RU" sz="800" b="0" i="0" u="none" strike="noStrike">
                <a:effectLst/>
                <a:latin typeface="inherit"/>
              </a:rPr>
              <a:t>;</a:t>
            </a:r>
          </a:p>
          <a:p>
            <a:pPr fontAlgn="base">
              <a:lnSpc>
                <a:spcPct val="90000"/>
              </a:lnSpc>
            </a:pPr>
            <a:r>
              <a:rPr lang="ru-RU" sz="800" b="0" i="0" u="none" strike="noStrike" err="1">
                <a:effectLst/>
                <a:latin typeface="inherit"/>
              </a:rPr>
              <a:t>головний</a:t>
            </a:r>
            <a:r>
              <a:rPr lang="ru-RU" sz="800" b="0" i="0" u="none" strike="noStrike">
                <a:effectLst/>
                <a:latin typeface="inherit"/>
              </a:rPr>
              <a:t> </a:t>
            </a:r>
            <a:r>
              <a:rPr lang="ru-RU" sz="800" b="0" i="0" u="none" strike="noStrike" err="1">
                <a:effectLst/>
                <a:latin typeface="inherit"/>
              </a:rPr>
              <a:t>біль</a:t>
            </a:r>
            <a:r>
              <a:rPr lang="ru-RU" sz="800" b="0" i="0" u="none" strike="noStrike">
                <a:effectLst/>
                <a:latin typeface="inherit"/>
              </a:rPr>
              <a:t>, </a:t>
            </a:r>
            <a:r>
              <a:rPr lang="ru-RU" sz="800" b="0" i="0" u="none" strike="noStrike" err="1">
                <a:effectLst/>
                <a:latin typeface="inherit"/>
              </a:rPr>
              <a:t>запаморочення</a:t>
            </a:r>
            <a:r>
              <a:rPr lang="ru-RU" sz="800" b="0" i="0" u="none" strike="noStrike">
                <a:effectLst/>
                <a:latin typeface="inherit"/>
              </a:rPr>
              <a:t>;</a:t>
            </a:r>
          </a:p>
          <a:p>
            <a:pPr fontAlgn="base">
              <a:lnSpc>
                <a:spcPct val="90000"/>
              </a:lnSpc>
            </a:pPr>
            <a:r>
              <a:rPr lang="ru-RU" sz="800" b="0" i="0" u="none" strike="noStrike" err="1">
                <a:effectLst/>
                <a:latin typeface="inherit"/>
              </a:rPr>
              <a:t>місцеві</a:t>
            </a:r>
            <a:r>
              <a:rPr lang="ru-RU" sz="800" b="0" i="0" u="none" strike="noStrike">
                <a:effectLst/>
                <a:latin typeface="inherit"/>
              </a:rPr>
              <a:t> </a:t>
            </a:r>
            <a:r>
              <a:rPr lang="ru-RU" sz="800" b="0" i="0" u="none" strike="noStrike" err="1">
                <a:effectLst/>
                <a:latin typeface="inherit"/>
              </a:rPr>
              <a:t>реакції</a:t>
            </a:r>
            <a:r>
              <a:rPr lang="ru-RU" sz="800" b="0" i="0" u="none" strike="noStrike">
                <a:effectLst/>
                <a:latin typeface="inherit"/>
              </a:rPr>
              <a:t> (</a:t>
            </a:r>
            <a:r>
              <a:rPr lang="ru-RU" sz="800" b="0" i="0" u="none" strike="noStrike" err="1">
                <a:effectLst/>
                <a:latin typeface="inherit"/>
              </a:rPr>
              <a:t>флебіт</a:t>
            </a:r>
            <a:r>
              <a:rPr lang="ru-RU" sz="800" b="0" i="0" u="none" strike="noStrike">
                <a:effectLst/>
                <a:latin typeface="inherit"/>
              </a:rPr>
              <a:t> і </a:t>
            </a:r>
            <a:r>
              <a:rPr lang="ru-RU" sz="800" b="0" i="0" u="none" strike="noStrike" err="1">
                <a:effectLst/>
                <a:latin typeface="inherit"/>
              </a:rPr>
              <a:t>тромбофлебіт</a:t>
            </a:r>
            <a:r>
              <a:rPr lang="ru-RU" sz="800" b="0" i="0" u="none" strike="noStrike">
                <a:effectLst/>
                <a:latin typeface="inherit"/>
              </a:rPr>
              <a:t>) при в/в </a:t>
            </a:r>
            <a:r>
              <a:rPr lang="ru-RU" sz="800" b="0" i="0" u="none" strike="noStrike" err="1">
                <a:effectLst/>
                <a:latin typeface="inherit"/>
              </a:rPr>
              <a:t>введенні</a:t>
            </a:r>
            <a:r>
              <a:rPr lang="ru-RU" sz="800" b="0" i="0" u="none" strike="noStrike">
                <a:effectLst/>
                <a:latin typeface="inherit"/>
              </a:rPr>
              <a:t>.</a:t>
            </a:r>
          </a:p>
          <a:p>
            <a:pPr fontAlgn="base">
              <a:lnSpc>
                <a:spcPct val="90000"/>
              </a:lnSpc>
            </a:pPr>
            <a:r>
              <a:rPr lang="ru-RU" sz="800" b="1" i="0" u="none" strike="noStrike" err="1">
                <a:effectLst/>
                <a:latin typeface="inherit"/>
              </a:rPr>
              <a:t>Рідко</a:t>
            </a:r>
            <a:r>
              <a:rPr lang="ru-RU" sz="800" b="1" i="0" u="none" strike="noStrike">
                <a:effectLst/>
                <a:latin typeface="inherit"/>
              </a:rPr>
              <a:t> </a:t>
            </a:r>
            <a:r>
              <a:rPr lang="ru-RU" sz="800" b="1" i="0" u="none" strike="noStrike" err="1">
                <a:effectLst/>
                <a:latin typeface="inherit"/>
              </a:rPr>
              <a:t>виникають</a:t>
            </a:r>
            <a:r>
              <a:rPr lang="ru-RU" sz="800" b="1" i="0" u="none" strike="noStrike">
                <a:effectLst/>
                <a:latin typeface="inherit"/>
              </a:rPr>
              <a:t>:</a:t>
            </a:r>
            <a:endParaRPr lang="ru-RU" sz="800" b="1" i="0" u="none" strike="noStrike">
              <a:effectLst/>
              <a:latin typeface="Roboto" panose="020F0502020204030204" pitchFamily="34" charset="0"/>
            </a:endParaRPr>
          </a:p>
          <a:p>
            <a:pPr fontAlgn="base">
              <a:lnSpc>
                <a:spcPct val="90000"/>
              </a:lnSpc>
            </a:pPr>
            <a:r>
              <a:rPr lang="ru-RU" sz="800" b="0" i="0" u="none" strike="noStrike" err="1">
                <a:effectLst/>
                <a:latin typeface="inherit"/>
              </a:rPr>
              <a:t>парестезії</a:t>
            </a:r>
            <a:r>
              <a:rPr lang="ru-RU" sz="800" b="0" i="0" u="none" strike="noStrike">
                <a:effectLst/>
                <a:latin typeface="inherit"/>
              </a:rPr>
              <a:t>, </a:t>
            </a:r>
            <a:r>
              <a:rPr lang="ru-RU" sz="800" b="0" i="0" u="none" strike="noStrike" err="1">
                <a:effectLst/>
                <a:latin typeface="inherit"/>
              </a:rPr>
              <a:t>підвищена</a:t>
            </a:r>
            <a:r>
              <a:rPr lang="ru-RU" sz="800" b="0" i="0" u="none" strike="noStrike">
                <a:effectLst/>
                <a:latin typeface="inherit"/>
              </a:rPr>
              <a:t> </a:t>
            </a:r>
            <a:r>
              <a:rPr lang="ru-RU" sz="800" b="0" i="0" u="none" strike="noStrike" err="1">
                <a:effectLst/>
                <a:latin typeface="inherit"/>
              </a:rPr>
              <a:t>збудливість</a:t>
            </a:r>
            <a:r>
              <a:rPr lang="ru-RU" sz="800" b="0" i="0" u="none" strike="noStrike">
                <a:effectLst/>
                <a:latin typeface="inherit"/>
              </a:rPr>
              <a:t>, </a:t>
            </a:r>
            <a:r>
              <a:rPr lang="ru-RU" sz="800" b="0" i="0" u="none" strike="noStrike" err="1">
                <a:effectLst/>
                <a:latin typeface="inherit"/>
              </a:rPr>
              <a:t>астенія</a:t>
            </a:r>
            <a:r>
              <a:rPr lang="ru-RU" sz="800" b="0" i="0" u="none" strike="noStrike">
                <a:effectLst/>
                <a:latin typeface="inherit"/>
              </a:rPr>
              <a:t>, </a:t>
            </a:r>
            <a:r>
              <a:rPr lang="ru-RU" sz="800" b="0" i="0" u="none" strike="noStrike" err="1">
                <a:effectLst/>
                <a:latin typeface="inherit"/>
              </a:rPr>
              <a:t>знервованість</a:t>
            </a:r>
            <a:r>
              <a:rPr lang="ru-RU" sz="800" b="0" i="0" u="none" strike="noStrike">
                <a:effectLst/>
                <a:latin typeface="inherit"/>
              </a:rPr>
              <a:t>, </a:t>
            </a:r>
            <a:r>
              <a:rPr lang="ru-RU" sz="800" b="0" i="0" u="none" strike="noStrike" err="1">
                <a:effectLst/>
                <a:latin typeface="inherit"/>
              </a:rPr>
              <a:t>безсоння</a:t>
            </a:r>
            <a:r>
              <a:rPr lang="ru-RU" sz="800" b="0" i="0" u="none" strike="noStrike">
                <a:effectLst/>
                <a:latin typeface="inherit"/>
              </a:rPr>
              <a:t>;</a:t>
            </a:r>
          </a:p>
          <a:p>
            <a:pPr fontAlgn="base">
              <a:lnSpc>
                <a:spcPct val="90000"/>
              </a:lnSpc>
            </a:pPr>
            <a:r>
              <a:rPr lang="uk-UA" sz="800">
                <a:latin typeface="inherit"/>
              </a:rPr>
              <a:t>Аритмія</a:t>
            </a:r>
            <a:r>
              <a:rPr lang="ru-RU" sz="800" b="0" i="0" u="none" strike="noStrike">
                <a:effectLst/>
                <a:latin typeface="inherit"/>
              </a:rPr>
              <a:t>, </a:t>
            </a:r>
            <a:r>
              <a:rPr lang="ru-RU" sz="800" b="0" i="0" u="none" strike="noStrike" err="1">
                <a:effectLst/>
                <a:latin typeface="inherit"/>
              </a:rPr>
              <a:t>збільшення</a:t>
            </a:r>
            <a:r>
              <a:rPr lang="ru-RU" sz="800" b="0" i="0" u="none" strike="noStrike">
                <a:effectLst/>
                <a:latin typeface="inherit"/>
              </a:rPr>
              <a:t> </a:t>
            </a:r>
            <a:r>
              <a:rPr lang="ru-RU" sz="800" b="0" i="0" u="none" strike="noStrike" err="1">
                <a:effectLst/>
                <a:latin typeface="inherit"/>
              </a:rPr>
              <a:t>інтервалу</a:t>
            </a:r>
            <a:r>
              <a:rPr lang="ru-RU" sz="800" b="0" i="0" u="none" strike="noStrike">
                <a:effectLst/>
                <a:latin typeface="inherit"/>
              </a:rPr>
              <a:t> </a:t>
            </a:r>
            <a:r>
              <a:rPr lang="en-GB" sz="800" b="0" i="0" u="none" strike="noStrike">
                <a:effectLst/>
                <a:latin typeface="inherit"/>
              </a:rPr>
              <a:t>Q–T, </a:t>
            </a:r>
            <a:r>
              <a:rPr lang="ru-RU" sz="800" b="0" i="0" u="none" strike="noStrike" err="1">
                <a:effectLst/>
                <a:latin typeface="inherit"/>
              </a:rPr>
              <a:t>зниження</a:t>
            </a:r>
            <a:r>
              <a:rPr lang="ru-RU" sz="800" b="0" i="0" u="none" strike="noStrike">
                <a:effectLst/>
                <a:latin typeface="inherit"/>
              </a:rPr>
              <a:t> </a:t>
            </a:r>
            <a:r>
              <a:rPr lang="ru-RU" sz="800" b="0" i="0" u="none" strike="noStrike" err="1">
                <a:effectLst/>
                <a:latin typeface="inherit"/>
              </a:rPr>
              <a:t>рівня</a:t>
            </a:r>
            <a:r>
              <a:rPr lang="ru-RU" sz="800" b="0" i="0" u="none" strike="noStrike">
                <a:effectLst/>
                <a:latin typeface="inherit"/>
              </a:rPr>
              <a:t> </a:t>
            </a:r>
            <a:r>
              <a:rPr lang="ru-RU" sz="800" b="0" i="0" u="none" strike="noStrike" err="1">
                <a:effectLst/>
                <a:latin typeface="inherit"/>
              </a:rPr>
              <a:t>артеріального</a:t>
            </a:r>
            <a:r>
              <a:rPr lang="ru-RU" sz="800" b="0" i="0" u="none" strike="noStrike">
                <a:effectLst/>
                <a:latin typeface="inherit"/>
              </a:rPr>
              <a:t> </a:t>
            </a:r>
            <a:r>
              <a:rPr lang="ru-RU" sz="800" b="0" i="0" u="none" strike="noStrike" err="1">
                <a:effectLst/>
                <a:latin typeface="inherit"/>
              </a:rPr>
              <a:t>тиску</a:t>
            </a:r>
            <a:r>
              <a:rPr lang="ru-RU" sz="800" b="0" i="0" u="none" strike="noStrike">
                <a:effectLst/>
                <a:latin typeface="inherit"/>
              </a:rPr>
              <a:t>;</a:t>
            </a:r>
          </a:p>
          <a:p>
            <a:pPr fontAlgn="base">
              <a:lnSpc>
                <a:spcPct val="90000"/>
              </a:lnSpc>
            </a:pPr>
            <a:r>
              <a:rPr lang="ru-RU" sz="800" b="0" i="0" u="none" strike="noStrike" err="1">
                <a:effectLst/>
                <a:latin typeface="inherit"/>
              </a:rPr>
              <a:t>транзиторне</a:t>
            </a:r>
            <a:r>
              <a:rPr lang="ru-RU" sz="800" b="0" i="0" u="none" strike="noStrike">
                <a:effectLst/>
                <a:latin typeface="inherit"/>
              </a:rPr>
              <a:t> </a:t>
            </a:r>
            <a:r>
              <a:rPr lang="ru-RU" sz="800" b="0" i="0" u="none" strike="noStrike" err="1">
                <a:effectLst/>
                <a:latin typeface="inherit"/>
              </a:rPr>
              <a:t>підвищення</a:t>
            </a:r>
            <a:r>
              <a:rPr lang="ru-RU" sz="800" b="0" i="0" u="none" strike="noStrike">
                <a:effectLst/>
                <a:latin typeface="inherit"/>
              </a:rPr>
              <a:t> </a:t>
            </a:r>
            <a:r>
              <a:rPr lang="ru-RU" sz="800" b="0" i="0" u="none" strike="noStrike" err="1">
                <a:effectLst/>
                <a:latin typeface="inherit"/>
              </a:rPr>
              <a:t>активності</a:t>
            </a:r>
            <a:r>
              <a:rPr lang="ru-RU" sz="800" b="0" i="0" u="none" strike="noStrike">
                <a:effectLst/>
                <a:latin typeface="inherit"/>
              </a:rPr>
              <a:t> </a:t>
            </a:r>
            <a:r>
              <a:rPr lang="ru-RU" sz="800" b="0" i="0" u="none" strike="noStrike" err="1">
                <a:effectLst/>
                <a:latin typeface="inherit"/>
              </a:rPr>
              <a:t>трансаміназ</a:t>
            </a:r>
            <a:r>
              <a:rPr lang="ru-RU" sz="800" b="0" i="0" u="none" strike="noStrike">
                <a:effectLst/>
                <a:latin typeface="inherit"/>
              </a:rPr>
              <a:t>, </a:t>
            </a:r>
            <a:r>
              <a:rPr lang="ru-RU" sz="800" b="0" i="0" u="none" strike="noStrike" err="1">
                <a:effectLst/>
                <a:latin typeface="inherit"/>
              </a:rPr>
              <a:t>холестатичний</a:t>
            </a:r>
            <a:r>
              <a:rPr lang="ru-RU" sz="800" b="0" i="0" u="none" strike="noStrike">
                <a:effectLst/>
                <a:latin typeface="inherit"/>
              </a:rPr>
              <a:t> гепатит, </a:t>
            </a:r>
            <a:r>
              <a:rPr lang="ru-RU" sz="800" b="0" i="0" u="none" strike="noStrike" err="1">
                <a:effectLst/>
                <a:latin typeface="inherit"/>
              </a:rPr>
              <a:t>які</a:t>
            </a:r>
            <a:r>
              <a:rPr lang="ru-RU" sz="800" b="0" i="0" u="none" strike="noStrike">
                <a:effectLst/>
                <a:latin typeface="inherit"/>
              </a:rPr>
              <a:t> </a:t>
            </a:r>
            <a:r>
              <a:rPr lang="ru-RU" sz="800" b="0" i="0" u="none" strike="noStrike" err="1">
                <a:effectLst/>
                <a:latin typeface="inherit"/>
              </a:rPr>
              <a:t>можуть</a:t>
            </a:r>
            <a:r>
              <a:rPr lang="ru-RU" sz="800" b="0" i="0" u="none" strike="noStrike">
                <a:effectLst/>
                <a:latin typeface="inherit"/>
              </a:rPr>
              <a:t> </a:t>
            </a:r>
            <a:r>
              <a:rPr lang="ru-RU" sz="800" b="0" i="0" u="none" strike="noStrike" err="1">
                <a:effectLst/>
                <a:latin typeface="inherit"/>
              </a:rPr>
              <a:t>проявлятися</a:t>
            </a:r>
            <a:r>
              <a:rPr lang="ru-RU" sz="800" b="0" i="0" u="none" strike="noStrike">
                <a:effectLst/>
                <a:latin typeface="inherit"/>
              </a:rPr>
              <a:t> </a:t>
            </a:r>
            <a:r>
              <a:rPr lang="ru-RU" sz="800" b="0" i="0" u="none" strike="noStrike" err="1">
                <a:effectLst/>
                <a:latin typeface="inherit"/>
              </a:rPr>
              <a:t>жовтяницею</a:t>
            </a:r>
            <a:r>
              <a:rPr lang="ru-RU" sz="800" b="0" i="0" u="none" strike="noStrike">
                <a:effectLst/>
                <a:latin typeface="inherit"/>
              </a:rPr>
              <a:t>, </a:t>
            </a:r>
            <a:r>
              <a:rPr lang="ru-RU" sz="800" b="0" i="0" u="none" strike="noStrike" err="1">
                <a:effectLst/>
                <a:latin typeface="inherit"/>
              </a:rPr>
              <a:t>гарячкою</a:t>
            </a:r>
            <a:r>
              <a:rPr lang="ru-RU" sz="800" b="0" i="0" u="none" strike="noStrike">
                <a:effectLst/>
                <a:latin typeface="inherit"/>
              </a:rPr>
              <a:t>, </a:t>
            </a:r>
            <a:r>
              <a:rPr lang="ru-RU" sz="800" b="0" i="0" u="none" strike="noStrike" err="1">
                <a:effectLst/>
                <a:latin typeface="inherit"/>
              </a:rPr>
              <a:t>загальним</a:t>
            </a:r>
            <a:r>
              <a:rPr lang="ru-RU" sz="800" b="0" i="0" u="none" strike="noStrike">
                <a:effectLst/>
                <a:latin typeface="inherit"/>
              </a:rPr>
              <a:t> </a:t>
            </a:r>
            <a:r>
              <a:rPr lang="ru-RU" sz="800" b="0" i="0" u="none" strike="noStrike" err="1">
                <a:effectLst/>
                <a:latin typeface="inherit"/>
              </a:rPr>
              <a:t>нездужанням</a:t>
            </a:r>
            <a:r>
              <a:rPr lang="ru-RU" sz="800" b="0" i="0" u="none" strike="noStrike">
                <a:effectLst/>
                <a:latin typeface="inherit"/>
              </a:rPr>
              <a:t>, </a:t>
            </a:r>
            <a:r>
              <a:rPr lang="ru-RU" sz="800" b="0" i="0" u="none" strike="noStrike" err="1">
                <a:effectLst/>
                <a:latin typeface="inherit"/>
              </a:rPr>
              <a:t>слабкістю</a:t>
            </a:r>
            <a:r>
              <a:rPr lang="ru-RU" sz="800" b="0" i="0" u="none" strike="noStrike">
                <a:effectLst/>
                <a:latin typeface="inherit"/>
              </a:rPr>
              <a:t>, </a:t>
            </a:r>
            <a:r>
              <a:rPr lang="ru-RU" sz="800" b="0" i="0" u="none" strike="noStrike" err="1">
                <a:effectLst/>
                <a:latin typeface="inherit"/>
              </a:rPr>
              <a:t>болем</a:t>
            </a:r>
            <a:r>
              <a:rPr lang="ru-RU" sz="800" b="0" i="0" u="none" strike="noStrike">
                <a:effectLst/>
                <a:latin typeface="inherit"/>
              </a:rPr>
              <a:t> у </a:t>
            </a:r>
            <a:r>
              <a:rPr lang="ru-RU" sz="800" b="0" i="0" u="none" strike="noStrike" err="1">
                <a:effectLst/>
                <a:latin typeface="inherit"/>
              </a:rPr>
              <a:t>животі</a:t>
            </a:r>
            <a:r>
              <a:rPr lang="ru-RU" sz="800" b="0" i="0" u="none" strike="noStrike">
                <a:effectLst/>
                <a:latin typeface="inherit"/>
              </a:rPr>
              <a:t>, </a:t>
            </a:r>
            <a:r>
              <a:rPr lang="ru-RU" sz="800" b="0" i="0" u="none" strike="noStrike" err="1">
                <a:effectLst/>
                <a:latin typeface="inherit"/>
              </a:rPr>
              <a:t>нудотою</a:t>
            </a:r>
            <a:r>
              <a:rPr lang="ru-RU" sz="800" b="0" i="0" u="none" strike="noStrike">
                <a:effectLst/>
                <a:latin typeface="inherit"/>
              </a:rPr>
              <a:t>, </a:t>
            </a:r>
            <a:r>
              <a:rPr lang="ru-RU" sz="800" b="0" i="0" u="none" strike="noStrike" err="1">
                <a:effectLst/>
                <a:latin typeface="inherit"/>
              </a:rPr>
              <a:t>блюванням</a:t>
            </a:r>
            <a:r>
              <a:rPr lang="ru-RU" sz="800" b="0" i="0" u="none" strike="noStrike">
                <a:effectLst/>
                <a:latin typeface="inherit"/>
              </a:rPr>
              <a:t>;</a:t>
            </a:r>
          </a:p>
          <a:p>
            <a:pPr fontAlgn="base">
              <a:lnSpc>
                <a:spcPct val="90000"/>
              </a:lnSpc>
            </a:pPr>
            <a:r>
              <a:rPr lang="ru-RU" sz="800" b="0" i="0" u="none" strike="noStrike" err="1">
                <a:effectLst/>
                <a:latin typeface="inherit"/>
              </a:rPr>
              <a:t>порушення</a:t>
            </a:r>
            <a:r>
              <a:rPr lang="ru-RU" sz="800" b="0" i="0" u="none" strike="noStrike">
                <a:effectLst/>
                <a:latin typeface="inherit"/>
              </a:rPr>
              <a:t> слуху (</a:t>
            </a:r>
            <a:r>
              <a:rPr lang="ru-RU" sz="800" b="0" i="0" u="none" strike="noStrike" err="1">
                <a:effectLst/>
                <a:latin typeface="inherit"/>
              </a:rPr>
              <a:t>зворотна</a:t>
            </a:r>
            <a:r>
              <a:rPr lang="ru-RU" sz="800" b="0" i="0" u="none" strike="noStrike">
                <a:effectLst/>
                <a:latin typeface="inherit"/>
              </a:rPr>
              <a:t> </a:t>
            </a:r>
            <a:r>
              <a:rPr lang="ru-RU" sz="800" b="0" i="0" u="none" strike="noStrike" err="1">
                <a:effectLst/>
                <a:latin typeface="inherit"/>
              </a:rPr>
              <a:t>ототоксичність</a:t>
            </a:r>
            <a:r>
              <a:rPr lang="ru-RU" sz="800" b="0" i="0" u="none" strike="noStrike">
                <a:effectLst/>
                <a:latin typeface="inherit"/>
              </a:rPr>
              <a:t>) при </a:t>
            </a:r>
            <a:r>
              <a:rPr lang="ru-RU" sz="800" b="0" i="0" u="none" strike="noStrike" err="1">
                <a:effectLst/>
                <a:latin typeface="inherit"/>
              </a:rPr>
              <a:t>прийомі</a:t>
            </a:r>
            <a:r>
              <a:rPr lang="ru-RU" sz="800" b="0" i="0" u="none" strike="noStrike">
                <a:effectLst/>
                <a:latin typeface="inherit"/>
              </a:rPr>
              <a:t> </a:t>
            </a:r>
            <a:r>
              <a:rPr lang="ru-RU" sz="800" b="0" i="0" u="none" strike="noStrike" err="1">
                <a:effectLst/>
                <a:latin typeface="inherit"/>
              </a:rPr>
              <a:t>макролідів</a:t>
            </a:r>
            <a:r>
              <a:rPr lang="ru-RU" sz="800" b="0" i="0" u="none" strike="noStrike">
                <a:effectLst/>
                <a:latin typeface="inherit"/>
              </a:rPr>
              <a:t> у </a:t>
            </a:r>
            <a:r>
              <a:rPr lang="ru-RU" sz="800" b="0" i="0" u="none" strike="noStrike" err="1">
                <a:effectLst/>
                <a:latin typeface="inherit"/>
              </a:rPr>
              <a:t>високих</a:t>
            </a:r>
            <a:r>
              <a:rPr lang="ru-RU" sz="800" b="0" i="0" u="none" strike="noStrike">
                <a:effectLst/>
                <a:latin typeface="inherit"/>
              </a:rPr>
              <a:t> дозах </a:t>
            </a:r>
            <a:r>
              <a:rPr lang="ru-RU" sz="800" b="0" i="0" u="none" strike="noStrike" err="1">
                <a:effectLst/>
                <a:latin typeface="inherit"/>
              </a:rPr>
              <a:t>тривалим</a:t>
            </a:r>
            <a:r>
              <a:rPr lang="ru-RU" sz="800" b="0" i="0" u="none" strike="noStrike">
                <a:effectLst/>
                <a:latin typeface="inherit"/>
              </a:rPr>
              <a:t> курсом; </a:t>
            </a:r>
            <a:r>
              <a:rPr lang="ru-RU" sz="800" b="0" i="0" u="none" strike="noStrike" err="1">
                <a:effectLst/>
                <a:latin typeface="inherit"/>
              </a:rPr>
              <a:t>порушення</a:t>
            </a:r>
            <a:r>
              <a:rPr lang="ru-RU" sz="800" b="0" i="0" u="none" strike="noStrike">
                <a:effectLst/>
                <a:latin typeface="inherit"/>
              </a:rPr>
              <a:t> </a:t>
            </a:r>
            <a:r>
              <a:rPr lang="ru-RU" sz="800" b="0" i="0" u="none" strike="noStrike" err="1">
                <a:effectLst/>
                <a:latin typeface="inherit"/>
              </a:rPr>
              <a:t>сприйняття</a:t>
            </a:r>
            <a:r>
              <a:rPr lang="ru-RU" sz="800" b="0" i="0" u="none" strike="noStrike">
                <a:effectLst/>
                <a:latin typeface="inherit"/>
              </a:rPr>
              <a:t> смаку та запаху, </a:t>
            </a:r>
            <a:r>
              <a:rPr lang="ru-RU" sz="800" b="0" i="0" u="none" strike="noStrike" err="1">
                <a:effectLst/>
                <a:latin typeface="inherit"/>
              </a:rPr>
              <a:t>порушення</a:t>
            </a:r>
            <a:r>
              <a:rPr lang="ru-RU" sz="800" b="0" i="0" u="none" strike="noStrike">
                <a:effectLst/>
                <a:latin typeface="inherit"/>
              </a:rPr>
              <a:t> </a:t>
            </a:r>
            <a:r>
              <a:rPr lang="ru-RU" sz="800" b="0" i="0" u="none" strike="noStrike" err="1">
                <a:effectLst/>
                <a:latin typeface="inherit"/>
              </a:rPr>
              <a:t>зору</a:t>
            </a:r>
            <a:r>
              <a:rPr lang="ru-RU" sz="800" b="0" i="0" u="none" strike="noStrike">
                <a:effectLst/>
                <a:latin typeface="inherit"/>
              </a:rPr>
              <a:t>;</a:t>
            </a:r>
          </a:p>
          <a:p>
            <a:pPr fontAlgn="base">
              <a:lnSpc>
                <a:spcPct val="90000"/>
              </a:lnSpc>
            </a:pPr>
            <a:r>
              <a:rPr lang="ru-RU" sz="800" b="0" i="0" u="none" strike="noStrike" err="1">
                <a:effectLst/>
                <a:latin typeface="inherit"/>
              </a:rPr>
              <a:t>лейкопенія</a:t>
            </a:r>
            <a:r>
              <a:rPr lang="ru-RU" sz="800" b="0" i="0" u="none" strike="noStrike">
                <a:effectLst/>
                <a:latin typeface="inherit"/>
              </a:rPr>
              <a:t>, </a:t>
            </a:r>
            <a:r>
              <a:rPr lang="ru-RU" sz="800" b="0" i="0" u="none" strike="noStrike" err="1">
                <a:effectLst/>
                <a:latin typeface="inherit"/>
              </a:rPr>
              <a:t>нейтропенія</a:t>
            </a:r>
            <a:r>
              <a:rPr lang="ru-RU" sz="800" b="0" i="0" u="none" strike="noStrike">
                <a:effectLst/>
                <a:latin typeface="inherit"/>
              </a:rPr>
              <a:t>, </a:t>
            </a:r>
            <a:r>
              <a:rPr lang="ru-RU" sz="800" b="0" i="0" u="none" strike="noStrike" err="1">
                <a:effectLst/>
                <a:latin typeface="inherit"/>
              </a:rPr>
              <a:t>тромбоцитопенія</a:t>
            </a:r>
            <a:r>
              <a:rPr lang="ru-RU" sz="800" b="0" i="0" u="none" strike="noStrike">
                <a:effectLst/>
                <a:latin typeface="inherit"/>
              </a:rPr>
              <a:t>, </a:t>
            </a:r>
            <a:r>
              <a:rPr lang="ru-RU" sz="800" b="0" i="0" u="none" strike="noStrike" err="1">
                <a:effectLst/>
                <a:latin typeface="inherit"/>
              </a:rPr>
              <a:t>еозинофілія</a:t>
            </a:r>
            <a:r>
              <a:rPr lang="ru-RU" sz="800" b="0" i="0" u="none" strike="noStrike">
                <a:effectLst/>
                <a:latin typeface="inherit"/>
              </a:rPr>
              <a:t>;</a:t>
            </a:r>
          </a:p>
          <a:p>
            <a:pPr fontAlgn="base">
              <a:lnSpc>
                <a:spcPct val="90000"/>
              </a:lnSpc>
            </a:pPr>
            <a:r>
              <a:rPr lang="ru-RU" sz="800" b="0" i="0" u="none" strike="noStrike" err="1">
                <a:effectLst/>
                <a:latin typeface="inherit"/>
              </a:rPr>
              <a:t>алергічні</a:t>
            </a:r>
            <a:r>
              <a:rPr lang="ru-RU" sz="800" b="0" i="0" u="none" strike="noStrike">
                <a:effectLst/>
                <a:latin typeface="inherit"/>
              </a:rPr>
              <a:t> </a:t>
            </a:r>
            <a:r>
              <a:rPr lang="ru-RU" sz="800" b="0" i="0" u="none" strike="noStrike" err="1">
                <a:effectLst/>
                <a:latin typeface="inherit"/>
              </a:rPr>
              <a:t>реакції</a:t>
            </a:r>
            <a:r>
              <a:rPr lang="ru-RU" sz="800" b="0" i="0" u="none" strike="noStrike">
                <a:effectLst/>
                <a:latin typeface="inherit"/>
              </a:rPr>
              <a:t> (</a:t>
            </a:r>
            <a:r>
              <a:rPr lang="ru-RU" sz="800" b="0" i="0" u="none" strike="noStrike" err="1">
                <a:effectLst/>
                <a:latin typeface="inherit"/>
              </a:rPr>
              <a:t>висипка</a:t>
            </a:r>
            <a:r>
              <a:rPr lang="ru-RU" sz="800" b="0" i="0" u="none" strike="noStrike">
                <a:effectLst/>
                <a:latin typeface="inherit"/>
              </a:rPr>
              <a:t>, </a:t>
            </a:r>
            <a:r>
              <a:rPr lang="ru-RU" sz="800" b="0" i="0" u="none" strike="noStrike" err="1">
                <a:effectLst/>
                <a:latin typeface="inherit"/>
              </a:rPr>
              <a:t>кропив’янка</a:t>
            </a:r>
            <a:r>
              <a:rPr lang="ru-RU" sz="800" b="0" i="0" u="none" strike="noStrike">
                <a:effectLst/>
                <a:latin typeface="inherit"/>
              </a:rPr>
              <a:t> </a:t>
            </a:r>
            <a:r>
              <a:rPr lang="ru-RU" sz="800" b="0" i="0" u="none" strike="noStrike" err="1">
                <a:effectLst/>
                <a:latin typeface="inherit"/>
              </a:rPr>
              <a:t>тощо</a:t>
            </a:r>
            <a:r>
              <a:rPr lang="ru-RU" sz="800" b="0" i="0" u="none" strike="noStrike">
                <a:effectLst/>
                <a:latin typeface="inherit"/>
              </a:rPr>
              <a:t>).</a:t>
            </a:r>
          </a:p>
          <a:p>
            <a:pPr fontAlgn="base">
              <a:lnSpc>
                <a:spcPct val="90000"/>
              </a:lnSpc>
            </a:pPr>
            <a:r>
              <a:rPr lang="ru-RU" sz="800" b="0" i="0" u="none" strike="noStrike" err="1">
                <a:effectLst/>
                <a:latin typeface="Roboto" panose="020F0502020204030204" pitchFamily="34" charset="0"/>
              </a:rPr>
              <a:t>Побічні</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реакції</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характерні</a:t>
            </a:r>
            <a:r>
              <a:rPr lang="ru-RU" sz="800" b="0" i="0" u="none" strike="noStrike">
                <a:effectLst/>
                <a:latin typeface="Roboto" panose="020F0502020204030204" pitchFamily="34" charset="0"/>
              </a:rPr>
              <a:t> для </a:t>
            </a:r>
            <a:r>
              <a:rPr lang="ru-RU" sz="800" b="0" i="0" u="none" strike="noStrike" err="1">
                <a:effectLst/>
                <a:latin typeface="Roboto" panose="020F0502020204030204" pitchFamily="34" charset="0"/>
              </a:rPr>
              <a:t>інших</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груп</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антимікробних</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засобів</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анафілактичні</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реакції</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тяжкі</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токсикоз-алергічні</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синдроми</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антибіотик-асоційована</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діарея</a:t>
            </a:r>
            <a:r>
              <a:rPr lang="ru-RU" sz="800" b="0" i="0" u="none" strike="noStrike">
                <a:effectLst/>
                <a:latin typeface="Roboto" panose="020F0502020204030204" pitchFamily="34" charset="0"/>
              </a:rPr>
              <a:t>), при </a:t>
            </a:r>
            <a:r>
              <a:rPr lang="ru-RU" sz="800" b="0" i="0" u="none" strike="noStrike" err="1">
                <a:effectLst/>
                <a:latin typeface="Roboto" panose="020F0502020204030204" pitchFamily="34" charset="0"/>
              </a:rPr>
              <a:t>застосуванні</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макролідів</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розвиваються</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дуже</a:t>
            </a:r>
            <a:r>
              <a:rPr lang="ru-RU" sz="800" b="0" i="0" u="none" strike="noStrike">
                <a:effectLst/>
                <a:latin typeface="Roboto" panose="020F0502020204030204" pitchFamily="34" charset="0"/>
              </a:rPr>
              <a:t> </a:t>
            </a:r>
            <a:r>
              <a:rPr lang="ru-RU" sz="800" b="0" i="0" u="none" strike="noStrike" err="1">
                <a:effectLst/>
                <a:latin typeface="Roboto" panose="020F0502020204030204" pitchFamily="34" charset="0"/>
              </a:rPr>
              <a:t>рідко</a:t>
            </a:r>
            <a:r>
              <a:rPr lang="ru-RU" sz="800" b="0" i="0" u="none" strike="noStrike">
                <a:effectLst/>
                <a:latin typeface="Roboto" panose="020F0502020204030204" pitchFamily="34" charset="0"/>
              </a:rPr>
              <a:t>.</a:t>
            </a:r>
          </a:p>
        </p:txBody>
      </p:sp>
    </p:spTree>
    <p:extLst>
      <p:ext uri="{BB962C8B-B14F-4D97-AF65-F5344CB8AC3E}">
        <p14:creationId xmlns:p14="http://schemas.microsoft.com/office/powerpoint/2010/main" xmlns="" val="183133384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xmlns=""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E81964B0-B4C0-2227-93E9-D5FF6D329A50}"/>
              </a:ext>
            </a:extLst>
          </p:cNvPr>
          <p:cNvSpPr>
            <a:spLocks noGrp="1"/>
          </p:cNvSpPr>
          <p:nvPr>
            <p:ph type="title"/>
          </p:nvPr>
        </p:nvSpPr>
        <p:spPr>
          <a:xfrm>
            <a:off x="5411931" y="452718"/>
            <a:ext cx="4638903" cy="1400530"/>
          </a:xfrm>
        </p:spPr>
        <p:txBody>
          <a:bodyPr>
            <a:normAutofit/>
          </a:bodyPr>
          <a:lstStyle/>
          <a:p>
            <a:pPr fontAlgn="base"/>
            <a:r>
              <a:rPr lang="ru-RU" b="1" i="0" u="none" strike="noStrike">
                <a:effectLst/>
                <a:latin typeface="Roboto" panose="020F0502020204030204" pitchFamily="34" charset="0"/>
              </a:rPr>
              <a:t>Протипоказання</a:t>
            </a:r>
          </a:p>
        </p:txBody>
      </p:sp>
      <p:sp>
        <p:nvSpPr>
          <p:cNvPr id="18" name="Freeform 31">
            <a:extLst>
              <a:ext uri="{FF2B5EF4-FFF2-40B4-BE49-F238E27FC236}">
                <a16:creationId xmlns:a16="http://schemas.microsoft.com/office/drawing/2014/main" xmlns=""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19" name="Picture 4" descr="Question mark on green pastel background">
            <a:extLst>
              <a:ext uri="{FF2B5EF4-FFF2-40B4-BE49-F238E27FC236}">
                <a16:creationId xmlns:a16="http://schemas.microsoft.com/office/drawing/2014/main" xmlns="" id="{6C3695C5-0662-D68E-F3BA-192489B814F0}"/>
              </a:ext>
            </a:extLst>
          </p:cNvPr>
          <p:cNvPicPr>
            <a:picLocks noChangeAspect="1"/>
          </p:cNvPicPr>
          <p:nvPr/>
        </p:nvPicPr>
        <p:blipFill rotWithShape="1">
          <a:blip r:embed="rId3"/>
          <a:srcRect l="42803" r="2811"/>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20" name="Rectangle 12">
            <a:extLst>
              <a:ext uri="{FF2B5EF4-FFF2-40B4-BE49-F238E27FC236}">
                <a16:creationId xmlns:a16="http://schemas.microsoft.com/office/drawing/2014/main" xmlns="" id="{D6F18ACE-6E82-4ADC-8A2F-A1771B309B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Объект 2">
            <a:extLst>
              <a:ext uri="{FF2B5EF4-FFF2-40B4-BE49-F238E27FC236}">
                <a16:creationId xmlns:a16="http://schemas.microsoft.com/office/drawing/2014/main" xmlns="" id="{70354D61-DAFE-7C88-C59E-D338BDE3A8BA}"/>
              </a:ext>
            </a:extLst>
          </p:cNvPr>
          <p:cNvSpPr>
            <a:spLocks noGrp="1"/>
          </p:cNvSpPr>
          <p:nvPr>
            <p:ph idx="1"/>
          </p:nvPr>
        </p:nvSpPr>
        <p:spPr>
          <a:xfrm>
            <a:off x="5410950" y="2052918"/>
            <a:ext cx="4638903" cy="4195481"/>
          </a:xfrm>
        </p:spPr>
        <p:txBody>
          <a:bodyPr>
            <a:normAutofit/>
          </a:bodyPr>
          <a:lstStyle/>
          <a:p>
            <a:pPr fontAlgn="base">
              <a:lnSpc>
                <a:spcPct val="90000"/>
              </a:lnSpc>
            </a:pPr>
            <a:r>
              <a:rPr lang="ru-RU" sz="1700" b="0" i="0" u="none" strike="noStrike">
                <a:effectLst/>
                <a:latin typeface="inherit"/>
              </a:rPr>
              <a:t>Алергічна реакція на будь-який із макролідів в анамнезі.</a:t>
            </a:r>
          </a:p>
          <a:p>
            <a:pPr fontAlgn="base">
              <a:lnSpc>
                <a:spcPct val="90000"/>
              </a:lnSpc>
            </a:pPr>
            <a:r>
              <a:rPr lang="ru-RU" sz="1700" b="0" i="0" u="none" strike="noStrike">
                <a:effectLst/>
                <a:latin typeface="inherit"/>
              </a:rPr>
              <a:t>Період вагітності (для мідекаміцину, рокситроміцину, кларитроміцину; застосування інших макролідів у період вагітності можливе лише за життєвими показаннями).</a:t>
            </a:r>
          </a:p>
          <a:p>
            <a:pPr fontAlgn="base">
              <a:lnSpc>
                <a:spcPct val="90000"/>
              </a:lnSpc>
            </a:pPr>
            <a:r>
              <a:rPr lang="ru-RU" sz="1700" b="0" i="0" u="none" strike="noStrike">
                <a:effectLst/>
                <a:latin typeface="inherit"/>
              </a:rPr>
              <a:t>Період годування груддю.</a:t>
            </a:r>
          </a:p>
          <a:p>
            <a:pPr fontAlgn="base">
              <a:lnSpc>
                <a:spcPct val="90000"/>
              </a:lnSpc>
            </a:pPr>
            <a:r>
              <a:rPr lang="ru-RU" sz="1700" b="0" i="0" u="none" strike="noStrike">
                <a:effectLst/>
                <a:latin typeface="inherit"/>
              </a:rPr>
              <a:t>Тяжкі порушення функції нирок та печінки.</a:t>
            </a:r>
          </a:p>
          <a:p>
            <a:pPr fontAlgn="base">
              <a:lnSpc>
                <a:spcPct val="90000"/>
              </a:lnSpc>
            </a:pPr>
            <a:r>
              <a:rPr lang="ru-RU" sz="1700" b="0" i="0" u="none" strike="noStrike">
                <a:effectLst/>
                <a:latin typeface="inherit"/>
              </a:rPr>
              <a:t>Аритмії або схильність до аритмій та подовження інтервалу </a:t>
            </a:r>
            <a:r>
              <a:rPr lang="en-GB" sz="1700" b="0" i="0" u="none" strike="noStrike">
                <a:effectLst/>
                <a:latin typeface="inherit"/>
              </a:rPr>
              <a:t>Q–T.</a:t>
            </a:r>
          </a:p>
          <a:p>
            <a:pPr fontAlgn="base">
              <a:lnSpc>
                <a:spcPct val="90000"/>
              </a:lnSpc>
            </a:pPr>
            <a:r>
              <a:rPr lang="ru-RU" sz="1700" b="0" i="0" u="none" strike="noStrike">
                <a:effectLst/>
                <a:latin typeface="inherit"/>
              </a:rPr>
              <a:t>Значне зниження слуху (для еритроміцину).</a:t>
            </a:r>
          </a:p>
        </p:txBody>
      </p:sp>
    </p:spTree>
    <p:extLst>
      <p:ext uri="{BB962C8B-B14F-4D97-AF65-F5344CB8AC3E}">
        <p14:creationId xmlns:p14="http://schemas.microsoft.com/office/powerpoint/2010/main" xmlns="" val="1863432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A495B7B3-9D01-6C3D-773E-18A359E77356}"/>
              </a:ext>
            </a:extLst>
          </p:cNvPr>
          <p:cNvPicPr>
            <a:picLocks noChangeAspect="1"/>
          </p:cNvPicPr>
          <p:nvPr/>
        </p:nvPicPr>
        <p:blipFill rotWithShape="1">
          <a:blip r:embed="rId2">
            <a:alphaModFix amt="35000"/>
          </a:blip>
          <a:srcRect b="6250"/>
          <a:stretch/>
        </p:blipFill>
        <p:spPr>
          <a:xfrm>
            <a:off x="20" y="-1"/>
            <a:ext cx="12191980" cy="6858000"/>
          </a:xfrm>
          <a:prstGeom prst="rect">
            <a:avLst/>
          </a:prstGeom>
        </p:spPr>
      </p:pic>
      <p:sp>
        <p:nvSpPr>
          <p:cNvPr id="2" name="Заголовок 1">
            <a:extLst>
              <a:ext uri="{FF2B5EF4-FFF2-40B4-BE49-F238E27FC236}">
                <a16:creationId xmlns:a16="http://schemas.microsoft.com/office/drawing/2014/main" xmlns="" id="{D28A20A9-E834-FE6A-FB3C-FB6190A6895E}"/>
              </a:ext>
            </a:extLst>
          </p:cNvPr>
          <p:cNvSpPr>
            <a:spLocks noGrp="1"/>
          </p:cNvSpPr>
          <p:nvPr>
            <p:ph type="title"/>
          </p:nvPr>
        </p:nvSpPr>
        <p:spPr>
          <a:xfrm>
            <a:off x="646111" y="452718"/>
            <a:ext cx="9404723" cy="1400530"/>
          </a:xfrm>
        </p:spPr>
        <p:txBody>
          <a:bodyPr>
            <a:normAutofit/>
          </a:bodyPr>
          <a:lstStyle/>
          <a:p>
            <a:r>
              <a:rPr lang="uk-UA" dirty="0"/>
              <a:t>Використання під час вагітності, дітям та людям похилого віку</a:t>
            </a:r>
            <a:endParaRPr lang="x-none" dirty="0"/>
          </a:p>
        </p:txBody>
      </p:sp>
      <p:sp>
        <p:nvSpPr>
          <p:cNvPr id="9" name="Rectangle 8">
            <a:extLst>
              <a:ext uri="{FF2B5EF4-FFF2-40B4-BE49-F238E27FC236}">
                <a16:creationId xmlns:a16="http://schemas.microsoft.com/office/drawing/2014/main" xmlns="" id="{0D187C4E-14B9-4504-B200-5127823FA7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Объект 2">
            <a:extLst>
              <a:ext uri="{FF2B5EF4-FFF2-40B4-BE49-F238E27FC236}">
                <a16:creationId xmlns:a16="http://schemas.microsoft.com/office/drawing/2014/main" xmlns="" id="{8CA3812E-39F9-5DA7-45FF-21DD6E6A2B29}"/>
              </a:ext>
            </a:extLst>
          </p:cNvPr>
          <p:cNvSpPr>
            <a:spLocks noGrp="1"/>
          </p:cNvSpPr>
          <p:nvPr>
            <p:ph idx="1"/>
          </p:nvPr>
        </p:nvSpPr>
        <p:spPr>
          <a:xfrm>
            <a:off x="1103312" y="2052918"/>
            <a:ext cx="8946541" cy="4195481"/>
          </a:xfrm>
        </p:spPr>
        <p:txBody>
          <a:bodyPr>
            <a:normAutofit/>
          </a:bodyPr>
          <a:lstStyle/>
          <a:p>
            <a:r>
              <a:rPr lang="ru-RU" b="1" i="0" u="none" strike="noStrike" err="1">
                <a:effectLst/>
                <a:latin typeface="-webkit-standard"/>
              </a:rPr>
              <a:t>Вагітність</a:t>
            </a:r>
            <a:r>
              <a:rPr lang="ru-RU" b="1" i="0" u="none" strike="noStrike">
                <a:effectLst/>
                <a:latin typeface="-webkit-standard"/>
              </a:rPr>
              <a:t> та </a:t>
            </a:r>
            <a:r>
              <a:rPr lang="ru-RU" b="1" i="0" u="none" strike="noStrike" err="1">
                <a:effectLst/>
                <a:latin typeface="-webkit-standard"/>
              </a:rPr>
              <a:t>годування</a:t>
            </a:r>
            <a:r>
              <a:rPr lang="ru-RU" b="1" i="0" u="none" strike="noStrike">
                <a:effectLst/>
                <a:latin typeface="-webkit-standard"/>
              </a:rPr>
              <a:t> </a:t>
            </a:r>
            <a:r>
              <a:rPr lang="ru-RU" b="1" i="0" u="none" strike="noStrike" err="1">
                <a:effectLst/>
                <a:latin typeface="-webkit-standard"/>
              </a:rPr>
              <a:t>груддю</a:t>
            </a:r>
            <a:r>
              <a:rPr lang="ru-RU" b="0" i="0" u="none" strike="noStrike">
                <a:effectLst/>
                <a:latin typeface="-webkit-standard"/>
              </a:rPr>
              <a:t> </a:t>
            </a:r>
            <a:endParaRPr lang="uk-UA" b="0" i="0" u="none" strike="noStrike">
              <a:effectLst/>
              <a:latin typeface="-webkit-standard"/>
            </a:endParaRPr>
          </a:p>
          <a:p>
            <a:r>
              <a:rPr lang="ru-RU" b="0" i="0" u="none" strike="noStrike">
                <a:effectLst/>
                <a:latin typeface="-webkit-standard"/>
              </a:rPr>
              <a:t>Є </a:t>
            </a:r>
            <a:r>
              <a:rPr lang="ru-RU" b="0" i="0" u="none" strike="noStrike" err="1">
                <a:effectLst/>
                <a:latin typeface="-webkit-standard"/>
              </a:rPr>
              <a:t>інформація</a:t>
            </a:r>
            <a:r>
              <a:rPr lang="ru-RU" b="0" i="0" u="none" strike="noStrike">
                <a:effectLst/>
                <a:latin typeface="-webkit-standard"/>
              </a:rPr>
              <a:t> про </a:t>
            </a:r>
            <a:r>
              <a:rPr lang="ru-RU" b="0" i="0" u="none" strike="noStrike" err="1">
                <a:effectLst/>
                <a:latin typeface="-webkit-standard"/>
              </a:rPr>
              <a:t>небажані</a:t>
            </a:r>
            <a:r>
              <a:rPr lang="ru-RU" b="0" i="0" u="none" strike="noStrike">
                <a:effectLst/>
                <a:latin typeface="-webkit-standard"/>
              </a:rPr>
              <a:t> </a:t>
            </a:r>
            <a:r>
              <a:rPr lang="ru-RU" b="0" i="0" u="none" strike="noStrike" err="1">
                <a:effectLst/>
                <a:latin typeface="-webkit-standard"/>
              </a:rPr>
              <a:t>впливи</a:t>
            </a:r>
            <a:r>
              <a:rPr lang="ru-RU" b="0" i="0" u="none" strike="noStrike">
                <a:effectLst/>
                <a:latin typeface="-webkit-standard"/>
              </a:rPr>
              <a:t> </a:t>
            </a:r>
            <a:r>
              <a:rPr lang="ru-RU" b="0" i="0" u="none" strike="noStrike" err="1">
                <a:effectLst/>
                <a:latin typeface="-webkit-standard"/>
              </a:rPr>
              <a:t>кларитроміцину</a:t>
            </a:r>
            <a:r>
              <a:rPr lang="ru-RU" b="0" i="0" u="none" strike="noStrike">
                <a:effectLst/>
                <a:latin typeface="-webkit-standard"/>
              </a:rPr>
              <a:t> на </a:t>
            </a:r>
            <a:r>
              <a:rPr lang="ru-RU" b="0" i="0" u="none" strike="noStrike" err="1">
                <a:effectLst/>
                <a:latin typeface="-webkit-standard"/>
              </a:rPr>
              <a:t>плід</a:t>
            </a:r>
            <a:r>
              <a:rPr lang="ru-RU" b="0" i="0" u="none" strike="noStrike">
                <a:effectLst/>
                <a:latin typeface="-webkit-standard"/>
              </a:rPr>
              <a:t>; </a:t>
            </a:r>
            <a:r>
              <a:rPr lang="ru-RU" b="0" i="0" u="none" strike="noStrike" err="1">
                <a:effectLst/>
                <a:latin typeface="-webkit-standard"/>
              </a:rPr>
              <a:t>дані</a:t>
            </a:r>
            <a:r>
              <a:rPr lang="ru-RU" b="0" i="0" u="none" strike="noStrike">
                <a:effectLst/>
                <a:latin typeface="-webkit-standard"/>
              </a:rPr>
              <a:t> про </a:t>
            </a:r>
            <a:r>
              <a:rPr lang="ru-RU" b="0" i="0" u="none" strike="noStrike" err="1">
                <a:effectLst/>
                <a:latin typeface="-webkit-standard"/>
              </a:rPr>
              <a:t>безпечність</a:t>
            </a:r>
            <a:r>
              <a:rPr lang="ru-RU" b="0" i="0" u="none" strike="noStrike">
                <a:effectLst/>
                <a:latin typeface="-webkit-standard"/>
              </a:rPr>
              <a:t> </a:t>
            </a:r>
            <a:r>
              <a:rPr lang="ru-RU" b="0" i="0" u="none" strike="noStrike" err="1">
                <a:effectLst/>
                <a:latin typeface="-webkit-standard"/>
              </a:rPr>
              <a:t>рокситроміцину</a:t>
            </a:r>
            <a:r>
              <a:rPr lang="ru-RU" b="0" i="0" u="none" strike="noStrike">
                <a:effectLst/>
                <a:latin typeface="-webkit-standard"/>
              </a:rPr>
              <a:t> та </a:t>
            </a:r>
            <a:r>
              <a:rPr lang="ru-RU" b="0" i="0" u="none" strike="noStrike" err="1">
                <a:effectLst/>
                <a:latin typeface="-webkit-standard"/>
              </a:rPr>
              <a:t>лідекаміцину</a:t>
            </a:r>
            <a:r>
              <a:rPr lang="ru-RU" b="0" i="0" u="none" strike="noStrike">
                <a:effectLst/>
                <a:latin typeface="-webkit-standard"/>
              </a:rPr>
              <a:t> </a:t>
            </a:r>
            <a:r>
              <a:rPr lang="ru-RU" b="0" i="0" u="none" strike="noStrike" err="1">
                <a:effectLst/>
                <a:latin typeface="-webkit-standard"/>
              </a:rPr>
              <a:t>відсутні</a:t>
            </a:r>
            <a:r>
              <a:rPr lang="ru-RU" b="0" i="0" u="none" strike="noStrike">
                <a:effectLst/>
                <a:latin typeface="-webkit-standard"/>
              </a:rPr>
              <a:t>. Тому </a:t>
            </a:r>
            <a:r>
              <a:rPr lang="ru-RU" b="0" i="0" u="none" strike="noStrike" err="1">
                <a:effectLst/>
                <a:latin typeface="-webkit-standard"/>
              </a:rPr>
              <a:t>ці</a:t>
            </a:r>
            <a:r>
              <a:rPr lang="ru-RU" b="0" i="0" u="none" strike="noStrike">
                <a:effectLst/>
                <a:latin typeface="-webkit-standard"/>
              </a:rPr>
              <a:t> </a:t>
            </a:r>
            <a:r>
              <a:rPr lang="ru-RU" b="0" i="0" u="none" strike="noStrike" err="1">
                <a:effectLst/>
                <a:latin typeface="-webkit-standard"/>
              </a:rPr>
              <a:t>препарати</a:t>
            </a:r>
            <a:r>
              <a:rPr lang="ru-RU" b="0" i="0" u="none" strike="noStrike">
                <a:effectLst/>
                <a:latin typeface="-webkit-standard"/>
              </a:rPr>
              <a:t> не </a:t>
            </a:r>
            <a:r>
              <a:rPr lang="ru-RU" b="0" i="0" u="none" strike="noStrike" err="1">
                <a:effectLst/>
                <a:latin typeface="-webkit-standard"/>
              </a:rPr>
              <a:t>слід</a:t>
            </a:r>
            <a:r>
              <a:rPr lang="ru-RU" b="0" i="0" u="none" strike="noStrike">
                <a:effectLst/>
                <a:latin typeface="-webkit-standard"/>
              </a:rPr>
              <a:t> </a:t>
            </a:r>
            <a:r>
              <a:rPr lang="ru-RU" b="0" i="0" u="none" strike="noStrike" err="1">
                <a:effectLst/>
                <a:latin typeface="-webkit-standard"/>
              </a:rPr>
              <a:t>застосовувати</a:t>
            </a:r>
            <a:r>
              <a:rPr lang="ru-RU" b="0" i="0" u="none" strike="noStrike">
                <a:effectLst/>
                <a:latin typeface="-webkit-standard"/>
              </a:rPr>
              <a:t> в </a:t>
            </a:r>
            <a:r>
              <a:rPr lang="ru-RU" b="0" i="0" u="none" strike="noStrike" err="1">
                <a:effectLst/>
                <a:latin typeface="-webkit-standard"/>
              </a:rPr>
              <a:t>жодному</a:t>
            </a:r>
            <a:r>
              <a:rPr lang="ru-RU" b="0" i="0" u="none" strike="noStrike">
                <a:effectLst/>
                <a:latin typeface="-webkit-standard"/>
              </a:rPr>
              <a:t> з </a:t>
            </a:r>
            <a:r>
              <a:rPr lang="ru-RU" b="0" i="0" u="none" strike="noStrike" err="1">
                <a:effectLst/>
                <a:latin typeface="-webkit-standard"/>
              </a:rPr>
              <a:t>триместрів</a:t>
            </a:r>
            <a:r>
              <a:rPr lang="ru-RU" b="0" i="0" u="none" strike="noStrike">
                <a:effectLst/>
                <a:latin typeface="-webkit-standard"/>
              </a:rPr>
              <a:t> </a:t>
            </a:r>
            <a:r>
              <a:rPr lang="ru-RU" b="0" i="0" u="none" strike="noStrike" err="1">
                <a:effectLst/>
                <a:latin typeface="-webkit-standard"/>
              </a:rPr>
              <a:t>вагітності</a:t>
            </a:r>
            <a:r>
              <a:rPr lang="ru-RU" b="0" i="0" u="none" strike="noStrike">
                <a:effectLst/>
                <a:latin typeface="-webkit-standard"/>
              </a:rPr>
              <a:t>. </a:t>
            </a:r>
            <a:r>
              <a:rPr lang="ru-RU" b="0" i="0" u="none" strike="noStrike" err="1">
                <a:effectLst/>
                <a:latin typeface="-webkit-standard"/>
              </a:rPr>
              <a:t>Еритроміцин</a:t>
            </a:r>
            <a:r>
              <a:rPr lang="ru-RU" b="0" i="0" u="none" strike="noStrike">
                <a:effectLst/>
                <a:latin typeface="-webkit-standard"/>
              </a:rPr>
              <a:t>, </a:t>
            </a:r>
            <a:r>
              <a:rPr lang="ru-RU" b="0" i="0" u="none" strike="noStrike" err="1">
                <a:effectLst/>
                <a:latin typeface="-webkit-standard"/>
              </a:rPr>
              <a:t>джозаміцин</a:t>
            </a:r>
            <a:r>
              <a:rPr lang="ru-RU" b="0" i="0" u="none" strike="noStrike">
                <a:effectLst/>
                <a:latin typeface="-webkit-standard"/>
              </a:rPr>
              <a:t> і </a:t>
            </a:r>
            <a:r>
              <a:rPr lang="ru-RU" b="0" i="0" u="none" strike="noStrike" err="1">
                <a:effectLst/>
                <a:latin typeface="-webkit-standard"/>
              </a:rPr>
              <a:t>спіраміцин</a:t>
            </a:r>
            <a:r>
              <a:rPr lang="ru-RU" b="0" i="0" u="none" strike="noStrike">
                <a:effectLst/>
                <a:latin typeface="-webkit-standard"/>
              </a:rPr>
              <a:t> не </a:t>
            </a:r>
            <a:r>
              <a:rPr lang="ru-RU" b="0" i="0" u="none" strike="noStrike" err="1">
                <a:effectLst/>
                <a:latin typeface="-webkit-standard"/>
              </a:rPr>
              <a:t>мають</a:t>
            </a:r>
            <a:r>
              <a:rPr lang="ru-RU" b="0" i="0" u="none" strike="noStrike">
                <a:effectLst/>
                <a:latin typeface="-webkit-standard"/>
              </a:rPr>
              <a:t> негативного </a:t>
            </a:r>
            <a:r>
              <a:rPr lang="ru-RU" b="0" i="0" u="none" strike="noStrike" err="1">
                <a:effectLst/>
                <a:latin typeface="-webkit-standard"/>
              </a:rPr>
              <a:t>впливу</a:t>
            </a:r>
            <a:r>
              <a:rPr lang="ru-RU" b="0" i="0" u="none" strike="noStrike">
                <a:effectLst/>
                <a:latin typeface="-webkit-standard"/>
              </a:rPr>
              <a:t> на </a:t>
            </a:r>
            <a:r>
              <a:rPr lang="ru-RU" b="0" i="0" u="none" strike="noStrike" err="1">
                <a:effectLst/>
                <a:latin typeface="-webkit-standard"/>
              </a:rPr>
              <a:t>плід</a:t>
            </a:r>
            <a:r>
              <a:rPr lang="ru-RU" b="0" i="0" u="none" strike="noStrike">
                <a:effectLst/>
                <a:latin typeface="-webkit-standard"/>
              </a:rPr>
              <a:t>, у </a:t>
            </a:r>
            <a:r>
              <a:rPr lang="ru-RU" b="0" i="0" u="none" strike="noStrike" err="1">
                <a:effectLst/>
                <a:latin typeface="-webkit-standard"/>
              </a:rPr>
              <a:t>зв'язку</a:t>
            </a:r>
            <a:r>
              <a:rPr lang="ru-RU" b="0" i="0" u="none" strike="noStrike">
                <a:effectLst/>
                <a:latin typeface="-webkit-standard"/>
              </a:rPr>
              <a:t> з </a:t>
            </a:r>
            <a:r>
              <a:rPr lang="ru-RU" b="0" i="0" u="none" strike="noStrike" err="1">
                <a:effectLst/>
                <a:latin typeface="-webkit-standard"/>
              </a:rPr>
              <a:t>чим</a:t>
            </a:r>
            <a:r>
              <a:rPr lang="ru-RU" b="0" i="0" u="none" strike="noStrike">
                <a:effectLst/>
                <a:latin typeface="-webkit-standard"/>
              </a:rPr>
              <a:t> </a:t>
            </a:r>
            <a:r>
              <a:rPr lang="ru-RU" b="0" i="0" u="none" strike="noStrike" err="1">
                <a:effectLst/>
                <a:latin typeface="-webkit-standard"/>
              </a:rPr>
              <a:t>можуть</a:t>
            </a:r>
            <a:r>
              <a:rPr lang="ru-RU" b="0" i="0" u="none" strike="noStrike">
                <a:effectLst/>
                <a:latin typeface="-webkit-standard"/>
              </a:rPr>
              <a:t> </a:t>
            </a:r>
            <a:r>
              <a:rPr lang="ru-RU" b="0" i="0" u="none" strike="noStrike" err="1">
                <a:effectLst/>
                <a:latin typeface="-webkit-standard"/>
              </a:rPr>
              <a:t>призначатись</a:t>
            </a:r>
            <a:r>
              <a:rPr lang="ru-RU" b="0" i="0" u="none" strike="noStrike">
                <a:effectLst/>
                <a:latin typeface="-webkit-standard"/>
              </a:rPr>
              <a:t> за </a:t>
            </a:r>
            <a:r>
              <a:rPr lang="ru-RU" b="0" i="0" u="none" strike="noStrike" err="1">
                <a:effectLst/>
                <a:latin typeface="-webkit-standard"/>
              </a:rPr>
              <a:t>показаннями</a:t>
            </a:r>
            <a:r>
              <a:rPr lang="ru-RU" b="0" i="0" u="none" strike="noStrike">
                <a:effectLst/>
                <a:latin typeface="-webkit-standard"/>
              </a:rPr>
              <a:t> </a:t>
            </a:r>
            <a:r>
              <a:rPr lang="ru-RU" b="0" i="0" u="none" strike="noStrike" err="1">
                <a:effectLst/>
                <a:latin typeface="-webkit-standard"/>
              </a:rPr>
              <a:t>вагітним</a:t>
            </a:r>
            <a:r>
              <a:rPr lang="ru-RU" b="0" i="0" u="none" strike="noStrike">
                <a:effectLst/>
                <a:latin typeface="-webkit-standard"/>
              </a:rPr>
              <a:t> </a:t>
            </a:r>
            <a:r>
              <a:rPr lang="ru-RU" b="0" i="0" u="none" strike="noStrike" err="1">
                <a:effectLst/>
                <a:latin typeface="-webkit-standard"/>
              </a:rPr>
              <a:t>жінкам</a:t>
            </a:r>
            <a:r>
              <a:rPr lang="ru-RU" b="0" i="0" u="none" strike="noStrike">
                <a:effectLst/>
                <a:latin typeface="-webkit-standard"/>
              </a:rPr>
              <a:t>. </a:t>
            </a:r>
            <a:r>
              <a:rPr lang="ru-RU" b="0" i="0" u="none" strike="noStrike" err="1">
                <a:effectLst/>
                <a:latin typeface="-webkit-standard"/>
              </a:rPr>
              <a:t>Азитроміцин</a:t>
            </a:r>
            <a:r>
              <a:rPr lang="ru-RU" b="0" i="0" u="none" strike="noStrike">
                <a:effectLst/>
                <a:latin typeface="-webkit-standard"/>
              </a:rPr>
              <a:t> є препаратом резерву при </a:t>
            </a:r>
            <a:r>
              <a:rPr lang="ru-RU" b="0" i="0" u="none" strike="noStrike" err="1">
                <a:effectLst/>
                <a:latin typeface="-webkit-standard"/>
              </a:rPr>
              <a:t>вагітності</a:t>
            </a:r>
            <a:r>
              <a:rPr lang="ru-RU" b="0" i="0" u="none" strike="noStrike">
                <a:effectLst/>
                <a:latin typeface="-webkit-standard"/>
              </a:rPr>
              <a:t> та </a:t>
            </a:r>
            <a:r>
              <a:rPr lang="ru-RU" b="0" i="0" u="none" strike="noStrike" err="1">
                <a:effectLst/>
                <a:latin typeface="-webkit-standard"/>
              </a:rPr>
              <a:t>застосовується</a:t>
            </a:r>
            <a:r>
              <a:rPr lang="ru-RU" b="0" i="0" u="none" strike="noStrike">
                <a:effectLst/>
                <a:latin typeface="-webkit-standard"/>
              </a:rPr>
              <a:t> при </a:t>
            </a:r>
            <a:r>
              <a:rPr lang="ru-RU" b="0" i="0" u="none" strike="noStrike" err="1">
                <a:effectLst/>
                <a:latin typeface="-webkit-standard"/>
              </a:rPr>
              <a:t>наявності</a:t>
            </a:r>
            <a:r>
              <a:rPr lang="ru-RU" b="0" i="0" u="none" strike="noStrike">
                <a:effectLst/>
                <a:latin typeface="-webkit-standard"/>
              </a:rPr>
              <a:t> </a:t>
            </a:r>
            <a:r>
              <a:rPr lang="ru-RU" b="0" i="0" u="none" strike="noStrike" err="1">
                <a:effectLst/>
                <a:latin typeface="-webkit-standard"/>
              </a:rPr>
              <a:t>абсолютних</a:t>
            </a:r>
            <a:r>
              <a:rPr lang="ru-RU" b="0" i="0" u="none" strike="noStrike">
                <a:effectLst/>
                <a:latin typeface="-webkit-standard"/>
              </a:rPr>
              <a:t> </a:t>
            </a:r>
            <a:r>
              <a:rPr lang="ru-RU" b="0" i="0" u="none" strike="noStrike" err="1">
                <a:effectLst/>
                <a:latin typeface="-webkit-standard"/>
              </a:rPr>
              <a:t>показань</a:t>
            </a:r>
            <a:r>
              <a:rPr lang="ru-RU" b="0" i="0" u="none" strike="noStrike">
                <a:effectLst/>
                <a:latin typeface="-webkit-standard"/>
              </a:rPr>
              <a:t>.</a:t>
            </a:r>
          </a:p>
          <a:p>
            <a:r>
              <a:rPr lang="ru-RU" b="0" i="0" u="none" strike="noStrike" err="1">
                <a:effectLst/>
                <a:latin typeface="-webkit-standard"/>
              </a:rPr>
              <a:t>Більшість</a:t>
            </a:r>
            <a:r>
              <a:rPr lang="ru-RU" b="0" i="0" u="none" strike="noStrike">
                <a:effectLst/>
                <a:latin typeface="-webkit-standard"/>
              </a:rPr>
              <a:t> </a:t>
            </a:r>
            <a:r>
              <a:rPr lang="ru-RU" b="0" i="0" u="none" strike="noStrike" err="1">
                <a:effectLst/>
                <a:latin typeface="-webkit-standard"/>
              </a:rPr>
              <a:t>макролідів</a:t>
            </a:r>
            <a:r>
              <a:rPr lang="ru-RU" b="0" i="0" u="none" strike="noStrike">
                <a:effectLst/>
                <a:latin typeface="-webkit-standard"/>
              </a:rPr>
              <a:t> </a:t>
            </a:r>
            <a:r>
              <a:rPr lang="ru-RU" b="0" i="0" u="none" strike="noStrike" err="1">
                <a:effectLst/>
                <a:latin typeface="-webkit-standard"/>
              </a:rPr>
              <a:t>проникає</a:t>
            </a:r>
            <a:r>
              <a:rPr lang="ru-RU" b="0" i="0" u="none" strike="noStrike">
                <a:effectLst/>
                <a:latin typeface="-webkit-standard"/>
              </a:rPr>
              <a:t> в </a:t>
            </a:r>
            <a:r>
              <a:rPr lang="ru-RU" b="0" i="0" u="none" strike="noStrike" err="1">
                <a:effectLst/>
                <a:latin typeface="-webkit-standard"/>
              </a:rPr>
              <a:t>грудне</a:t>
            </a:r>
            <a:r>
              <a:rPr lang="ru-RU" b="0" i="0" u="none" strike="noStrike">
                <a:effectLst/>
                <a:latin typeface="-webkit-standard"/>
              </a:rPr>
              <a:t> молоко (</a:t>
            </a:r>
            <a:r>
              <a:rPr lang="ru-RU" b="0" i="0" u="none" strike="noStrike" err="1">
                <a:effectLst/>
                <a:latin typeface="-webkit-standard"/>
              </a:rPr>
              <a:t>відсутні</a:t>
            </a:r>
            <a:r>
              <a:rPr lang="ru-RU" b="0" i="0" u="none" strike="noStrike">
                <a:effectLst/>
                <a:latin typeface="-webkit-standard"/>
              </a:rPr>
              <a:t> </a:t>
            </a:r>
            <a:r>
              <a:rPr lang="ru-RU" b="0" i="0" u="none" strike="noStrike" err="1">
                <a:effectLst/>
                <a:latin typeface="-webkit-standard"/>
              </a:rPr>
              <a:t>дані</a:t>
            </a:r>
            <a:r>
              <a:rPr lang="ru-RU" b="0" i="0" u="none" strike="noStrike">
                <a:effectLst/>
                <a:latin typeface="-webkit-standard"/>
              </a:rPr>
              <a:t> </a:t>
            </a:r>
            <a:r>
              <a:rPr lang="ru-RU" b="0" i="0" u="none" strike="noStrike" err="1">
                <a:effectLst/>
                <a:latin typeface="-webkit-standard"/>
              </a:rPr>
              <a:t>лише</a:t>
            </a:r>
            <a:r>
              <a:rPr lang="ru-RU" b="0" i="0" u="none" strike="noStrike">
                <a:effectLst/>
                <a:latin typeface="-webkit-standard"/>
              </a:rPr>
              <a:t> </a:t>
            </a:r>
            <a:r>
              <a:rPr lang="ru-RU" b="0" i="0" u="none" strike="noStrike" err="1">
                <a:effectLst/>
                <a:latin typeface="-webkit-standard"/>
              </a:rPr>
              <a:t>щодо</a:t>
            </a:r>
            <a:r>
              <a:rPr lang="ru-RU" b="0" i="0" u="none" strike="noStrike">
                <a:effectLst/>
                <a:latin typeface="-webkit-standard"/>
              </a:rPr>
              <a:t> </a:t>
            </a:r>
            <a:r>
              <a:rPr lang="ru-RU" b="0" i="0" u="none" strike="noStrike" err="1">
                <a:effectLst/>
                <a:latin typeface="-webkit-standard"/>
              </a:rPr>
              <a:t>азитроміцину</a:t>
            </a:r>
            <a:r>
              <a:rPr lang="ru-RU" b="0" i="0" u="none" strike="noStrike">
                <a:effectLst/>
                <a:latin typeface="-webkit-standard"/>
              </a:rPr>
              <a:t>), тому </a:t>
            </a:r>
            <a:r>
              <a:rPr lang="ru-RU" b="0" i="0" u="none" strike="noStrike" err="1">
                <a:effectLst/>
                <a:latin typeface="-webkit-standard"/>
              </a:rPr>
              <a:t>їх</a:t>
            </a:r>
            <a:r>
              <a:rPr lang="ru-RU" b="0" i="0" u="none" strike="noStrike">
                <a:effectLst/>
                <a:latin typeface="-webkit-standard"/>
              </a:rPr>
              <a:t> </a:t>
            </a:r>
            <a:r>
              <a:rPr lang="ru-RU" b="0" i="0" u="none" strike="noStrike" err="1">
                <a:effectLst/>
                <a:latin typeface="-webkit-standard"/>
              </a:rPr>
              <a:t>призначенню</a:t>
            </a:r>
            <a:r>
              <a:rPr lang="ru-RU" b="0" i="0" u="none" strike="noStrike">
                <a:effectLst/>
                <a:latin typeface="-webkit-standard"/>
              </a:rPr>
              <a:t> </a:t>
            </a:r>
            <a:r>
              <a:rPr lang="ru-RU" b="0" i="0" u="none" strike="noStrike" err="1">
                <a:effectLst/>
                <a:latin typeface="-webkit-standard"/>
              </a:rPr>
              <a:t>бажано</a:t>
            </a:r>
            <a:r>
              <a:rPr lang="ru-RU" b="0" i="0" u="none" strike="noStrike">
                <a:effectLst/>
                <a:latin typeface="-webkit-standard"/>
              </a:rPr>
              <a:t> </a:t>
            </a:r>
            <a:r>
              <a:rPr lang="ru-RU" b="0" i="0" u="none" strike="noStrike" err="1">
                <a:effectLst/>
                <a:latin typeface="-webkit-standard"/>
              </a:rPr>
              <a:t>запобігати</a:t>
            </a:r>
            <a:r>
              <a:rPr lang="ru-RU" b="0" i="0" u="none" strike="noStrike">
                <a:effectLst/>
                <a:latin typeface="-webkit-standard"/>
              </a:rPr>
              <a:t>. </a:t>
            </a:r>
            <a:r>
              <a:rPr lang="ru-RU" b="0" i="0" u="none" strike="noStrike" err="1">
                <a:effectLst/>
                <a:latin typeface="-webkit-standard"/>
              </a:rPr>
              <a:t>Відома</a:t>
            </a:r>
            <a:r>
              <a:rPr lang="ru-RU" b="0" i="0" u="none" strike="noStrike">
                <a:effectLst/>
                <a:latin typeface="-webkit-standard"/>
              </a:rPr>
              <a:t> </a:t>
            </a:r>
            <a:r>
              <a:rPr lang="ru-RU" b="0" i="0" u="none" strike="noStrike" err="1">
                <a:effectLst/>
                <a:latin typeface="-webkit-standard"/>
              </a:rPr>
              <a:t>лише</a:t>
            </a:r>
            <a:r>
              <a:rPr lang="ru-RU" b="0" i="0" u="none" strike="noStrike">
                <a:effectLst/>
                <a:latin typeface="-webkit-standard"/>
              </a:rPr>
              <a:t> </a:t>
            </a:r>
            <a:r>
              <a:rPr lang="ru-RU" b="0" i="0" u="none" strike="noStrike" err="1">
                <a:effectLst/>
                <a:latin typeface="-webkit-standard"/>
              </a:rPr>
              <a:t>безпечність</a:t>
            </a:r>
            <a:r>
              <a:rPr lang="ru-RU" b="0" i="0" u="none" strike="noStrike">
                <a:effectLst/>
                <a:latin typeface="-webkit-standard"/>
              </a:rPr>
              <a:t> </a:t>
            </a:r>
            <a:r>
              <a:rPr lang="ru-RU" b="0" i="0" u="none" strike="noStrike" err="1">
                <a:effectLst/>
                <a:latin typeface="-webkit-standard"/>
              </a:rPr>
              <a:t>еритроміцину</a:t>
            </a:r>
            <a:r>
              <a:rPr lang="ru-RU" b="0" i="0" u="none" strike="noStrike">
                <a:effectLst/>
                <a:latin typeface="-webkit-standard"/>
              </a:rPr>
              <a:t> при його </a:t>
            </a:r>
            <a:r>
              <a:rPr lang="ru-RU" b="0" i="0" u="none" strike="noStrike" err="1">
                <a:effectLst/>
                <a:latin typeface="-webkit-standard"/>
              </a:rPr>
              <a:t>застосуванні</a:t>
            </a:r>
            <a:r>
              <a:rPr lang="ru-RU" b="0" i="0" u="none" strike="noStrike">
                <a:effectLst/>
                <a:latin typeface="-webkit-standard"/>
              </a:rPr>
              <a:t> </a:t>
            </a:r>
            <a:r>
              <a:rPr lang="ru-RU" b="0" i="0" u="none" strike="noStrike" err="1">
                <a:effectLst/>
                <a:latin typeface="-webkit-standard"/>
              </a:rPr>
              <a:t>жінками-годувальницями</a:t>
            </a:r>
            <a:r>
              <a:rPr lang="ru-RU" b="0" i="0" u="none" strike="noStrike">
                <a:effectLst/>
                <a:latin typeface="-webkit-standard"/>
              </a:rPr>
              <a:t>.</a:t>
            </a:r>
          </a:p>
          <a:p>
            <a:endParaRPr lang="x-none" dirty="0"/>
          </a:p>
        </p:txBody>
      </p:sp>
    </p:spTree>
    <p:extLst>
      <p:ext uri="{BB962C8B-B14F-4D97-AF65-F5344CB8AC3E}">
        <p14:creationId xmlns:p14="http://schemas.microsoft.com/office/powerpoint/2010/main" xmlns="" val="2285795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xmlns="" id="{20331F6A-DA09-422D-8CED-00C0B45858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xmlns="" id="{107C2F65-00C4-451C-8BFA-E765DEC17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60733" y="0"/>
            <a:ext cx="3215640"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50DDF752-B2A6-49DC-B474-8E1F71AFF1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764859" y="0"/>
            <a:ext cx="1438656" cy="6858000"/>
          </a:xfrm>
          <a:prstGeom prst="rect">
            <a:avLst/>
          </a:prstGeom>
          <a:solidFill>
            <a:schemeClr val="bg2">
              <a:lumMod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Объект 2">
            <a:extLst>
              <a:ext uri="{FF2B5EF4-FFF2-40B4-BE49-F238E27FC236}">
                <a16:creationId xmlns:a16="http://schemas.microsoft.com/office/drawing/2014/main" xmlns="" id="{F5A0187D-1178-FFFC-8A64-354774C1F152}"/>
              </a:ext>
            </a:extLst>
          </p:cNvPr>
          <p:cNvSpPr>
            <a:spLocks noGrp="1"/>
          </p:cNvSpPr>
          <p:nvPr>
            <p:ph idx="1"/>
          </p:nvPr>
        </p:nvSpPr>
        <p:spPr>
          <a:xfrm>
            <a:off x="643467" y="1447798"/>
            <a:ext cx="6282984" cy="4766735"/>
          </a:xfrm>
        </p:spPr>
        <p:txBody>
          <a:bodyPr anchor="t">
            <a:normAutofit/>
          </a:bodyPr>
          <a:lstStyle/>
          <a:p>
            <a:pPr>
              <a:lnSpc>
                <a:spcPct val="90000"/>
              </a:lnSpc>
            </a:pPr>
            <a:r>
              <a:rPr lang="ru-RU" sz="1900" b="1" i="0" u="none" strike="noStrike" err="1">
                <a:effectLst/>
                <a:latin typeface="-webkit-standard"/>
              </a:rPr>
              <a:t>Дитячий</a:t>
            </a:r>
            <a:r>
              <a:rPr lang="ru-RU" sz="1900" b="1" i="0" u="none" strike="noStrike">
                <a:effectLst/>
                <a:latin typeface="-webkit-standard"/>
              </a:rPr>
              <a:t> </a:t>
            </a:r>
            <a:r>
              <a:rPr lang="ru-RU" sz="1900" b="1" i="0" u="none" strike="noStrike" err="1">
                <a:effectLst/>
                <a:latin typeface="-webkit-standard"/>
              </a:rPr>
              <a:t>вік</a:t>
            </a:r>
            <a:r>
              <a:rPr lang="uk-UA" sz="1900">
                <a:latin typeface="-webkit-standard"/>
              </a:rPr>
              <a:t>.</a:t>
            </a:r>
            <a:r>
              <a:rPr lang="ru-RU" sz="1900" b="0" i="0" u="none" strike="noStrike" err="1">
                <a:effectLst/>
                <a:latin typeface="-webkit-standard"/>
              </a:rPr>
              <a:t>Фармакокінетичні</a:t>
            </a:r>
            <a:r>
              <a:rPr lang="ru-RU" sz="1900" b="0" i="0" u="none" strike="noStrike">
                <a:effectLst/>
                <a:latin typeface="-webkit-standard"/>
              </a:rPr>
              <a:t> та </a:t>
            </a:r>
            <a:r>
              <a:rPr lang="ru-RU" sz="1900" b="0" i="0" u="none" strike="noStrike" err="1">
                <a:effectLst/>
                <a:latin typeface="-webkit-standard"/>
              </a:rPr>
              <a:t>інші</a:t>
            </a:r>
            <a:r>
              <a:rPr lang="ru-RU" sz="1900" b="0" i="0" u="none" strike="noStrike">
                <a:effectLst/>
                <a:latin typeface="-webkit-standard"/>
              </a:rPr>
              <a:t> </a:t>
            </a:r>
            <a:r>
              <a:rPr lang="ru-RU" sz="1900" b="0" i="0" u="none" strike="noStrike" err="1">
                <a:effectLst/>
                <a:latin typeface="-webkit-standard"/>
              </a:rPr>
              <a:t>клініко-фармакологічні</a:t>
            </a:r>
            <a:r>
              <a:rPr lang="ru-RU" sz="1900" b="0" i="0" u="none" strike="noStrike">
                <a:effectLst/>
                <a:latin typeface="-webkit-standard"/>
              </a:rPr>
              <a:t> </a:t>
            </a:r>
            <a:r>
              <a:rPr lang="ru-RU" sz="1900" b="0" i="0" u="none" strike="noStrike" err="1">
                <a:effectLst/>
                <a:latin typeface="-webkit-standard"/>
              </a:rPr>
              <a:t>властивості</a:t>
            </a:r>
            <a:r>
              <a:rPr lang="ru-RU" sz="1900" b="0" i="0" u="none" strike="noStrike">
                <a:effectLst/>
                <a:latin typeface="-webkit-standard"/>
              </a:rPr>
              <a:t> </a:t>
            </a:r>
            <a:r>
              <a:rPr lang="ru-RU" sz="1900" b="0" i="0" u="none" strike="noStrike" err="1">
                <a:effectLst/>
                <a:latin typeface="-webkit-standard"/>
              </a:rPr>
              <a:t>макролітів</a:t>
            </a:r>
            <a:r>
              <a:rPr lang="ru-RU" sz="1900" b="0" i="0" u="none" strike="noStrike">
                <a:effectLst/>
                <a:latin typeface="-webkit-standard"/>
              </a:rPr>
              <a:t> в </a:t>
            </a:r>
            <a:r>
              <a:rPr lang="ru-RU" sz="1900" b="0" i="0" u="none" strike="noStrike" err="1">
                <a:effectLst/>
                <a:latin typeface="-webkit-standard"/>
              </a:rPr>
              <a:t>дитячому</a:t>
            </a:r>
            <a:r>
              <a:rPr lang="ru-RU" sz="1900" b="0" i="0" u="none" strike="noStrike">
                <a:effectLst/>
                <a:latin typeface="-webkit-standard"/>
              </a:rPr>
              <a:t> </a:t>
            </a:r>
            <a:r>
              <a:rPr lang="ru-RU" sz="1900" b="0" i="0" u="none" strike="noStrike" err="1">
                <a:effectLst/>
                <a:latin typeface="-webkit-standard"/>
              </a:rPr>
              <a:t>віці</a:t>
            </a:r>
            <a:r>
              <a:rPr lang="ru-RU" sz="1900" b="0" i="0" u="none" strike="noStrike">
                <a:effectLst/>
                <a:latin typeface="-webkit-standard"/>
              </a:rPr>
              <a:t> </a:t>
            </a:r>
            <a:r>
              <a:rPr lang="ru-RU" sz="1900" b="0" i="0" u="none" strike="noStrike" err="1">
                <a:effectLst/>
                <a:latin typeface="-webkit-standard"/>
              </a:rPr>
              <a:t>вивчені</a:t>
            </a:r>
            <a:r>
              <a:rPr lang="ru-RU" sz="1900" b="0" i="0" u="none" strike="noStrike">
                <a:effectLst/>
                <a:latin typeface="-webkit-standard"/>
              </a:rPr>
              <a:t> </a:t>
            </a:r>
            <a:r>
              <a:rPr lang="ru-RU" sz="1900" b="0" i="0" u="none" strike="noStrike" err="1">
                <a:effectLst/>
                <a:latin typeface="-webkit-standard"/>
              </a:rPr>
              <a:t>недостатньо</a:t>
            </a:r>
            <a:r>
              <a:rPr lang="ru-RU" sz="1900" b="0" i="0" u="none" strike="noStrike">
                <a:effectLst/>
                <a:latin typeface="-webkit-standard"/>
              </a:rPr>
              <a:t>. </a:t>
            </a:r>
            <a:r>
              <a:rPr lang="ru-RU" sz="1900" b="0" i="0" u="none" strike="noStrike" err="1">
                <a:effectLst/>
                <a:latin typeface="-webkit-standard"/>
              </a:rPr>
              <a:t>Вважається</a:t>
            </a:r>
            <a:r>
              <a:rPr lang="ru-RU" sz="1900" b="0" i="0" u="none" strike="noStrike">
                <a:effectLst/>
                <a:latin typeface="-webkit-standard"/>
              </a:rPr>
              <a:t>, </a:t>
            </a:r>
            <a:r>
              <a:rPr lang="ru-RU" sz="1900" b="0" i="0" u="none" strike="noStrike" err="1">
                <a:effectLst/>
                <a:latin typeface="-webkit-standard"/>
              </a:rPr>
              <a:t>що</a:t>
            </a:r>
            <a:r>
              <a:rPr lang="ru-RU" sz="1900" b="0" i="0" u="none" strike="noStrike">
                <a:effectLst/>
                <a:latin typeface="-webkit-standard"/>
              </a:rPr>
              <a:t> вони </a:t>
            </a:r>
            <a:r>
              <a:rPr lang="ru-RU" sz="1900" b="0" i="0" u="none" strike="noStrike" err="1">
                <a:effectLst/>
                <a:latin typeface="-webkit-standard"/>
              </a:rPr>
              <a:t>безпечні</a:t>
            </a:r>
            <a:r>
              <a:rPr lang="ru-RU" sz="1900" b="0" i="0" u="none" strike="noStrike">
                <a:effectLst/>
                <a:latin typeface="-webkit-standard"/>
              </a:rPr>
              <a:t> при </a:t>
            </a:r>
            <a:r>
              <a:rPr lang="ru-RU" sz="1900" b="0" i="0" u="none" strike="noStrike" err="1">
                <a:effectLst/>
                <a:latin typeface="-webkit-standard"/>
              </a:rPr>
              <a:t>клінічному</a:t>
            </a:r>
            <a:r>
              <a:rPr lang="ru-RU" sz="1900" b="0" i="0" u="none" strike="noStrike">
                <a:effectLst/>
                <a:latin typeface="-webkit-standard"/>
              </a:rPr>
              <a:t> </a:t>
            </a:r>
            <a:r>
              <a:rPr lang="ru-RU" sz="1900" b="0" i="0" u="none" strike="noStrike" err="1">
                <a:effectLst/>
                <a:latin typeface="-webkit-standard"/>
              </a:rPr>
              <a:t>застосуванні</a:t>
            </a:r>
            <a:r>
              <a:rPr lang="ru-RU" sz="1900" b="0" i="0" u="none" strike="noStrike">
                <a:effectLst/>
                <a:latin typeface="-webkit-standard"/>
              </a:rPr>
              <a:t> у </a:t>
            </a:r>
            <a:r>
              <a:rPr lang="ru-RU" sz="1900" b="0" i="0" u="none" strike="noStrike" err="1">
                <a:effectLst/>
                <a:latin typeface="-webkit-standard"/>
              </a:rPr>
              <a:t>дітей</a:t>
            </a:r>
            <a:r>
              <a:rPr lang="ru-RU" sz="1900" b="0" i="0" u="none" strike="noStrike">
                <a:effectLst/>
                <a:latin typeface="-webkit-standard"/>
              </a:rPr>
              <a:t>. </a:t>
            </a:r>
            <a:r>
              <a:rPr lang="ru-RU" sz="1900" b="0" i="0" u="none" strike="noStrike" err="1">
                <a:effectLst/>
                <a:latin typeface="-webkit-standard"/>
              </a:rPr>
              <a:t>Відомо</a:t>
            </a:r>
            <a:r>
              <a:rPr lang="ru-RU" sz="1900" b="0" i="0" u="none" strike="noStrike">
                <a:effectLst/>
                <a:latin typeface="-webkit-standard"/>
              </a:rPr>
              <a:t>, </a:t>
            </a:r>
            <a:r>
              <a:rPr lang="ru-RU" sz="1900" b="0" i="0" u="none" strike="noStrike" err="1">
                <a:effectLst/>
                <a:latin typeface="-webkit-standard"/>
              </a:rPr>
              <a:t>що</a:t>
            </a:r>
            <a:r>
              <a:rPr lang="ru-RU" sz="1900" b="0" i="0" u="none" strike="noStrike">
                <a:effectLst/>
                <a:latin typeface="-webkit-standard"/>
              </a:rPr>
              <a:t> у </a:t>
            </a:r>
            <a:r>
              <a:rPr lang="ru-RU" sz="1900" b="0" i="0" u="none" strike="noStrike" err="1">
                <a:effectLst/>
                <a:latin typeface="-webkit-standard"/>
              </a:rPr>
              <a:t>недоношених</a:t>
            </a:r>
            <a:r>
              <a:rPr lang="ru-RU" sz="1900" b="0" i="0" u="none" strike="noStrike">
                <a:effectLst/>
                <a:latin typeface="-webkit-standard"/>
              </a:rPr>
              <a:t> </a:t>
            </a:r>
            <a:r>
              <a:rPr lang="ru-RU" sz="1900" b="0" i="0" u="none" strike="noStrike" err="1">
                <a:effectLst/>
                <a:latin typeface="-webkit-standard"/>
              </a:rPr>
              <a:t>дітей</a:t>
            </a:r>
            <a:r>
              <a:rPr lang="ru-RU" sz="1900" b="0" i="0" u="none" strike="noStrike">
                <a:effectLst/>
                <a:latin typeface="-webkit-standard"/>
              </a:rPr>
              <a:t> з </a:t>
            </a:r>
            <a:r>
              <a:rPr lang="ru-RU" sz="1900" b="0" i="0" u="none" strike="noStrike" err="1">
                <a:effectLst/>
                <a:latin typeface="-webkit-standard"/>
              </a:rPr>
              <a:t>обережністю</a:t>
            </a:r>
            <a:r>
              <a:rPr lang="ru-RU" sz="1900" b="0" i="0" u="none" strike="noStrike">
                <a:effectLst/>
                <a:latin typeface="-webkit-standard"/>
              </a:rPr>
              <a:t> </a:t>
            </a:r>
            <a:r>
              <a:rPr lang="ru-RU" sz="1900" b="0" i="0" u="none" strike="noStrike" err="1">
                <a:effectLst/>
                <a:latin typeface="-webkit-standard"/>
              </a:rPr>
              <a:t>використовують</a:t>
            </a:r>
            <a:r>
              <a:rPr lang="ru-RU" sz="1900" b="0" i="0" u="none" strike="noStrike">
                <a:effectLst/>
                <a:latin typeface="-webkit-standard"/>
              </a:rPr>
              <a:t> </a:t>
            </a:r>
            <a:r>
              <a:rPr lang="ru-RU" sz="1900" b="0" i="0" u="none" strike="noStrike" err="1">
                <a:effectLst/>
                <a:latin typeface="-webkit-standard"/>
              </a:rPr>
              <a:t>препарати</a:t>
            </a:r>
            <a:r>
              <a:rPr lang="ru-RU" sz="1900" b="0" i="0" u="none" strike="noStrike">
                <a:effectLst/>
                <a:latin typeface="-webkit-standard"/>
              </a:rPr>
              <a:t>, </a:t>
            </a:r>
            <a:r>
              <a:rPr lang="ru-RU" sz="1900" b="0" i="0" u="none" strike="noStrike" err="1">
                <a:effectLst/>
                <a:latin typeface="-webkit-standard"/>
              </a:rPr>
              <a:t>які</a:t>
            </a:r>
            <a:r>
              <a:rPr lang="ru-RU" sz="1900" b="0" i="0" u="none" strike="noStrike">
                <a:effectLst/>
                <a:latin typeface="-webkit-standard"/>
              </a:rPr>
              <a:t> </a:t>
            </a:r>
            <a:r>
              <a:rPr lang="ru-RU" sz="1900" b="0" i="0" u="none" strike="noStrike" err="1">
                <a:effectLst/>
                <a:latin typeface="-webkit-standard"/>
              </a:rPr>
              <a:t>метаболізуються</a:t>
            </a:r>
            <a:r>
              <a:rPr lang="ru-RU" sz="1900" b="0" i="0" u="none" strike="noStrike">
                <a:effectLst/>
                <a:latin typeface="-webkit-standard"/>
              </a:rPr>
              <a:t> </a:t>
            </a:r>
            <a:r>
              <a:rPr lang="ru-RU" sz="1900" b="0" i="0" u="none" strike="noStrike" err="1">
                <a:effectLst/>
                <a:latin typeface="-webkit-standard"/>
              </a:rPr>
              <a:t>цитохромом</a:t>
            </a:r>
            <a:r>
              <a:rPr lang="ru-RU" sz="1900" b="0" i="0" u="none" strike="noStrike">
                <a:effectLst/>
                <a:latin typeface="-webkit-standard"/>
              </a:rPr>
              <a:t> Р-450, особливо </a:t>
            </a:r>
            <a:r>
              <a:rPr lang="ru-RU" sz="1900" b="0" i="0" u="none" strike="noStrike" err="1">
                <a:effectLst/>
                <a:latin typeface="-webkit-standard"/>
              </a:rPr>
              <a:t>еритроміцин</a:t>
            </a:r>
            <a:r>
              <a:rPr lang="ru-RU" sz="1900" b="0" i="0" u="none" strike="noStrike">
                <a:effectLst/>
                <a:latin typeface="-webkit-standard"/>
              </a:rPr>
              <a:t>, </a:t>
            </a:r>
            <a:r>
              <a:rPr lang="ru-RU" sz="1900" b="0" i="0" u="none" strike="noStrike" err="1">
                <a:effectLst/>
                <a:latin typeface="-webkit-standard"/>
              </a:rPr>
              <a:t>віддаючи</a:t>
            </a:r>
            <a:r>
              <a:rPr lang="ru-RU" sz="1900" b="0" i="0" u="none" strike="noStrike">
                <a:effectLst/>
                <a:latin typeface="-webkit-standard"/>
              </a:rPr>
              <a:t> </a:t>
            </a:r>
            <a:r>
              <a:rPr lang="ru-RU" sz="1900" b="0" i="0" u="none" strike="noStrike" err="1">
                <a:effectLst/>
                <a:latin typeface="-webkit-standard"/>
              </a:rPr>
              <a:t>перевагу</a:t>
            </a:r>
            <a:r>
              <a:rPr lang="ru-RU" sz="1900" b="0" i="0" u="none" strike="noStrike">
                <a:effectLst/>
                <a:latin typeface="-webkit-standard"/>
              </a:rPr>
              <a:t> </a:t>
            </a:r>
            <a:r>
              <a:rPr lang="ru-RU" sz="1900" b="0" i="0" u="none" strike="noStrike" err="1">
                <a:effectLst/>
                <a:latin typeface="-webkit-standard"/>
              </a:rPr>
              <a:t>тим</a:t>
            </a:r>
            <a:r>
              <a:rPr lang="ru-RU" sz="1900" b="0" i="0" u="none" strike="noStrike">
                <a:effectLst/>
                <a:latin typeface="-webkit-standard"/>
              </a:rPr>
              <a:t> </a:t>
            </a:r>
            <a:r>
              <a:rPr lang="ru-RU" sz="1900" b="0" i="0" u="none" strike="noStrike" err="1">
                <a:effectLst/>
                <a:latin typeface="-webkit-standard"/>
              </a:rPr>
              <a:t>лікарським</a:t>
            </a:r>
            <a:r>
              <a:rPr lang="ru-RU" sz="1900" b="0" i="0" u="none" strike="noStrike">
                <a:effectLst/>
                <a:latin typeface="-webkit-standard"/>
              </a:rPr>
              <a:t> </a:t>
            </a:r>
            <a:r>
              <a:rPr lang="ru-RU" sz="1900" b="0" i="0" u="none" strike="noStrike" err="1">
                <a:effectLst/>
                <a:latin typeface="-webkit-standard"/>
              </a:rPr>
              <a:t>засобам</a:t>
            </a:r>
            <a:r>
              <a:rPr lang="ru-RU" sz="1900" b="0" i="0" u="none" strike="noStrike">
                <a:effectLst/>
                <a:latin typeface="-webkit-standard"/>
              </a:rPr>
              <a:t>, </a:t>
            </a:r>
            <a:r>
              <a:rPr lang="ru-RU" sz="1900" b="0" i="0" u="none" strike="noStrike" err="1">
                <a:effectLst/>
                <a:latin typeface="-webkit-standard"/>
              </a:rPr>
              <a:t>які</a:t>
            </a:r>
            <a:r>
              <a:rPr lang="ru-RU" sz="1900" b="0" i="0" u="none" strike="noStrike">
                <a:effectLst/>
                <a:latin typeface="-webkit-standard"/>
              </a:rPr>
              <a:t> не </a:t>
            </a:r>
            <a:r>
              <a:rPr lang="ru-RU" sz="1900" b="0" i="0" u="none" strike="noStrike" err="1">
                <a:effectLst/>
                <a:latin typeface="-webkit-standard"/>
              </a:rPr>
              <a:t>метаболізуються</a:t>
            </a:r>
            <a:r>
              <a:rPr lang="ru-RU" sz="1900" b="0" i="0" u="none" strike="noStrike">
                <a:effectLst/>
                <a:latin typeface="-webkit-standard"/>
              </a:rPr>
              <a:t> </a:t>
            </a:r>
            <a:r>
              <a:rPr lang="ru-RU" sz="1900" b="0" i="0" u="none" strike="noStrike" err="1">
                <a:effectLst/>
                <a:latin typeface="-webkit-standard"/>
              </a:rPr>
              <a:t>печінкою</a:t>
            </a:r>
            <a:r>
              <a:rPr lang="ru-RU" sz="1900" b="0" i="0" u="none" strike="noStrike">
                <a:effectLst/>
                <a:latin typeface="-webkit-standard"/>
              </a:rPr>
              <a:t>. Це </a:t>
            </a:r>
            <a:r>
              <a:rPr lang="ru-RU" sz="1900" b="0" i="0" u="none" strike="noStrike" err="1">
                <a:effectLst/>
                <a:latin typeface="-webkit-standard"/>
              </a:rPr>
              <a:t>зв'язано</a:t>
            </a:r>
            <a:r>
              <a:rPr lang="ru-RU" sz="1900" b="0" i="0" u="none" strike="noStrike">
                <a:effectLst/>
                <a:latin typeface="-webkit-standard"/>
              </a:rPr>
              <a:t> з </a:t>
            </a:r>
            <a:r>
              <a:rPr lang="ru-RU" sz="1900" b="0" i="0" u="none" strike="noStrike" err="1">
                <a:effectLst/>
                <a:latin typeface="-webkit-standard"/>
              </a:rPr>
              <a:t>можливим</a:t>
            </a:r>
            <a:r>
              <a:rPr lang="ru-RU" sz="1900" b="0" i="0" u="none" strike="noStrike">
                <a:effectLst/>
                <a:latin typeface="-webkit-standard"/>
              </a:rPr>
              <a:t> </a:t>
            </a:r>
            <a:r>
              <a:rPr lang="ru-RU" sz="1900" b="0" i="0" u="none" strike="noStrike" err="1">
                <a:effectLst/>
                <a:latin typeface="-webkit-standard"/>
              </a:rPr>
              <a:t>недостатнім</a:t>
            </a:r>
            <a:r>
              <a:rPr lang="ru-RU" sz="1900" b="0" i="0" u="none" strike="noStrike">
                <a:effectLst/>
                <a:latin typeface="-webkit-standard"/>
              </a:rPr>
              <a:t> </a:t>
            </a:r>
            <a:r>
              <a:rPr lang="ru-RU" sz="1900" b="0" i="0" u="none" strike="noStrike" err="1">
                <a:effectLst/>
                <a:latin typeface="-webkit-standard"/>
              </a:rPr>
              <a:t>розвитком</a:t>
            </a:r>
            <a:r>
              <a:rPr lang="ru-RU" sz="1900" b="0" i="0" u="none" strike="noStrike">
                <a:effectLst/>
                <a:latin typeface="-webkit-standard"/>
              </a:rPr>
              <a:t> </a:t>
            </a:r>
            <a:r>
              <a:rPr lang="ru-RU" sz="1900" b="0" i="0" u="none" strike="noStrike" err="1">
                <a:effectLst/>
                <a:latin typeface="-webkit-standard"/>
              </a:rPr>
              <a:t>ферментних</a:t>
            </a:r>
            <a:r>
              <a:rPr lang="ru-RU" sz="1900" b="0" i="0" u="none" strike="noStrike">
                <a:effectLst/>
                <a:latin typeface="-webkit-standard"/>
              </a:rPr>
              <a:t> систем у </a:t>
            </a:r>
            <a:r>
              <a:rPr lang="ru-RU" sz="1900" b="0" i="0" u="none" strike="noStrike" err="1">
                <a:effectLst/>
                <a:latin typeface="-webkit-standard"/>
              </a:rPr>
              <a:t>недоношених</a:t>
            </a:r>
            <a:r>
              <a:rPr lang="ru-RU" sz="1900" b="0" i="0" u="none" strike="noStrike">
                <a:effectLst/>
                <a:latin typeface="-webkit-standard"/>
              </a:rPr>
              <a:t> </a:t>
            </a:r>
            <a:r>
              <a:rPr lang="ru-RU" sz="1900" b="0" i="0" u="none" strike="noStrike" err="1">
                <a:effectLst/>
                <a:latin typeface="-webkit-standard"/>
              </a:rPr>
              <a:t>дітей</a:t>
            </a:r>
            <a:r>
              <a:rPr lang="ru-RU" sz="1900" b="0" i="0" u="none" strike="noStrike">
                <a:effectLst/>
                <a:latin typeface="-webkit-standard"/>
              </a:rPr>
              <a:t>.</a:t>
            </a:r>
          </a:p>
          <a:p>
            <a:pPr>
              <a:lnSpc>
                <a:spcPct val="90000"/>
              </a:lnSpc>
            </a:pPr>
            <a:r>
              <a:rPr lang="ru-RU" sz="1900" b="1" i="0" u="none" strike="noStrike" err="1">
                <a:effectLst/>
                <a:latin typeface="-webkit-standard"/>
              </a:rPr>
              <a:t>Похилий</a:t>
            </a:r>
            <a:r>
              <a:rPr lang="ru-RU" sz="1900" b="1" i="0" u="none" strike="noStrike">
                <a:effectLst/>
                <a:latin typeface="-webkit-standard"/>
              </a:rPr>
              <a:t> та </a:t>
            </a:r>
            <a:r>
              <a:rPr lang="ru-RU" sz="1900" b="1" i="0" u="none" strike="noStrike" err="1">
                <a:effectLst/>
                <a:latin typeface="-webkit-standard"/>
              </a:rPr>
              <a:t>старечий</a:t>
            </a:r>
            <a:r>
              <a:rPr lang="ru-RU" sz="1900" b="1" i="0" u="none" strike="noStrike">
                <a:effectLst/>
                <a:latin typeface="-webkit-standard"/>
              </a:rPr>
              <a:t> вік</a:t>
            </a:r>
            <a:r>
              <a:rPr lang="ru-RU" sz="1900" b="0" i="0" u="none" strike="noStrike">
                <a:effectLst/>
                <a:latin typeface="-webkit-standard"/>
              </a:rPr>
              <a:t>. Не </a:t>
            </a:r>
            <a:r>
              <a:rPr lang="ru-RU" sz="1900" b="0" i="0" u="none" strike="noStrike" err="1">
                <a:effectLst/>
                <a:latin typeface="-webkit-standard"/>
              </a:rPr>
              <a:t>існує</a:t>
            </a:r>
            <a:r>
              <a:rPr lang="ru-RU" sz="1900" b="0" i="0" u="none" strike="noStrike">
                <a:effectLst/>
                <a:latin typeface="-webkit-standard"/>
              </a:rPr>
              <a:t> </a:t>
            </a:r>
            <a:r>
              <a:rPr lang="ru-RU" sz="1900" b="0" i="0" u="none" strike="noStrike" err="1">
                <a:effectLst/>
                <a:latin typeface="-webkit-standard"/>
              </a:rPr>
              <a:t>особливих</a:t>
            </a:r>
            <a:r>
              <a:rPr lang="ru-RU" sz="1900" b="0" i="0" u="none" strike="noStrike">
                <a:effectLst/>
                <a:latin typeface="-webkit-standard"/>
              </a:rPr>
              <a:t> </a:t>
            </a:r>
            <a:r>
              <a:rPr lang="ru-RU" sz="1900" b="0" i="0" u="none" strike="noStrike" err="1">
                <a:effectLst/>
                <a:latin typeface="-webkit-standard"/>
              </a:rPr>
              <a:t>обмежень</a:t>
            </a:r>
            <a:r>
              <a:rPr lang="ru-RU" sz="1900" b="0" i="0" u="none" strike="noStrike">
                <a:effectLst/>
                <a:latin typeface="-webkit-standard"/>
              </a:rPr>
              <a:t> для </a:t>
            </a:r>
            <a:r>
              <a:rPr lang="ru-RU" sz="1900" b="0" i="0" u="none" strike="noStrike" err="1">
                <a:effectLst/>
                <a:latin typeface="-webkit-standard"/>
              </a:rPr>
              <a:t>застосування</a:t>
            </a:r>
            <a:r>
              <a:rPr lang="ru-RU" sz="1900" b="0" i="0" u="none" strike="noStrike">
                <a:effectLst/>
                <a:latin typeface="-webkit-standard"/>
              </a:rPr>
              <a:t> </a:t>
            </a:r>
            <a:r>
              <a:rPr lang="ru-RU" sz="1900" b="0" i="0" u="none" strike="noStrike" err="1">
                <a:effectLst/>
                <a:latin typeface="-webkit-standard"/>
              </a:rPr>
              <a:t>макролідів</a:t>
            </a:r>
            <a:r>
              <a:rPr lang="ru-RU" sz="1900" b="0" i="0" u="none" strike="noStrike">
                <a:effectLst/>
                <a:latin typeface="-webkit-standard"/>
              </a:rPr>
              <a:t> особами </a:t>
            </a:r>
            <a:r>
              <a:rPr lang="ru-RU" sz="1900" b="0" i="0" u="none" strike="noStrike" err="1">
                <a:effectLst/>
                <a:latin typeface="-webkit-standard"/>
              </a:rPr>
              <a:t>похилого</a:t>
            </a:r>
            <a:r>
              <a:rPr lang="ru-RU" sz="1900" b="0" i="0" u="none" strike="noStrike">
                <a:effectLst/>
                <a:latin typeface="-webkit-standard"/>
              </a:rPr>
              <a:t> та </a:t>
            </a:r>
            <a:r>
              <a:rPr lang="ru-RU" sz="1900" b="0" i="0" u="none" strike="noStrike" err="1">
                <a:effectLst/>
                <a:latin typeface="-webkit-standard"/>
              </a:rPr>
              <a:t>старечого</a:t>
            </a:r>
            <a:r>
              <a:rPr lang="ru-RU" sz="1900" b="0" i="0" u="none" strike="noStrike">
                <a:effectLst/>
                <a:latin typeface="-webkit-standard"/>
              </a:rPr>
              <a:t> </a:t>
            </a:r>
            <a:r>
              <a:rPr lang="ru-RU" sz="1900" b="0" i="0" u="none" strike="noStrike" err="1">
                <a:effectLst/>
                <a:latin typeface="-webkit-standard"/>
              </a:rPr>
              <a:t>віку</a:t>
            </a:r>
            <a:r>
              <a:rPr lang="ru-RU" sz="1900" b="0" i="0" u="none" strike="noStrike">
                <a:effectLst/>
                <a:latin typeface="-webkit-standard"/>
              </a:rPr>
              <a:t>. Але </a:t>
            </a:r>
            <a:r>
              <a:rPr lang="ru-RU" sz="1900" b="0" i="0" u="none" strike="noStrike" err="1">
                <a:effectLst/>
                <a:latin typeface="-webkit-standard"/>
              </a:rPr>
              <a:t>необхідно</a:t>
            </a:r>
            <a:r>
              <a:rPr lang="ru-RU" sz="1900" b="0" i="0" u="none" strike="noStrike">
                <a:effectLst/>
                <a:latin typeface="-webkit-standard"/>
              </a:rPr>
              <a:t> </a:t>
            </a:r>
            <a:r>
              <a:rPr lang="ru-RU" sz="1900" b="0" i="0" u="none" strike="noStrike" err="1">
                <a:effectLst/>
                <a:latin typeface="-webkit-standard"/>
              </a:rPr>
              <a:t>врахувати</a:t>
            </a:r>
            <a:r>
              <a:rPr lang="ru-RU" sz="1900" b="0" i="0" u="none" strike="noStrike">
                <a:effectLst/>
                <a:latin typeface="-webkit-standard"/>
              </a:rPr>
              <a:t> </a:t>
            </a:r>
            <a:r>
              <a:rPr lang="ru-RU" sz="1900" b="0" i="0" u="none" strike="noStrike" err="1">
                <a:effectLst/>
                <a:latin typeface="-webkit-standard"/>
              </a:rPr>
              <a:t>можливі</a:t>
            </a:r>
            <a:r>
              <a:rPr lang="ru-RU" sz="1900" b="0" i="0" u="none" strike="noStrike">
                <a:effectLst/>
                <a:latin typeface="-webkit-standard"/>
              </a:rPr>
              <a:t> </a:t>
            </a:r>
            <a:r>
              <a:rPr lang="ru-RU" sz="1900" b="0" i="0" u="none" strike="noStrike" err="1">
                <a:effectLst/>
                <a:latin typeface="-webkit-standard"/>
              </a:rPr>
              <a:t>вікові</a:t>
            </a:r>
            <a:r>
              <a:rPr lang="ru-RU" sz="1900" b="0" i="0" u="none" strike="noStrike">
                <a:effectLst/>
                <a:latin typeface="-webkit-standard"/>
              </a:rPr>
              <a:t> </a:t>
            </a:r>
            <a:r>
              <a:rPr lang="ru-RU" sz="1900" b="0" i="0" u="none" strike="noStrike" err="1">
                <a:effectLst/>
                <a:latin typeface="-webkit-standard"/>
              </a:rPr>
              <a:t>особливості</a:t>
            </a:r>
            <a:r>
              <a:rPr lang="ru-RU" sz="1900" b="0" i="0" u="none" strike="noStrike">
                <a:effectLst/>
                <a:latin typeface="-webkit-standard"/>
              </a:rPr>
              <a:t> </a:t>
            </a:r>
            <a:r>
              <a:rPr lang="ru-RU" sz="1900" b="0" i="0" u="none" strike="noStrike" err="1">
                <a:effectLst/>
                <a:latin typeface="-webkit-standard"/>
              </a:rPr>
              <a:t>функції</a:t>
            </a:r>
            <a:r>
              <a:rPr lang="ru-RU" sz="1900" b="0" i="0" u="none" strike="noStrike">
                <a:effectLst/>
                <a:latin typeface="-webkit-standard"/>
              </a:rPr>
              <a:t> </a:t>
            </a:r>
            <a:r>
              <a:rPr lang="ru-RU" sz="1900" b="0" i="0" u="none" strike="noStrike" err="1">
                <a:effectLst/>
                <a:latin typeface="-webkit-standard"/>
              </a:rPr>
              <a:t>печінки</a:t>
            </a:r>
            <a:r>
              <a:rPr lang="ru-RU" sz="1900" b="0" i="0" u="none" strike="noStrike">
                <a:effectLst/>
                <a:latin typeface="-webkit-standard"/>
              </a:rPr>
              <a:t>, </a:t>
            </a:r>
            <a:r>
              <a:rPr lang="ru-RU" sz="1900" b="0" i="0" u="none" strike="noStrike" err="1">
                <a:effectLst/>
                <a:latin typeface="-webkit-standard"/>
              </a:rPr>
              <a:t>підвищений</a:t>
            </a:r>
            <a:r>
              <a:rPr lang="ru-RU" sz="1900" b="0" i="0" u="none" strike="noStrike">
                <a:effectLst/>
                <a:latin typeface="-webkit-standard"/>
              </a:rPr>
              <a:t> </a:t>
            </a:r>
            <a:r>
              <a:rPr lang="ru-RU" sz="1900" b="0" i="0" u="none" strike="noStrike" err="1">
                <a:effectLst/>
                <a:latin typeface="-webkit-standard"/>
              </a:rPr>
              <a:t>ризик</a:t>
            </a:r>
            <a:r>
              <a:rPr lang="ru-RU" sz="1900" b="0" i="0" u="none" strike="noStrike">
                <a:effectLst/>
                <a:latin typeface="-webkit-standard"/>
              </a:rPr>
              <a:t> </a:t>
            </a:r>
            <a:r>
              <a:rPr lang="ru-RU" sz="1900" b="0" i="0" u="none" strike="noStrike" err="1">
                <a:effectLst/>
                <a:latin typeface="-webkit-standard"/>
              </a:rPr>
              <a:t>порушень</a:t>
            </a:r>
            <a:r>
              <a:rPr lang="ru-RU" sz="1900" b="0" i="0" u="none" strike="noStrike">
                <a:effectLst/>
                <a:latin typeface="-webkit-standard"/>
              </a:rPr>
              <a:t> </a:t>
            </a:r>
            <a:r>
              <a:rPr lang="ru-RU" sz="1900" b="0" i="0" u="none" strike="noStrike" err="1">
                <a:effectLst/>
                <a:latin typeface="-webkit-standard"/>
              </a:rPr>
              <a:t>органів</a:t>
            </a:r>
            <a:r>
              <a:rPr lang="ru-RU" sz="1900" b="0" i="0" u="none" strike="noStrike">
                <a:effectLst/>
                <a:latin typeface="-webkit-standard"/>
              </a:rPr>
              <a:t> слуху при </a:t>
            </a:r>
            <a:r>
              <a:rPr lang="ru-RU" sz="1900" b="0" i="0" u="none" strike="noStrike" err="1">
                <a:effectLst/>
                <a:latin typeface="-webkit-standard"/>
              </a:rPr>
              <a:t>використанні</a:t>
            </a:r>
            <a:r>
              <a:rPr lang="ru-RU" sz="1900" b="0" i="0" u="none" strike="noStrike">
                <a:effectLst/>
                <a:latin typeface="-webkit-standard"/>
              </a:rPr>
              <a:t> </a:t>
            </a:r>
            <a:r>
              <a:rPr lang="ru-RU" sz="1900" b="0" i="0" u="none" strike="noStrike" err="1">
                <a:effectLst/>
                <a:latin typeface="-webkit-standard"/>
              </a:rPr>
              <a:t>еритроміцину</a:t>
            </a:r>
            <a:r>
              <a:rPr lang="ru-RU" sz="1900" b="0" i="0" u="none" strike="noStrike">
                <a:effectLst/>
                <a:latin typeface="-webkit-standard"/>
              </a:rPr>
              <a:t>.</a:t>
            </a:r>
          </a:p>
        </p:txBody>
      </p:sp>
    </p:spTree>
    <p:extLst>
      <p:ext uri="{BB962C8B-B14F-4D97-AF65-F5344CB8AC3E}">
        <p14:creationId xmlns:p14="http://schemas.microsoft.com/office/powerpoint/2010/main" xmlns="" val="2975067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91B28F63-CF00-448F-B141-FE33C33B189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9" name="Picture 8">
            <a:extLst>
              <a:ext uri="{FF2B5EF4-FFF2-40B4-BE49-F238E27FC236}">
                <a16:creationId xmlns:a16="http://schemas.microsoft.com/office/drawing/2014/main" xmlns="" id="{2AE609E2-8522-44E4-9077-980E5BCF3E1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1" name="Oval 10">
            <a:extLst>
              <a:ext uri="{FF2B5EF4-FFF2-40B4-BE49-F238E27FC236}">
                <a16:creationId xmlns:a16="http://schemas.microsoft.com/office/drawing/2014/main" xmlns="" id="{4FA533C5-33E3-4611-AF9F-72811D8B26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xmlns="" id="{8949AD42-25FD-4C3D-9EEE-B7FEC580998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5">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5" name="Picture 14">
            <a:extLst>
              <a:ext uri="{FF2B5EF4-FFF2-40B4-BE49-F238E27FC236}">
                <a16:creationId xmlns:a16="http://schemas.microsoft.com/office/drawing/2014/main" xmlns="" id="{6AC7D913-60B7-4603-881B-831DA5D3A94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6">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7" name="Rectangle 16">
            <a:extLst>
              <a:ext uri="{FF2B5EF4-FFF2-40B4-BE49-F238E27FC236}">
                <a16:creationId xmlns:a16="http://schemas.microsoft.com/office/drawing/2014/main" xmlns="" id="{87F0FDC4-AD8C-47D9-9131-623C98ADB0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xmlns="" id="{C28D0172-F2E0-4763-9C35-F022664959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
            <a:ext cx="12191695"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16">
            <a:extLst>
              <a:ext uri="{FF2B5EF4-FFF2-40B4-BE49-F238E27FC236}">
                <a16:creationId xmlns:a16="http://schemas.microsoft.com/office/drawing/2014/main" xmlns="" id="{9F2851FB-E841-4509-8A6D-A416376EA3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3" name="Freeform: Shape 22">
            <a:extLst>
              <a:ext uri="{FF2B5EF4-FFF2-40B4-BE49-F238E27FC236}">
                <a16:creationId xmlns:a16="http://schemas.microsoft.com/office/drawing/2014/main" xmlns="" id="{DF6FB2B2-CE21-407F-B22E-302DADC2C3D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5EC8F546-8797-A7E4-2C46-1995303E9EDA}"/>
              </a:ext>
            </a:extLst>
          </p:cNvPr>
          <p:cNvSpPr>
            <a:spLocks noGrp="1"/>
          </p:cNvSpPr>
          <p:nvPr>
            <p:ph type="title"/>
          </p:nvPr>
        </p:nvSpPr>
        <p:spPr>
          <a:xfrm>
            <a:off x="965505" y="623571"/>
            <a:ext cx="10260990" cy="3523885"/>
          </a:xfrm>
        </p:spPr>
        <p:txBody>
          <a:bodyPr vert="horz" lIns="91440" tIns="45720" rIns="91440" bIns="45720" rtlCol="0" anchor="b">
            <a:normAutofit/>
          </a:bodyPr>
          <a:lstStyle/>
          <a:p>
            <a:pPr algn="ctr"/>
            <a:r>
              <a:rPr lang="en-US" sz="8000" b="0" i="0" kern="1200">
                <a:solidFill>
                  <a:schemeClr val="tx2"/>
                </a:solidFill>
                <a:latin typeface="+mj-lt"/>
                <a:ea typeface="+mj-ea"/>
                <a:cs typeface="+mj-cs"/>
              </a:rPr>
              <a:t>Дякую за увагу!</a:t>
            </a:r>
          </a:p>
        </p:txBody>
      </p:sp>
    </p:spTree>
    <p:extLst>
      <p:ext uri="{BB962C8B-B14F-4D97-AF65-F5344CB8AC3E}">
        <p14:creationId xmlns:p14="http://schemas.microsoft.com/office/powerpoint/2010/main" xmlns="" val="343335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98E3CB2640C81744928279585D4A664A" ma:contentTypeVersion="9" ma:contentTypeDescription="Создание документа." ma:contentTypeScope="" ma:versionID="9eafdcc8666d14964a6fb37490e74613">
  <xsd:schema xmlns:xsd="http://www.w3.org/2001/XMLSchema" xmlns:xs="http://www.w3.org/2001/XMLSchema" xmlns:p="http://schemas.microsoft.com/office/2006/metadata/properties" xmlns:ns2="b8fe0a08-5d13-4527-b6da-45b036e56415" xmlns:ns3="30b7ca45-b60c-42e8-bffa-54e603c66290" targetNamespace="http://schemas.microsoft.com/office/2006/metadata/properties" ma:root="true" ma:fieldsID="e955451ac09686499e5fc1a3427fc953" ns2:_="" ns3:_="">
    <xsd:import namespace="b8fe0a08-5d13-4527-b6da-45b036e56415"/>
    <xsd:import namespace="30b7ca45-b60c-42e8-bffa-54e603c66290"/>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fe0a08-5d13-4527-b6da-45b036e56415"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b7ca45-b60c-42e8-bffa-54e603c66290"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297939fb-c391-4571-a8dd-1335035cf352}" ma:internalName="TaxCatchAll" ma:showField="CatchAllData" ma:web="30b7ca45-b60c-42e8-bffa-54e603c662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0C0CA1-0BAD-4420-B6BD-9B06AA695A41}">
  <ds:schemaRefs>
    <ds:schemaRef ds:uri="http://schemas.microsoft.com/sharepoint/v3/contenttype/forms"/>
  </ds:schemaRefs>
</ds:datastoreItem>
</file>

<file path=customXml/itemProps2.xml><?xml version="1.0" encoding="utf-8"?>
<ds:datastoreItem xmlns:ds="http://schemas.openxmlformats.org/officeDocument/2006/customXml" ds:itemID="{B8A456AC-D261-49AD-8F1E-A2A8BDEB77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fe0a08-5d13-4527-b6da-45b036e56415"/>
    <ds:schemaRef ds:uri="30b7ca45-b60c-42e8-bffa-54e603c662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713</Words>
  <Application>Microsoft Office PowerPoint</Application>
  <PresentationFormat>Произвольный</PresentationFormat>
  <Paragraphs>52</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Ион</vt:lpstr>
      <vt:lpstr>Макроліди</vt:lpstr>
      <vt:lpstr>Макроліди — група антимікробних засобів природного та напівсинтетичного походження, основою хімічної структури яких є макроциклічне лактонне кільце, до якого приєднані один або декілька вуглеводних залишків.</vt:lpstr>
      <vt:lpstr>Класифікація</vt:lpstr>
      <vt:lpstr>Механізм бактерицидної дії макролідів</vt:lpstr>
      <vt:lpstr>Спектр активності макролідів</vt:lpstr>
      <vt:lpstr>Слайд 6</vt:lpstr>
      <vt:lpstr>Фармакокінетика</vt:lpstr>
      <vt:lpstr>Механізми резистентності макролідів</vt:lpstr>
      <vt:lpstr>Небажані реакції</vt:lpstr>
      <vt:lpstr>Протипоказання</vt:lpstr>
      <vt:lpstr>Використання під час вагітності, дітям та людям похилого віку</vt:lpstr>
      <vt:lpstr>Слайд 12</vt:lpstr>
      <vt:lpstr>Дякую за увагу!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Макроліди</dc:title>
  <dc:creator>Татьяна Степаненко</dc:creator>
  <cp:lastModifiedBy>Холод Поліна</cp:lastModifiedBy>
  <cp:revision>2</cp:revision>
  <dcterms:created xsi:type="dcterms:W3CDTF">2023-09-20T17:23:50Z</dcterms:created>
  <dcterms:modified xsi:type="dcterms:W3CDTF">2024-02-14T11:31:51Z</dcterms:modified>
</cp:coreProperties>
</file>