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3"/>
  </p:sldMasterIdLst>
  <p:sldIdLst>
    <p:sldId id="256" r:id="rId4"/>
    <p:sldId id="257" r:id="rId5"/>
    <p:sldId id="258" r:id="rId6"/>
    <p:sldId id="259" r:id="rId7"/>
    <p:sldId id="266" r:id="rId8"/>
    <p:sldId id="262" r:id="rId9"/>
    <p:sldId id="263" r:id="rId10"/>
    <p:sldId id="264" r:id="rId11"/>
    <p:sldId id="267" r:id="rId12"/>
    <p:sldId id="268" r:id="rId13"/>
    <p:sldId id="265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816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4077072"/>
            <a:ext cx="6400800" cy="1752600"/>
          </a:xfrm>
        </p:spPr>
        <p:txBody>
          <a:bodyPr>
            <a:normAutofit/>
          </a:bodyPr>
          <a:lstStyle/>
          <a:p>
            <a:pPr font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124744"/>
            <a:ext cx="7772400" cy="1470025"/>
          </a:xfrm>
        </p:spPr>
        <p:txBody>
          <a:bodyPr/>
          <a:lstStyle/>
          <a:p>
            <a:r>
              <a:rPr lang="uk-UA" dirty="0" err="1" smtClean="0"/>
              <a:t>Мукормікоз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81212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293"/>
            <a:ext cx="7924800" cy="1143000"/>
          </a:xfrm>
        </p:spPr>
        <p:txBody>
          <a:bodyPr/>
          <a:lstStyle/>
          <a:p>
            <a:pPr algn="ctr"/>
            <a:r>
              <a:rPr lang="uk-UA" dirty="0" smtClean="0"/>
              <a:t>поширеність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err="1"/>
              <a:t>Наразі</a:t>
            </a:r>
            <a:r>
              <a:rPr lang="ru-RU" dirty="0"/>
              <a:t> </a:t>
            </a:r>
            <a:r>
              <a:rPr lang="ru-RU" dirty="0" err="1"/>
              <a:t>мукормікоз</a:t>
            </a:r>
            <a:r>
              <a:rPr lang="ru-RU" dirty="0"/>
              <a:t> </a:t>
            </a:r>
            <a:r>
              <a:rPr lang="ru-RU" dirty="0" err="1"/>
              <a:t>займає</a:t>
            </a:r>
            <a:r>
              <a:rPr lang="ru-RU" dirty="0"/>
              <a:t> </a:t>
            </a:r>
            <a:r>
              <a:rPr lang="ru-RU" dirty="0" err="1">
                <a:solidFill>
                  <a:srgbClr val="FFC000"/>
                </a:solidFill>
              </a:rPr>
              <a:t>третє</a:t>
            </a:r>
            <a:r>
              <a:rPr lang="ru-RU" dirty="0">
                <a:solidFill>
                  <a:srgbClr val="FFC000"/>
                </a:solidFill>
              </a:rPr>
              <a:t> </a:t>
            </a:r>
            <a:r>
              <a:rPr lang="ru-RU" dirty="0" err="1">
                <a:solidFill>
                  <a:srgbClr val="FFC000"/>
                </a:solidFill>
              </a:rPr>
              <a:t>місце</a:t>
            </a:r>
            <a:r>
              <a:rPr lang="ru-RU" dirty="0"/>
              <a:t> по </a:t>
            </a:r>
            <a:r>
              <a:rPr lang="ru-RU" dirty="0" err="1"/>
              <a:t>частоті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 </a:t>
            </a:r>
            <a:r>
              <a:rPr lang="ru-RU" dirty="0" err="1"/>
              <a:t>аспергільозу</a:t>
            </a:r>
            <a:r>
              <a:rPr lang="ru-RU" dirty="0"/>
              <a:t> та кандидозу у </a:t>
            </a:r>
            <a:r>
              <a:rPr lang="ru-RU" dirty="0" err="1"/>
              <a:t>пацієнтів</a:t>
            </a:r>
            <a:r>
              <a:rPr lang="ru-RU" dirty="0"/>
              <a:t> з </a:t>
            </a:r>
            <a:r>
              <a:rPr lang="ru-RU" dirty="0" err="1"/>
              <a:t>імунодефіцитними</a:t>
            </a:r>
            <a:r>
              <a:rPr lang="ru-RU" dirty="0"/>
              <a:t> станами, а </a:t>
            </a:r>
            <a:r>
              <a:rPr lang="ru-RU" dirty="0" err="1"/>
              <a:t>серед</a:t>
            </a:r>
            <a:r>
              <a:rPr lang="ru-RU" dirty="0"/>
              <a:t> </a:t>
            </a:r>
            <a:r>
              <a:rPr lang="ru-RU" dirty="0" err="1"/>
              <a:t>уражень</a:t>
            </a:r>
            <a:r>
              <a:rPr lang="ru-RU" dirty="0"/>
              <a:t> </a:t>
            </a:r>
            <a:r>
              <a:rPr lang="ru-RU" dirty="0" err="1"/>
              <a:t>пліснявими</a:t>
            </a:r>
            <a:r>
              <a:rPr lang="ru-RU" dirty="0"/>
              <a:t> та </a:t>
            </a:r>
            <a:r>
              <a:rPr lang="ru-RU" dirty="0" err="1"/>
              <a:t>міцеліальними</a:t>
            </a:r>
            <a:r>
              <a:rPr lang="ru-RU" dirty="0"/>
              <a:t> грибами — друге </a:t>
            </a:r>
            <a:r>
              <a:rPr lang="ru-RU" dirty="0" err="1"/>
              <a:t>місце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аспергільозу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Хвороба є </a:t>
            </a:r>
            <a:r>
              <a:rPr lang="ru-RU" dirty="0" err="1"/>
              <a:t>третьою</a:t>
            </a:r>
            <a:r>
              <a:rPr lang="ru-RU" dirty="0"/>
              <a:t> за </a:t>
            </a:r>
            <a:r>
              <a:rPr lang="ru-RU" dirty="0" err="1"/>
              <a:t>поширеністю</a:t>
            </a:r>
            <a:r>
              <a:rPr lang="ru-RU" dirty="0"/>
              <a:t> </a:t>
            </a:r>
            <a:r>
              <a:rPr lang="ru-RU" dirty="0" err="1"/>
              <a:t>серед</a:t>
            </a:r>
            <a:r>
              <a:rPr lang="ru-RU" dirty="0"/>
              <a:t> </a:t>
            </a:r>
            <a:r>
              <a:rPr lang="ru-RU" dirty="0" err="1"/>
              <a:t>інвазивних</a:t>
            </a:r>
            <a:r>
              <a:rPr lang="ru-RU" dirty="0"/>
              <a:t> </a:t>
            </a:r>
            <a:r>
              <a:rPr lang="ru-RU" dirty="0" err="1"/>
              <a:t>грибкових</a:t>
            </a:r>
            <a:r>
              <a:rPr lang="ru-RU" dirty="0"/>
              <a:t> </a:t>
            </a:r>
            <a:r>
              <a:rPr lang="ru-RU" dirty="0" err="1"/>
              <a:t>інфекцій</a:t>
            </a:r>
            <a:r>
              <a:rPr lang="ru-RU" dirty="0"/>
              <a:t> у </a:t>
            </a:r>
            <a:r>
              <a:rPr lang="ru-RU" dirty="0" err="1"/>
              <a:t>реципієнтів</a:t>
            </a:r>
            <a:r>
              <a:rPr lang="ru-RU" dirty="0"/>
              <a:t> </a:t>
            </a:r>
            <a:r>
              <a:rPr lang="ru-RU" dirty="0" err="1"/>
              <a:t>трансплантації</a:t>
            </a:r>
            <a:r>
              <a:rPr lang="ru-RU" dirty="0"/>
              <a:t> </a:t>
            </a:r>
            <a:r>
              <a:rPr lang="ru-RU" dirty="0" err="1" smtClean="0"/>
              <a:t>стовбурових</a:t>
            </a:r>
            <a:r>
              <a:rPr lang="ru-RU" dirty="0" smtClean="0"/>
              <a:t> </a:t>
            </a:r>
            <a:r>
              <a:rPr lang="ru-RU" dirty="0" err="1"/>
              <a:t>клітин</a:t>
            </a:r>
            <a:r>
              <a:rPr lang="ru-RU" dirty="0"/>
              <a:t>. </a:t>
            </a:r>
            <a:r>
              <a:rPr lang="ru-RU" dirty="0" err="1"/>
              <a:t>Справжня</a:t>
            </a:r>
            <a:r>
              <a:rPr lang="ru-RU" dirty="0"/>
              <a:t> </a:t>
            </a:r>
            <a:r>
              <a:rPr lang="ru-RU" dirty="0" err="1"/>
              <a:t>захворюваність</a:t>
            </a:r>
            <a:r>
              <a:rPr lang="ru-RU" dirty="0"/>
              <a:t> </a:t>
            </a:r>
            <a:r>
              <a:rPr lang="ru-RU" dirty="0" err="1"/>
              <a:t>невідома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Захворюваність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мукормікоз</a:t>
            </a:r>
            <a:r>
              <a:rPr lang="ru-RU" dirty="0"/>
              <a:t> </a:t>
            </a:r>
            <a:r>
              <a:rPr lang="ru-RU" dirty="0" err="1"/>
              <a:t>зростає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людей з </a:t>
            </a:r>
            <a:r>
              <a:rPr lang="ru-RU" dirty="0" err="1"/>
              <a:t>імунодефіцитами</a:t>
            </a:r>
            <a:r>
              <a:rPr lang="ru-RU" dirty="0"/>
              <a:t>, особливо при ВІЛ-</a:t>
            </a:r>
            <a:r>
              <a:rPr lang="ru-RU" dirty="0" err="1"/>
              <a:t>інфекції</a:t>
            </a:r>
            <a:r>
              <a:rPr lang="ru-RU" dirty="0"/>
              <a:t>.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спостерігається</a:t>
            </a:r>
            <a:r>
              <a:rPr lang="ru-RU" dirty="0"/>
              <a:t> все </a:t>
            </a:r>
            <a:r>
              <a:rPr lang="ru-RU" dirty="0" err="1"/>
              <a:t>більша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повідомлень</a:t>
            </a:r>
            <a:r>
              <a:rPr lang="ru-RU" dirty="0"/>
              <a:t> про </a:t>
            </a:r>
            <a:r>
              <a:rPr lang="ru-RU" dirty="0" err="1"/>
              <a:t>маніфестацію</a:t>
            </a:r>
            <a:r>
              <a:rPr lang="ru-RU" dirty="0"/>
              <a:t> </a:t>
            </a:r>
            <a:r>
              <a:rPr lang="ru-RU" dirty="0" err="1"/>
              <a:t>мукормікозу</a:t>
            </a:r>
            <a:r>
              <a:rPr lang="ru-RU" dirty="0"/>
              <a:t> в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dirty="0" err="1"/>
              <a:t>протигрибкової</a:t>
            </a:r>
            <a:r>
              <a:rPr lang="ru-RU" dirty="0"/>
              <a:t> </a:t>
            </a:r>
            <a:r>
              <a:rPr lang="ru-RU" dirty="0" err="1"/>
              <a:t>профілактики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(</a:t>
            </a:r>
            <a:r>
              <a:rPr lang="ru-RU" dirty="0" err="1"/>
              <a:t>наприклад</a:t>
            </a:r>
            <a:r>
              <a:rPr lang="ru-RU" dirty="0"/>
              <a:t>, при </a:t>
            </a:r>
            <a:r>
              <a:rPr lang="ru-RU" dirty="0" err="1"/>
              <a:t>застосуванні</a:t>
            </a:r>
            <a:r>
              <a:rPr lang="ru-RU" dirty="0"/>
              <a:t> </a:t>
            </a:r>
            <a:r>
              <a:rPr lang="ru-RU" dirty="0" err="1"/>
              <a:t>вориконазолу</a:t>
            </a:r>
            <a:r>
              <a:rPr lang="ru-RU" dirty="0"/>
              <a:t>, </a:t>
            </a:r>
            <a:r>
              <a:rPr lang="ru-RU" dirty="0" err="1"/>
              <a:t>ехінокандинів</a:t>
            </a:r>
            <a:r>
              <a:rPr lang="ru-RU" dirty="0"/>
              <a:t>),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ефективні</a:t>
            </a:r>
            <a:r>
              <a:rPr lang="ru-RU" dirty="0"/>
              <a:t> </a:t>
            </a:r>
            <a:r>
              <a:rPr lang="ru-RU" dirty="0" err="1"/>
              <a:t>проти</a:t>
            </a:r>
            <a:r>
              <a:rPr lang="ru-RU" dirty="0"/>
              <a:t> </a:t>
            </a:r>
            <a:r>
              <a:rPr lang="ru-RU" dirty="0" err="1"/>
              <a:t>більшості</a:t>
            </a:r>
            <a:r>
              <a:rPr lang="ru-RU" dirty="0"/>
              <a:t> </a:t>
            </a:r>
            <a:r>
              <a:rPr lang="ru-RU" dirty="0" err="1"/>
              <a:t>грибів</a:t>
            </a:r>
            <a:r>
              <a:rPr lang="ru-RU" dirty="0"/>
              <a:t>, але не </a:t>
            </a:r>
            <a:r>
              <a:rPr lang="ru-RU" dirty="0" err="1"/>
              <a:t>грибів</a:t>
            </a:r>
            <a:r>
              <a:rPr lang="ru-RU" dirty="0"/>
              <a:t> порядку </a:t>
            </a:r>
            <a:r>
              <a:rPr lang="en-US" dirty="0" err="1"/>
              <a:t>Mucorales</a:t>
            </a:r>
            <a:r>
              <a:rPr lang="en-US" dirty="0"/>
              <a:t>. </a:t>
            </a:r>
            <a:endParaRPr lang="uk-UA" dirty="0" smtClean="0"/>
          </a:p>
          <a:p>
            <a:r>
              <a:rPr lang="ru-RU" dirty="0" err="1" smtClean="0"/>
              <a:t>Висловлено</a:t>
            </a:r>
            <a:r>
              <a:rPr lang="ru-RU" dirty="0" smtClean="0"/>
              <a:t> </a:t>
            </a:r>
            <a:r>
              <a:rPr lang="ru-RU" dirty="0" err="1"/>
              <a:t>припущення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мукормікоз</a:t>
            </a:r>
            <a:r>
              <a:rPr lang="ru-RU" dirty="0"/>
              <a:t> є причиною </a:t>
            </a:r>
            <a:r>
              <a:rPr lang="ru-RU" dirty="0" err="1"/>
              <a:t>більше</a:t>
            </a:r>
            <a:r>
              <a:rPr lang="ru-RU" dirty="0"/>
              <a:t> </a:t>
            </a:r>
            <a:r>
              <a:rPr lang="ru-RU" dirty="0" err="1"/>
              <a:t>ніж</a:t>
            </a:r>
            <a:r>
              <a:rPr lang="ru-RU" dirty="0"/>
              <a:t> 10 % </a:t>
            </a:r>
            <a:r>
              <a:rPr lang="ru-RU" dirty="0" err="1"/>
              <a:t>інвазивних</a:t>
            </a:r>
            <a:r>
              <a:rPr lang="ru-RU" dirty="0"/>
              <a:t> </a:t>
            </a:r>
            <a:r>
              <a:rPr lang="ru-RU" dirty="0" err="1"/>
              <a:t>грибкових</a:t>
            </a:r>
            <a:r>
              <a:rPr lang="ru-RU" dirty="0"/>
              <a:t> </a:t>
            </a:r>
            <a:r>
              <a:rPr lang="ru-RU" dirty="0" err="1"/>
              <a:t>інфекцій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788543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064072"/>
            <a:ext cx="7344816" cy="5260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-243408"/>
            <a:ext cx="7924800" cy="1143000"/>
          </a:xfrm>
        </p:spPr>
        <p:txBody>
          <a:bodyPr/>
          <a:lstStyle/>
          <a:p>
            <a:pPr algn="ctr"/>
            <a:r>
              <a:rPr lang="uk-UA" dirty="0" smtClean="0"/>
              <a:t>етіологія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1124744"/>
            <a:ext cx="7778824" cy="4590256"/>
          </a:xfrm>
        </p:spPr>
        <p:txBody>
          <a:bodyPr>
            <a:normAutofit/>
          </a:bodyPr>
          <a:lstStyle/>
          <a:p>
            <a:r>
              <a:rPr lang="ru-RU" dirty="0" err="1"/>
              <a:t>Гриби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віднесені</a:t>
            </a:r>
            <a:r>
              <a:rPr lang="ru-RU" dirty="0"/>
              <a:t> до порядку </a:t>
            </a:r>
            <a:r>
              <a:rPr lang="en-US" dirty="0" err="1">
                <a:solidFill>
                  <a:srgbClr val="FFC000"/>
                </a:solidFill>
              </a:rPr>
              <a:t>Mucorales</a:t>
            </a:r>
            <a:r>
              <a:rPr lang="en-US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розділено</a:t>
            </a:r>
            <a:r>
              <a:rPr lang="ru-RU" dirty="0"/>
              <a:t> на 6 родин (</a:t>
            </a:r>
            <a:r>
              <a:rPr lang="en-US" dirty="0" err="1"/>
              <a:t>Mucoraceae</a:t>
            </a:r>
            <a:r>
              <a:rPr lang="en-US" dirty="0"/>
              <a:t>, </a:t>
            </a:r>
            <a:r>
              <a:rPr lang="en-US" dirty="0" err="1"/>
              <a:t>Cunninghamella</a:t>
            </a:r>
            <a:r>
              <a:rPr lang="en-US" dirty="0"/>
              <a:t>, </a:t>
            </a:r>
            <a:r>
              <a:rPr lang="en-US" dirty="0" err="1"/>
              <a:t>Apophysomyces</a:t>
            </a:r>
            <a:r>
              <a:rPr lang="en-US" dirty="0"/>
              <a:t>, </a:t>
            </a:r>
            <a:r>
              <a:rPr lang="en-US" dirty="0" err="1"/>
              <a:t>Lichtheimia</a:t>
            </a:r>
            <a:r>
              <a:rPr lang="en-US" dirty="0"/>
              <a:t>, </a:t>
            </a:r>
            <a:r>
              <a:rPr lang="en-US" dirty="0" err="1"/>
              <a:t>Saksenaea</a:t>
            </a:r>
            <a:r>
              <a:rPr lang="en-US" dirty="0"/>
              <a:t>, </a:t>
            </a:r>
            <a:r>
              <a:rPr lang="en-US" dirty="0" err="1"/>
              <a:t>Rhizomucor</a:t>
            </a:r>
            <a:r>
              <a:rPr lang="en-US" dirty="0"/>
              <a:t>), </a:t>
            </a:r>
            <a:r>
              <a:rPr lang="ru-RU" dirty="0" err="1"/>
              <a:t>однак</a:t>
            </a:r>
            <a:r>
              <a:rPr lang="ru-RU" dirty="0"/>
              <a:t> </a:t>
            </a:r>
            <a:r>
              <a:rPr lang="ru-RU" dirty="0" err="1"/>
              <a:t>частіше</a:t>
            </a:r>
            <a:r>
              <a:rPr lang="ru-RU" dirty="0"/>
              <a:t> </a:t>
            </a:r>
            <a:r>
              <a:rPr lang="ru-RU" dirty="0" err="1"/>
              <a:t>збудниками</a:t>
            </a:r>
            <a:r>
              <a:rPr lang="ru-RU" dirty="0"/>
              <a:t> </a:t>
            </a:r>
            <a:r>
              <a:rPr lang="ru-RU" dirty="0" err="1"/>
              <a:t>мукормікозу</a:t>
            </a:r>
            <a:r>
              <a:rPr lang="ru-RU" dirty="0"/>
              <a:t> є </a:t>
            </a:r>
            <a:r>
              <a:rPr lang="ru-RU" dirty="0" err="1"/>
              <a:t>представники</a:t>
            </a:r>
            <a:r>
              <a:rPr lang="ru-RU" dirty="0"/>
              <a:t> </a:t>
            </a:r>
            <a:r>
              <a:rPr lang="ru-RU" dirty="0" err="1"/>
              <a:t>родини</a:t>
            </a:r>
            <a:r>
              <a:rPr lang="ru-RU" dirty="0"/>
              <a:t> </a:t>
            </a:r>
            <a:r>
              <a:rPr lang="en-US" dirty="0" err="1"/>
              <a:t>Mucoraceae</a:t>
            </a:r>
            <a:r>
              <a:rPr lang="en-US" dirty="0"/>
              <a:t>. </a:t>
            </a:r>
            <a:r>
              <a:rPr lang="ru-RU" dirty="0"/>
              <a:t>Особливо часто </a:t>
            </a:r>
            <a:r>
              <a:rPr lang="ru-RU" dirty="0" err="1"/>
              <a:t>збудником</a:t>
            </a:r>
            <a:r>
              <a:rPr lang="ru-RU" dirty="0"/>
              <a:t> є </a:t>
            </a:r>
            <a:r>
              <a:rPr lang="en-US" i="1" dirty="0" err="1">
                <a:solidFill>
                  <a:srgbClr val="FFC000"/>
                </a:solidFill>
              </a:rPr>
              <a:t>Rhizopus</a:t>
            </a:r>
            <a:r>
              <a:rPr lang="en-US" i="1" dirty="0">
                <a:solidFill>
                  <a:srgbClr val="FFC000"/>
                </a:solidFill>
              </a:rPr>
              <a:t> </a:t>
            </a:r>
            <a:r>
              <a:rPr lang="en-US" i="1" dirty="0" err="1">
                <a:solidFill>
                  <a:srgbClr val="FFC000"/>
                </a:solidFill>
              </a:rPr>
              <a:t>oryzae</a:t>
            </a:r>
            <a:r>
              <a:rPr lang="en-US" dirty="0"/>
              <a:t>. </a:t>
            </a:r>
            <a:endParaRPr lang="uk-UA" dirty="0" smtClean="0"/>
          </a:p>
          <a:p>
            <a:endParaRPr lang="uk-UA" dirty="0" smtClean="0"/>
          </a:p>
          <a:p>
            <a:r>
              <a:rPr lang="ru-RU" dirty="0" smtClean="0"/>
              <a:t>Для </a:t>
            </a:r>
            <a:r>
              <a:rPr lang="ru-RU" dirty="0" err="1"/>
              <a:t>мукорових</a:t>
            </a:r>
            <a:r>
              <a:rPr lang="ru-RU" dirty="0"/>
              <a:t> </a:t>
            </a:r>
            <a:r>
              <a:rPr lang="ru-RU" dirty="0" err="1"/>
              <a:t>грибів</a:t>
            </a:r>
            <a:r>
              <a:rPr lang="ru-RU" dirty="0"/>
              <a:t> </a:t>
            </a:r>
            <a:r>
              <a:rPr lang="ru-RU" dirty="0" err="1"/>
              <a:t>характерний</a:t>
            </a:r>
            <a:r>
              <a:rPr lang="ru-RU" dirty="0"/>
              <a:t> широкий </a:t>
            </a:r>
            <a:r>
              <a:rPr lang="ru-RU" dirty="0" err="1"/>
              <a:t>розгалужений</a:t>
            </a:r>
            <a:r>
              <a:rPr lang="ru-RU" dirty="0"/>
              <a:t> </a:t>
            </a:r>
            <a:r>
              <a:rPr lang="ru-RU" dirty="0" err="1"/>
              <a:t>несептований</a:t>
            </a:r>
            <a:r>
              <a:rPr lang="ru-RU" dirty="0"/>
              <a:t> </a:t>
            </a:r>
            <a:r>
              <a:rPr lang="ru-RU" dirty="0" err="1"/>
              <a:t>міцелій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являє</a:t>
            </a:r>
            <a:r>
              <a:rPr lang="ru-RU" dirty="0"/>
              <a:t> собою одну </a:t>
            </a:r>
            <a:r>
              <a:rPr lang="ru-RU" dirty="0" err="1"/>
              <a:t>багатоядерну</a:t>
            </a:r>
            <a:r>
              <a:rPr lang="ru-RU" dirty="0"/>
              <a:t> </a:t>
            </a:r>
            <a:r>
              <a:rPr lang="ru-RU" dirty="0" err="1"/>
              <a:t>клітину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не </a:t>
            </a:r>
            <a:r>
              <a:rPr lang="ru-RU" dirty="0" err="1"/>
              <a:t>розділена</a:t>
            </a:r>
            <a:r>
              <a:rPr lang="ru-RU" dirty="0"/>
              <a:t> </a:t>
            </a:r>
            <a:r>
              <a:rPr lang="ru-RU" dirty="0" err="1"/>
              <a:t>перетинками</a:t>
            </a:r>
            <a:r>
              <a:rPr lang="ru-RU" dirty="0"/>
              <a:t>.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err="1" smtClean="0"/>
              <a:t>Культури</a:t>
            </a:r>
            <a:r>
              <a:rPr lang="ru-RU" dirty="0" smtClean="0"/>
              <a:t> </a:t>
            </a:r>
            <a:r>
              <a:rPr lang="ru-RU" dirty="0" err="1"/>
              <a:t>мукорових</a:t>
            </a:r>
            <a:r>
              <a:rPr lang="ru-RU" dirty="0"/>
              <a:t> </a:t>
            </a:r>
            <a:r>
              <a:rPr lang="ru-RU" dirty="0" err="1"/>
              <a:t>грибів</a:t>
            </a:r>
            <a:r>
              <a:rPr lang="ru-RU" dirty="0"/>
              <a:t> </a:t>
            </a:r>
            <a:r>
              <a:rPr lang="ru-RU" dirty="0" err="1"/>
              <a:t>досить</a:t>
            </a:r>
            <a:r>
              <a:rPr lang="ru-RU" dirty="0"/>
              <a:t> </a:t>
            </a:r>
            <a:r>
              <a:rPr lang="ru-RU" dirty="0" err="1"/>
              <a:t>великі</a:t>
            </a:r>
            <a:r>
              <a:rPr lang="ru-RU" dirty="0"/>
              <a:t>, активно </a:t>
            </a:r>
            <a:r>
              <a:rPr lang="ru-RU" dirty="0" err="1"/>
              <a:t>розмножуються</a:t>
            </a:r>
            <a:r>
              <a:rPr lang="ru-RU" dirty="0"/>
              <a:t> на </a:t>
            </a:r>
            <a:r>
              <a:rPr lang="ru-RU" dirty="0" err="1"/>
              <a:t>поживних</a:t>
            </a:r>
            <a:r>
              <a:rPr lang="ru-RU" dirty="0"/>
              <a:t> </a:t>
            </a:r>
            <a:r>
              <a:rPr lang="ru-RU" dirty="0" err="1"/>
              <a:t>середовищах</a:t>
            </a:r>
            <a:r>
              <a:rPr lang="ru-RU" dirty="0"/>
              <a:t>, </a:t>
            </a:r>
            <a:r>
              <a:rPr lang="ru-RU" dirty="0" err="1"/>
              <a:t>утворюючи</a:t>
            </a:r>
            <a:r>
              <a:rPr lang="ru-RU" dirty="0"/>
              <a:t> </a:t>
            </a:r>
            <a:r>
              <a:rPr lang="ru-RU" dirty="0" err="1"/>
              <a:t>колонії</a:t>
            </a:r>
            <a:r>
              <a:rPr lang="ru-RU" dirty="0"/>
              <a:t> </a:t>
            </a:r>
            <a:r>
              <a:rPr lang="ru-RU" dirty="0" err="1"/>
              <a:t>сірувато-білого</a:t>
            </a:r>
            <a:r>
              <a:rPr lang="ru-RU" dirty="0"/>
              <a:t>, коричневого </a:t>
            </a:r>
            <a:r>
              <a:rPr lang="ru-RU" dirty="0" err="1"/>
              <a:t>або</a:t>
            </a:r>
            <a:r>
              <a:rPr lang="ru-RU" dirty="0"/>
              <a:t> бурого </a:t>
            </a:r>
            <a:r>
              <a:rPr lang="ru-RU" dirty="0" err="1"/>
              <a:t>забарвлення</a:t>
            </a:r>
            <a:r>
              <a:rPr lang="ru-RU" dirty="0"/>
              <a:t>.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err="1" smtClean="0"/>
              <a:t>Збудники</a:t>
            </a:r>
            <a:r>
              <a:rPr lang="ru-RU" dirty="0" smtClean="0"/>
              <a:t> </a:t>
            </a:r>
            <a:r>
              <a:rPr lang="ru-RU" dirty="0"/>
              <a:t>широко </a:t>
            </a:r>
            <a:r>
              <a:rPr lang="ru-RU" dirty="0" err="1"/>
              <a:t>поширені</a:t>
            </a:r>
            <a:r>
              <a:rPr lang="ru-RU" dirty="0"/>
              <a:t> в </a:t>
            </a:r>
            <a:r>
              <a:rPr lang="ru-RU" dirty="0" err="1"/>
              <a:t>природі</a:t>
            </a:r>
            <a:r>
              <a:rPr lang="ru-RU" dirty="0"/>
              <a:t> — </a:t>
            </a:r>
            <a:r>
              <a:rPr lang="ru-RU" dirty="0" err="1"/>
              <a:t>ґрунт</a:t>
            </a:r>
            <a:r>
              <a:rPr lang="ru-RU" dirty="0"/>
              <a:t>, </a:t>
            </a:r>
            <a:r>
              <a:rPr lang="ru-RU" dirty="0" err="1"/>
              <a:t>сіно</a:t>
            </a:r>
            <a:r>
              <a:rPr lang="ru-RU" dirty="0"/>
              <a:t>,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цвілі</a:t>
            </a:r>
            <a:r>
              <a:rPr lang="ru-RU" dirty="0"/>
              <a:t> на </a:t>
            </a:r>
            <a:r>
              <a:rPr lang="ru-RU" dirty="0" err="1"/>
              <a:t>хлібі</a:t>
            </a:r>
            <a:r>
              <a:rPr lang="ru-RU" dirty="0"/>
              <a:t>, плодах, </a:t>
            </a:r>
            <a:r>
              <a:rPr lang="ru-RU" dirty="0" err="1"/>
              <a:t>варенні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526365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-243408"/>
            <a:ext cx="7924800" cy="1143000"/>
          </a:xfrm>
        </p:spPr>
        <p:txBody>
          <a:bodyPr/>
          <a:lstStyle/>
          <a:p>
            <a:pPr algn="ctr"/>
            <a:r>
              <a:rPr lang="ru-RU" dirty="0" err="1"/>
              <a:t>Епідеміологічні</a:t>
            </a:r>
            <a:r>
              <a:rPr lang="ru-RU" dirty="0"/>
              <a:t> </a:t>
            </a:r>
            <a:r>
              <a:rPr lang="ru-RU" dirty="0" err="1" smtClean="0"/>
              <a:t>особливості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1513467"/>
            <a:ext cx="7924800" cy="4114800"/>
          </a:xfrm>
        </p:spPr>
        <p:txBody>
          <a:bodyPr>
            <a:normAutofit/>
          </a:bodyPr>
          <a:lstStyle/>
          <a:p>
            <a:r>
              <a:rPr lang="ru-RU" dirty="0"/>
              <a:t>Резервуаром </a:t>
            </a:r>
            <a:r>
              <a:rPr lang="ru-RU" dirty="0" err="1"/>
              <a:t>збудника</a:t>
            </a:r>
            <a:r>
              <a:rPr lang="ru-RU" dirty="0"/>
              <a:t> є </a:t>
            </a:r>
            <a:r>
              <a:rPr lang="ru-RU" dirty="0" err="1"/>
              <a:t>повітря</a:t>
            </a:r>
            <a:r>
              <a:rPr lang="ru-RU" dirty="0"/>
              <a:t>, </a:t>
            </a:r>
            <a:r>
              <a:rPr lang="ru-RU" dirty="0" err="1"/>
              <a:t>ґрунт</a:t>
            </a:r>
            <a:r>
              <a:rPr lang="ru-RU" dirty="0"/>
              <a:t>, </a:t>
            </a:r>
            <a:r>
              <a:rPr lang="ru-RU" dirty="0" err="1"/>
              <a:t>гній</a:t>
            </a:r>
            <a:r>
              <a:rPr lang="ru-RU" dirty="0"/>
              <a:t>, </a:t>
            </a:r>
            <a:r>
              <a:rPr lang="ru-RU" dirty="0" err="1"/>
              <a:t>рослини</a:t>
            </a:r>
            <a:r>
              <a:rPr lang="ru-RU" dirty="0"/>
              <a:t>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У </a:t>
            </a:r>
            <a:r>
              <a:rPr lang="ru-RU" dirty="0" err="1"/>
              <a:t>природних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dirty="0" err="1"/>
              <a:t>хворіють</a:t>
            </a:r>
            <a:r>
              <a:rPr lang="ru-RU" dirty="0"/>
              <a:t> </a:t>
            </a:r>
            <a:r>
              <a:rPr lang="ru-RU" dirty="0" err="1"/>
              <a:t>домашні</a:t>
            </a:r>
            <a:r>
              <a:rPr lang="ru-RU" dirty="0"/>
              <a:t> </a:t>
            </a:r>
            <a:r>
              <a:rPr lang="ru-RU" dirty="0" err="1"/>
              <a:t>тварини</a:t>
            </a:r>
            <a:r>
              <a:rPr lang="ru-RU" dirty="0"/>
              <a:t> (</a:t>
            </a:r>
            <a:r>
              <a:rPr lang="ru-RU" dirty="0" err="1"/>
              <a:t>коні</a:t>
            </a:r>
            <a:r>
              <a:rPr lang="ru-RU" dirty="0"/>
              <a:t>, </a:t>
            </a:r>
            <a:r>
              <a:rPr lang="ru-RU" dirty="0" err="1"/>
              <a:t>корови</a:t>
            </a:r>
            <a:r>
              <a:rPr lang="ru-RU" dirty="0"/>
              <a:t>, </a:t>
            </a:r>
            <a:r>
              <a:rPr lang="ru-RU" dirty="0" err="1"/>
              <a:t>свині</a:t>
            </a:r>
            <a:r>
              <a:rPr lang="ru-RU" dirty="0"/>
              <a:t>). </a:t>
            </a:r>
            <a:endParaRPr lang="ru-RU" dirty="0" smtClean="0"/>
          </a:p>
          <a:p>
            <a:pPr marL="0" indent="0">
              <a:buNone/>
            </a:pPr>
            <a:r>
              <a:rPr lang="ru-RU" dirty="0" err="1" smtClean="0"/>
              <a:t>Уражаються</a:t>
            </a:r>
            <a:r>
              <a:rPr lang="ru-RU" dirty="0" smtClean="0"/>
              <a:t> </a:t>
            </a:r>
            <a:r>
              <a:rPr lang="ru-RU" dirty="0"/>
              <a:t>люди </a:t>
            </a:r>
            <a:r>
              <a:rPr lang="ru-RU" dirty="0" err="1"/>
              <a:t>різного</a:t>
            </a:r>
            <a:r>
              <a:rPr lang="ru-RU" dirty="0"/>
              <a:t> </a:t>
            </a:r>
            <a:r>
              <a:rPr lang="ru-RU" dirty="0" err="1"/>
              <a:t>віку</a:t>
            </a:r>
            <a:r>
              <a:rPr lang="ru-RU" dirty="0"/>
              <a:t>.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Спори </a:t>
            </a:r>
            <a:r>
              <a:rPr lang="ru-RU" dirty="0" err="1"/>
              <a:t>грибів</a:t>
            </a:r>
            <a:r>
              <a:rPr lang="ru-RU" dirty="0"/>
              <a:t> </a:t>
            </a:r>
            <a:r>
              <a:rPr lang="ru-RU" dirty="0" err="1"/>
              <a:t>потрапляють</a:t>
            </a:r>
            <a:r>
              <a:rPr lang="ru-RU" dirty="0"/>
              <a:t> в </a:t>
            </a:r>
            <a:r>
              <a:rPr lang="ru-RU" dirty="0" err="1"/>
              <a:t>організм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</a:t>
            </a:r>
            <a:r>
              <a:rPr lang="ru-RU" dirty="0" err="1"/>
              <a:t>переважно</a:t>
            </a:r>
            <a:r>
              <a:rPr lang="ru-RU" dirty="0"/>
              <a:t> </a:t>
            </a:r>
            <a:r>
              <a:rPr lang="ru-RU" dirty="0" err="1" smtClean="0">
                <a:solidFill>
                  <a:srgbClr val="FFC000"/>
                </a:solidFill>
              </a:rPr>
              <a:t>повітряно-крапельним</a:t>
            </a:r>
            <a:r>
              <a:rPr lang="ru-RU" dirty="0" smtClean="0"/>
              <a:t> </a:t>
            </a:r>
            <a:r>
              <a:rPr lang="ru-RU" dirty="0" err="1"/>
              <a:t>механізмом</a:t>
            </a:r>
            <a:r>
              <a:rPr lang="ru-RU" dirty="0"/>
              <a:t> та </a:t>
            </a:r>
            <a:r>
              <a:rPr lang="ru-RU" dirty="0" smtClean="0">
                <a:solidFill>
                  <a:srgbClr val="FFC000"/>
                </a:solidFill>
              </a:rPr>
              <a:t>ал</a:t>
            </a:r>
            <a:r>
              <a:rPr lang="uk-UA" dirty="0" smtClean="0">
                <a:solidFill>
                  <a:srgbClr val="FFC000"/>
                </a:solidFill>
              </a:rPr>
              <a:t>і</a:t>
            </a:r>
            <a:r>
              <a:rPr lang="ru-RU" dirty="0" err="1" smtClean="0">
                <a:solidFill>
                  <a:srgbClr val="FFC000"/>
                </a:solidFill>
              </a:rPr>
              <a:t>ментарним</a:t>
            </a:r>
            <a:r>
              <a:rPr lang="ru-RU" dirty="0" smtClean="0"/>
              <a:t> (при </a:t>
            </a:r>
            <a:r>
              <a:rPr lang="ru-RU" dirty="0" err="1"/>
              <a:t>вживанні</a:t>
            </a:r>
            <a:r>
              <a:rPr lang="ru-RU" dirty="0"/>
              <a:t> </a:t>
            </a:r>
            <a:r>
              <a:rPr lang="ru-RU" dirty="0" err="1"/>
              <a:t>зараженої</a:t>
            </a:r>
            <a:r>
              <a:rPr lang="ru-RU" dirty="0"/>
              <a:t> </a:t>
            </a:r>
            <a:r>
              <a:rPr lang="ru-RU" dirty="0" err="1" smtClean="0"/>
              <a:t>їжі</a:t>
            </a:r>
            <a:r>
              <a:rPr lang="ru-RU" dirty="0" smtClean="0"/>
              <a:t>). </a:t>
            </a:r>
            <a:r>
              <a:rPr lang="ru-RU" dirty="0" err="1"/>
              <a:t>Можливе</a:t>
            </a:r>
            <a:r>
              <a:rPr lang="ru-RU" dirty="0"/>
              <a:t> </a:t>
            </a:r>
            <a:r>
              <a:rPr lang="ru-RU" dirty="0" err="1"/>
              <a:t>проникнення</a:t>
            </a:r>
            <a:r>
              <a:rPr lang="ru-RU" dirty="0"/>
              <a:t> через </a:t>
            </a:r>
            <a:r>
              <a:rPr lang="ru-RU" dirty="0" err="1"/>
              <a:t>ранову</a:t>
            </a:r>
            <a:r>
              <a:rPr lang="ru-RU" dirty="0"/>
              <a:t> </a:t>
            </a:r>
            <a:r>
              <a:rPr lang="ru-RU" dirty="0" err="1"/>
              <a:t>поверхню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 та </a:t>
            </a:r>
            <a:r>
              <a:rPr lang="ru-RU" dirty="0" err="1"/>
              <a:t>м'яких</a:t>
            </a:r>
            <a:r>
              <a:rPr lang="ru-RU" dirty="0"/>
              <a:t> тканин. </a:t>
            </a:r>
            <a:r>
              <a:rPr lang="ru-RU" dirty="0" err="1"/>
              <a:t>Збудники</a:t>
            </a:r>
            <a:r>
              <a:rPr lang="ru-RU" dirty="0"/>
              <a:t> є </a:t>
            </a:r>
            <a:r>
              <a:rPr lang="ru-RU" dirty="0" err="1"/>
              <a:t>опортуністичними</a:t>
            </a:r>
            <a:r>
              <a:rPr lang="ru-RU" dirty="0"/>
              <a:t> патогенами,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спричиняють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за </a:t>
            </a:r>
            <a:r>
              <a:rPr lang="ru-RU" dirty="0" err="1"/>
              <a:t>умови</a:t>
            </a:r>
            <a:r>
              <a:rPr lang="ru-RU" dirty="0"/>
              <a:t> </a:t>
            </a:r>
            <a:r>
              <a:rPr lang="ru-RU" dirty="0" err="1"/>
              <a:t>ослаблення</a:t>
            </a:r>
            <a:r>
              <a:rPr lang="ru-RU" dirty="0"/>
              <a:t> </a:t>
            </a:r>
            <a:r>
              <a:rPr lang="ru-RU" dirty="0" err="1"/>
              <a:t>імунної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 err="1" smtClean="0"/>
              <a:t>Залізо</a:t>
            </a:r>
            <a:r>
              <a:rPr lang="ru-RU" dirty="0" smtClean="0"/>
              <a:t> </a:t>
            </a:r>
            <a:r>
              <a:rPr lang="ru-RU" dirty="0"/>
              <a:t>є стимулятором росту </a:t>
            </a:r>
            <a:r>
              <a:rPr lang="ru-RU" dirty="0" err="1"/>
              <a:t>мукорових</a:t>
            </a:r>
            <a:r>
              <a:rPr lang="ru-RU" dirty="0"/>
              <a:t> </a:t>
            </a:r>
            <a:r>
              <a:rPr lang="ru-RU" dirty="0" err="1"/>
              <a:t>грибів</a:t>
            </a:r>
            <a:r>
              <a:rPr lang="ru-RU" dirty="0"/>
              <a:t>. </a:t>
            </a:r>
            <a:r>
              <a:rPr lang="ru-RU" dirty="0" err="1"/>
              <a:t>Старіші</a:t>
            </a:r>
            <a:r>
              <a:rPr lang="ru-RU" dirty="0"/>
              <a:t> </a:t>
            </a:r>
            <a:r>
              <a:rPr lang="ru-RU" dirty="0" err="1"/>
              <a:t>генерації</a:t>
            </a:r>
            <a:r>
              <a:rPr lang="ru-RU" dirty="0"/>
              <a:t> </a:t>
            </a:r>
            <a:r>
              <a:rPr lang="ru-RU" dirty="0" err="1"/>
              <a:t>препаратів</a:t>
            </a:r>
            <a:r>
              <a:rPr lang="ru-RU" dirty="0"/>
              <a:t> (</a:t>
            </a:r>
            <a:r>
              <a:rPr lang="ru-RU" dirty="0" err="1"/>
              <a:t>хелаторів</a:t>
            </a:r>
            <a:r>
              <a:rPr lang="ru-RU" dirty="0"/>
              <a:t>) </a:t>
            </a:r>
            <a:r>
              <a:rPr lang="ru-RU" dirty="0" err="1"/>
              <a:t>заліза</a:t>
            </a:r>
            <a:r>
              <a:rPr lang="ru-RU" dirty="0"/>
              <a:t>, </a:t>
            </a:r>
            <a:r>
              <a:rPr lang="ru-RU" dirty="0" err="1"/>
              <a:t>такі</a:t>
            </a:r>
            <a:r>
              <a:rPr lang="ru-RU" dirty="0"/>
              <a:t> як </a:t>
            </a:r>
            <a:r>
              <a:rPr lang="ru-RU" dirty="0" err="1">
                <a:solidFill>
                  <a:srgbClr val="FFC000"/>
                </a:solidFill>
              </a:rPr>
              <a:t>дефероксамін</a:t>
            </a:r>
            <a:r>
              <a:rPr lang="ru-RU" dirty="0"/>
              <a:t>, та </a:t>
            </a:r>
            <a:r>
              <a:rPr lang="ru-RU" dirty="0" err="1"/>
              <a:t>всі</a:t>
            </a:r>
            <a:r>
              <a:rPr lang="ru-RU" dirty="0"/>
              <a:t> причини </a:t>
            </a:r>
            <a:r>
              <a:rPr lang="ru-RU" dirty="0" err="1"/>
              <a:t>перевантаження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 </a:t>
            </a:r>
            <a:r>
              <a:rPr lang="ru-RU" dirty="0" err="1"/>
              <a:t>залізом</a:t>
            </a:r>
            <a:r>
              <a:rPr lang="ru-RU" dirty="0"/>
              <a:t>, є </a:t>
            </a:r>
            <a:r>
              <a:rPr lang="ru-RU" dirty="0" err="1"/>
              <a:t>додатковими</a:t>
            </a:r>
            <a:r>
              <a:rPr lang="ru-RU" dirty="0"/>
              <a:t> факторами </a:t>
            </a:r>
            <a:r>
              <a:rPr lang="ru-RU" dirty="0" err="1"/>
              <a:t>ризику</a:t>
            </a:r>
            <a:r>
              <a:rPr lang="ru-RU" dirty="0"/>
              <a:t> </a:t>
            </a:r>
            <a:r>
              <a:rPr lang="ru-RU" dirty="0" err="1"/>
              <a:t>виникнення</a:t>
            </a:r>
            <a:r>
              <a:rPr lang="ru-RU" dirty="0"/>
              <a:t> </a:t>
            </a:r>
            <a:r>
              <a:rPr lang="ru-RU" dirty="0" err="1"/>
              <a:t>мукормікозу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2891" y="1268759"/>
            <a:ext cx="2569149" cy="15899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3916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-171400"/>
            <a:ext cx="7924800" cy="1143000"/>
          </a:xfrm>
        </p:spPr>
        <p:txBody>
          <a:bodyPr/>
          <a:lstStyle/>
          <a:p>
            <a:pPr algn="ctr"/>
            <a:r>
              <a:rPr lang="ru-RU" dirty="0" err="1"/>
              <a:t>Епідеміологічні</a:t>
            </a:r>
            <a:r>
              <a:rPr lang="ru-RU" dirty="0"/>
              <a:t> </a:t>
            </a:r>
            <a:r>
              <a:rPr lang="ru-RU" dirty="0" err="1"/>
              <a:t>особливості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1196752"/>
            <a:ext cx="7924800" cy="45182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До </a:t>
            </a:r>
            <a:r>
              <a:rPr lang="ru-RU" dirty="0" err="1"/>
              <a:t>факторів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сприяють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мукоромікозу</a:t>
            </a:r>
            <a:r>
              <a:rPr lang="ru-RU" dirty="0"/>
              <a:t>,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віднести</a:t>
            </a:r>
            <a:r>
              <a:rPr lang="ru-RU" dirty="0"/>
              <a:t>: </a:t>
            </a:r>
          </a:p>
          <a:p>
            <a:r>
              <a:rPr lang="ru-RU" dirty="0" err="1"/>
              <a:t>цукровий</a:t>
            </a:r>
            <a:r>
              <a:rPr lang="ru-RU" dirty="0"/>
              <a:t> </a:t>
            </a:r>
            <a:r>
              <a:rPr lang="ru-RU" dirty="0" err="1"/>
              <a:t>діабет</a:t>
            </a:r>
            <a:r>
              <a:rPr lang="ru-RU" dirty="0"/>
              <a:t>, </a:t>
            </a:r>
          </a:p>
          <a:p>
            <a:r>
              <a:rPr lang="ru-RU" dirty="0" err="1"/>
              <a:t>злоякісні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, </a:t>
            </a:r>
          </a:p>
          <a:p>
            <a:r>
              <a:rPr lang="ru-RU" dirty="0"/>
              <a:t>стан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трансплантації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та тканин, </a:t>
            </a:r>
          </a:p>
          <a:p>
            <a:r>
              <a:rPr lang="ru-RU" dirty="0"/>
              <a:t>ВІЛ-</a:t>
            </a:r>
            <a:r>
              <a:rPr lang="ru-RU" dirty="0" err="1"/>
              <a:t>інфекцію</a:t>
            </a:r>
            <a:r>
              <a:rPr lang="ru-RU" dirty="0"/>
              <a:t>, </a:t>
            </a:r>
          </a:p>
          <a:p>
            <a:r>
              <a:rPr lang="ru-RU" dirty="0" err="1"/>
              <a:t>системне</a:t>
            </a:r>
            <a:r>
              <a:rPr lang="ru-RU" dirty="0"/>
              <a:t> </a:t>
            </a:r>
            <a:r>
              <a:rPr lang="ru-RU" dirty="0" err="1"/>
              <a:t>вживання</a:t>
            </a:r>
            <a:r>
              <a:rPr lang="ru-RU" dirty="0"/>
              <a:t> </a:t>
            </a:r>
            <a:r>
              <a:rPr lang="ru-RU" dirty="0" err="1"/>
              <a:t>внутрішньовенних</a:t>
            </a:r>
            <a:r>
              <a:rPr lang="ru-RU" dirty="0"/>
              <a:t> </a:t>
            </a:r>
            <a:r>
              <a:rPr lang="ru-RU" dirty="0" err="1"/>
              <a:t>наркотичних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, </a:t>
            </a:r>
          </a:p>
          <a:p>
            <a:r>
              <a:rPr lang="ru-RU" dirty="0" err="1"/>
              <a:t>тяжку</a:t>
            </a:r>
            <a:r>
              <a:rPr lang="ru-RU" dirty="0"/>
              <a:t> </a:t>
            </a:r>
            <a:r>
              <a:rPr lang="ru-RU" dirty="0" err="1"/>
              <a:t>нейтропенію</a:t>
            </a:r>
            <a:r>
              <a:rPr lang="ru-RU" dirty="0"/>
              <a:t>, </a:t>
            </a:r>
          </a:p>
          <a:p>
            <a:r>
              <a:rPr lang="ru-RU" dirty="0" err="1"/>
              <a:t>імуносупресивну</a:t>
            </a:r>
            <a:r>
              <a:rPr lang="ru-RU" dirty="0"/>
              <a:t> </a:t>
            </a:r>
            <a:r>
              <a:rPr lang="ru-RU" dirty="0" err="1"/>
              <a:t>терапію</a:t>
            </a:r>
            <a:r>
              <a:rPr lang="ru-RU" dirty="0"/>
              <a:t>, </a:t>
            </a:r>
          </a:p>
          <a:p>
            <a:r>
              <a:rPr lang="ru-RU" dirty="0" err="1"/>
              <a:t>тривалий</a:t>
            </a:r>
            <a:r>
              <a:rPr lang="ru-RU" dirty="0"/>
              <a:t> </a:t>
            </a:r>
            <a:r>
              <a:rPr lang="ru-RU" dirty="0" err="1"/>
              <a:t>прийом</a:t>
            </a:r>
            <a:r>
              <a:rPr lang="ru-RU" dirty="0"/>
              <a:t> </a:t>
            </a:r>
            <a:r>
              <a:rPr lang="ru-RU" dirty="0" err="1"/>
              <a:t>глюкокортикостероїдів</a:t>
            </a:r>
            <a:r>
              <a:rPr lang="ru-RU" dirty="0"/>
              <a:t> </a:t>
            </a:r>
            <a:r>
              <a:rPr lang="ru-RU" dirty="0" err="1"/>
              <a:t>або</a:t>
            </a:r>
            <a:r>
              <a:rPr lang="ru-RU" dirty="0"/>
              <a:t> </a:t>
            </a:r>
            <a:r>
              <a:rPr lang="ru-RU" dirty="0" err="1"/>
              <a:t>антибіотиків</a:t>
            </a:r>
            <a:r>
              <a:rPr lang="ru-RU" dirty="0"/>
              <a:t> широко спектра </a:t>
            </a:r>
            <a:r>
              <a:rPr lang="ru-RU" dirty="0" err="1"/>
              <a:t>дії</a:t>
            </a:r>
            <a:r>
              <a:rPr lang="ru-RU" dirty="0"/>
              <a:t>, </a:t>
            </a:r>
          </a:p>
          <a:p>
            <a:r>
              <a:rPr lang="ru-RU" dirty="0" err="1"/>
              <a:t>виражений</a:t>
            </a:r>
            <a:r>
              <a:rPr lang="ru-RU" dirty="0"/>
              <a:t> </a:t>
            </a:r>
            <a:r>
              <a:rPr lang="ru-RU" dirty="0" err="1"/>
              <a:t>дефіцит</a:t>
            </a:r>
            <a:r>
              <a:rPr lang="ru-RU" dirty="0"/>
              <a:t> </a:t>
            </a:r>
            <a:r>
              <a:rPr lang="ru-RU" dirty="0" err="1"/>
              <a:t>маси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, </a:t>
            </a:r>
          </a:p>
          <a:p>
            <a:r>
              <a:rPr lang="ru-RU" dirty="0" err="1"/>
              <a:t>ушкодження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травм, </a:t>
            </a:r>
            <a:r>
              <a:rPr lang="ru-RU" dirty="0" err="1"/>
              <a:t>опіків</a:t>
            </a:r>
            <a:r>
              <a:rPr lang="ru-RU" dirty="0"/>
              <a:t> у </a:t>
            </a:r>
            <a:r>
              <a:rPr lang="ru-RU" dirty="0" err="1"/>
              <a:t>імуноскопроментованих</a:t>
            </a:r>
            <a:r>
              <a:rPr lang="ru-RU" dirty="0"/>
              <a:t> </a:t>
            </a:r>
            <a:r>
              <a:rPr lang="ru-RU" dirty="0" err="1"/>
              <a:t>хворих</a:t>
            </a:r>
            <a:r>
              <a:rPr lang="ru-RU" dirty="0"/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94109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0"/>
            <a:ext cx="7924800" cy="1143000"/>
          </a:xfrm>
        </p:spPr>
        <p:txBody>
          <a:bodyPr/>
          <a:lstStyle/>
          <a:p>
            <a:pPr algn="ctr"/>
            <a:r>
              <a:rPr lang="uk-UA" dirty="0" smtClean="0"/>
              <a:t>Клінічні форми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699792" y="1628800"/>
            <a:ext cx="4464496" cy="4114800"/>
          </a:xfrm>
        </p:spPr>
        <p:txBody>
          <a:bodyPr>
            <a:normAutofit/>
          </a:bodyPr>
          <a:lstStyle/>
          <a:p>
            <a:r>
              <a:rPr lang="ru-RU" b="1" dirty="0" err="1"/>
              <a:t>Риноцеребральна</a:t>
            </a:r>
            <a:r>
              <a:rPr lang="ru-RU" b="1" dirty="0"/>
              <a:t> </a:t>
            </a:r>
            <a:r>
              <a:rPr lang="ru-RU" b="1" dirty="0" smtClean="0"/>
              <a:t>форма</a:t>
            </a:r>
          </a:p>
          <a:p>
            <a:endParaRPr lang="ru-RU" b="1" dirty="0"/>
          </a:p>
          <a:p>
            <a:r>
              <a:rPr lang="ru-RU" b="1" dirty="0" err="1" smtClean="0"/>
              <a:t>Легенева</a:t>
            </a:r>
            <a:r>
              <a:rPr lang="ru-RU" b="1" dirty="0" smtClean="0"/>
              <a:t> форма</a:t>
            </a:r>
          </a:p>
          <a:p>
            <a:endParaRPr lang="ru-RU" b="1" dirty="0" smtClean="0"/>
          </a:p>
          <a:p>
            <a:r>
              <a:rPr lang="ru-RU" b="1" dirty="0" err="1" smtClean="0"/>
              <a:t>Гастроінтестинальна</a:t>
            </a:r>
            <a:r>
              <a:rPr lang="ru-RU" b="1" dirty="0" smtClean="0"/>
              <a:t> форма</a:t>
            </a:r>
          </a:p>
          <a:p>
            <a:endParaRPr lang="ru-RU" b="1" dirty="0"/>
          </a:p>
          <a:p>
            <a:r>
              <a:rPr lang="ru-RU" b="1" dirty="0" err="1" smtClean="0"/>
              <a:t>Шкірна</a:t>
            </a:r>
            <a:r>
              <a:rPr lang="ru-RU" b="1" dirty="0" smtClean="0"/>
              <a:t> форма</a:t>
            </a:r>
          </a:p>
          <a:p>
            <a:endParaRPr lang="ru-RU" b="1" dirty="0"/>
          </a:p>
          <a:p>
            <a:r>
              <a:rPr lang="ru-RU" b="1" dirty="0" err="1" smtClean="0"/>
              <a:t>Дисемінована</a:t>
            </a:r>
            <a:r>
              <a:rPr lang="ru-RU" b="1" dirty="0" smtClean="0"/>
              <a:t> </a:t>
            </a:r>
            <a:r>
              <a:rPr lang="ru-RU" b="1" dirty="0"/>
              <a:t>форма</a:t>
            </a:r>
          </a:p>
          <a:p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908720"/>
            <a:ext cx="2109614" cy="19800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776960"/>
            <a:ext cx="2793221" cy="18616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619119"/>
            <a:ext cx="2649205" cy="15950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3573016"/>
            <a:ext cx="2209065" cy="16710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83002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-243408"/>
            <a:ext cx="7924800" cy="1143000"/>
          </a:xfrm>
        </p:spPr>
        <p:txBody>
          <a:bodyPr/>
          <a:lstStyle/>
          <a:p>
            <a:pPr algn="ctr"/>
            <a:r>
              <a:rPr lang="ru-RU" dirty="0"/>
              <a:t>ЛІКУВАННЯ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1052736"/>
            <a:ext cx="8064896" cy="4302224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Для адекватного </a:t>
            </a:r>
            <a:r>
              <a:rPr lang="ru-RU" dirty="0" err="1"/>
              <a:t>лікування</a:t>
            </a:r>
            <a:r>
              <a:rPr lang="ru-RU" dirty="0"/>
              <a:t> головною </a:t>
            </a:r>
            <a:r>
              <a:rPr lang="ru-RU" dirty="0" err="1"/>
              <a:t>умовою</a:t>
            </a:r>
            <a:r>
              <a:rPr lang="ru-RU" dirty="0"/>
              <a:t> є </a:t>
            </a:r>
            <a:r>
              <a:rPr lang="ru-RU" dirty="0" err="1"/>
              <a:t>відміна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інтенсивності</a:t>
            </a:r>
            <a:r>
              <a:rPr lang="ru-RU" dirty="0"/>
              <a:t> </a:t>
            </a:r>
            <a:r>
              <a:rPr lang="ru-RU" dirty="0" err="1"/>
              <a:t>імуносупресивної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, </a:t>
            </a:r>
            <a:r>
              <a:rPr lang="ru-RU" dirty="0" err="1"/>
              <a:t>радикальне</a:t>
            </a:r>
            <a:r>
              <a:rPr lang="ru-RU" dirty="0"/>
              <a:t> </a:t>
            </a:r>
            <a:r>
              <a:rPr lang="ru-RU" dirty="0" err="1"/>
              <a:t>видалення</a:t>
            </a:r>
            <a:r>
              <a:rPr lang="ru-RU" dirty="0"/>
              <a:t> </a:t>
            </a:r>
            <a:r>
              <a:rPr lang="ru-RU" dirty="0" err="1"/>
              <a:t>некротизованих</a:t>
            </a:r>
            <a:r>
              <a:rPr lang="ru-RU" dirty="0"/>
              <a:t> </a:t>
            </a:r>
            <a:r>
              <a:rPr lang="ru-RU" dirty="0" err="1"/>
              <a:t>інфікованих</a:t>
            </a:r>
            <a:r>
              <a:rPr lang="ru-RU" dirty="0"/>
              <a:t> тканин, </a:t>
            </a:r>
            <a:r>
              <a:rPr lang="ru-RU" dirty="0" err="1"/>
              <a:t>своєчасне</a:t>
            </a:r>
            <a:r>
              <a:rPr lang="ru-RU" dirty="0"/>
              <a:t> </a:t>
            </a:r>
            <a:r>
              <a:rPr lang="ru-RU" dirty="0" err="1"/>
              <a:t>призначення</a:t>
            </a:r>
            <a:r>
              <a:rPr lang="ru-RU" dirty="0"/>
              <a:t> </a:t>
            </a:r>
            <a:r>
              <a:rPr lang="ru-RU" dirty="0" err="1"/>
              <a:t>протигрибкової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.</a:t>
            </a:r>
            <a:endParaRPr lang="ru-RU" b="1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FFC000"/>
                </a:solidFill>
              </a:rPr>
              <a:t>1</a:t>
            </a:r>
            <a:r>
              <a:rPr lang="ru-RU" b="1" dirty="0">
                <a:solidFill>
                  <a:srgbClr val="FFC000"/>
                </a:solidFill>
              </a:rPr>
              <a:t>. </a:t>
            </a:r>
            <a:r>
              <a:rPr lang="ru-RU" b="1" dirty="0" err="1">
                <a:solidFill>
                  <a:srgbClr val="FFC000"/>
                </a:solidFill>
              </a:rPr>
              <a:t>Протигрибкове</a:t>
            </a:r>
            <a:r>
              <a:rPr lang="ru-RU" b="1" dirty="0">
                <a:solidFill>
                  <a:srgbClr val="FFC000"/>
                </a:solidFill>
              </a:rPr>
              <a:t> </a:t>
            </a:r>
            <a:r>
              <a:rPr lang="ru-RU" b="1" dirty="0" err="1">
                <a:solidFill>
                  <a:srgbClr val="FFC000"/>
                </a:solidFill>
              </a:rPr>
              <a:t>лікування</a:t>
            </a:r>
            <a:endParaRPr lang="ru-RU" dirty="0">
              <a:solidFill>
                <a:srgbClr val="FFC000"/>
              </a:solidFill>
            </a:endParaRPr>
          </a:p>
          <a:p>
            <a:r>
              <a:rPr lang="ru-RU" dirty="0"/>
              <a:t>1) рекомендована </a:t>
            </a:r>
            <a:r>
              <a:rPr lang="ru-RU" dirty="0" err="1"/>
              <a:t>терапія</a:t>
            </a:r>
            <a:r>
              <a:rPr lang="ru-RU" dirty="0"/>
              <a:t> – </a:t>
            </a:r>
            <a:r>
              <a:rPr lang="ru-RU" dirty="0" err="1"/>
              <a:t>ліпосомальний</a:t>
            </a:r>
            <a:r>
              <a:rPr lang="ru-RU" dirty="0"/>
              <a:t> препарат </a:t>
            </a:r>
            <a:r>
              <a:rPr lang="ru-RU" dirty="0" err="1"/>
              <a:t>амфотерицину</a:t>
            </a:r>
            <a:r>
              <a:rPr lang="ru-RU" dirty="0"/>
              <a:t> В (</a:t>
            </a:r>
            <a:r>
              <a:rPr lang="en-US" dirty="0" err="1"/>
              <a:t>LAmB</a:t>
            </a:r>
            <a:r>
              <a:rPr lang="en-US" dirty="0"/>
              <a:t>) 5-10 </a:t>
            </a:r>
            <a:r>
              <a:rPr lang="ru-RU" dirty="0"/>
              <a:t>мг/кг/</a:t>
            </a:r>
            <a:r>
              <a:rPr lang="ru-RU" dirty="0" err="1"/>
              <a:t>добу</a:t>
            </a:r>
            <a:r>
              <a:rPr lang="ru-RU" dirty="0"/>
              <a:t> в/в; </a:t>
            </a:r>
            <a:r>
              <a:rPr lang="ru-RU" dirty="0" err="1"/>
              <a:t>розглянути</a:t>
            </a:r>
            <a:r>
              <a:rPr lang="ru-RU" dirty="0"/>
              <a:t> </a:t>
            </a:r>
            <a:r>
              <a:rPr lang="ru-RU" dirty="0" err="1"/>
              <a:t>доцільність</a:t>
            </a:r>
            <a:r>
              <a:rPr lang="ru-RU" dirty="0"/>
              <a:t> </a:t>
            </a:r>
            <a:r>
              <a:rPr lang="ru-RU" dirty="0" err="1"/>
              <a:t>комбінованої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 з ЛЗ з </a:t>
            </a:r>
            <a:r>
              <a:rPr lang="ru-RU" dirty="0" err="1"/>
              <a:t>групи</a:t>
            </a:r>
            <a:r>
              <a:rPr lang="ru-RU" dirty="0"/>
              <a:t> </a:t>
            </a:r>
            <a:r>
              <a:rPr lang="ru-RU" dirty="0" err="1"/>
              <a:t>ехінокандінів</a:t>
            </a:r>
            <a:endParaRPr lang="ru-RU" dirty="0"/>
          </a:p>
          <a:p>
            <a:r>
              <a:rPr lang="ru-RU" dirty="0"/>
              <a:t>2) </a:t>
            </a:r>
            <a:r>
              <a:rPr lang="ru-RU" dirty="0" err="1"/>
              <a:t>альтернативне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(</a:t>
            </a:r>
            <a:r>
              <a:rPr lang="ru-RU" dirty="0" err="1"/>
              <a:t>варіанти</a:t>
            </a:r>
            <a:r>
              <a:rPr lang="ru-RU" dirty="0"/>
              <a:t>):</a:t>
            </a:r>
          </a:p>
          <a:p>
            <a:pPr>
              <a:buFont typeface="Courier New" pitchFamily="49" charset="0"/>
              <a:buChar char="o"/>
            </a:pPr>
            <a:r>
              <a:rPr lang="ru-RU" dirty="0" err="1" smtClean="0"/>
              <a:t>звичайна</a:t>
            </a:r>
            <a:r>
              <a:rPr lang="ru-RU" dirty="0" smtClean="0"/>
              <a:t> </a:t>
            </a:r>
            <a:r>
              <a:rPr lang="ru-RU" dirty="0" err="1"/>
              <a:t>лікарська</a:t>
            </a:r>
            <a:r>
              <a:rPr lang="ru-RU" dirty="0"/>
              <a:t> форма </a:t>
            </a:r>
            <a:r>
              <a:rPr lang="ru-RU" dirty="0" err="1"/>
              <a:t>амфотерицину</a:t>
            </a:r>
            <a:r>
              <a:rPr lang="ru-RU" dirty="0"/>
              <a:t> В (</a:t>
            </a:r>
            <a:r>
              <a:rPr lang="en-US" dirty="0" err="1"/>
              <a:t>AmB</a:t>
            </a:r>
            <a:r>
              <a:rPr lang="en-US" dirty="0"/>
              <a:t>) 1 </a:t>
            </a:r>
            <a:r>
              <a:rPr lang="ru-RU" dirty="0"/>
              <a:t>мг/кг </a:t>
            </a:r>
            <a:r>
              <a:rPr lang="ru-RU" dirty="0" err="1"/>
              <a:t>маси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в/в</a:t>
            </a:r>
          </a:p>
          <a:p>
            <a:pPr>
              <a:buFont typeface="Courier New" pitchFamily="49" charset="0"/>
              <a:buChar char="o"/>
            </a:pPr>
            <a:r>
              <a:rPr lang="ru-RU" dirty="0" err="1" smtClean="0"/>
              <a:t>позаконазол</a:t>
            </a:r>
            <a:r>
              <a:rPr lang="ru-RU" dirty="0" smtClean="0"/>
              <a:t> </a:t>
            </a:r>
            <a:r>
              <a:rPr lang="ru-RU" dirty="0"/>
              <a:t>п/о 300 мг 2 × день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першого</a:t>
            </a:r>
            <a:r>
              <a:rPr lang="ru-RU" dirty="0"/>
              <a:t> дня </a:t>
            </a:r>
            <a:r>
              <a:rPr lang="ru-RU" dirty="0" err="1"/>
              <a:t>терапії</a:t>
            </a:r>
            <a:r>
              <a:rPr lang="ru-RU" dirty="0"/>
              <a:t>, </a:t>
            </a:r>
            <a:r>
              <a:rPr lang="ru-RU" dirty="0" err="1"/>
              <a:t>потім</a:t>
            </a:r>
            <a:r>
              <a:rPr lang="ru-RU" dirty="0"/>
              <a:t> 300 мг 1 × день</a:t>
            </a:r>
          </a:p>
          <a:p>
            <a:pPr>
              <a:buFont typeface="Courier New" pitchFamily="49" charset="0"/>
              <a:buChar char="o"/>
            </a:pPr>
            <a:r>
              <a:rPr lang="ru-RU" dirty="0" err="1" smtClean="0"/>
              <a:t>ізавуконазол</a:t>
            </a:r>
            <a:r>
              <a:rPr lang="ru-RU" dirty="0" smtClean="0"/>
              <a:t> </a:t>
            </a:r>
            <a:r>
              <a:rPr lang="ru-RU" dirty="0"/>
              <a:t>200 мг (372 мг у </a:t>
            </a:r>
            <a:r>
              <a:rPr lang="ru-RU" dirty="0" err="1"/>
              <a:t>формі</a:t>
            </a:r>
            <a:r>
              <a:rPr lang="ru-RU" dirty="0"/>
              <a:t> «</a:t>
            </a:r>
            <a:r>
              <a:rPr lang="ru-RU" dirty="0" err="1"/>
              <a:t>проліків</a:t>
            </a:r>
            <a:r>
              <a:rPr lang="ru-RU" dirty="0"/>
              <a:t>») </a:t>
            </a:r>
            <a:r>
              <a:rPr lang="ru-RU" dirty="0" err="1"/>
              <a:t>кожні</a:t>
            </a:r>
            <a:r>
              <a:rPr lang="ru-RU" dirty="0"/>
              <a:t> 8 год п/о </a:t>
            </a:r>
            <a:r>
              <a:rPr lang="ru-RU" dirty="0" err="1"/>
              <a:t>або</a:t>
            </a:r>
            <a:r>
              <a:rPr lang="ru-RU" dirty="0"/>
              <a:t> в/в </a:t>
            </a:r>
            <a:r>
              <a:rPr lang="ru-RU" dirty="0" err="1"/>
              <a:t>впродовж</a:t>
            </a:r>
            <a:r>
              <a:rPr lang="ru-RU" dirty="0"/>
              <a:t> 2 </a:t>
            </a:r>
            <a:r>
              <a:rPr lang="ru-RU" dirty="0" err="1"/>
              <a:t>днів</a:t>
            </a:r>
            <a:r>
              <a:rPr lang="ru-RU" dirty="0"/>
              <a:t> (</a:t>
            </a:r>
            <a:r>
              <a:rPr lang="ru-RU" dirty="0" err="1"/>
              <a:t>всього</a:t>
            </a:r>
            <a:r>
              <a:rPr lang="ru-RU" dirty="0"/>
              <a:t> 6 доз), </a:t>
            </a:r>
            <a:r>
              <a:rPr lang="ru-RU" dirty="0" err="1"/>
              <a:t>потім</a:t>
            </a:r>
            <a:r>
              <a:rPr lang="ru-RU" dirty="0"/>
              <a:t> 200 мг 1 × день</a:t>
            </a:r>
          </a:p>
          <a:p>
            <a:pPr marL="0" indent="0">
              <a:buNone/>
            </a:pPr>
            <a:r>
              <a:rPr lang="ru-RU" b="1" dirty="0">
                <a:solidFill>
                  <a:srgbClr val="FFC000"/>
                </a:solidFill>
              </a:rPr>
              <a:t>2. </a:t>
            </a:r>
            <a:r>
              <a:rPr lang="ru-RU" b="1" dirty="0" err="1">
                <a:solidFill>
                  <a:srgbClr val="FFC000"/>
                </a:solidFill>
              </a:rPr>
              <a:t>Хірургічне</a:t>
            </a:r>
            <a:r>
              <a:rPr lang="ru-RU" b="1" dirty="0">
                <a:solidFill>
                  <a:srgbClr val="FFC000"/>
                </a:solidFill>
              </a:rPr>
              <a:t> </a:t>
            </a:r>
            <a:r>
              <a:rPr lang="ru-RU" b="1" dirty="0" err="1">
                <a:solidFill>
                  <a:srgbClr val="FFC000"/>
                </a:solidFill>
              </a:rPr>
              <a:t>лікування</a:t>
            </a:r>
            <a:endParaRPr lang="ru-RU" dirty="0">
              <a:solidFill>
                <a:srgbClr val="FFC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217658"/>
            <a:ext cx="1403648" cy="17796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282554"/>
            <a:ext cx="1691680" cy="16916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4501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0"/>
            <a:ext cx="7924800" cy="1143000"/>
          </a:xfrm>
        </p:spPr>
        <p:txBody>
          <a:bodyPr/>
          <a:lstStyle/>
          <a:p>
            <a:pPr algn="ctr"/>
            <a:r>
              <a:rPr lang="ru-RU" dirty="0" smtClean="0"/>
              <a:t>Прогноз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195736" y="1556792"/>
            <a:ext cx="5976664" cy="4114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err="1"/>
              <a:t>Загальна</a:t>
            </a:r>
            <a:r>
              <a:rPr lang="ru-RU" sz="2000" dirty="0"/>
              <a:t> </a:t>
            </a:r>
            <a:r>
              <a:rPr lang="ru-RU" sz="2000" dirty="0" err="1" smtClean="0"/>
              <a:t>летальність</a:t>
            </a:r>
            <a:r>
              <a:rPr lang="ru-RU" sz="2000" dirty="0"/>
              <a:t> </a:t>
            </a:r>
            <a:r>
              <a:rPr lang="ru-RU" sz="2000" dirty="0" err="1" smtClean="0"/>
              <a:t>досягає</a:t>
            </a:r>
            <a:r>
              <a:rPr lang="ru-RU" sz="2000" dirty="0" smtClean="0"/>
              <a:t> </a:t>
            </a:r>
            <a:r>
              <a:rPr lang="ru-RU" sz="2000" dirty="0"/>
              <a:t>50-85 %. </a:t>
            </a:r>
            <a:endParaRPr lang="uk-UA" sz="2000" dirty="0"/>
          </a:p>
          <a:p>
            <a:pPr marL="0" indent="0">
              <a:buNone/>
            </a:pPr>
            <a:endParaRPr lang="ru-RU" sz="1800" dirty="0" smtClean="0"/>
          </a:p>
          <a:p>
            <a:r>
              <a:rPr lang="ru-RU" sz="1800" dirty="0" smtClean="0"/>
              <a:t>При </a:t>
            </a:r>
            <a:r>
              <a:rPr lang="ru-RU" sz="1800" dirty="0" err="1"/>
              <a:t>риноцеребральній</a:t>
            </a:r>
            <a:r>
              <a:rPr lang="ru-RU" sz="1800" dirty="0"/>
              <a:t> </a:t>
            </a:r>
            <a:r>
              <a:rPr lang="ru-RU" sz="1800" dirty="0" err="1"/>
              <a:t>формі</a:t>
            </a:r>
            <a:r>
              <a:rPr lang="ru-RU" sz="1800" dirty="0"/>
              <a:t> — 50-70 %; </a:t>
            </a:r>
            <a:endParaRPr lang="ru-RU" sz="1800" dirty="0" smtClean="0"/>
          </a:p>
          <a:p>
            <a:r>
              <a:rPr lang="ru-RU" sz="1800" dirty="0" err="1" smtClean="0"/>
              <a:t>легеневій</a:t>
            </a:r>
            <a:r>
              <a:rPr lang="ru-RU" sz="1800" dirty="0" smtClean="0"/>
              <a:t> </a:t>
            </a:r>
            <a:r>
              <a:rPr lang="ru-RU" sz="1800" dirty="0"/>
              <a:t>і </a:t>
            </a:r>
            <a:r>
              <a:rPr lang="ru-RU" sz="1800" dirty="0" err="1"/>
              <a:t>гастроінтестінальній</a:t>
            </a:r>
            <a:r>
              <a:rPr lang="ru-RU" sz="1800" dirty="0"/>
              <a:t> </a:t>
            </a:r>
            <a:r>
              <a:rPr lang="ru-RU" sz="1800" dirty="0" err="1"/>
              <a:t>летальність</a:t>
            </a:r>
            <a:r>
              <a:rPr lang="ru-RU" sz="1800" dirty="0"/>
              <a:t> </a:t>
            </a:r>
            <a:r>
              <a:rPr lang="ru-RU" sz="1800" dirty="0" err="1"/>
              <a:t>ще</a:t>
            </a:r>
            <a:r>
              <a:rPr lang="ru-RU" sz="1800" dirty="0"/>
              <a:t> </a:t>
            </a:r>
            <a:r>
              <a:rPr lang="ru-RU" sz="1800" dirty="0" err="1"/>
              <a:t>вища</a:t>
            </a:r>
            <a:r>
              <a:rPr lang="ru-RU" sz="1800" dirty="0"/>
              <a:t> (</a:t>
            </a:r>
            <a:r>
              <a:rPr lang="ru-RU" sz="1800" dirty="0" err="1"/>
              <a:t>оскільки</a:t>
            </a:r>
            <a:r>
              <a:rPr lang="ru-RU" sz="1800" dirty="0"/>
              <a:t> </a:t>
            </a:r>
            <a:r>
              <a:rPr lang="ru-RU" sz="1800" dirty="0" err="1"/>
              <a:t>такі</a:t>
            </a:r>
            <a:r>
              <a:rPr lang="ru-RU" sz="1800" dirty="0"/>
              <a:t> </a:t>
            </a:r>
            <a:r>
              <a:rPr lang="ru-RU" sz="1800" dirty="0" err="1"/>
              <a:t>форми</a:t>
            </a:r>
            <a:r>
              <a:rPr lang="ru-RU" sz="1800" dirty="0"/>
              <a:t>, як правило, </a:t>
            </a:r>
            <a:r>
              <a:rPr lang="ru-RU" sz="1800" dirty="0" err="1"/>
              <a:t>діагностуються</a:t>
            </a:r>
            <a:r>
              <a:rPr lang="ru-RU" sz="1800" dirty="0"/>
              <a:t> </a:t>
            </a:r>
            <a:r>
              <a:rPr lang="ru-RU" sz="1800" dirty="0" err="1"/>
              <a:t>пізно</a:t>
            </a:r>
            <a:r>
              <a:rPr lang="ru-RU" sz="1800" dirty="0"/>
              <a:t> в </a:t>
            </a:r>
            <a:r>
              <a:rPr lang="ru-RU" sz="1800" dirty="0" err="1"/>
              <a:t>ході</a:t>
            </a:r>
            <a:r>
              <a:rPr lang="ru-RU" sz="1800" dirty="0"/>
              <a:t> </a:t>
            </a:r>
            <a:r>
              <a:rPr lang="ru-RU" sz="1800" dirty="0" err="1"/>
              <a:t>захворювання</a:t>
            </a:r>
            <a:r>
              <a:rPr lang="ru-RU" sz="1800" dirty="0"/>
              <a:t>); </a:t>
            </a:r>
            <a:endParaRPr lang="ru-RU" sz="1800" dirty="0" smtClean="0"/>
          </a:p>
          <a:p>
            <a:r>
              <a:rPr lang="ru-RU" sz="1800" dirty="0" err="1" smtClean="0"/>
              <a:t>дисемінованій</a:t>
            </a:r>
            <a:r>
              <a:rPr lang="ru-RU" sz="1800" dirty="0" smtClean="0"/>
              <a:t> </a:t>
            </a:r>
            <a:r>
              <a:rPr lang="ru-RU" sz="1800" dirty="0" err="1"/>
              <a:t>формі</a:t>
            </a:r>
            <a:r>
              <a:rPr lang="ru-RU" sz="1800" dirty="0"/>
              <a:t> — до 100 %; </a:t>
            </a:r>
            <a:endParaRPr lang="ru-RU" sz="1800" dirty="0" smtClean="0"/>
          </a:p>
          <a:p>
            <a:r>
              <a:rPr lang="ru-RU" sz="1800" dirty="0" err="1" smtClean="0"/>
              <a:t>шкірній</a:t>
            </a:r>
            <a:r>
              <a:rPr lang="ru-RU" sz="1800" dirty="0"/>
              <a:t> — до 15 %.</a:t>
            </a:r>
          </a:p>
        </p:txBody>
      </p:sp>
    </p:spTree>
    <p:extLst>
      <p:ext uri="{BB962C8B-B14F-4D97-AF65-F5344CB8AC3E}">
        <p14:creationId xmlns:p14="http://schemas.microsoft.com/office/powerpoint/2010/main" xmlns="" val="3569872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-171400"/>
            <a:ext cx="7924800" cy="1143000"/>
          </a:xfrm>
        </p:spPr>
        <p:txBody>
          <a:bodyPr/>
          <a:lstStyle/>
          <a:p>
            <a:pPr algn="ctr"/>
            <a:r>
              <a:rPr lang="ru-RU" b="1" dirty="0"/>
              <a:t>"</a:t>
            </a:r>
            <a:r>
              <a:rPr lang="ru-RU" b="1" dirty="0" err="1"/>
              <a:t>чорний</a:t>
            </a:r>
            <a:r>
              <a:rPr lang="ru-RU" b="1" dirty="0"/>
              <a:t> </a:t>
            </a:r>
            <a:r>
              <a:rPr lang="ru-RU" b="1" dirty="0" smtClean="0"/>
              <a:t>грибок« у </a:t>
            </a:r>
            <a:r>
              <a:rPr lang="ru-RU" b="1" dirty="0" err="1" smtClean="0"/>
              <a:t>пацієнтів</a:t>
            </a:r>
            <a:r>
              <a:rPr lang="ru-RU" b="1" dirty="0" smtClean="0"/>
              <a:t> </a:t>
            </a:r>
            <a:r>
              <a:rPr lang="ru-RU" b="1" dirty="0" err="1"/>
              <a:t>і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en-US" b="1" dirty="0"/>
              <a:t>Covid-19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1196752"/>
            <a:ext cx="7924800" cy="4518248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останнього</a:t>
            </a:r>
            <a:r>
              <a:rPr lang="ru-RU" dirty="0"/>
              <a:t> </a:t>
            </a:r>
            <a:r>
              <a:rPr lang="ru-RU" dirty="0" err="1"/>
              <a:t>місяця</a:t>
            </a:r>
            <a:r>
              <a:rPr lang="ru-RU" dirty="0"/>
              <a:t> </a:t>
            </a:r>
            <a:r>
              <a:rPr lang="ru-RU" dirty="0" err="1"/>
              <a:t>світова</a:t>
            </a:r>
            <a:r>
              <a:rPr lang="ru-RU" dirty="0"/>
              <a:t> </a:t>
            </a:r>
            <a:r>
              <a:rPr lang="ru-RU" dirty="0" err="1"/>
              <a:t>наукова</a:t>
            </a:r>
            <a:r>
              <a:rPr lang="ru-RU" dirty="0"/>
              <a:t> </a:t>
            </a:r>
            <a:r>
              <a:rPr lang="ru-RU" dirty="0" err="1"/>
              <a:t>спільнота</a:t>
            </a:r>
            <a:r>
              <a:rPr lang="ru-RU" dirty="0"/>
              <a:t> </a:t>
            </a:r>
            <a:r>
              <a:rPr lang="ru-RU" dirty="0" err="1"/>
              <a:t>стурбована</a:t>
            </a:r>
            <a:r>
              <a:rPr lang="ru-RU" dirty="0"/>
              <a:t> </a:t>
            </a:r>
            <a:r>
              <a:rPr lang="ru-RU" dirty="0" err="1"/>
              <a:t>різким</a:t>
            </a:r>
            <a:r>
              <a:rPr lang="ru-RU" dirty="0"/>
              <a:t> </a:t>
            </a:r>
            <a:r>
              <a:rPr lang="ru-RU" dirty="0" err="1"/>
              <a:t>зростанням</a:t>
            </a:r>
            <a:r>
              <a:rPr lang="ru-RU" dirty="0"/>
              <a:t> </a:t>
            </a:r>
            <a:r>
              <a:rPr lang="ru-RU" dirty="0" err="1"/>
              <a:t>випадків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«</a:t>
            </a:r>
            <a:r>
              <a:rPr lang="ru-RU" dirty="0" err="1"/>
              <a:t>чорним</a:t>
            </a:r>
            <a:r>
              <a:rPr lang="ru-RU" dirty="0"/>
              <a:t> грибком» </a:t>
            </a:r>
            <a:r>
              <a:rPr lang="ru-RU" dirty="0" err="1"/>
              <a:t>пацієнтів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хворіють</a:t>
            </a:r>
            <a:r>
              <a:rPr lang="ru-RU" dirty="0"/>
              <a:t> на </a:t>
            </a:r>
            <a:r>
              <a:rPr lang="ru-RU" dirty="0" err="1"/>
              <a:t>ковід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щойно</a:t>
            </a:r>
            <a:r>
              <a:rPr lang="ru-RU" dirty="0"/>
              <a:t> </a:t>
            </a:r>
            <a:r>
              <a:rPr lang="ru-RU" dirty="0" err="1" smtClean="0"/>
              <a:t>видужали</a:t>
            </a:r>
            <a:r>
              <a:rPr lang="ru-RU" dirty="0" smtClean="0"/>
              <a:t>. </a:t>
            </a:r>
            <a:r>
              <a:rPr lang="ru-RU" dirty="0" err="1"/>
              <a:t>Наразі</a:t>
            </a:r>
            <a:r>
              <a:rPr lang="ru-RU" dirty="0"/>
              <a:t> </a:t>
            </a:r>
            <a:r>
              <a:rPr lang="ru-RU" dirty="0" err="1"/>
              <a:t>йдеться</a:t>
            </a:r>
            <a:r>
              <a:rPr lang="ru-RU" dirty="0"/>
              <a:t> про </a:t>
            </a:r>
            <a:r>
              <a:rPr lang="ru-RU" dirty="0" err="1"/>
              <a:t>кілька</a:t>
            </a:r>
            <a:r>
              <a:rPr lang="ru-RU" dirty="0"/>
              <a:t> </a:t>
            </a:r>
            <a:r>
              <a:rPr lang="ru-RU" dirty="0" err="1"/>
              <a:t>тисяч</a:t>
            </a:r>
            <a:r>
              <a:rPr lang="ru-RU" dirty="0"/>
              <a:t> </a:t>
            </a:r>
            <a:r>
              <a:rPr lang="ru-RU" dirty="0" err="1"/>
              <a:t>випадків</a:t>
            </a:r>
            <a:r>
              <a:rPr lang="ru-RU" dirty="0"/>
              <a:t>, і </a:t>
            </a:r>
            <a:r>
              <a:rPr lang="ru-RU" dirty="0" err="1"/>
              <a:t>близько</a:t>
            </a:r>
            <a:r>
              <a:rPr lang="ru-RU" dirty="0"/>
              <a:t> 80% з них </a:t>
            </a:r>
            <a:r>
              <a:rPr lang="ru-RU" dirty="0" err="1"/>
              <a:t>зареєстровані</a:t>
            </a:r>
            <a:r>
              <a:rPr lang="ru-RU" dirty="0"/>
              <a:t> в </a:t>
            </a:r>
            <a:r>
              <a:rPr lang="ru-RU" dirty="0" err="1"/>
              <a:t>Індії</a:t>
            </a:r>
            <a:r>
              <a:rPr lang="ru-RU" dirty="0" smtClean="0"/>
              <a:t>.</a:t>
            </a:r>
          </a:p>
          <a:p>
            <a:r>
              <a:rPr lang="ru-RU" dirty="0" err="1"/>
              <a:t>Н</a:t>
            </a:r>
            <a:r>
              <a:rPr lang="ru-RU" dirty="0" err="1" smtClean="0"/>
              <a:t>айбільшу</a:t>
            </a:r>
            <a:r>
              <a:rPr lang="ru-RU" dirty="0" smtClean="0"/>
              <a:t> </a:t>
            </a:r>
            <a:r>
              <a:rPr lang="ru-RU" dirty="0"/>
              <a:t>роль </a:t>
            </a:r>
            <a:r>
              <a:rPr lang="ru-RU" dirty="0" err="1"/>
              <a:t>грає</a:t>
            </a:r>
            <a:r>
              <a:rPr lang="ru-RU" dirty="0"/>
              <a:t> </a:t>
            </a:r>
            <a:r>
              <a:rPr lang="ru-RU" dirty="0" err="1"/>
              <a:t>поєднання</a:t>
            </a:r>
            <a:r>
              <a:rPr lang="ru-RU" dirty="0"/>
              <a:t> </a:t>
            </a:r>
            <a:r>
              <a:rPr lang="ru-RU" dirty="0" err="1"/>
              <a:t>кількох</a:t>
            </a:r>
            <a:r>
              <a:rPr lang="ru-RU" dirty="0"/>
              <a:t> </a:t>
            </a:r>
            <a:r>
              <a:rPr lang="ru-RU" dirty="0" err="1" smtClean="0"/>
              <a:t>факторів</a:t>
            </a:r>
            <a:r>
              <a:rPr lang="ru-RU" dirty="0" smtClean="0"/>
              <a:t>. </a:t>
            </a:r>
            <a:r>
              <a:rPr lang="ru-RU" dirty="0" err="1" smtClean="0"/>
              <a:t>Коронавірус</a:t>
            </a:r>
            <a:r>
              <a:rPr lang="ru-RU" dirty="0" smtClean="0"/>
              <a:t> </a:t>
            </a:r>
            <a:r>
              <a:rPr lang="ru-RU" dirty="0" err="1"/>
              <a:t>виснажує</a:t>
            </a:r>
            <a:r>
              <a:rPr lang="ru-RU" dirty="0"/>
              <a:t> </a:t>
            </a:r>
            <a:r>
              <a:rPr lang="ru-RU" dirty="0" err="1"/>
              <a:t>захисні</a:t>
            </a:r>
            <a:r>
              <a:rPr lang="ru-RU" dirty="0"/>
              <a:t> </a:t>
            </a:r>
            <a:r>
              <a:rPr lang="ru-RU" dirty="0" err="1"/>
              <a:t>можливості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, </a:t>
            </a:r>
            <a:r>
              <a:rPr lang="ru-RU" dirty="0" err="1"/>
              <a:t>змушуючи</a:t>
            </a:r>
            <a:r>
              <a:rPr lang="ru-RU" dirty="0"/>
              <a:t> </a:t>
            </a:r>
            <a:r>
              <a:rPr lang="ru-RU" dirty="0" err="1"/>
              <a:t>імунітет</a:t>
            </a:r>
            <a:r>
              <a:rPr lang="ru-RU" dirty="0"/>
              <a:t> напружено </a:t>
            </a:r>
            <a:r>
              <a:rPr lang="ru-RU" dirty="0" err="1"/>
              <a:t>працювати</a:t>
            </a:r>
            <a:r>
              <a:rPr lang="ru-RU" dirty="0"/>
              <a:t>. </a:t>
            </a:r>
            <a:r>
              <a:rPr lang="ru-RU" dirty="0" err="1" smtClean="0"/>
              <a:t>Гіперреакція</a:t>
            </a:r>
            <a:r>
              <a:rPr lang="ru-RU" dirty="0" smtClean="0"/>
              <a:t> </a:t>
            </a:r>
            <a:r>
              <a:rPr lang="ru-RU" dirty="0" err="1"/>
              <a:t>імунної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спричиняє</a:t>
            </a:r>
            <a:r>
              <a:rPr lang="ru-RU" dirty="0"/>
              <a:t> </a:t>
            </a:r>
            <a:r>
              <a:rPr lang="ru-RU" dirty="0" err="1"/>
              <a:t>тяжкість</a:t>
            </a:r>
            <a:r>
              <a:rPr lang="ru-RU" dirty="0"/>
              <a:t> стану </a:t>
            </a:r>
            <a:r>
              <a:rPr lang="ru-RU" dirty="0" err="1"/>
              <a:t>пацієнта</a:t>
            </a:r>
            <a:r>
              <a:rPr lang="ru-RU" dirty="0"/>
              <a:t> </a:t>
            </a:r>
            <a:r>
              <a:rPr lang="ru-RU" i="1" dirty="0"/>
              <a:t>(набряк </a:t>
            </a:r>
            <a:r>
              <a:rPr lang="ru-RU" i="1" dirty="0" err="1"/>
              <a:t>легень</a:t>
            </a:r>
            <a:r>
              <a:rPr lang="ru-RU" i="1" dirty="0"/>
              <a:t>, </a:t>
            </a:r>
            <a:r>
              <a:rPr lang="ru-RU" i="1" dirty="0" err="1"/>
              <a:t>мультисистемний</a:t>
            </a:r>
            <a:r>
              <a:rPr lang="ru-RU" i="1" dirty="0"/>
              <a:t> </a:t>
            </a:r>
            <a:r>
              <a:rPr lang="ru-RU" i="1" dirty="0" err="1"/>
              <a:t>запальний</a:t>
            </a:r>
            <a:r>
              <a:rPr lang="ru-RU" i="1" dirty="0"/>
              <a:t> синдром</a:t>
            </a:r>
            <a:r>
              <a:rPr lang="ru-RU" dirty="0"/>
              <a:t>), і в таких </a:t>
            </a:r>
            <a:r>
              <a:rPr lang="ru-RU" dirty="0" err="1"/>
              <a:t>випадках</a:t>
            </a:r>
            <a:r>
              <a:rPr lang="ru-RU" dirty="0"/>
              <a:t> при </a:t>
            </a:r>
            <a:r>
              <a:rPr lang="ru-RU" dirty="0" err="1"/>
              <a:t>кисневій</a:t>
            </a:r>
            <a:r>
              <a:rPr lang="ru-RU" dirty="0"/>
              <a:t> </a:t>
            </a:r>
            <a:r>
              <a:rPr lang="ru-RU" dirty="0" err="1"/>
              <a:t>залежності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за протоколами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їй</a:t>
            </a:r>
            <a:r>
              <a:rPr lang="ru-RU" dirty="0"/>
              <a:t> </a:t>
            </a:r>
            <a:r>
              <a:rPr lang="ru-RU" dirty="0" err="1"/>
              <a:t>призначають</a:t>
            </a:r>
            <a:r>
              <a:rPr lang="ru-RU" dirty="0"/>
              <a:t> </a:t>
            </a:r>
            <a:r>
              <a:rPr lang="ru-RU" dirty="0" err="1">
                <a:solidFill>
                  <a:srgbClr val="FFC000"/>
                </a:solidFill>
              </a:rPr>
              <a:t>кортикостероїди</a:t>
            </a:r>
            <a:r>
              <a:rPr lang="ru-RU" dirty="0">
                <a:solidFill>
                  <a:srgbClr val="FFC000"/>
                </a:solidFill>
              </a:rPr>
              <a:t>.</a:t>
            </a:r>
            <a:r>
              <a:rPr lang="ru-RU" dirty="0"/>
              <a:t> </a:t>
            </a:r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препарати</a:t>
            </a:r>
            <a:r>
              <a:rPr lang="ru-RU" dirty="0"/>
              <a:t> </a:t>
            </a:r>
            <a:r>
              <a:rPr lang="ru-RU" dirty="0" err="1"/>
              <a:t>покликані</a:t>
            </a:r>
            <a:r>
              <a:rPr lang="ru-RU" dirty="0"/>
              <a:t> </a:t>
            </a:r>
            <a:r>
              <a:rPr lang="ru-RU" dirty="0" err="1"/>
              <a:t>вгамувати</a:t>
            </a:r>
            <a:r>
              <a:rPr lang="ru-RU" dirty="0"/>
              <a:t> бурю,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вирує</a:t>
            </a:r>
            <a:r>
              <a:rPr lang="ru-RU" dirty="0"/>
              <a:t> </a:t>
            </a:r>
            <a:r>
              <a:rPr lang="ru-RU" dirty="0" err="1"/>
              <a:t>всередині</a:t>
            </a:r>
            <a:r>
              <a:rPr lang="ru-RU" dirty="0"/>
              <a:t>, але разом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тим</a:t>
            </a:r>
            <a:r>
              <a:rPr lang="ru-RU" dirty="0"/>
              <a:t> вони ж </a:t>
            </a:r>
            <a:r>
              <a:rPr lang="ru-RU" dirty="0" err="1"/>
              <a:t>створюють</a:t>
            </a:r>
            <a:r>
              <a:rPr lang="ru-RU" dirty="0"/>
              <a:t> </a:t>
            </a:r>
            <a:r>
              <a:rPr lang="ru-RU" dirty="0" err="1"/>
              <a:t>ідеальні</a:t>
            </a:r>
            <a:r>
              <a:rPr lang="ru-RU" dirty="0"/>
              <a:t> </a:t>
            </a:r>
            <a:r>
              <a:rPr lang="ru-RU" dirty="0" err="1"/>
              <a:t>умови</a:t>
            </a:r>
            <a:r>
              <a:rPr lang="ru-RU" dirty="0"/>
              <a:t> для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грибкових</a:t>
            </a:r>
            <a:r>
              <a:rPr lang="ru-RU" dirty="0"/>
              <a:t> </a:t>
            </a:r>
            <a:r>
              <a:rPr lang="ru-RU" dirty="0" err="1"/>
              <a:t>інфекцій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Недостатня</a:t>
            </a:r>
            <a:r>
              <a:rPr lang="ru-RU" dirty="0" smtClean="0"/>
              <a:t>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кисню</a:t>
            </a:r>
            <a:r>
              <a:rPr lang="ru-RU" dirty="0"/>
              <a:t> (</a:t>
            </a:r>
            <a:r>
              <a:rPr lang="ru-RU" dirty="0" err="1"/>
              <a:t>гіпоксія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часто </a:t>
            </a:r>
            <a:r>
              <a:rPr lang="ru-RU" dirty="0" err="1"/>
              <a:t>буває</a:t>
            </a:r>
            <a:r>
              <a:rPr lang="ru-RU" dirty="0"/>
              <a:t> у </a:t>
            </a:r>
            <a:r>
              <a:rPr lang="ru-RU" dirty="0" err="1"/>
              <a:t>ковідних</a:t>
            </a:r>
            <a:r>
              <a:rPr lang="ru-RU" dirty="0"/>
              <a:t> </a:t>
            </a:r>
            <a:r>
              <a:rPr lang="ru-RU" dirty="0" err="1"/>
              <a:t>пацієнтів</a:t>
            </a:r>
            <a:r>
              <a:rPr lang="ru-RU" dirty="0"/>
              <a:t>), </a:t>
            </a:r>
            <a:r>
              <a:rPr lang="ru-RU" dirty="0" err="1"/>
              <a:t>тривале</a:t>
            </a:r>
            <a:r>
              <a:rPr lang="ru-RU" dirty="0"/>
              <a:t> </a:t>
            </a:r>
            <a:r>
              <a:rPr lang="ru-RU" dirty="0" err="1"/>
              <a:t>перебування</a:t>
            </a:r>
            <a:r>
              <a:rPr lang="ru-RU" dirty="0"/>
              <a:t> на </a:t>
            </a:r>
            <a:r>
              <a:rPr lang="ru-RU" dirty="0" err="1"/>
              <a:t>штучній</a:t>
            </a:r>
            <a:r>
              <a:rPr lang="ru-RU" dirty="0"/>
              <a:t> </a:t>
            </a:r>
            <a:r>
              <a:rPr lang="ru-RU" dirty="0" err="1"/>
              <a:t>вентиляції</a:t>
            </a:r>
            <a:r>
              <a:rPr lang="ru-RU" dirty="0"/>
              <a:t> </a:t>
            </a:r>
            <a:r>
              <a:rPr lang="ru-RU" dirty="0" err="1"/>
              <a:t>легень</a:t>
            </a:r>
            <a:r>
              <a:rPr lang="ru-RU" dirty="0"/>
              <a:t> та </a:t>
            </a:r>
            <a:r>
              <a:rPr lang="ru-RU" dirty="0" err="1"/>
              <a:t>довгий</a:t>
            </a:r>
            <a:r>
              <a:rPr lang="ru-RU" dirty="0"/>
              <a:t> </a:t>
            </a:r>
            <a:r>
              <a:rPr lang="ru-RU" dirty="0" err="1"/>
              <a:t>термін</a:t>
            </a:r>
            <a:r>
              <a:rPr lang="ru-RU" dirty="0"/>
              <a:t> </a:t>
            </a:r>
            <a:r>
              <a:rPr lang="ru-RU" dirty="0" err="1"/>
              <a:t>госпіталізації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підвищують</a:t>
            </a:r>
            <a:r>
              <a:rPr lang="ru-RU" dirty="0"/>
              <a:t> </a:t>
            </a:r>
            <a:r>
              <a:rPr lang="ru-RU" dirty="0" err="1"/>
              <a:t>ризик</a:t>
            </a:r>
            <a:r>
              <a:rPr lang="ru-RU" dirty="0"/>
              <a:t> </a:t>
            </a:r>
            <a:r>
              <a:rPr lang="ru-RU" dirty="0" err="1"/>
              <a:t>інфікування</a:t>
            </a:r>
            <a:r>
              <a:rPr lang="ru-RU" dirty="0"/>
              <a:t> </a:t>
            </a:r>
            <a:r>
              <a:rPr lang="ru-RU" dirty="0" err="1"/>
              <a:t>мукорміцетами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Додатковим</a:t>
            </a:r>
            <a:r>
              <a:rPr lang="ru-RU" dirty="0" smtClean="0"/>
              <a:t> </a:t>
            </a:r>
            <a:r>
              <a:rPr lang="ru-RU" dirty="0"/>
              <a:t>фактором </a:t>
            </a:r>
            <a:r>
              <a:rPr lang="ru-RU" dirty="0" err="1"/>
              <a:t>стає</a:t>
            </a:r>
            <a:r>
              <a:rPr lang="ru-RU" dirty="0"/>
              <a:t> те, </a:t>
            </a:r>
            <a:r>
              <a:rPr lang="ru-RU" dirty="0" err="1"/>
              <a:t>що</a:t>
            </a:r>
            <a:r>
              <a:rPr lang="ru-RU" dirty="0"/>
              <a:t> велика </a:t>
            </a:r>
            <a:r>
              <a:rPr lang="ru-RU" dirty="0" err="1"/>
              <a:t>частка</a:t>
            </a:r>
            <a:r>
              <a:rPr lang="ru-RU" dirty="0"/>
              <a:t> </a:t>
            </a:r>
            <a:r>
              <a:rPr lang="ru-RU" dirty="0" err="1"/>
              <a:t>пацієнтів</a:t>
            </a:r>
            <a:r>
              <a:rPr lang="ru-RU" dirty="0"/>
              <a:t> з тяжким </a:t>
            </a:r>
            <a:r>
              <a:rPr lang="ru-RU" dirty="0" err="1"/>
              <a:t>перебігом</a:t>
            </a:r>
            <a:r>
              <a:rPr lang="ru-RU" dirty="0"/>
              <a:t> </a:t>
            </a:r>
            <a:r>
              <a:rPr lang="ru-RU" dirty="0" err="1"/>
              <a:t>ковіду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>
                <a:solidFill>
                  <a:srgbClr val="FFC000"/>
                </a:solidFill>
              </a:rPr>
              <a:t>цукровий</a:t>
            </a:r>
            <a:r>
              <a:rPr lang="ru-RU" dirty="0">
                <a:solidFill>
                  <a:srgbClr val="FFC000"/>
                </a:solidFill>
              </a:rPr>
              <a:t> </a:t>
            </a:r>
            <a:r>
              <a:rPr lang="ru-RU" dirty="0" err="1">
                <a:solidFill>
                  <a:srgbClr val="FFC000"/>
                </a:solidFill>
              </a:rPr>
              <a:t>діабет</a:t>
            </a:r>
            <a:r>
              <a:rPr lang="ru-RU" dirty="0">
                <a:solidFill>
                  <a:srgbClr val="FFC000"/>
                </a:solidFill>
              </a:rPr>
              <a:t> </a:t>
            </a:r>
            <a:r>
              <a:rPr lang="ru-RU" dirty="0"/>
              <a:t>(</a:t>
            </a:r>
            <a:r>
              <a:rPr lang="ru-RU" dirty="0" err="1"/>
              <a:t>такі</a:t>
            </a:r>
            <a:r>
              <a:rPr lang="ru-RU" dirty="0"/>
              <a:t> люди </a:t>
            </a:r>
            <a:r>
              <a:rPr lang="ru-RU" dirty="0" err="1"/>
              <a:t>втричі</a:t>
            </a:r>
            <a:r>
              <a:rPr lang="ru-RU" dirty="0"/>
              <a:t> </a:t>
            </a:r>
            <a:r>
              <a:rPr lang="ru-RU" dirty="0" err="1"/>
              <a:t>частіше</a:t>
            </a:r>
            <a:r>
              <a:rPr lang="ru-RU" dirty="0"/>
              <a:t> </a:t>
            </a:r>
            <a:r>
              <a:rPr lang="ru-RU" dirty="0" err="1"/>
              <a:t>потребують</a:t>
            </a:r>
            <a:r>
              <a:rPr lang="ru-RU" dirty="0"/>
              <a:t> </a:t>
            </a:r>
            <a:r>
              <a:rPr lang="ru-RU" dirty="0" err="1"/>
              <a:t>стаціонарного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вірусу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</a:t>
            </a:r>
            <a:r>
              <a:rPr lang="ru-RU" dirty="0" err="1"/>
              <a:t>ті</a:t>
            </a:r>
            <a:r>
              <a:rPr lang="ru-RU" dirty="0"/>
              <a:t>, в кого </a:t>
            </a:r>
            <a:r>
              <a:rPr lang="ru-RU" dirty="0" err="1"/>
              <a:t>рівень</a:t>
            </a:r>
            <a:r>
              <a:rPr lang="ru-RU" dirty="0"/>
              <a:t> </a:t>
            </a:r>
            <a:r>
              <a:rPr lang="ru-RU" dirty="0" err="1"/>
              <a:t>цукру</a:t>
            </a:r>
            <a:r>
              <a:rPr lang="ru-RU" dirty="0"/>
              <a:t> в </a:t>
            </a:r>
            <a:r>
              <a:rPr lang="ru-RU" dirty="0" err="1"/>
              <a:t>крові</a:t>
            </a:r>
            <a:r>
              <a:rPr lang="ru-RU" dirty="0"/>
              <a:t> </a:t>
            </a:r>
            <a:r>
              <a:rPr lang="ru-RU" dirty="0" err="1"/>
              <a:t>нормальний</a:t>
            </a:r>
            <a:r>
              <a:rPr lang="ru-RU" dirty="0"/>
              <a:t>). І от </a:t>
            </a:r>
            <a:r>
              <a:rPr lang="ru-RU" dirty="0" err="1"/>
              <a:t>саме</a:t>
            </a:r>
            <a:r>
              <a:rPr lang="ru-RU" dirty="0"/>
              <a:t> </a:t>
            </a:r>
            <a:r>
              <a:rPr lang="ru-RU" dirty="0" err="1"/>
              <a:t>ця</a:t>
            </a:r>
            <a:r>
              <a:rPr lang="ru-RU" dirty="0"/>
              <a:t> </a:t>
            </a:r>
            <a:r>
              <a:rPr lang="ru-RU" dirty="0" err="1"/>
              <a:t>частина</a:t>
            </a:r>
            <a:r>
              <a:rPr lang="ru-RU" dirty="0"/>
              <a:t> </a:t>
            </a:r>
            <a:r>
              <a:rPr lang="ru-RU" dirty="0" err="1"/>
              <a:t>хворих</a:t>
            </a:r>
            <a:r>
              <a:rPr lang="ru-RU" dirty="0"/>
              <a:t> є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вразливими</a:t>
            </a:r>
            <a:r>
              <a:rPr lang="ru-RU" dirty="0"/>
              <a:t> для </a:t>
            </a:r>
            <a:r>
              <a:rPr lang="ru-RU" dirty="0" err="1"/>
              <a:t>мукормікозу</a:t>
            </a:r>
            <a:r>
              <a:rPr lang="ru-RU" dirty="0"/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444" b="22111"/>
          <a:stretch/>
        </p:blipFill>
        <p:spPr bwMode="auto">
          <a:xfrm>
            <a:off x="7339660" y="5589240"/>
            <a:ext cx="1840715" cy="11862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608542"/>
            <a:ext cx="2627783" cy="13149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2506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-171400"/>
            <a:ext cx="7924800" cy="1143000"/>
          </a:xfrm>
        </p:spPr>
        <p:txBody>
          <a:bodyPr/>
          <a:lstStyle/>
          <a:p>
            <a:pPr algn="ctr"/>
            <a:r>
              <a:rPr lang="ru-RU" b="1" dirty="0"/>
              <a:t>"</a:t>
            </a:r>
            <a:r>
              <a:rPr lang="ru-RU" b="1" dirty="0" err="1"/>
              <a:t>чорний</a:t>
            </a:r>
            <a:r>
              <a:rPr lang="ru-RU" b="1" dirty="0"/>
              <a:t> грибок« у </a:t>
            </a:r>
            <a:r>
              <a:rPr lang="ru-RU" b="1" dirty="0" err="1"/>
              <a:t>пацієнтів</a:t>
            </a:r>
            <a:r>
              <a:rPr lang="ru-RU" b="1" dirty="0"/>
              <a:t> </a:t>
            </a:r>
            <a:r>
              <a:rPr lang="ru-RU" b="1" dirty="0" err="1"/>
              <a:t>із</a:t>
            </a:r>
            <a:r>
              <a:rPr lang="ru-RU" b="1" dirty="0"/>
              <a:t> </a:t>
            </a:r>
            <a:r>
              <a:rPr lang="en-US" b="1" dirty="0"/>
              <a:t>Covid-19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1268760"/>
            <a:ext cx="7924800" cy="4464496"/>
          </a:xfrm>
        </p:spPr>
        <p:txBody>
          <a:bodyPr>
            <a:normAutofit/>
          </a:bodyPr>
          <a:lstStyle/>
          <a:p>
            <a:r>
              <a:rPr lang="ru-RU" dirty="0" err="1"/>
              <a:t>Пацієнти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страждають</a:t>
            </a:r>
            <a:r>
              <a:rPr lang="ru-RU" dirty="0"/>
              <a:t> на </a:t>
            </a:r>
            <a:r>
              <a:rPr lang="ru-RU" dirty="0" err="1"/>
              <a:t>грибкову</a:t>
            </a:r>
            <a:r>
              <a:rPr lang="ru-RU" dirty="0"/>
              <a:t> </a:t>
            </a:r>
            <a:r>
              <a:rPr lang="ru-RU" dirty="0" err="1"/>
              <a:t>інфекцію</a:t>
            </a:r>
            <a:r>
              <a:rPr lang="ru-RU" dirty="0"/>
              <a:t>, як правило,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 </a:t>
            </a:r>
            <a:r>
              <a:rPr lang="ru-RU" dirty="0" err="1"/>
              <a:t>закладеності</a:t>
            </a:r>
            <a:r>
              <a:rPr lang="ru-RU" dirty="0"/>
              <a:t> та </a:t>
            </a:r>
            <a:r>
              <a:rPr lang="ru-RU" dirty="0" err="1"/>
              <a:t>кровоточивості</a:t>
            </a:r>
            <a:r>
              <a:rPr lang="ru-RU" dirty="0"/>
              <a:t> носа; набряк і </a:t>
            </a:r>
            <a:r>
              <a:rPr lang="ru-RU" dirty="0" err="1"/>
              <a:t>біль</a:t>
            </a:r>
            <a:r>
              <a:rPr lang="ru-RU" dirty="0"/>
              <a:t> в </a:t>
            </a:r>
            <a:r>
              <a:rPr lang="ru-RU" dirty="0" err="1"/>
              <a:t>оці</a:t>
            </a:r>
            <a:r>
              <a:rPr lang="ru-RU" dirty="0"/>
              <a:t>; </a:t>
            </a:r>
            <a:r>
              <a:rPr lang="ru-RU" dirty="0" err="1"/>
              <a:t>опущення</a:t>
            </a:r>
            <a:r>
              <a:rPr lang="ru-RU" dirty="0"/>
              <a:t> </a:t>
            </a:r>
            <a:r>
              <a:rPr lang="ru-RU" dirty="0" err="1"/>
              <a:t>повік</a:t>
            </a:r>
            <a:r>
              <a:rPr lang="ru-RU" dirty="0"/>
              <a:t>; </a:t>
            </a:r>
            <a:r>
              <a:rPr lang="ru-RU" dirty="0" err="1"/>
              <a:t>розмитість</a:t>
            </a:r>
            <a:r>
              <a:rPr lang="ru-RU" dirty="0"/>
              <a:t> і, </a:t>
            </a:r>
            <a:r>
              <a:rPr lang="ru-RU" dirty="0" err="1"/>
              <a:t>зрештою</a:t>
            </a:r>
            <a:r>
              <a:rPr lang="ru-RU" dirty="0"/>
              <a:t>, </a:t>
            </a:r>
            <a:r>
              <a:rPr lang="ru-RU" dirty="0" err="1"/>
              <a:t>втрата</a:t>
            </a:r>
            <a:r>
              <a:rPr lang="ru-RU" dirty="0"/>
              <a:t> </a:t>
            </a:r>
            <a:r>
              <a:rPr lang="ru-RU" dirty="0" err="1"/>
              <a:t>зору</a:t>
            </a:r>
            <a:r>
              <a:rPr lang="ru-RU" dirty="0"/>
              <a:t>. </a:t>
            </a:r>
            <a:r>
              <a:rPr lang="ru-RU" dirty="0" err="1"/>
              <a:t>Навколо</a:t>
            </a:r>
            <a:r>
              <a:rPr lang="ru-RU" dirty="0"/>
              <a:t> носа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чорні</a:t>
            </a:r>
            <a:r>
              <a:rPr lang="ru-RU" dirty="0"/>
              <a:t> </a:t>
            </a:r>
            <a:r>
              <a:rPr lang="ru-RU" dirty="0" err="1"/>
              <a:t>плями</a:t>
            </a:r>
            <a:r>
              <a:rPr lang="ru-RU" dirty="0" smtClean="0"/>
              <a:t>.</a:t>
            </a:r>
          </a:p>
          <a:p>
            <a:r>
              <a:rPr lang="ru-RU" dirty="0" err="1"/>
              <a:t>Лікарі</a:t>
            </a:r>
            <a:r>
              <a:rPr lang="ru-RU" dirty="0"/>
              <a:t> </a:t>
            </a:r>
            <a:r>
              <a:rPr lang="ru-RU" dirty="0" err="1"/>
              <a:t>кажуть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більшість</a:t>
            </a:r>
            <a:r>
              <a:rPr lang="ru-RU" dirty="0"/>
              <a:t> </a:t>
            </a:r>
            <a:r>
              <a:rPr lang="ru-RU" dirty="0" err="1"/>
              <a:t>пацієнтів</a:t>
            </a:r>
            <a:r>
              <a:rPr lang="ru-RU" dirty="0"/>
              <a:t> </a:t>
            </a:r>
            <a:r>
              <a:rPr lang="ru-RU" dirty="0" err="1"/>
              <a:t>надходять</a:t>
            </a:r>
            <a:r>
              <a:rPr lang="ru-RU" dirty="0"/>
              <a:t> до них </a:t>
            </a:r>
            <a:r>
              <a:rPr lang="ru-RU" dirty="0" err="1"/>
              <a:t>пізно</a:t>
            </a:r>
            <a:r>
              <a:rPr lang="ru-RU" dirty="0"/>
              <a:t>, коли вони </a:t>
            </a:r>
            <a:r>
              <a:rPr lang="ru-RU" dirty="0" err="1"/>
              <a:t>вже</a:t>
            </a:r>
            <a:r>
              <a:rPr lang="ru-RU" dirty="0"/>
              <a:t> </a:t>
            </a:r>
            <a:r>
              <a:rPr lang="ru-RU" dirty="0" err="1"/>
              <a:t>втрачають</a:t>
            </a:r>
            <a:r>
              <a:rPr lang="ru-RU" dirty="0"/>
              <a:t> </a:t>
            </a:r>
            <a:r>
              <a:rPr lang="ru-RU" dirty="0" err="1"/>
              <a:t>зір</a:t>
            </a:r>
            <a:r>
              <a:rPr lang="ru-RU" dirty="0"/>
              <a:t>, і </a:t>
            </a:r>
            <a:r>
              <a:rPr lang="ru-RU" dirty="0" err="1"/>
              <a:t>лікарям</a:t>
            </a:r>
            <a:r>
              <a:rPr lang="ru-RU" dirty="0"/>
              <a:t> доводиться </a:t>
            </a:r>
            <a:r>
              <a:rPr lang="ru-RU" dirty="0" err="1"/>
              <a:t>хірургічно</a:t>
            </a:r>
            <a:r>
              <a:rPr lang="ru-RU" dirty="0"/>
              <a:t> </a:t>
            </a:r>
            <a:r>
              <a:rPr lang="ru-RU" dirty="0" err="1"/>
              <a:t>видаляти</a:t>
            </a:r>
            <a:r>
              <a:rPr lang="ru-RU" dirty="0"/>
              <a:t> око,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зупинити</a:t>
            </a:r>
            <a:r>
              <a:rPr lang="ru-RU" dirty="0"/>
              <a:t> </a:t>
            </a:r>
            <a:r>
              <a:rPr lang="ru-RU" dirty="0" err="1"/>
              <a:t>потрапляння</a:t>
            </a:r>
            <a:r>
              <a:rPr lang="ru-RU" dirty="0"/>
              <a:t> </a:t>
            </a:r>
            <a:r>
              <a:rPr lang="ru-RU" dirty="0" err="1"/>
              <a:t>інфекції</a:t>
            </a:r>
            <a:r>
              <a:rPr lang="ru-RU" dirty="0"/>
              <a:t> в </a:t>
            </a:r>
            <a:r>
              <a:rPr lang="ru-RU" dirty="0" err="1"/>
              <a:t>мозок</a:t>
            </a:r>
            <a:r>
              <a:rPr lang="ru-RU" dirty="0"/>
              <a:t>.</a:t>
            </a:r>
          </a:p>
          <a:p>
            <a:r>
              <a:rPr lang="ru-RU" dirty="0"/>
              <a:t>У </a:t>
            </a:r>
            <a:r>
              <a:rPr lang="ru-RU" dirty="0" err="1"/>
              <a:t>деяких</a:t>
            </a:r>
            <a:r>
              <a:rPr lang="ru-RU" dirty="0"/>
              <a:t> </a:t>
            </a:r>
            <a:r>
              <a:rPr lang="ru-RU" dirty="0" err="1"/>
              <a:t>випадках</a:t>
            </a:r>
            <a:r>
              <a:rPr lang="ru-RU" dirty="0"/>
              <a:t>, </a:t>
            </a:r>
            <a:r>
              <a:rPr lang="ru-RU" dirty="0" err="1"/>
              <a:t>кажуть</a:t>
            </a:r>
            <a:r>
              <a:rPr lang="ru-RU" dirty="0"/>
              <a:t> </a:t>
            </a:r>
            <a:r>
              <a:rPr lang="ru-RU" dirty="0" err="1"/>
              <a:t>лікарі</a:t>
            </a:r>
            <a:r>
              <a:rPr lang="ru-RU" dirty="0"/>
              <a:t>, </a:t>
            </a:r>
            <a:r>
              <a:rPr lang="ru-RU" dirty="0" err="1"/>
              <a:t>пацієнти</a:t>
            </a:r>
            <a:r>
              <a:rPr lang="ru-RU" dirty="0"/>
              <a:t> </a:t>
            </a:r>
            <a:r>
              <a:rPr lang="ru-RU" dirty="0" err="1"/>
              <a:t>втратили</a:t>
            </a:r>
            <a:r>
              <a:rPr lang="ru-RU" dirty="0"/>
              <a:t> </a:t>
            </a:r>
            <a:r>
              <a:rPr lang="ru-RU" dirty="0" err="1"/>
              <a:t>зір</a:t>
            </a:r>
            <a:r>
              <a:rPr lang="ru-RU" dirty="0"/>
              <a:t> на </a:t>
            </a:r>
            <a:r>
              <a:rPr lang="ru-RU" dirty="0" err="1"/>
              <a:t>обох</a:t>
            </a:r>
            <a:r>
              <a:rPr lang="ru-RU" dirty="0"/>
              <a:t> очах. І в </a:t>
            </a:r>
            <a:r>
              <a:rPr lang="ru-RU" dirty="0" err="1"/>
              <a:t>рідкісних</a:t>
            </a:r>
            <a:r>
              <a:rPr lang="ru-RU" dirty="0"/>
              <a:t> </a:t>
            </a:r>
            <a:r>
              <a:rPr lang="ru-RU" dirty="0" err="1"/>
              <a:t>випадках</a:t>
            </a:r>
            <a:r>
              <a:rPr lang="ru-RU" dirty="0"/>
              <a:t> </a:t>
            </a:r>
            <a:r>
              <a:rPr lang="ru-RU" dirty="0" err="1"/>
              <a:t>лікарям</a:t>
            </a:r>
            <a:r>
              <a:rPr lang="ru-RU" dirty="0"/>
              <a:t> доводиться </a:t>
            </a:r>
            <a:r>
              <a:rPr lang="ru-RU" dirty="0" err="1"/>
              <a:t>хірургічно</a:t>
            </a:r>
            <a:r>
              <a:rPr lang="ru-RU" dirty="0"/>
              <a:t> </a:t>
            </a:r>
            <a:r>
              <a:rPr lang="ru-RU" dirty="0" err="1"/>
              <a:t>видаляти</a:t>
            </a:r>
            <a:r>
              <a:rPr lang="ru-RU" dirty="0"/>
              <a:t> </a:t>
            </a:r>
            <a:r>
              <a:rPr lang="ru-RU" dirty="0" err="1"/>
              <a:t>щелепну</a:t>
            </a:r>
            <a:r>
              <a:rPr lang="ru-RU" dirty="0"/>
              <a:t> </a:t>
            </a:r>
            <a:r>
              <a:rPr lang="ru-RU" dirty="0" err="1"/>
              <a:t>кістку</a:t>
            </a:r>
            <a:r>
              <a:rPr lang="ru-RU" dirty="0"/>
              <a:t>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зупинити</a:t>
            </a:r>
            <a:r>
              <a:rPr lang="ru-RU" dirty="0"/>
              <a:t> </a:t>
            </a:r>
            <a:r>
              <a:rPr lang="ru-RU" dirty="0" err="1"/>
              <a:t>поширення</a:t>
            </a:r>
            <a:r>
              <a:rPr lang="ru-RU" dirty="0"/>
              <a:t> </a:t>
            </a:r>
            <a:r>
              <a:rPr lang="ru-RU" dirty="0" err="1"/>
              <a:t>хвороби</a:t>
            </a:r>
            <a:r>
              <a:rPr lang="ru-RU" dirty="0"/>
              <a:t>.</a:t>
            </a:r>
          </a:p>
          <a:p>
            <a:r>
              <a:rPr lang="ru-RU" dirty="0" err="1"/>
              <a:t>Протигрибкова</a:t>
            </a:r>
            <a:r>
              <a:rPr lang="ru-RU" dirty="0"/>
              <a:t> </a:t>
            </a:r>
            <a:r>
              <a:rPr lang="ru-RU" dirty="0" err="1"/>
              <a:t>внутрішньовенна</a:t>
            </a:r>
            <a:r>
              <a:rPr lang="ru-RU" dirty="0"/>
              <a:t> </a:t>
            </a:r>
            <a:r>
              <a:rPr lang="ru-RU" dirty="0" err="1"/>
              <a:t>ін'єкція</a:t>
            </a:r>
            <a:r>
              <a:rPr lang="ru-RU" dirty="0"/>
              <a:t>, яка </a:t>
            </a:r>
            <a:r>
              <a:rPr lang="ru-RU" dirty="0" err="1"/>
              <a:t>коштує</a:t>
            </a:r>
            <a:r>
              <a:rPr lang="ru-RU" dirty="0"/>
              <a:t> 3500 </a:t>
            </a:r>
            <a:r>
              <a:rPr lang="ru-RU" dirty="0" err="1"/>
              <a:t>рупій</a:t>
            </a:r>
            <a:r>
              <a:rPr lang="ru-RU" dirty="0"/>
              <a:t> (48 </a:t>
            </a:r>
            <a:r>
              <a:rPr lang="ru-RU" dirty="0" err="1"/>
              <a:t>доларів</a:t>
            </a:r>
            <a:r>
              <a:rPr lang="ru-RU" dirty="0"/>
              <a:t> США) за дозу, яку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вводити</a:t>
            </a:r>
            <a:r>
              <a:rPr lang="ru-RU" dirty="0"/>
              <a:t> </a:t>
            </a:r>
            <a:r>
              <a:rPr lang="ru-RU" dirty="0" err="1"/>
              <a:t>щодня</a:t>
            </a:r>
            <a:r>
              <a:rPr lang="ru-RU" dirty="0"/>
              <a:t> до восьми </a:t>
            </a:r>
            <a:r>
              <a:rPr lang="ru-RU" dirty="0" err="1"/>
              <a:t>тижнів</a:t>
            </a:r>
            <a:r>
              <a:rPr lang="ru-RU" dirty="0"/>
              <a:t> - </a:t>
            </a:r>
            <a:r>
              <a:rPr lang="ru-RU" dirty="0" err="1"/>
              <a:t>єдиний</a:t>
            </a:r>
            <a:r>
              <a:rPr lang="ru-RU" dirty="0"/>
              <a:t> препарат, </a:t>
            </a:r>
            <a:r>
              <a:rPr lang="ru-RU" dirty="0" err="1"/>
              <a:t>ефективний</a:t>
            </a:r>
            <a:r>
              <a:rPr lang="ru-RU" dirty="0"/>
              <a:t> </a:t>
            </a:r>
            <a:r>
              <a:rPr lang="ru-RU" dirty="0" err="1"/>
              <a:t>проти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.</a:t>
            </a:r>
          </a:p>
          <a:p>
            <a:r>
              <a:rPr lang="ru-RU" dirty="0" err="1" smtClean="0"/>
              <a:t>Способи</a:t>
            </a:r>
            <a:r>
              <a:rPr lang="ru-RU" dirty="0" smtClean="0"/>
              <a:t> </a:t>
            </a:r>
            <a:r>
              <a:rPr lang="ru-RU" dirty="0" err="1" smtClean="0"/>
              <a:t>профілактики</a:t>
            </a:r>
            <a:r>
              <a:rPr lang="ru-RU" dirty="0" smtClean="0"/>
              <a:t> </a:t>
            </a:r>
            <a:r>
              <a:rPr lang="ru-RU" dirty="0" err="1"/>
              <a:t>грибковій</a:t>
            </a:r>
            <a:r>
              <a:rPr lang="ru-RU" dirty="0"/>
              <a:t> </a:t>
            </a:r>
            <a:r>
              <a:rPr lang="ru-RU" dirty="0" err="1"/>
              <a:t>інфекції</a:t>
            </a:r>
            <a:r>
              <a:rPr lang="ru-RU" dirty="0"/>
              <a:t> - </a:t>
            </a:r>
            <a:r>
              <a:rPr lang="ru-RU" dirty="0" err="1" smtClean="0"/>
              <a:t>забезпечити</a:t>
            </a:r>
            <a:r>
              <a:rPr lang="ru-RU" dirty="0" smtClean="0"/>
              <a:t> </a:t>
            </a:r>
            <a:r>
              <a:rPr lang="ru-RU" dirty="0" err="1"/>
              <a:t>правильну</a:t>
            </a:r>
            <a:r>
              <a:rPr lang="ru-RU" dirty="0"/>
              <a:t> дозу та </a:t>
            </a:r>
            <a:r>
              <a:rPr lang="ru-RU" dirty="0" err="1"/>
              <a:t>тривалість</a:t>
            </a:r>
            <a:r>
              <a:rPr lang="ru-RU" dirty="0"/>
              <a:t> </a:t>
            </a:r>
            <a:r>
              <a:rPr lang="ru-RU" dirty="0" err="1"/>
              <a:t>прийому</a:t>
            </a:r>
            <a:r>
              <a:rPr lang="ru-RU" dirty="0"/>
              <a:t> </a:t>
            </a:r>
            <a:r>
              <a:rPr lang="ru-RU" dirty="0" err="1" smtClean="0"/>
              <a:t>кортикостероїдів</a:t>
            </a:r>
            <a:r>
              <a:rPr lang="ru-RU" dirty="0" smtClean="0"/>
              <a:t>; контроль </a:t>
            </a:r>
            <a:r>
              <a:rPr lang="ru-RU" dirty="0" err="1" smtClean="0"/>
              <a:t>рівня</a:t>
            </a:r>
            <a:r>
              <a:rPr lang="ru-RU" dirty="0" smtClean="0"/>
              <a:t> </a:t>
            </a:r>
            <a:r>
              <a:rPr lang="ru-RU" dirty="0" err="1" smtClean="0"/>
              <a:t>цукру</a:t>
            </a:r>
            <a:r>
              <a:rPr lang="ru-RU" dirty="0" smtClean="0"/>
              <a:t> у </a:t>
            </a:r>
            <a:r>
              <a:rPr lang="ru-RU" dirty="0" err="1" smtClean="0"/>
              <a:t>хворих</a:t>
            </a:r>
            <a:r>
              <a:rPr lang="ru-RU" dirty="0" smtClean="0"/>
              <a:t> на </a:t>
            </a:r>
            <a:r>
              <a:rPr lang="en-US" b="1" dirty="0" smtClean="0"/>
              <a:t>Covid-19</a:t>
            </a:r>
            <a:r>
              <a:rPr lang="uk-UA" b="1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1762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556792"/>
            <a:ext cx="7924800" cy="1143000"/>
          </a:xfrm>
        </p:spPr>
        <p:txBody>
          <a:bodyPr/>
          <a:lstStyle/>
          <a:p>
            <a:pPr algn="ctr"/>
            <a:r>
              <a:rPr lang="uk-UA" sz="4800" dirty="0" smtClean="0"/>
              <a:t>Дякую за увагу!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4941168"/>
            <a:ext cx="7924800" cy="773832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1846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284B2EA9DF61B243BEB64F8DC0581C31" ma:contentTypeVersion="3" ma:contentTypeDescription="Создание документа." ma:contentTypeScope="" ma:versionID="93cfa836460f0464c71dd761b066470f">
  <xsd:schema xmlns:xsd="http://www.w3.org/2001/XMLSchema" xmlns:xs="http://www.w3.org/2001/XMLSchema" xmlns:p="http://schemas.microsoft.com/office/2006/metadata/properties" xmlns:ns2="e9681779-98cf-4038-a7c6-f9fe7d751b66" targetNamespace="http://schemas.microsoft.com/office/2006/metadata/properties" ma:root="true" ma:fieldsID="54699afb428aa99352f7fb83f08d1121" ns2:_="">
    <xsd:import namespace="e9681779-98cf-4038-a7c6-f9fe7d751b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681779-98cf-4038-a7c6-f9fe7d751b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2095277-675D-42F7-90EC-E01564AF044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41E65F8-2902-4759-870A-BAA754649C0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681779-98cf-4038-a7c6-f9fe7d751b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407</TotalTime>
  <Words>553</Words>
  <Application>Microsoft Office PowerPoint</Application>
  <PresentationFormat>Экран (4:3)</PresentationFormat>
  <Paragraphs>72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Горизонт</vt:lpstr>
      <vt:lpstr>Мукормікоз</vt:lpstr>
      <vt:lpstr>поширеність</vt:lpstr>
      <vt:lpstr>етіологія</vt:lpstr>
      <vt:lpstr>Епідеміологічні особливості</vt:lpstr>
      <vt:lpstr>Епідеміологічні особливості</vt:lpstr>
      <vt:lpstr>Клінічні форми</vt:lpstr>
      <vt:lpstr>ЛІКУВАННЯ</vt:lpstr>
      <vt:lpstr>Прогноз</vt:lpstr>
      <vt:lpstr>"чорний грибок« у пацієнтів із Covid-19</vt:lpstr>
      <vt:lpstr>"чорний грибок« у пацієнтів із Covid-19</vt:lpstr>
      <vt:lpstr>Дякую за увагу!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Мукормікоз</dc:title>
  <dc:creator>CardicaCT</dc:creator>
  <cp:lastModifiedBy>Холод Поліна</cp:lastModifiedBy>
  <cp:revision>11</cp:revision>
  <dcterms:created xsi:type="dcterms:W3CDTF">2023-12-16T12:59:35Z</dcterms:created>
  <dcterms:modified xsi:type="dcterms:W3CDTF">2024-02-14T11:33:08Z</dcterms:modified>
</cp:coreProperties>
</file>