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3"/>
  </p:sldMasterIdLst>
  <p:sldIdLst>
    <p:sldId id="256" r:id="rId4"/>
    <p:sldId id="257" r:id="rId5"/>
    <p:sldId id="263" r:id="rId6"/>
    <p:sldId id="258" r:id="rId7"/>
    <p:sldId id="259" r:id="rId8"/>
    <p:sldId id="260" r:id="rId9"/>
    <p:sldId id="262" r:id="rId10"/>
    <p:sldId id="261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5485BE-2569-1CE3-CC30-623C7ACE9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443" y="751352"/>
            <a:ext cx="8825658" cy="2677648"/>
          </a:xfrm>
        </p:spPr>
        <p:txBody>
          <a:bodyPr/>
          <a:lstStyle/>
          <a:p>
            <a:pPr algn="ctr"/>
            <a:r>
              <a:rPr lang="uk-UA" dirty="0"/>
              <a:t>Актуальність </a:t>
            </a:r>
            <a:r>
              <a:rPr lang="uk-UA" dirty="0" err="1"/>
              <a:t>мультирезистентного</a:t>
            </a:r>
            <a:r>
              <a:rPr lang="uk-UA" dirty="0"/>
              <a:t> туберкульозу 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F8DF9F40-7911-D802-4503-A14A5FB89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093535"/>
            <a:ext cx="8825658" cy="1545265"/>
          </a:xfrm>
        </p:spPr>
        <p:txBody>
          <a:bodyPr>
            <a:normAutofit/>
          </a:bodyPr>
          <a:lstStyle/>
          <a:p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BC461B6-2E6E-8B9A-D5B3-CADF194C8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71" y="2911425"/>
            <a:ext cx="5960878" cy="367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7408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10C9632-BB6F-48EE-AB65-501878BA5D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15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4EC8AAB6-953B-4D29-9967-3C44D06BB4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xmlns="" id="{C89ED458-2326-40DC-9C7B-1A717B6551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7E0F30-85C2-6DEA-3D89-11B63B9B0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931" y="632884"/>
            <a:ext cx="2942210" cy="1020232"/>
          </a:xfrm>
        </p:spPr>
        <p:txBody>
          <a:bodyPr/>
          <a:lstStyle/>
          <a:p>
            <a:r>
              <a:rPr lang="uk-UA">
                <a:solidFill>
                  <a:schemeClr val="tx1"/>
                </a:solidFill>
              </a:rPr>
              <a:t>Визначення поняття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EE42A45D-DB03-5FFF-5C16-FC19BD7754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91" r="15936" b="2"/>
          <a:stretch/>
        </p:blipFill>
        <p:spPr>
          <a:xfrm>
            <a:off x="5194607" y="803751"/>
            <a:ext cx="6391533" cy="525049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6F9D1DE6-E368-4F07-85F9-D5B767477D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F63B1F66-4ACE-4A01-8ADF-F175A9C358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CF8448ED-9332-4A9B-8CAB-B1985E596E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5AD7D108-3615-DA9E-0049-FB30236E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698" y="1851837"/>
            <a:ext cx="3664817" cy="429732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sz="2000" b="1" dirty="0" err="1">
                <a:solidFill>
                  <a:schemeClr val="tx1"/>
                </a:solidFill>
              </a:rPr>
              <a:t>Хіміорезистентний</a:t>
            </a:r>
            <a:r>
              <a:rPr lang="uk-UA" sz="2000" b="1" dirty="0">
                <a:solidFill>
                  <a:schemeClr val="tx1"/>
                </a:solidFill>
              </a:rPr>
              <a:t> туберкульоз (ХРТБ)</a:t>
            </a:r>
            <a:r>
              <a:rPr lang="uk-UA" sz="2000" dirty="0">
                <a:solidFill>
                  <a:schemeClr val="tx1"/>
                </a:solidFill>
              </a:rPr>
              <a:t> – це форма туберкульозу, при якій пацієнт виділяє мікобактерії туберкульозу, резистентні до одного або більшої кількості протитуберкульозних препаратів, що підтверджено лабораторним методом в тесті медикаментозної чутливості (ТМЧ).</a:t>
            </a:r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xmlns="" id="{ED3A2261-1C75-40FF-8CD6-18C5900C1C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1502027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1BC15F-63C7-A5DF-CF07-4345BA03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Причини розвитку </a:t>
            </a:r>
            <a:r>
              <a:rPr lang="uk-UA" dirty="0" err="1"/>
              <a:t>хіміорезистентного</a:t>
            </a:r>
            <a:r>
              <a:rPr lang="uk-UA" dirty="0"/>
              <a:t> туберкульозу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7E4CFF12-8C35-B111-606D-C60F5D517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349" y="2401187"/>
            <a:ext cx="11119883" cy="3987208"/>
          </a:xfrm>
        </p:spPr>
        <p:txBody>
          <a:bodyPr>
            <a:noAutofit/>
          </a:bodyPr>
          <a:lstStyle/>
          <a:p>
            <a:r>
              <a:rPr lang="uk-UA" sz="1600" b="1" dirty="0" err="1"/>
              <a:t>Хіміорезистентний</a:t>
            </a:r>
            <a:r>
              <a:rPr lang="uk-UA" sz="1600" b="1" dirty="0"/>
              <a:t> туберкульоз </a:t>
            </a:r>
            <a:r>
              <a:rPr lang="uk-UA" sz="1600" dirty="0"/>
              <a:t>– це феномен, пов’язаний з втручанням людини, хоча резистентність </a:t>
            </a:r>
            <a:r>
              <a:rPr lang="uk-UA" sz="1600" dirty="0" err="1"/>
              <a:t>Micobacterium</a:t>
            </a:r>
            <a:r>
              <a:rPr lang="uk-UA" sz="1600" dirty="0"/>
              <a:t> </a:t>
            </a:r>
            <a:r>
              <a:rPr lang="uk-UA" sz="1600" dirty="0" err="1"/>
              <a:t>tuberculosis</a:t>
            </a:r>
            <a:r>
              <a:rPr lang="uk-UA" sz="1600" dirty="0"/>
              <a:t> (МБТ) до протитуберкульозних препаратів – природний феномен властивий всім бактеріям, який відбувається спонтанно в процесі їх розмноження. Генетичні мутації, внаслідок яких з’являється медикаментозна резистентність, відбуваються з частотою 10-7 – 10-10 на 1 поділення бактеріальної клітини, що призводить до появи в бактеріальній популяції 1 резистентного мікроба на 106 – 8 чутливих мікроорганізмів. Якщо генетична мутація відбувається за відсутністю антибіотика, до якого вона виникла, то цей штам мікроорганізму не відіграє ніякої ролі в решті мікробної популяції, чутливої до ліків. Але при застосуванні антибіотиків відбувається селекція саме резистентних штамів (тому, що чутливі гинуть під дією протитуберкульозних препаратів), особливо при поширених деструктивних процесах, з дуже великою кількістю мікроорганізмів. При неефективному лікуванні мікроорганізми продовжують розмножуватись з появою нових резистентних мутантів. При </a:t>
            </a:r>
            <a:r>
              <a:rPr lang="uk-UA" sz="1600" dirty="0" err="1"/>
              <a:t>мультирезистентності</a:t>
            </a:r>
            <a:r>
              <a:rPr lang="uk-UA" sz="1600" dirty="0"/>
              <a:t> відбувається накопичення мутацій до окремих препаратів при дуже тривалому розмноженні бактерій, які закріплюються в 2 – 3 генах.
До селекції резистентних мутантів призводить </a:t>
            </a:r>
            <a:r>
              <a:rPr lang="uk-UA" sz="1600" i="1" dirty="0"/>
              <a:t>неадекватне лікування протягом основного курсу протитуберкульозної хіміотерапії.</a:t>
            </a:r>
          </a:p>
        </p:txBody>
      </p:sp>
    </p:spTree>
    <p:extLst>
      <p:ext uri="{BB962C8B-B14F-4D97-AF65-F5344CB8AC3E}">
        <p14:creationId xmlns:p14="http://schemas.microsoft.com/office/powerpoint/2010/main" xmlns="" val="968934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C0009C-31DD-6A14-C06C-0150E3D6D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Види медикаментозної резистентності  МБТ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729FF843-3C77-93B7-8D1F-2B0D86C15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768" y="2603500"/>
            <a:ext cx="11137604" cy="3802616"/>
          </a:xfrm>
        </p:spPr>
        <p:txBody>
          <a:bodyPr>
            <a:normAutofit/>
          </a:bodyPr>
          <a:lstStyle/>
          <a:p>
            <a:r>
              <a:rPr lang="uk-UA" sz="1400" dirty="0"/>
              <a:t>Розрізняють такі види медикаментозної резистентності мікобактерій туберкульозу (МБТ):
</a:t>
            </a:r>
            <a:r>
              <a:rPr lang="uk-UA" sz="1400" b="1" dirty="0" err="1"/>
              <a:t>Монорезистентність</a:t>
            </a:r>
            <a:r>
              <a:rPr lang="uk-UA" sz="1400" dirty="0"/>
              <a:t> – це резистентність МБТ до одного протитуберкульозного препарату I ряду.
</a:t>
            </a:r>
            <a:r>
              <a:rPr lang="uk-UA" sz="1400" b="1" dirty="0" err="1"/>
              <a:t>Мультирезистентність</a:t>
            </a:r>
            <a:r>
              <a:rPr lang="uk-UA" sz="1400" dirty="0"/>
              <a:t> – це резистентність МБТ як мінімум до </a:t>
            </a:r>
            <a:r>
              <a:rPr lang="uk-UA" sz="1400" dirty="0" err="1"/>
              <a:t>ізоніазиду</a:t>
            </a:r>
            <a:r>
              <a:rPr lang="uk-UA" sz="1400" dirty="0"/>
              <a:t> та </a:t>
            </a:r>
            <a:r>
              <a:rPr lang="uk-UA" sz="1400" dirty="0" err="1"/>
              <a:t>рифампіцину</a:t>
            </a:r>
            <a:r>
              <a:rPr lang="uk-UA" sz="1400" dirty="0"/>
              <a:t>.
</a:t>
            </a:r>
            <a:r>
              <a:rPr lang="uk-UA" sz="1400" b="1" dirty="0" err="1"/>
              <a:t>Полірезистентність</a:t>
            </a:r>
            <a:r>
              <a:rPr lang="uk-UA" sz="1400" dirty="0"/>
              <a:t> – це резистентність МБТ більше ніж до одного протитуберкульозного препарату ІІІ ряду, за виключенням одночасно до </a:t>
            </a:r>
            <a:r>
              <a:rPr lang="uk-UA" sz="1400" dirty="0" err="1"/>
              <a:t>ізоніазиду</a:t>
            </a:r>
            <a:r>
              <a:rPr lang="uk-UA" sz="1400" dirty="0"/>
              <a:t> та </a:t>
            </a:r>
            <a:r>
              <a:rPr lang="uk-UA" sz="1400" dirty="0" err="1"/>
              <a:t>рифампіцину</a:t>
            </a:r>
            <a:r>
              <a:rPr lang="uk-UA" sz="1400" dirty="0"/>
              <a:t>.
</a:t>
            </a:r>
            <a:r>
              <a:rPr lang="uk-UA" sz="1400" b="1" dirty="0"/>
              <a:t>Розширена медикаментозна резистентність</a:t>
            </a:r>
            <a:r>
              <a:rPr lang="uk-UA" sz="1400" dirty="0"/>
              <a:t> – резистентність МБТ одночасно до </a:t>
            </a:r>
            <a:r>
              <a:rPr lang="uk-UA" sz="1400" dirty="0" err="1"/>
              <a:t>ізоніазиду</a:t>
            </a:r>
            <a:r>
              <a:rPr lang="uk-UA" sz="1400" dirty="0"/>
              <a:t>, </a:t>
            </a:r>
            <a:r>
              <a:rPr lang="uk-UA" sz="1400" dirty="0" err="1"/>
              <a:t>рифампіцину</a:t>
            </a:r>
            <a:r>
              <a:rPr lang="uk-UA" sz="1400" dirty="0"/>
              <a:t> та до 2-х груп протитуберкульозних препаратів II ряду – </a:t>
            </a:r>
            <a:r>
              <a:rPr lang="uk-UA" sz="1400" dirty="0" err="1"/>
              <a:t>аміноглікозидів</a:t>
            </a:r>
            <a:r>
              <a:rPr lang="uk-UA" sz="1400" dirty="0"/>
              <a:t> та </a:t>
            </a:r>
            <a:r>
              <a:rPr lang="uk-UA" sz="1400" dirty="0" err="1"/>
              <a:t>фторхінолонів</a:t>
            </a:r>
            <a:r>
              <a:rPr lang="uk-UA" sz="1400" dirty="0"/>
              <a:t>.
</a:t>
            </a:r>
            <a:r>
              <a:rPr lang="uk-UA" sz="1400" b="1" dirty="0"/>
              <a:t>Первинна резистентність</a:t>
            </a:r>
            <a:r>
              <a:rPr lang="uk-UA" sz="1400" dirty="0"/>
              <a:t> – це резистентність МБТ, яка виявлена у вперше </a:t>
            </a:r>
            <a:r>
              <a:rPr lang="uk-UA" sz="1400" dirty="0" err="1"/>
              <a:t>діагностованих</a:t>
            </a:r>
            <a:r>
              <a:rPr lang="uk-UA" sz="1400" dirty="0"/>
              <a:t> хворих, які ніколи не лікувались </a:t>
            </a:r>
            <a:r>
              <a:rPr lang="uk-UA" sz="1400" dirty="0" err="1"/>
              <a:t>антимікобактеріальними</a:t>
            </a:r>
            <a:r>
              <a:rPr lang="uk-UA" sz="1400" dirty="0"/>
              <a:t> препаратами.
</a:t>
            </a:r>
            <a:r>
              <a:rPr lang="uk-UA" sz="1400" b="1" dirty="0"/>
              <a:t>Початкова резистентність </a:t>
            </a:r>
            <a:r>
              <a:rPr lang="uk-UA" sz="1400" dirty="0"/>
              <a:t>– це резистентність, яка виявлена у вперше </a:t>
            </a:r>
            <a:r>
              <a:rPr lang="uk-UA" sz="1400" dirty="0" err="1"/>
              <a:t>діагностованих</a:t>
            </a:r>
            <a:r>
              <a:rPr lang="uk-UA" sz="1400" dirty="0"/>
              <a:t> хворих, які лікувались </a:t>
            </a:r>
            <a:r>
              <a:rPr lang="uk-UA" sz="1400" dirty="0" err="1"/>
              <a:t>антимікобактеріальними</a:t>
            </a:r>
            <a:r>
              <a:rPr lang="uk-UA" sz="1400" dirty="0"/>
              <a:t> препаратами не більше 4 тижнів.
</a:t>
            </a:r>
            <a:r>
              <a:rPr lang="uk-UA" sz="1400" b="1" dirty="0"/>
              <a:t>Вторинна або набута резистентність</a:t>
            </a:r>
            <a:r>
              <a:rPr lang="uk-UA" sz="1400" dirty="0"/>
              <a:t> – це резистентність, яка виявлена у хворих, які лікувались </a:t>
            </a:r>
            <a:r>
              <a:rPr lang="uk-UA" sz="1400" dirty="0" err="1"/>
              <a:t>антимікобактеріальними</a:t>
            </a:r>
            <a:r>
              <a:rPr lang="uk-UA" sz="1400" dirty="0"/>
              <a:t> препаратами більше 4 тижнів.</a:t>
            </a:r>
          </a:p>
        </p:txBody>
      </p:sp>
    </p:spTree>
    <p:extLst>
      <p:ext uri="{BB962C8B-B14F-4D97-AF65-F5344CB8AC3E}">
        <p14:creationId xmlns:p14="http://schemas.microsoft.com/office/powerpoint/2010/main" xmlns="" val="1244204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643780CE-2BE5-46F6-97B2-60DF30217E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61A87A49-68E6-459E-A5A6-46229FF421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xmlns="" id="{F6ACD5FC-CAFE-48EB-B765-60EED2E052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3CDF84-EBB8-7DB5-AA9C-08A07CF8D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275" y="673395"/>
            <a:ext cx="3322890" cy="1320505"/>
          </a:xfrm>
        </p:spPr>
        <p:txBody>
          <a:bodyPr/>
          <a:lstStyle/>
          <a:p>
            <a:r>
              <a:rPr lang="uk-UA" sz="3200" dirty="0">
                <a:solidFill>
                  <a:srgbClr val="EBEBEB"/>
                </a:solidFill>
              </a:rPr>
              <a:t>Мультирезистентний туберкульоз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A0743BAB-0EBB-F700-531E-98135B712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607" y="1120059"/>
            <a:ext cx="6391533" cy="461788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33B405-D785-4738-B1C0-6A0AA5E982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4233DC0E-DE6C-4FB6-A529-51B162641A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3870477F-E451-4BC3-863F-0E2FC57288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A520D817-3459-576D-1227-4AD76EDD2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274" y="2374604"/>
            <a:ext cx="3756977" cy="372139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b="1" dirty="0">
                <a:solidFill>
                  <a:srgbClr val="FFFFFF"/>
                </a:solidFill>
              </a:rPr>
              <a:t>Мультирезистентний туберкульоз (МР ТБ) </a:t>
            </a:r>
            <a:r>
              <a:rPr lang="uk-UA" dirty="0">
                <a:solidFill>
                  <a:srgbClr val="FFFFFF"/>
                </a:solidFill>
              </a:rPr>
              <a:t>– це форма туберкульозу, коли пацієнт виділяє мікобактерії туберкульозу, резистентні як мінімум до </a:t>
            </a:r>
            <a:r>
              <a:rPr lang="uk-UA" dirty="0" err="1">
                <a:solidFill>
                  <a:srgbClr val="FFFFFF"/>
                </a:solidFill>
              </a:rPr>
              <a:t>ізоніазиду</a:t>
            </a:r>
            <a:r>
              <a:rPr lang="uk-UA" dirty="0">
                <a:solidFill>
                  <a:srgbClr val="FFFFFF"/>
                </a:solidFill>
              </a:rPr>
              <a:t> та </a:t>
            </a:r>
            <a:r>
              <a:rPr lang="uk-UA" dirty="0" err="1">
                <a:solidFill>
                  <a:srgbClr val="FFFFFF"/>
                </a:solidFill>
              </a:rPr>
              <a:t>рифампіцину</a:t>
            </a:r>
            <a:r>
              <a:rPr lang="uk-UA" dirty="0">
                <a:solidFill>
                  <a:srgbClr val="FFFFFF"/>
                </a:solidFill>
              </a:rPr>
              <a:t>, а часто і до більшої кількості протитуберкульозних препаратів I та II ряду, що підтверджено лабораторним методом в тесті медикаментозної чутливості.</a:t>
            </a:r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xmlns="" id="{B4A81DE1-E2BC-4A31-99EE-71350421B0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1858657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xmlns="" id="{6E0488BA-180E-40D8-8350-4B17917955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B18B845B-A74C-E915-8FA3-5AA760CB03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7823" r="328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CB7960-AA7E-9D7F-8057-6F1540DF6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350" y="487326"/>
            <a:ext cx="9959162" cy="1193306"/>
          </a:xfrm>
        </p:spPr>
        <p:txBody>
          <a:bodyPr/>
          <a:lstStyle/>
          <a:p>
            <a:r>
              <a:rPr lang="uk-UA">
                <a:solidFill>
                  <a:schemeClr val="tx1"/>
                </a:solidFill>
              </a:rPr>
              <a:t>Епідеміологія мультирезистентного туберкульозу у світі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FB41EB50-C3DC-02D3-D246-68CB2F360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024" y="1949303"/>
            <a:ext cx="10260418" cy="442137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uk-UA" dirty="0">
                <a:solidFill>
                  <a:schemeClr val="tx1"/>
                </a:solidFill>
              </a:rPr>
              <a:t>За останніми епідемічними дослідженнями, які проводили ВООЗ та Міжнародний союз боротьби з туберкульозом та легеневими захворюваннями (IUATLD) протягом 1999 – 2002 років, середній рівень медикаментозної резистентності МБТ до будь-якого з 4 протитуберкульозних препаратів I ряду становив 10,2 % (з коливаннями від 0,0 до 57,1 %), </a:t>
            </a:r>
            <a:r>
              <a:rPr lang="uk-UA" dirty="0" err="1">
                <a:solidFill>
                  <a:schemeClr val="tx1"/>
                </a:solidFill>
              </a:rPr>
              <a:t>мультирезистентності</a:t>
            </a:r>
            <a:r>
              <a:rPr lang="uk-UA" dirty="0">
                <a:solidFill>
                  <a:schemeClr val="tx1"/>
                </a:solidFill>
              </a:rPr>
              <a:t> МБТ – 1,0 % (з коливаннями 0,0 – 14,2 %) серед пацієнтів з новими випадками туберкульозу, які раніше не лікувались. Високий рівень первинної </a:t>
            </a:r>
            <a:r>
              <a:rPr lang="uk-UA" dirty="0" err="1">
                <a:solidFill>
                  <a:schemeClr val="tx1"/>
                </a:solidFill>
              </a:rPr>
              <a:t>мультирезситентності</a:t>
            </a:r>
            <a:r>
              <a:rPr lang="uk-UA" dirty="0">
                <a:solidFill>
                  <a:schemeClr val="tx1"/>
                </a:solidFill>
              </a:rPr>
              <a:t>, який перевищував 6,5 %, був зареєстрований у Казахстані, Росії (Томська область), Узбекистані, Естонії, Ізраїлі, Китаї (провінція </a:t>
            </a:r>
            <a:r>
              <a:rPr lang="uk-UA" dirty="0" err="1">
                <a:solidFill>
                  <a:schemeClr val="tx1"/>
                </a:solidFill>
              </a:rPr>
              <a:t>Ляонінг</a:t>
            </a:r>
            <a:r>
              <a:rPr lang="uk-UA" dirty="0">
                <a:solidFill>
                  <a:schemeClr val="tx1"/>
                </a:solidFill>
              </a:rPr>
              <a:t> та </a:t>
            </a:r>
            <a:r>
              <a:rPr lang="uk-UA" dirty="0" err="1">
                <a:solidFill>
                  <a:schemeClr val="tx1"/>
                </a:solidFill>
              </a:rPr>
              <a:t>Хенан</a:t>
            </a:r>
            <a:r>
              <a:rPr lang="uk-UA" dirty="0">
                <a:solidFill>
                  <a:schemeClr val="tx1"/>
                </a:solidFill>
              </a:rPr>
              <a:t>), Латвії, Литві, Україні (Донецька область).
Загальна кількість випадків </a:t>
            </a:r>
            <a:r>
              <a:rPr lang="uk-UA" dirty="0" err="1">
                <a:solidFill>
                  <a:schemeClr val="tx1"/>
                </a:solidFill>
              </a:rPr>
              <a:t>мультирезистентного</a:t>
            </a:r>
            <a:r>
              <a:rPr lang="uk-UA" dirty="0">
                <a:solidFill>
                  <a:schemeClr val="tx1"/>
                </a:solidFill>
              </a:rPr>
              <a:t> туберкульозу (МР ТБ) у світі у 2004 році становила 424000, що становило 4,3 % серед нових хворих та хворих, які раніше лікувались, серед них у 27000 хворих визначали розширену медикаментозну резистентність МБТ. У 2004 році кількість випадків МР ТБ серед хворих, які раніше лікувались, становила 181408. Три країни світу (Китай, Індія та Росія) мають 62 % світового тягаря МР ТБ.</a:t>
            </a:r>
          </a:p>
        </p:txBody>
      </p:sp>
    </p:spTree>
    <p:extLst>
      <p:ext uri="{BB962C8B-B14F-4D97-AF65-F5344CB8AC3E}">
        <p14:creationId xmlns:p14="http://schemas.microsoft.com/office/powerpoint/2010/main" xmlns="" val="39776488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6E0488BA-180E-40D8-8350-4B17917955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72F81C2C-0FE4-944E-6394-D7F2E3A8EC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1F5D23-BD8D-ABF4-E5B1-0C7130059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uk-UA">
                <a:solidFill>
                  <a:schemeClr val="tx1"/>
                </a:solidFill>
              </a:rPr>
              <a:t>Епідеміологія мультирезистентного туберкульозу в Україні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8064D288-26C2-F166-17CC-3943D51D7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r>
              <a:rPr lang="uk-UA">
                <a:solidFill>
                  <a:schemeClr val="tx1"/>
                </a:solidFill>
              </a:rPr>
              <a:t>В Україні первинна медикаментозна резистентність збудника туберкульозу до основних протитуберкульозних препаратів у хворих, які раніше не лікувались, у 2004 році становила 20,0 % - 30,0 % у різних регіонах України. Вторинна медикаментозна резистентність у хворих, які раніше лікувались, - 63,0 % - 72,0 %. Рівень первинної мультирезистентнтності МБТ в Україні у 2004 р. Коливався від 1,5 % до 7,1 % (у Донецькій області), вторинної – від 27,9 % (у Донецькій області) до 45,0 % (в м. Києві).</a:t>
            </a:r>
          </a:p>
        </p:txBody>
      </p:sp>
    </p:spTree>
    <p:extLst>
      <p:ext uri="{BB962C8B-B14F-4D97-AF65-F5344CB8AC3E}">
        <p14:creationId xmlns:p14="http://schemas.microsoft.com/office/powerpoint/2010/main" xmlns="" val="144384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xmlns="" id="{6E0488BA-180E-40D8-8350-4B17917955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5B01DCF0-4EA0-3A9C-21C9-F766E3D62D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847B9E-8AE9-D735-22CC-9E7FE3512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uk-UA">
                <a:solidFill>
                  <a:schemeClr val="tx1"/>
                </a:solidFill>
              </a:rPr>
              <a:t>Епідеміологія мультирезистентного туберкульозу в Україні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8E6F43C1-D9B3-0F2A-65FD-D6BB1923D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sz="1700">
                <a:solidFill>
                  <a:schemeClr val="tx1"/>
                </a:solidFill>
              </a:rPr>
              <a:t>На сьогодні Україна входить до </a:t>
            </a:r>
            <a:r>
              <a:rPr lang="uk-UA" sz="1700" b="1">
                <a:solidFill>
                  <a:schemeClr val="tx1"/>
                </a:solidFill>
              </a:rPr>
              <a:t>п’ятірки</a:t>
            </a:r>
            <a:r>
              <a:rPr lang="uk-UA" sz="1700">
                <a:solidFill>
                  <a:schemeClr val="tx1"/>
                </a:solidFill>
              </a:rPr>
              <a:t> країн світу з найвищим показником мультирезистентного туберкульозу. Протягом останніх років спостерігається зростання кількості випадків мультирезистентного туберкульозу з 3482 у 2009 р. До 7778 — у 2016 р. Це значною мірою спричинено неналежною організацією терапії хворих на туберкульоз з переважним лікуванням в умовах стаціонару, що сприяло внутрішньолікарняному інфікуванню хворих на туберкульоз резистентними до протитуберкульозних препаратів штамами мікобактерії туберкульозу, дефіцитом у забезпеченні протитуберкульозними препаратами для хворих на мультирезистентний туберкульоз і туберкульоз з розширеною резистентністю, недостатнім безпосереднім контролем за лікуванням, відсутністю системи соціально-психологічної підтримки хворих під час терапії та управління побічними реакціями на протитуберкульозні препарати.  </a:t>
            </a:r>
          </a:p>
        </p:txBody>
      </p:sp>
    </p:spTree>
    <p:extLst>
      <p:ext uri="{BB962C8B-B14F-4D97-AF65-F5344CB8AC3E}">
        <p14:creationId xmlns:p14="http://schemas.microsoft.com/office/powerpoint/2010/main" xmlns="" val="3999312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8ABDB68-E3D5-448E-97D3-06FFEF6801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xmlns="" id="{B8DD7FEB-D9F3-4F5B-982C-36B0664D02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xmlns="" id="{96BA11E4-0636-4FA9-A836-2A4FB17644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79B05D-1628-50D3-D009-B3FA13BD9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832712"/>
          </a:xfrm>
        </p:spPr>
        <p:txBody>
          <a:bodyPr/>
          <a:lstStyle/>
          <a:p>
            <a:r>
              <a:rPr lang="uk-UA">
                <a:solidFill>
                  <a:srgbClr val="EBEBEB"/>
                </a:solidFill>
              </a:rPr>
              <a:t>В основному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5681882E-BDD0-4311-AF62-E801962852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B1D85A2-6EF3-0564-EAEF-179874497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226" y="1792820"/>
            <a:ext cx="4125317" cy="328994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ADD3260-4BDA-459B-A162-5E1B897E38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283DA7DD-CA37-4ED7-8710-48E56B063B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B92F2E3C-66CD-4DEB-BA14-2A5912B65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3F36F9B1-F67E-F63F-DF65-414D5FF13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1461978"/>
            <a:ext cx="6072776" cy="476849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uk-UA" sz="1600" i="1" dirty="0">
                <a:solidFill>
                  <a:srgbClr val="FFFFFF"/>
                </a:solidFill>
              </a:rPr>
              <a:t>Кількість хворих </a:t>
            </a:r>
            <a:r>
              <a:rPr lang="uk-UA" sz="1600" dirty="0">
                <a:solidFill>
                  <a:srgbClr val="FFFFFF"/>
                </a:solidFill>
              </a:rPr>
              <a:t>на </a:t>
            </a:r>
            <a:r>
              <a:rPr lang="uk-UA" sz="1600" dirty="0" err="1">
                <a:solidFill>
                  <a:srgbClr val="FFFFFF"/>
                </a:solidFill>
              </a:rPr>
              <a:t>мультирезистентний</a:t>
            </a:r>
            <a:r>
              <a:rPr lang="uk-UA" sz="1600" dirty="0">
                <a:solidFill>
                  <a:srgbClr val="FFFFFF"/>
                </a:solidFill>
              </a:rPr>
              <a:t> туберкульоз в Україні з кожним роком зростає, як серед вперше </a:t>
            </a:r>
            <a:r>
              <a:rPr lang="uk-UA" sz="1600" dirty="0" err="1">
                <a:solidFill>
                  <a:srgbClr val="FFFFFF"/>
                </a:solidFill>
              </a:rPr>
              <a:t>діагностованих</a:t>
            </a:r>
            <a:r>
              <a:rPr lang="uk-UA" sz="1600" dirty="0">
                <a:solidFill>
                  <a:srgbClr val="FFFFFF"/>
                </a:solidFill>
              </a:rPr>
              <a:t>, рецидивів, так і серед осіб з довготривалим хронічним перебігом туберкульозного процесу. </a:t>
            </a:r>
          </a:p>
          <a:p>
            <a:pPr>
              <a:lnSpc>
                <a:spcPct val="90000"/>
              </a:lnSpc>
            </a:pPr>
            <a:r>
              <a:rPr lang="uk-UA" sz="1600" dirty="0">
                <a:solidFill>
                  <a:srgbClr val="FFFFFF"/>
                </a:solidFill>
              </a:rPr>
              <a:t>Переважна </a:t>
            </a:r>
            <a:r>
              <a:rPr lang="uk-UA" sz="1600" i="1" dirty="0">
                <a:solidFill>
                  <a:srgbClr val="FFFFFF"/>
                </a:solidFill>
              </a:rPr>
              <a:t>більшість пацієнтів</a:t>
            </a:r>
            <a:r>
              <a:rPr lang="uk-UA" sz="1600" dirty="0">
                <a:solidFill>
                  <a:srgbClr val="FFFFFF"/>
                </a:solidFill>
              </a:rPr>
              <a:t>, які страждають на </a:t>
            </a:r>
            <a:r>
              <a:rPr lang="uk-UA" sz="1600" dirty="0" err="1">
                <a:solidFill>
                  <a:srgbClr val="FFFFFF"/>
                </a:solidFill>
              </a:rPr>
              <a:t>мультирезистентний</a:t>
            </a:r>
            <a:r>
              <a:rPr lang="uk-UA" sz="1600" dirty="0">
                <a:solidFill>
                  <a:srgbClr val="FFFFFF"/>
                </a:solidFill>
              </a:rPr>
              <a:t> туберкульоз, – це особи чоловічої статі, мешканці села працездатного віку. </a:t>
            </a:r>
          </a:p>
          <a:p>
            <a:pPr>
              <a:lnSpc>
                <a:spcPct val="90000"/>
              </a:lnSpc>
            </a:pPr>
            <a:r>
              <a:rPr lang="uk-UA" sz="1600" dirty="0">
                <a:solidFill>
                  <a:srgbClr val="FFFFFF"/>
                </a:solidFill>
              </a:rPr>
              <a:t>Значне </a:t>
            </a:r>
            <a:r>
              <a:rPr lang="uk-UA" sz="1600" i="1" dirty="0">
                <a:solidFill>
                  <a:srgbClr val="FFFFFF"/>
                </a:solidFill>
              </a:rPr>
              <a:t>поширення</a:t>
            </a:r>
            <a:r>
              <a:rPr lang="uk-UA" sz="1600" dirty="0">
                <a:solidFill>
                  <a:srgbClr val="FFFFFF"/>
                </a:solidFill>
              </a:rPr>
              <a:t> </a:t>
            </a:r>
            <a:r>
              <a:rPr lang="uk-UA" sz="1600" dirty="0" err="1">
                <a:solidFill>
                  <a:srgbClr val="FFFFFF"/>
                </a:solidFill>
              </a:rPr>
              <a:t>мультирезистентного</a:t>
            </a:r>
            <a:r>
              <a:rPr lang="uk-UA" sz="1600" dirty="0">
                <a:solidFill>
                  <a:srgbClr val="FFFFFF"/>
                </a:solidFill>
              </a:rPr>
              <a:t> туберкульозу зумовлено пізньою діагностикою, короткочасним стаціонарним і слабо контрольованим амбулаторним лікуванням, а також низькою прихильністю хворих до лікування через незадовільну санітарну грамотність щодо боротьби з туберкульозом хворих і населення в цілому.</a:t>
            </a:r>
          </a:p>
        </p:txBody>
      </p:sp>
    </p:spTree>
    <p:extLst>
      <p:ext uri="{BB962C8B-B14F-4D97-AF65-F5344CB8AC3E}">
        <p14:creationId xmlns:p14="http://schemas.microsoft.com/office/powerpoint/2010/main" xmlns="" val="1981954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F10001029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F10001029" id="{ED3996BA-162B-43C7-B0E2-A5CA4E649741}" vid="{187088E4-27D7-4455-856F-4A44258D82E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569B99-DB15-4F81-983C-B9C97FA656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0DE66F-C1E7-4132-8AC4-BFAB6BC64F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590</Words>
  <Application>Microsoft Office PowerPoint</Application>
  <PresentationFormat>Произвольный</PresentationFormat>
  <Paragraphs>19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TF10001029</vt:lpstr>
      <vt:lpstr>Актуальність мультирезистентного туберкульозу </vt:lpstr>
      <vt:lpstr>Визначення поняття</vt:lpstr>
      <vt:lpstr>Причини розвитку хіміорезистентного туберкульозу</vt:lpstr>
      <vt:lpstr>Види медикаментозної резистентності  МБТ</vt:lpstr>
      <vt:lpstr>Мультирезистентний туберкульоз</vt:lpstr>
      <vt:lpstr>Епідеміологія мультирезистентного туберкульозу у світі</vt:lpstr>
      <vt:lpstr>Епідеміологія мультирезистентного туберкульозу в Україні</vt:lpstr>
      <vt:lpstr>Епідеміологія мультирезистентного туберкульозу в Україні</vt:lpstr>
      <vt:lpstr>В основному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Надія Савицька</dc:creator>
  <cp:lastModifiedBy>Холод Поліна</cp:lastModifiedBy>
  <cp:revision>4</cp:revision>
  <dcterms:created xsi:type="dcterms:W3CDTF">2023-12-18T19:08:31Z</dcterms:created>
  <dcterms:modified xsi:type="dcterms:W3CDTF">2024-02-14T11:34:03Z</dcterms:modified>
</cp:coreProperties>
</file>