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 d="2"/>
          <a:sy n="1" d="2"/>
        </p:scale>
        <p:origin x="-1476" y="-48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pPr/>
              <a:t>2/14/2024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pPr/>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Порівняння">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pPr/>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Tree>
    <p:extLst>
      <p:ext uri="{BB962C8B-B14F-4D97-AF65-F5344CB8AC3E}">
        <p14:creationId xmlns:p14="http://schemas.microsoft.com/office/powerpoint/2010/main" xmlns=""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Лише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pPr/>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a:p>
        </p:txBody>
      </p:sp>
      <p:sp>
        <p:nvSpPr>
          <p:cNvPr id="6" name="Title 5"/>
          <p:cNvSpPr>
            <a:spLocks noGrp="1"/>
          </p:cNvSpPr>
          <p:nvPr>
            <p:ph type="title"/>
          </p:nvPr>
        </p:nvSpPr>
        <p:spPr/>
        <p:txBody>
          <a:bodyPr/>
          <a:lstStyle/>
          <a:p>
            <a:r>
              <a:rPr lang="uk-UA"/>
              <a:t>Клацніть, щоб редагувати стиль зразка заголовка</a:t>
            </a:r>
            <a:endParaRPr lang="en-US"/>
          </a:p>
        </p:txBody>
      </p:sp>
    </p:spTree>
    <p:extLst>
      <p:ext uri="{BB962C8B-B14F-4D97-AF65-F5344CB8AC3E}">
        <p14:creationId xmlns:p14="http://schemas.microsoft.com/office/powerpoint/2010/main" xmlns=""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pPr/>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 підпис">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A16AA21-1863-4931-97CB-99D0A168701B}" type="datetimeFigureOut">
              <a:rPr lang="en-US" smtClean="0"/>
              <a:pPr/>
              <a:t>2/14/2024</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і підпис">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uk-UA"/>
              <a:t>Клацніть, щоб редагувати стиль зразка заголовка</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772C379-9A7C-4C87-A116-CBE9F58B04C5}" type="datetimeFigureOut">
              <a:rPr lang="en-US" smtClean="0"/>
              <a:pPr/>
              <a:t>2/14/2024</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p:cNvSpPr>
            <a:spLocks noGrp="1"/>
          </p:cNvSpPr>
          <p:nvPr>
            <p:ph type="dt" sz="half" idx="10"/>
          </p:nvPr>
        </p:nvSpPr>
        <p:spPr/>
        <p:txBody>
          <a:bodyPr/>
          <a:lstStyle/>
          <a:p>
            <a:fld id="{87157CC2-0FC8-4686-B024-99790E0F5162}"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pPr/>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pPr/>
              <a:t>2/14/2024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cstate="print">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utis.in.ua/manganese/" TargetMode="External"/><Relationship Id="rId5" Type="http://schemas.openxmlformats.org/officeDocument/2006/relationships/hyperlink" Target="http://utis.in.ua/chondroitin/"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reprotox.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B07E63D-9765-3547-9244-C215354BD08A}"/>
              </a:ext>
            </a:extLst>
          </p:cNvPr>
          <p:cNvSpPr>
            <a:spLocks noGrp="1"/>
          </p:cNvSpPr>
          <p:nvPr>
            <p:ph type="ctrTitle"/>
          </p:nvPr>
        </p:nvSpPr>
        <p:spPr/>
        <p:txBody>
          <a:bodyPr/>
          <a:lstStyle/>
          <a:p>
            <a:r>
              <a:rPr lang="uk-UA" sz="7300" dirty="0"/>
              <a:t>Напівсинтетичні глюкозаміни</a:t>
            </a:r>
          </a:p>
        </p:txBody>
      </p:sp>
      <p:sp>
        <p:nvSpPr>
          <p:cNvPr id="4" name="Прямокутник 3">
            <a:extLst>
              <a:ext uri="{FF2B5EF4-FFF2-40B4-BE49-F238E27FC236}">
                <a16:creationId xmlns:a16="http://schemas.microsoft.com/office/drawing/2014/main" xmlns="" id="{6B511942-3B26-5A2C-901B-5CA72F3186F6}"/>
              </a:ext>
            </a:extLst>
          </p:cNvPr>
          <p:cNvSpPr/>
          <p:nvPr/>
        </p:nvSpPr>
        <p:spPr>
          <a:xfrm>
            <a:off x="1633035" y="0"/>
            <a:ext cx="8804010" cy="101379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rPr>
              <a:t>Одеський національний медичниий університет</a:t>
            </a:r>
          </a:p>
          <a:p>
            <a:pPr algn="ctr"/>
            <a:r>
              <a:rPr lang="uk-UA" dirty="0">
                <a:solidFill>
                  <a:schemeClr val="tx1"/>
                </a:solidFill>
              </a:rPr>
              <a:t>Вибірковий компонент</a:t>
            </a:r>
          </a:p>
        </p:txBody>
      </p:sp>
    </p:spTree>
    <p:extLst>
      <p:ext uri="{BB962C8B-B14F-4D97-AF65-F5344CB8AC3E}">
        <p14:creationId xmlns:p14="http://schemas.microsoft.com/office/powerpoint/2010/main" xmlns="" val="392596076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E009DD9B-5EE2-4C0D-8B2B-351C8C1022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E720DB99-7745-4E75-9D96-AAB6D55C53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464119"/>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xmlns="" id="{D68803C4-E159-4360-B7BB-74205C8F78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601952"/>
            <a:ext cx="10222992" cy="1385874"/>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xmlns="" id="{504B0465-3B07-49BF-BEA7-D814762462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2038655"/>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xmlns="" id="{221CED46-2F5F-12C5-D21D-1F249CD0F8B3}"/>
              </a:ext>
            </a:extLst>
          </p:cNvPr>
          <p:cNvSpPr>
            <a:spLocks noGrp="1"/>
          </p:cNvSpPr>
          <p:nvPr>
            <p:ph type="title"/>
          </p:nvPr>
        </p:nvSpPr>
        <p:spPr>
          <a:xfrm>
            <a:off x="1069848" y="484632"/>
            <a:ext cx="10058400" cy="1609344"/>
          </a:xfrm>
        </p:spPr>
        <p:txBody>
          <a:bodyPr>
            <a:normAutofit/>
          </a:bodyPr>
          <a:lstStyle/>
          <a:p>
            <a:r>
              <a:rPr lang="uk-UA" dirty="0"/>
              <a:t>Вступ:</a:t>
            </a:r>
          </a:p>
        </p:txBody>
      </p:sp>
      <p:pic>
        <p:nvPicPr>
          <p:cNvPr id="6" name="Рисунок 5">
            <a:extLst>
              <a:ext uri="{FF2B5EF4-FFF2-40B4-BE49-F238E27FC236}">
                <a16:creationId xmlns:a16="http://schemas.microsoft.com/office/drawing/2014/main" xmlns="" id="{D4ED6DDB-D34F-3B23-FF4E-A7BB761B3DA9}"/>
              </a:ext>
            </a:extLst>
          </p:cNvPr>
          <p:cNvPicPr>
            <a:picLocks noChangeAspect="1"/>
          </p:cNvPicPr>
          <p:nvPr/>
        </p:nvPicPr>
        <p:blipFill rotWithShape="1">
          <a:blip r:embed="rId4" cstate="print"/>
          <a:srcRect t="17761" r="1" b="6480"/>
          <a:stretch/>
        </p:blipFill>
        <p:spPr>
          <a:xfrm>
            <a:off x="1007196" y="2265037"/>
            <a:ext cx="5088800" cy="3907158"/>
          </a:xfrm>
          <a:prstGeom prst="rect">
            <a:avLst/>
          </a:prstGeom>
        </p:spPr>
      </p:pic>
      <p:sp>
        <p:nvSpPr>
          <p:cNvPr id="3" name="Місце для вмісту 2">
            <a:extLst>
              <a:ext uri="{FF2B5EF4-FFF2-40B4-BE49-F238E27FC236}">
                <a16:creationId xmlns:a16="http://schemas.microsoft.com/office/drawing/2014/main" xmlns="" id="{3520EE56-11C5-11FE-4AA6-25B996DE8FE1}"/>
              </a:ext>
            </a:extLst>
          </p:cNvPr>
          <p:cNvSpPr>
            <a:spLocks noGrp="1"/>
          </p:cNvSpPr>
          <p:nvPr>
            <p:ph idx="1"/>
          </p:nvPr>
        </p:nvSpPr>
        <p:spPr>
          <a:xfrm>
            <a:off x="6496216" y="2320412"/>
            <a:ext cx="4632031" cy="3851787"/>
          </a:xfrm>
        </p:spPr>
        <p:txBody>
          <a:bodyPr anchor="ctr">
            <a:normAutofit/>
          </a:bodyPr>
          <a:lstStyle/>
          <a:p>
            <a:r>
              <a:rPr lang="uk-UA" sz="1900" b="0" i="0" u="none" strike="noStrike">
                <a:effectLst/>
                <a:latin typeface="Arial" panose="020B0604020202020204" pitchFamily="34" charset="0"/>
              </a:rPr>
              <a:t>Нестероїдні протизапальні та протиревматичні препарати. </a:t>
            </a:r>
          </a:p>
          <a:p>
            <a:r>
              <a:rPr lang="uk-UA" sz="1900" b="0" i="0" u="none" strike="noStrike">
                <a:effectLst/>
                <a:latin typeface="Arial" panose="020B0604020202020204" pitchFamily="34" charset="0"/>
              </a:rPr>
              <a:t>Глюкозамін (2-аміно-2-дезоксиглюкоза) в нормі знаходиться в мукопротеїнах та мукополісахаридах. Це аміноцукор, ендогенна субстанція, яка міститься в хітині, глікопротеїнах, глікозаміногліканах (раніше відомі як мукополісахариди).</a:t>
            </a:r>
          </a:p>
          <a:p>
            <a:r>
              <a:rPr lang="uk-UA" sz="1900" b="0" i="0" u="none" strike="noStrike">
                <a:effectLst/>
                <a:latin typeface="Arial" panose="020B0604020202020204" pitchFamily="34" charset="0"/>
              </a:rPr>
              <a:t>Він отримується з морських екзоскелетів та синтетичним шляхом.</a:t>
            </a:r>
          </a:p>
        </p:txBody>
      </p:sp>
      <p:sp>
        <p:nvSpPr>
          <p:cNvPr id="19" name="Oval 18">
            <a:extLst>
              <a:ext uri="{FF2B5EF4-FFF2-40B4-BE49-F238E27FC236}">
                <a16:creationId xmlns:a16="http://schemas.microsoft.com/office/drawing/2014/main" xmlns="" id="{49B7FFA5-14CB-4A4F-9BCC-CA3AA5D9D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401725" y="6229681"/>
            <a:ext cx="457200" cy="457200"/>
          </a:xfrm>
          <a:prstGeom prst="ellipse">
            <a:avLst/>
          </a:prstGeom>
          <a:blipFill dpi="0" rotWithShape="1">
            <a:blip r:embed="rId5"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xmlns="" id="{04E48745-7512-4EC2-9E20-9092D1215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xmlns="" val="224238169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1C7FF924-8DA0-4BE9-8C7E-095B0EC13A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66502" y="0"/>
            <a:ext cx="6125497"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956576BB-A8E2-C02C-D128-F56C7D28C6F6}"/>
              </a:ext>
            </a:extLst>
          </p:cNvPr>
          <p:cNvSpPr>
            <a:spLocks noGrp="1"/>
          </p:cNvSpPr>
          <p:nvPr>
            <p:ph type="title"/>
          </p:nvPr>
        </p:nvSpPr>
        <p:spPr>
          <a:xfrm>
            <a:off x="6400800" y="484632"/>
            <a:ext cx="5299586" cy="1609344"/>
          </a:xfrm>
          <a:ln>
            <a:noFill/>
          </a:ln>
        </p:spPr>
        <p:txBody>
          <a:bodyPr>
            <a:normAutofit/>
          </a:bodyPr>
          <a:lstStyle/>
          <a:p>
            <a:endParaRPr lang="uk-UA" sz="4000"/>
          </a:p>
        </p:txBody>
      </p:sp>
      <p:pic>
        <p:nvPicPr>
          <p:cNvPr id="6" name="Рисунок 5">
            <a:extLst>
              <a:ext uri="{FF2B5EF4-FFF2-40B4-BE49-F238E27FC236}">
                <a16:creationId xmlns:a16="http://schemas.microsoft.com/office/drawing/2014/main" xmlns="" id="{90EE7152-407D-5317-DB9D-D9569F861C32}"/>
              </a:ext>
            </a:extLst>
          </p:cNvPr>
          <p:cNvPicPr>
            <a:picLocks noChangeAspect="1"/>
          </p:cNvPicPr>
          <p:nvPr/>
        </p:nvPicPr>
        <p:blipFill>
          <a:blip r:embed="rId4" cstate="print"/>
          <a:stretch>
            <a:fillRect/>
          </a:stretch>
        </p:blipFill>
        <p:spPr>
          <a:xfrm>
            <a:off x="633999" y="1620031"/>
            <a:ext cx="5112461" cy="3628198"/>
          </a:xfrm>
          <a:prstGeom prst="rect">
            <a:avLst/>
          </a:prstGeom>
        </p:spPr>
      </p:pic>
      <p:sp>
        <p:nvSpPr>
          <p:cNvPr id="3" name="Місце для вмісту 2">
            <a:extLst>
              <a:ext uri="{FF2B5EF4-FFF2-40B4-BE49-F238E27FC236}">
                <a16:creationId xmlns:a16="http://schemas.microsoft.com/office/drawing/2014/main" xmlns="" id="{C96A7951-E1B1-A37B-A2E5-2C0BA2DBC419}"/>
              </a:ext>
            </a:extLst>
          </p:cNvPr>
          <p:cNvSpPr>
            <a:spLocks noGrp="1"/>
          </p:cNvSpPr>
          <p:nvPr>
            <p:ph idx="1"/>
          </p:nvPr>
        </p:nvSpPr>
        <p:spPr>
          <a:xfrm>
            <a:off x="6400799" y="2121408"/>
            <a:ext cx="5299585" cy="4050792"/>
          </a:xfrm>
        </p:spPr>
        <p:txBody>
          <a:bodyPr>
            <a:normAutofit/>
          </a:bodyPr>
          <a:lstStyle/>
          <a:p>
            <a:r>
              <a:rPr lang="uk-UA" sz="1800" b="0" i="0" u="none" strike="noStrike">
                <a:effectLst/>
                <a:latin typeface="Arial" panose="020B0604020202020204" pitchFamily="34" charset="0"/>
              </a:rPr>
              <a:t>Комерційні препарати, інколи в комбінації з </a:t>
            </a:r>
            <a:r>
              <a:rPr lang="uk-UA" sz="1800" b="0" i="0" u="none" strike="noStrike">
                <a:effectLst/>
                <a:latin typeface="Arial" panose="020B0604020202020204" pitchFamily="34" charset="0"/>
                <a:hlinkClick r:id="rId5"/>
              </a:rPr>
              <a:t>хондроітином</a:t>
            </a:r>
            <a:r>
              <a:rPr lang="uk-UA" sz="1800" b="0" i="0" u="none" strike="noStrike">
                <a:effectLst/>
                <a:latin typeface="Arial" panose="020B0604020202020204" pitchFamily="34" charset="0"/>
              </a:rPr>
              <a:t> або </a:t>
            </a:r>
            <a:r>
              <a:rPr lang="uk-UA" sz="1800" b="0" i="0" u="none" strike="noStrike">
                <a:effectLst/>
                <a:latin typeface="Arial" panose="020B0604020202020204" pitchFamily="34" charset="0"/>
                <a:hlinkClick r:id="rId6"/>
              </a:rPr>
              <a:t>марганцем</a:t>
            </a:r>
            <a:r>
              <a:rPr lang="uk-UA" sz="1800" b="0" i="0" u="none" strike="noStrike">
                <a:effectLst/>
                <a:latin typeface="Arial" panose="020B0604020202020204" pitchFamily="34" charset="0"/>
              </a:rPr>
              <a:t>, використовують для лікування остеоартриту та інших запальних станів. Форми випуску: пероральна, ін’єкційна (внутрішньо суглобове, внутрішньом’язове, внутрішньовенне введення), для місцевого застосування (в США доступна тільки пероральна форма).</a:t>
            </a:r>
          </a:p>
          <a:p>
            <a:r>
              <a:rPr lang="uk-UA" sz="1800" b="1" i="1" u="none" strike="noStrike">
                <a:effectLst/>
                <a:latin typeface="Arial" panose="020B0604020202020204" pitchFamily="34" charset="0"/>
              </a:rPr>
              <a:t>Альтернативні назви / синоніми:</a:t>
            </a:r>
            <a:r>
              <a:rPr lang="uk-UA" sz="1800" b="0" i="0" u="none" strike="noStrike">
                <a:effectLst/>
                <a:latin typeface="Arial" panose="020B0604020202020204" pitchFamily="34" charset="0"/>
              </a:rPr>
              <a:t> 2-аміно-2-дезоксиглюкоза.</a:t>
            </a:r>
          </a:p>
          <a:p>
            <a:r>
              <a:rPr lang="uk-UA" sz="1800" b="1" i="1" u="none" strike="noStrike">
                <a:effectLst/>
                <a:latin typeface="Arial" panose="020B0604020202020204" pitchFamily="34" charset="0"/>
              </a:rPr>
              <a:t>Діюча речовина: </a:t>
            </a:r>
            <a:endParaRPr lang="uk-UA" sz="1800" b="0" i="0" u="none" strike="noStrike">
              <a:effectLst/>
              <a:latin typeface="Arial" panose="020B0604020202020204" pitchFamily="34" charset="0"/>
            </a:endParaRPr>
          </a:p>
          <a:p>
            <a:r>
              <a:rPr lang="uk-UA" sz="1800" b="0" i="0" u="none" strike="noStrike">
                <a:effectLst/>
                <a:latin typeface="Arial" panose="020B0604020202020204" pitchFamily="34" charset="0"/>
              </a:rPr>
              <a:t>Глюкозаміну сульфату натрію хлорид.</a:t>
            </a:r>
          </a:p>
          <a:p>
            <a:endParaRPr lang="uk-UA" sz="1800"/>
          </a:p>
        </p:txBody>
      </p:sp>
      <p:grpSp>
        <p:nvGrpSpPr>
          <p:cNvPr id="13" name="Group 12">
            <a:extLst>
              <a:ext uri="{FF2B5EF4-FFF2-40B4-BE49-F238E27FC236}">
                <a16:creationId xmlns:a16="http://schemas.microsoft.com/office/drawing/2014/main" xmlns="" id="{5029B4A8-2CF0-48DC-B29E-F3B62EDDC44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xmlns="" id="{F71DA811-F7AE-460D-9891-57F221994B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7"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xmlns="" id="{3747795E-BBFD-44B4-892D-2054745A84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xmlns="" val="661887436"/>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89C8D586-1ECD-4981-BED2-97336112C0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999"/>
          </a:xfrm>
          <a:prstGeom prst="rect">
            <a:avLst/>
          </a:prstGeom>
          <a:blipFill dpi="0" rotWithShape="1">
            <a:blip r:embed="rId2" cstate="print">
              <a:alphaModFix amt="60000"/>
              <a:lum bright="70000" contrast="-70000"/>
              <a:extLs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89CC9E45-D55F-D3CE-A1ED-AA6E5297CCE8}"/>
              </a:ext>
            </a:extLst>
          </p:cNvPr>
          <p:cNvSpPr>
            <a:spLocks noGrp="1"/>
          </p:cNvSpPr>
          <p:nvPr>
            <p:ph type="title"/>
          </p:nvPr>
        </p:nvSpPr>
        <p:spPr>
          <a:xfrm>
            <a:off x="6400800" y="484632"/>
            <a:ext cx="5299586" cy="1609344"/>
          </a:xfrm>
          <a:ln>
            <a:noFill/>
          </a:ln>
        </p:spPr>
        <p:txBody>
          <a:bodyPr>
            <a:normAutofit/>
          </a:bodyPr>
          <a:lstStyle/>
          <a:p>
            <a:endParaRPr lang="uk-UA" sz="4000"/>
          </a:p>
        </p:txBody>
      </p:sp>
      <p:pic>
        <p:nvPicPr>
          <p:cNvPr id="6" name="Рисунок 5">
            <a:extLst>
              <a:ext uri="{FF2B5EF4-FFF2-40B4-BE49-F238E27FC236}">
                <a16:creationId xmlns:a16="http://schemas.microsoft.com/office/drawing/2014/main" xmlns="" id="{403563F0-8D93-BE6D-D69D-46EE029DB31C}"/>
              </a:ext>
            </a:extLst>
          </p:cNvPr>
          <p:cNvPicPr>
            <a:picLocks noChangeAspect="1"/>
          </p:cNvPicPr>
          <p:nvPr/>
        </p:nvPicPr>
        <p:blipFill rotWithShape="1">
          <a:blip r:embed="rId3" cstate="print"/>
          <a:srcRect l="4103" r="7831"/>
          <a:stretch/>
        </p:blipFill>
        <p:spPr>
          <a:xfrm>
            <a:off x="1" y="10"/>
            <a:ext cx="6066502" cy="6857989"/>
          </a:xfrm>
          <a:prstGeom prst="rect">
            <a:avLst/>
          </a:prstGeom>
        </p:spPr>
      </p:pic>
      <p:sp>
        <p:nvSpPr>
          <p:cNvPr id="3" name="Місце для вмісту 2">
            <a:extLst>
              <a:ext uri="{FF2B5EF4-FFF2-40B4-BE49-F238E27FC236}">
                <a16:creationId xmlns:a16="http://schemas.microsoft.com/office/drawing/2014/main" xmlns="" id="{26707E0E-FD2E-70E8-CF1B-99602FBC9D1C}"/>
              </a:ext>
            </a:extLst>
          </p:cNvPr>
          <p:cNvSpPr>
            <a:spLocks noGrp="1"/>
          </p:cNvSpPr>
          <p:nvPr>
            <p:ph idx="1"/>
          </p:nvPr>
        </p:nvSpPr>
        <p:spPr>
          <a:xfrm>
            <a:off x="6400799" y="2121408"/>
            <a:ext cx="5299585" cy="4050792"/>
          </a:xfrm>
        </p:spPr>
        <p:txBody>
          <a:bodyPr>
            <a:normAutofit/>
          </a:bodyPr>
          <a:lstStyle/>
          <a:p>
            <a:r>
              <a:rPr lang="uk-UA" sz="1800" b="0" i="0" u="none" strike="noStrike">
                <a:effectLst/>
                <a:latin typeface="Lato" panose="020F0502020204030204" pitchFamily="34" charset="0"/>
              </a:rPr>
              <a:t>Користь, яку приносить глюкозамін для суглобів, не можна переоцінити. Цей природний компонент є будівельним компонентом для суглобів і хрящової тканини. Речовина активно бере участь в утворенні здорових і еластичних суглобових хрящів, попереджаючи запальні процеси.</a:t>
            </a:r>
          </a:p>
          <a:p>
            <a:r>
              <a:rPr lang="uk-UA" sz="1800" b="0" i="0" u="none" strike="noStrike">
                <a:effectLst/>
                <a:latin typeface="Lato" panose="020F0502020204030204" pitchFamily="34" charset="0"/>
              </a:rPr>
              <a:t>Глюкозамін стимулює синтез суглобової рідини, яка виділяється хрящовою тканиною при русі. Вона являє собою в’язко-еластичну субстанцію, яка заповнює суглоб і сприяє легкому ковзанню суглобових поверхонь. Від якості цієї рідини залежить довгострокова і безболісна робота суглобів.</a:t>
            </a:r>
          </a:p>
        </p:txBody>
      </p:sp>
      <p:grpSp>
        <p:nvGrpSpPr>
          <p:cNvPr id="13" name="Group 12">
            <a:extLst>
              <a:ext uri="{FF2B5EF4-FFF2-40B4-BE49-F238E27FC236}">
                <a16:creationId xmlns:a16="http://schemas.microsoft.com/office/drawing/2014/main" xmlns="" id="{AF001A23-2767-4A31-BD30-56112DE9527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xmlns="" id="{C6BD30CE-7C6B-4C5B-8206-2A912062D6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4"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xmlns="" id="{7FA45EC6-AD58-4CAF-846D-46D82B614D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xmlns="" val="210087698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xmlns="" id="{4DA90C30-B990-4CCA-B584-40F864DA3A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545274"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E1AD85B0-7556-A5EB-E947-ABAE536FF5C3}"/>
              </a:ext>
            </a:extLst>
          </p:cNvPr>
          <p:cNvSpPr>
            <a:spLocks noGrp="1"/>
          </p:cNvSpPr>
          <p:nvPr>
            <p:ph type="title"/>
          </p:nvPr>
        </p:nvSpPr>
        <p:spPr>
          <a:xfrm>
            <a:off x="382280" y="484632"/>
            <a:ext cx="6743844" cy="1609344"/>
          </a:xfrm>
        </p:spPr>
        <p:txBody>
          <a:bodyPr>
            <a:normAutofit/>
          </a:bodyPr>
          <a:lstStyle/>
          <a:p>
            <a:endParaRPr lang="uk-UA" sz="4800"/>
          </a:p>
        </p:txBody>
      </p:sp>
      <p:sp>
        <p:nvSpPr>
          <p:cNvPr id="3" name="Місце для вмісту 2">
            <a:extLst>
              <a:ext uri="{FF2B5EF4-FFF2-40B4-BE49-F238E27FC236}">
                <a16:creationId xmlns:a16="http://schemas.microsoft.com/office/drawing/2014/main" xmlns="" id="{822054CE-A06E-E276-1391-326096103C51}"/>
              </a:ext>
            </a:extLst>
          </p:cNvPr>
          <p:cNvSpPr>
            <a:spLocks noGrp="1"/>
          </p:cNvSpPr>
          <p:nvPr>
            <p:ph idx="1"/>
          </p:nvPr>
        </p:nvSpPr>
        <p:spPr>
          <a:xfrm>
            <a:off x="382279" y="2121408"/>
            <a:ext cx="6743845" cy="4050792"/>
          </a:xfrm>
        </p:spPr>
        <p:txBody>
          <a:bodyPr>
            <a:normAutofit/>
          </a:bodyPr>
          <a:lstStyle/>
          <a:p>
            <a:r>
              <a:rPr lang="uk-UA" sz="1500" b="0" i="0" u="none" strike="noStrike">
                <a:effectLst/>
                <a:latin typeface="Lato" panose="020F0502020204030203" pitchFamily="34" charset="0"/>
              </a:rPr>
              <a:t>При дефіциті глюкозаміну хрящова тканина не відновлюється, а обмінні процеси в суглобах значно погіршуються. Згодом це призводить до захворювань опорно-рухового апарату – остеохондрозу, артритів, спондильозу, артрозів. Спочатку людина відзначає хрустіння в суглобах, скутість, біль при ходьбі або згинанні кінцівок. Болючі відчуття можуть припинятися після відпочинку, однак деградація суглоба триває. Тканина поступово руйнується, її структура змінюється, після чого хрящ костеніє. Це призводить до постійного, хронічного болю, який істотно погіршує якість життя.</a:t>
            </a:r>
          </a:p>
          <a:p>
            <a:r>
              <a:rPr lang="uk-UA" sz="1500" b="0" i="0" u="none" strike="noStrike">
                <a:effectLst/>
                <a:latin typeface="Lato" panose="020F0502020204030203" pitchFamily="34" charset="0"/>
              </a:rPr>
              <a:t>Глюкозамін – головний елемент хрящової тканини. Він впливає на фосфорно-кальцієвий обмін, відновлюючи хрящ і нейтралізує запальні процеси. Компонент підвищує еластичність суглобів, зменшує подальше руйнування хряща, розширює діапазон рухливості і знімає больові симптоми. Достатня кількість глюкозаміну в організмі сприяє відновним процесам і утворенню нової хрящової тканини.</a:t>
            </a:r>
          </a:p>
        </p:txBody>
      </p:sp>
      <p:pic>
        <p:nvPicPr>
          <p:cNvPr id="6" name="Рисунок 5">
            <a:extLst>
              <a:ext uri="{FF2B5EF4-FFF2-40B4-BE49-F238E27FC236}">
                <a16:creationId xmlns:a16="http://schemas.microsoft.com/office/drawing/2014/main" xmlns="" id="{B965D2EE-96DD-4F9C-C900-BAA7FACED19A}"/>
              </a:ext>
            </a:extLst>
          </p:cNvPr>
          <p:cNvPicPr>
            <a:picLocks noChangeAspect="1"/>
          </p:cNvPicPr>
          <p:nvPr/>
        </p:nvPicPr>
        <p:blipFill>
          <a:blip r:embed="rId4" cstate="print"/>
          <a:stretch>
            <a:fillRect/>
          </a:stretch>
        </p:blipFill>
        <p:spPr>
          <a:xfrm>
            <a:off x="8203460" y="1990552"/>
            <a:ext cx="3369177" cy="2579526"/>
          </a:xfrm>
          <a:prstGeom prst="rect">
            <a:avLst/>
          </a:prstGeom>
        </p:spPr>
      </p:pic>
      <p:grpSp>
        <p:nvGrpSpPr>
          <p:cNvPr id="13" name="Group 12">
            <a:extLst>
              <a:ext uri="{FF2B5EF4-FFF2-40B4-BE49-F238E27FC236}">
                <a16:creationId xmlns:a16="http://schemas.microsoft.com/office/drawing/2014/main" xmlns="" id="{D060B936-2771-48DC-842C-14EE9318E3E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xmlns="" id="{DB4EC8B4-4BB2-45C2-A68A-28E36AC10E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5"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xmlns="" id="{1431D296-F8F1-41C3-A211-E83E243C51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xmlns="" val="3214039505"/>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45B7A38F-07B0-EC8B-95EC-455E84F583DA}"/>
              </a:ext>
            </a:extLst>
          </p:cNvPr>
          <p:cNvPicPr>
            <a:picLocks noChangeAspect="1"/>
          </p:cNvPicPr>
          <p:nvPr/>
        </p:nvPicPr>
        <p:blipFill rotWithShape="1">
          <a:blip r:embed="rId2" cstate="print"/>
          <a:srcRect b="15730"/>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xmlns="" id="{F79FF99C-BAA9-404F-9C96-6DD456B4F7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49C44AFD-C72D-4D9C-84C6-73E615CED8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blipFill dpi="0" rotWithShape="1">
            <a:blip r:embed="rId3" cstate="print">
              <a:alphaModFix amt="30000"/>
              <a:duotone>
                <a:prstClr val="black"/>
                <a:schemeClr val="accent1">
                  <a:tint val="45000"/>
                  <a:satMod val="400000"/>
                </a:schemeClr>
              </a:duotone>
              <a:extLst>
                <a:ext uri="{BEBA8EAE-BF5A-486C-A8C5-ECC9F3942E4B}">
                  <a14:imgProps xmlns:a14="http://schemas.microsoft.com/office/drawing/2010/main" xmlns="">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87B5E30E-2D64-CAD9-1888-F9AC43DD9281}"/>
              </a:ext>
            </a:extLst>
          </p:cNvPr>
          <p:cNvSpPr>
            <a:spLocks noGrp="1"/>
          </p:cNvSpPr>
          <p:nvPr>
            <p:ph idx="1"/>
          </p:nvPr>
        </p:nvSpPr>
        <p:spPr>
          <a:xfrm>
            <a:off x="1065276" y="1152198"/>
            <a:ext cx="10058400" cy="4050792"/>
          </a:xfrm>
        </p:spPr>
        <p:txBody>
          <a:bodyPr>
            <a:noAutofit/>
          </a:bodyPr>
          <a:lstStyle/>
          <a:p>
            <a:r>
              <a:rPr lang="uk-UA" b="0" i="0" u="none" strike="noStrike" dirty="0">
                <a:effectLst/>
                <a:latin typeface="Lato" panose="020F0502020204030203" pitchFamily="34" charset="0"/>
              </a:rPr>
              <a:t>Також глюкозамін рекомендується включати в раціон всім, хто займається спортом. Достатня кількість цих компонентів дозволяє не обмежувати фізичні навантаження, продовжуючи активно тренуватися. Вони не тільки запобігають деформації суглобів, а й ефективно лікують існуючі суглобові захворювання.</a:t>
            </a:r>
          </a:p>
          <a:p>
            <a:r>
              <a:rPr lang="uk-UA" b="0" i="0" u="none" strike="noStrike" dirty="0">
                <a:effectLst/>
                <a:latin typeface="Lato" panose="020F0502020204030203" pitchFamily="34" charset="0"/>
              </a:rPr>
              <a:t>Основна роль хондроїтину і глюкозаміну в спортивному харчуванні:</a:t>
            </a:r>
          </a:p>
          <a:p>
            <a:r>
              <a:rPr lang="uk-UA" b="0" i="0" u="none" strike="noStrike" dirty="0">
                <a:effectLst/>
                <a:latin typeface="Lato" panose="020F0502020204030203" pitchFamily="34" charset="0"/>
              </a:rPr>
              <a:t>істотно зменшують больовий синдром;</a:t>
            </a:r>
          </a:p>
          <a:p>
            <a:r>
              <a:rPr lang="uk-UA" b="0" i="0" u="none" strike="noStrike" dirty="0">
                <a:effectLst/>
                <a:latin typeface="Lato" panose="020F0502020204030203" pitchFamily="34" charset="0"/>
              </a:rPr>
              <a:t>підвищують міцність і еластичність зв’язок;</a:t>
            </a:r>
          </a:p>
          <a:p>
            <a:r>
              <a:rPr lang="uk-UA" b="0" i="0" u="none" strike="noStrike" dirty="0">
                <a:effectLst/>
                <a:latin typeface="Lato" panose="020F0502020204030203" pitchFamily="34" charset="0"/>
              </a:rPr>
              <a:t>не допускають стирання суглобових поверхонь;</a:t>
            </a:r>
          </a:p>
          <a:p>
            <a:r>
              <a:rPr lang="uk-UA" b="0" i="0" u="none" strike="noStrike" dirty="0">
                <a:effectLst/>
                <a:latin typeface="Lato" panose="020F0502020204030203" pitchFamily="34" charset="0"/>
              </a:rPr>
              <a:t>перешкоджають руйнуванню і стоншенню хрящової тканини;</a:t>
            </a:r>
          </a:p>
          <a:p>
            <a:r>
              <a:rPr lang="uk-UA" b="0" i="0" u="none" strike="noStrike" dirty="0">
                <a:effectLst/>
                <a:latin typeface="Lato" panose="020F0502020204030203" pitchFamily="34" charset="0"/>
              </a:rPr>
              <a:t>запобігають запальні процеси.</a:t>
            </a:r>
          </a:p>
          <a:p>
            <a:r>
              <a:rPr lang="uk-UA" b="0" i="0" u="none" strike="noStrike" dirty="0">
                <a:effectLst/>
                <a:latin typeface="Lato" panose="020F0502020204030203" pitchFamily="34" charset="0"/>
              </a:rPr>
              <a:t>Щоб підтримати здоров’я суглобів, важливо приймати спеціальні добавки – хондропротектори і насичувати свій раціон продуктами. Своєчасний прийом добавок з глюкозаміном і хондроїтином зміцнює зв’язковий апарат і перешкоджає руйнуванню суглобів.</a:t>
            </a:r>
          </a:p>
        </p:txBody>
      </p:sp>
      <p:grpSp>
        <p:nvGrpSpPr>
          <p:cNvPr id="15" name="Group 14">
            <a:extLst>
              <a:ext uri="{FF2B5EF4-FFF2-40B4-BE49-F238E27FC236}">
                <a16:creationId xmlns:a16="http://schemas.microsoft.com/office/drawing/2014/main" xmlns="" id="{1D25B14F-36E0-41E8-956F-CABEF1ADD65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xmlns="" id="{4AFB9EA5-DE4D-4E6B-A302-F55174E4B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5"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xmlns="" id="{E44092F4-4D9B-4D0A-8832-C29E786F8F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xmlns="" val="18572812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5">
            <a:extLst>
              <a:ext uri="{FF2B5EF4-FFF2-40B4-BE49-F238E27FC236}">
                <a16:creationId xmlns:a16="http://schemas.microsoft.com/office/drawing/2014/main" xmlns="" id="{E009DD9B-5EE2-4C0D-8B2B-351C8C1022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31" name="Rectangle 17">
            <a:extLst>
              <a:ext uri="{FF2B5EF4-FFF2-40B4-BE49-F238E27FC236}">
                <a16:creationId xmlns:a16="http://schemas.microsoft.com/office/drawing/2014/main" xmlns="" id="{E720DB99-7745-4E75-9D96-AAB6D55C53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3837459"/>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19">
            <a:extLst>
              <a:ext uri="{FF2B5EF4-FFF2-40B4-BE49-F238E27FC236}">
                <a16:creationId xmlns:a16="http://schemas.microsoft.com/office/drawing/2014/main" xmlns="" id="{D68803C4-E159-4360-B7BB-74205C8F78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3981573"/>
            <a:ext cx="10222992" cy="2078335"/>
          </a:xfrm>
          <a:prstGeom prst="rect">
            <a:avLst/>
          </a:prstGeom>
          <a:blipFill dpi="0" rotWithShape="1">
            <a:blip r:embed="rId2" cstate="print">
              <a:alphaModFix amt="9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Рисунок 8">
            <a:extLst>
              <a:ext uri="{FF2B5EF4-FFF2-40B4-BE49-F238E27FC236}">
                <a16:creationId xmlns:a16="http://schemas.microsoft.com/office/drawing/2014/main" xmlns="" id="{A726C68E-28D0-D844-5566-13B3B431547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15647" y="564542"/>
            <a:ext cx="2183534" cy="3064611"/>
          </a:xfrm>
          <a:prstGeom prst="rect">
            <a:avLst/>
          </a:prstGeom>
        </p:spPr>
      </p:pic>
      <p:pic>
        <p:nvPicPr>
          <p:cNvPr id="8" name="Рисунок 7">
            <a:extLst>
              <a:ext uri="{FF2B5EF4-FFF2-40B4-BE49-F238E27FC236}">
                <a16:creationId xmlns:a16="http://schemas.microsoft.com/office/drawing/2014/main" xmlns="" id="{F047445D-58D1-0233-4385-24E3DF256F33}"/>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25295" y="682641"/>
            <a:ext cx="3204999" cy="2828412"/>
          </a:xfrm>
          <a:prstGeom prst="rect">
            <a:avLst/>
          </a:prstGeom>
        </p:spPr>
      </p:pic>
      <p:pic>
        <p:nvPicPr>
          <p:cNvPr id="7" name="Місце для вмісту 6">
            <a:extLst>
              <a:ext uri="{FF2B5EF4-FFF2-40B4-BE49-F238E27FC236}">
                <a16:creationId xmlns:a16="http://schemas.microsoft.com/office/drawing/2014/main" xmlns="" id="{E87D84BB-3DBA-E890-4356-DBB602D1A38A}"/>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534737" y="564542"/>
            <a:ext cx="2214180" cy="3064611"/>
          </a:xfrm>
          <a:prstGeom prst="rect">
            <a:avLst/>
          </a:prstGeom>
        </p:spPr>
      </p:pic>
      <p:sp>
        <p:nvSpPr>
          <p:cNvPr id="22" name="Rectangle 21">
            <a:extLst>
              <a:ext uri="{FF2B5EF4-FFF2-40B4-BE49-F238E27FC236}">
                <a16:creationId xmlns:a16="http://schemas.microsoft.com/office/drawing/2014/main" xmlns="" id="{504B0465-3B07-49BF-BEA7-D814762462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84504" y="6128670"/>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Oval 23">
            <a:extLst>
              <a:ext uri="{FF2B5EF4-FFF2-40B4-BE49-F238E27FC236}">
                <a16:creationId xmlns:a16="http://schemas.microsoft.com/office/drawing/2014/main" xmlns="" id="{49B7FFA5-14CB-4A4F-9BCC-CA3AA5D9D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401725" y="6229681"/>
            <a:ext cx="457200" cy="457200"/>
          </a:xfrm>
          <a:prstGeom prst="ellipse">
            <a:avLst/>
          </a:prstGeom>
          <a:blipFill dpi="0" rotWithShape="1">
            <a:blip r:embed="rId7" cstate="print">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xmlns="" id="{04E48745-7512-4EC2-9E20-9092D1215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xmlns="" val="302597730"/>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85AA50B-48FC-C1D8-7E75-B6313FECBA89}"/>
              </a:ext>
            </a:extLst>
          </p:cNvPr>
          <p:cNvSpPr>
            <a:spLocks noGrp="1"/>
          </p:cNvSpPr>
          <p:nvPr>
            <p:ph type="title"/>
          </p:nvPr>
        </p:nvSpPr>
        <p:spPr/>
        <p:txBody>
          <a:bodyPr/>
          <a:lstStyle/>
          <a:p>
            <a:r>
              <a:rPr lang="uk-UA" dirty="0"/>
              <a:t>Висновок:</a:t>
            </a:r>
          </a:p>
        </p:txBody>
      </p:sp>
      <p:sp>
        <p:nvSpPr>
          <p:cNvPr id="3" name="Місце для вмісту 2">
            <a:extLst>
              <a:ext uri="{FF2B5EF4-FFF2-40B4-BE49-F238E27FC236}">
                <a16:creationId xmlns:a16="http://schemas.microsoft.com/office/drawing/2014/main" xmlns="" id="{4A5B082E-A4F8-F58C-4DC4-1839880D63E7}"/>
              </a:ext>
            </a:extLst>
          </p:cNvPr>
          <p:cNvSpPr>
            <a:spLocks noGrp="1"/>
          </p:cNvSpPr>
          <p:nvPr>
            <p:ph idx="1"/>
          </p:nvPr>
        </p:nvSpPr>
        <p:spPr/>
        <p:txBody>
          <a:bodyPr/>
          <a:lstStyle/>
          <a:p>
            <a:r>
              <a:rPr lang="uk-UA" dirty="0"/>
              <a:t>Глюкозамін — аміномоносахарид, який у фізіологічних умовах міститься в організмі. Глюкозамін та його сульфатні солі (сульфати) необхідні для біосинтезу гіалуронової кислоти, синовіальної рідини та глікозаміногліканів — основної речовини суглобового хряща.Механізм дії глюкозаміну та його сульфатних солей полягає у стимуляції синтезу глікозаміногліканів та, відповідно, протеогліканів суглобових хрящів.Окрім цього, глюкозамін має протизапальну дію та пригнічує процес деструкції суглобового хряща, завдяки власним метаболічним властивостям, а також за рахунок пригнічення активності прозапального інтерлейкіну 1. Посилання: (</a:t>
            </a:r>
            <a:r>
              <a:rPr lang="en-GB" dirty="0"/>
              <a:t>https://compendium.com.ua/uk/</a:t>
            </a:r>
            <a:r>
              <a:rPr lang="en-GB" dirty="0" err="1"/>
              <a:t>akt</a:t>
            </a:r>
            <a:r>
              <a:rPr lang="en-GB" dirty="0"/>
              <a:t>/71/45001/</a:t>
            </a:r>
            <a:r>
              <a:rPr lang="en-GB" dirty="0" err="1"/>
              <a:t>glucosaminum</a:t>
            </a:r>
            <a:r>
              <a:rPr lang="en-GB" dirty="0"/>
              <a:t>/)</a:t>
            </a:r>
            <a:endParaRPr lang="uk-UA" dirty="0"/>
          </a:p>
        </p:txBody>
      </p:sp>
    </p:spTree>
    <p:extLst>
      <p:ext uri="{BB962C8B-B14F-4D97-AF65-F5344CB8AC3E}">
        <p14:creationId xmlns:p14="http://schemas.microsoft.com/office/powerpoint/2010/main" xmlns="" val="30238908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E8E4066-5C09-5632-8809-CA3555036B87}"/>
              </a:ext>
            </a:extLst>
          </p:cNvPr>
          <p:cNvSpPr>
            <a:spLocks noGrp="1"/>
          </p:cNvSpPr>
          <p:nvPr>
            <p:ph type="title"/>
          </p:nvPr>
        </p:nvSpPr>
        <p:spPr/>
        <p:txBody>
          <a:bodyPr/>
          <a:lstStyle/>
          <a:p>
            <a:r>
              <a:rPr lang="uk-UA" dirty="0"/>
              <a:t>Джерела Інформації</a:t>
            </a:r>
          </a:p>
        </p:txBody>
      </p:sp>
      <p:sp>
        <p:nvSpPr>
          <p:cNvPr id="3" name="Місце для вмісту 2">
            <a:extLst>
              <a:ext uri="{FF2B5EF4-FFF2-40B4-BE49-F238E27FC236}">
                <a16:creationId xmlns:a16="http://schemas.microsoft.com/office/drawing/2014/main" xmlns="" id="{7EB011FD-189B-C468-F9D1-C49E23A452D2}"/>
              </a:ext>
            </a:extLst>
          </p:cNvPr>
          <p:cNvSpPr>
            <a:spLocks noGrp="1"/>
          </p:cNvSpPr>
          <p:nvPr>
            <p:ph idx="1"/>
          </p:nvPr>
        </p:nvSpPr>
        <p:spPr/>
        <p:txBody>
          <a:bodyPr/>
          <a:lstStyle/>
          <a:p>
            <a:r>
              <a:rPr lang="en-GB" b="0" i="0" u="none" strike="noStrike">
                <a:solidFill>
                  <a:srgbClr val="303F50"/>
                </a:solidFill>
                <a:effectLst/>
                <a:latin typeface="Arial" panose="020B0604020202020204" pitchFamily="34" charset="0"/>
              </a:rPr>
              <a:t>Briggs G, Freeman R, Towers C, Forinash A. Drugs in Pregnancy and Lactation: a Reference Guide to Fetal and Neonatal Risk. Eleventh edition, 2017, Wolters Kluwer. 1646 pages. ISBN: 978-1-4963-4962-0.</a:t>
            </a:r>
          </a:p>
          <a:p>
            <a:r>
              <a:rPr lang="uk-UA" b="0" i="0" u="none" strike="noStrike">
                <a:solidFill>
                  <a:srgbClr val="303F50"/>
                </a:solidFill>
                <a:effectLst/>
                <a:latin typeface="Arial" panose="020B0604020202020204" pitchFamily="34" charset="0"/>
              </a:rPr>
              <a:t>Інформаційна система Центру репродуктивної токсикології “</a:t>
            </a:r>
            <a:r>
              <a:rPr lang="en-GB" b="0" i="0" u="none" strike="noStrike">
                <a:solidFill>
                  <a:srgbClr val="303F50"/>
                </a:solidFill>
                <a:effectLst/>
                <a:latin typeface="Arial" panose="020B0604020202020204" pitchFamily="34" charset="0"/>
              </a:rPr>
              <a:t>Reprotox” (</a:t>
            </a:r>
            <a:r>
              <a:rPr lang="en-GB" b="0" i="0" u="none" strike="noStrike">
                <a:solidFill>
                  <a:srgbClr val="839BB4"/>
                </a:solidFill>
                <a:effectLst/>
                <a:latin typeface="Arial" panose="020B0604020202020204" pitchFamily="34" charset="0"/>
                <a:hlinkClick r:id="rId2"/>
              </a:rPr>
              <a:t>http://www.reprotox.org</a:t>
            </a:r>
            <a:r>
              <a:rPr lang="en-GB" b="0" i="0" u="none" strike="noStrike">
                <a:solidFill>
                  <a:srgbClr val="303F50"/>
                </a:solidFill>
                <a:effectLst/>
                <a:latin typeface="Arial" panose="020B0604020202020204" pitchFamily="34" charset="0"/>
              </a:rPr>
              <a:t>).</a:t>
            </a:r>
          </a:p>
          <a:p>
            <a:r>
              <a:rPr lang="uk-UA" b="0" i="0" u="none" strike="noStrike">
                <a:solidFill>
                  <a:srgbClr val="303F50"/>
                </a:solidFill>
                <a:effectLst/>
                <a:latin typeface="Arial" panose="020B0604020202020204" pitchFamily="34" charset="0"/>
              </a:rPr>
              <a:t>База даних “</a:t>
            </a:r>
            <a:r>
              <a:rPr lang="en-GB" b="0" i="0" u="none" strike="noStrike">
                <a:solidFill>
                  <a:srgbClr val="303F50"/>
                </a:solidFill>
                <a:effectLst/>
                <a:latin typeface="Arial" panose="020B0604020202020204" pitchFamily="34" charset="0"/>
              </a:rPr>
              <a:t>Drugs and Lactation Database (LactMed)” </a:t>
            </a:r>
          </a:p>
        </p:txBody>
      </p:sp>
    </p:spTree>
    <p:extLst>
      <p:ext uri="{BB962C8B-B14F-4D97-AF65-F5344CB8AC3E}">
        <p14:creationId xmlns:p14="http://schemas.microsoft.com/office/powerpoint/2010/main" xmlns="" val="221030420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15789E5-950D-E0A7-8054-607754C145F9}"/>
              </a:ext>
            </a:extLst>
          </p:cNvPr>
          <p:cNvSpPr>
            <a:spLocks noGrp="1"/>
          </p:cNvSpPr>
          <p:nvPr>
            <p:ph type="title"/>
          </p:nvPr>
        </p:nvSpPr>
        <p:spPr/>
        <p:txBody>
          <a:bodyPr/>
          <a:lstStyle/>
          <a:p>
            <a:endParaRPr lang="uk-UA"/>
          </a:p>
        </p:txBody>
      </p:sp>
      <p:sp>
        <p:nvSpPr>
          <p:cNvPr id="3" name="Місце для вмісту 2">
            <a:extLst>
              <a:ext uri="{FF2B5EF4-FFF2-40B4-BE49-F238E27FC236}">
                <a16:creationId xmlns:a16="http://schemas.microsoft.com/office/drawing/2014/main" xmlns="" id="{BD31D582-7912-691D-02B2-A7BC4FAFAA67}"/>
              </a:ext>
            </a:extLst>
          </p:cNvPr>
          <p:cNvSpPr>
            <a:spLocks noGrp="1"/>
          </p:cNvSpPr>
          <p:nvPr>
            <p:ph idx="1"/>
          </p:nvPr>
        </p:nvSpPr>
        <p:spPr/>
        <p:txBody>
          <a:bodyPr/>
          <a:lstStyle/>
          <a:p>
            <a:endParaRPr lang="uk-UA"/>
          </a:p>
        </p:txBody>
      </p:sp>
      <p:pic>
        <p:nvPicPr>
          <p:cNvPr id="6" name="Рисунок 5">
            <a:extLst>
              <a:ext uri="{FF2B5EF4-FFF2-40B4-BE49-F238E27FC236}">
                <a16:creationId xmlns:a16="http://schemas.microsoft.com/office/drawing/2014/main" xmlns="" id="{F0C02BAC-07BB-B4CC-F07F-20E71184B11A}"/>
              </a:ext>
            </a:extLst>
          </p:cNvPr>
          <p:cNvPicPr>
            <a:picLocks noChangeAspect="1"/>
          </p:cNvPicPr>
          <p:nvPr/>
        </p:nvPicPr>
        <p:blipFill>
          <a:blip r:embed="rId2" cstate="print"/>
          <a:stretch>
            <a:fillRect/>
          </a:stretch>
        </p:blipFill>
        <p:spPr>
          <a:xfrm>
            <a:off x="0" y="0"/>
            <a:ext cx="12192000" cy="7034463"/>
          </a:xfrm>
          <a:prstGeom prst="rect">
            <a:avLst/>
          </a:prstGeom>
        </p:spPr>
      </p:pic>
    </p:spTree>
    <p:extLst>
      <p:ext uri="{BB962C8B-B14F-4D97-AF65-F5344CB8AC3E}">
        <p14:creationId xmlns:p14="http://schemas.microsoft.com/office/powerpoint/2010/main" xmlns="" val="39902709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284B2EA9DF61B243BEB64F8DC0581C31" ma:contentTypeVersion="3" ma:contentTypeDescription="Створення нового документа." ma:contentTypeScope="" ma:versionID="cf91683d85f99a4210e7fdb1a518abb4">
  <xsd:schema xmlns:xsd="http://www.w3.org/2001/XMLSchema" xmlns:xs="http://www.w3.org/2001/XMLSchema" xmlns:p="http://schemas.microsoft.com/office/2006/metadata/properties" xmlns:ns2="e9681779-98cf-4038-a7c6-f9fe7d751b66" targetNamespace="http://schemas.microsoft.com/office/2006/metadata/properties" ma:root="true" ma:fieldsID="e4b4ba8e118c951cef17130392832a48" ns2:_="">
    <xsd:import namespace="e9681779-98cf-4038-a7c6-f9fe7d751b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681779-98cf-4038-a7c6-f9fe7d751b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6BE6E0-9F65-44A1-AAEE-3232F5C0402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11E02E8-7D99-475B-B3A9-418E07472806}">
  <ds:schemaRefs>
    <ds:schemaRef ds:uri="http://schemas.microsoft.com/sharepoint/v3/contenttype/forms"/>
  </ds:schemaRefs>
</ds:datastoreItem>
</file>

<file path=customXml/itemProps3.xml><?xml version="1.0" encoding="utf-8"?>
<ds:datastoreItem xmlns:ds="http://schemas.openxmlformats.org/officeDocument/2006/customXml" ds:itemID="{2EB689B1-6508-4ED0-AB5B-0E3AD4028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681779-98cf-4038-a7c6-f9fe7d751b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384</Words>
  <Application>Microsoft Office PowerPoint</Application>
  <PresentationFormat>Произвольный</PresentationFormat>
  <Paragraphs>29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Дерево</vt:lpstr>
      <vt:lpstr>Напівсинтетичні глюкозаміни</vt:lpstr>
      <vt:lpstr>Вступ:</vt:lpstr>
      <vt:lpstr>Слайд 3</vt:lpstr>
      <vt:lpstr>Слайд 4</vt:lpstr>
      <vt:lpstr>Слайд 5</vt:lpstr>
      <vt:lpstr>Слайд 6</vt:lpstr>
      <vt:lpstr>Слайд 7</vt:lpstr>
      <vt:lpstr>Висновок:</vt:lpstr>
      <vt:lpstr>Джерела Інформації</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Напівсинтетичні глюкозаміни</dc:title>
  <dc:creator>Дуднік Єлизавета Олександрівна</dc:creator>
  <cp:lastModifiedBy>Холод Поліна</cp:lastModifiedBy>
  <cp:revision>2</cp:revision>
  <dcterms:created xsi:type="dcterms:W3CDTF">2023-12-17T16:05:15Z</dcterms:created>
  <dcterms:modified xsi:type="dcterms:W3CDTF">2024-02-14T11:34:25Z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0x010100284B2EA9DF61B243BEB64F8DC0581C31</vt:lpwstr>
  </property>
</Properties>
</file>