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70" r:id="rId6"/>
    <p:sldId id="257" r:id="rId7"/>
    <p:sldId id="274" r:id="rId8"/>
    <p:sldId id="258" r:id="rId9"/>
    <p:sldId id="259" r:id="rId10"/>
    <p:sldId id="276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3" r:id="rId22"/>
    <p:sldId id="275" r:id="rId23"/>
    <p:sldId id="271" r:id="rId24"/>
    <p:sldId id="27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26D53617-0FEB-4CB3-AFC5-9FD2F32E16DC}">
          <p14:sldIdLst>
            <p14:sldId id="256"/>
            <p14:sldId id="270"/>
            <p14:sldId id="257"/>
            <p14:sldId id="274"/>
            <p14:sldId id="258"/>
            <p14:sldId id="259"/>
            <p14:sldId id="276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3"/>
            <p14:sldId id="275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82FBB9-580F-4BF4-93CA-D9BA385CF5EF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/>
      <dgm:spPr/>
      <dgm:t>
        <a:bodyPr/>
        <a:lstStyle/>
        <a:p>
          <a:endParaRPr lang="ru-RU"/>
        </a:p>
      </dgm:t>
    </dgm:pt>
    <dgm:pt modelId="{56DD2F91-9173-4C73-A5F9-335DC8BD5948}">
      <dgm:prSet/>
      <dgm:spPr/>
      <dgm:t>
        <a:bodyPr/>
        <a:lstStyle/>
        <a:p>
          <a:pPr algn="ctr" rtl="0"/>
          <a:r>
            <a:rPr lang="uk-UA" b="1" i="0" dirty="0" smtClean="0"/>
            <a:t>Напівсинтетичні </a:t>
          </a:r>
          <a:r>
            <a:rPr lang="uk-UA" b="1" i="0" dirty="0" err="1" smtClean="0"/>
            <a:t>макроліди</a:t>
          </a:r>
          <a:endParaRPr lang="ru-RU" dirty="0"/>
        </a:p>
      </dgm:t>
    </dgm:pt>
    <dgm:pt modelId="{D20B007C-A1F8-4C24-9FF1-DCE7660C9A19}" type="parTrans" cxnId="{B0E37E5E-86E7-4B46-932E-B6F7C8E92B9B}">
      <dgm:prSet/>
      <dgm:spPr/>
      <dgm:t>
        <a:bodyPr/>
        <a:lstStyle/>
        <a:p>
          <a:endParaRPr lang="ru-RU"/>
        </a:p>
      </dgm:t>
    </dgm:pt>
    <dgm:pt modelId="{D4A7A6A3-6B8E-48D5-AE37-F78A25B92240}" type="sibTrans" cxnId="{B0E37E5E-86E7-4B46-932E-B6F7C8E92B9B}">
      <dgm:prSet/>
      <dgm:spPr/>
      <dgm:t>
        <a:bodyPr/>
        <a:lstStyle/>
        <a:p>
          <a:endParaRPr lang="ru-RU"/>
        </a:p>
      </dgm:t>
    </dgm:pt>
    <dgm:pt modelId="{C1E833BD-1EBE-4845-995D-B17850D79660}" type="pres">
      <dgm:prSet presAssocID="{7C82FBB9-580F-4BF4-93CA-D9BA385CF5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BC3070-CA80-4A49-A9D0-A9949E7FD247}" type="pres">
      <dgm:prSet presAssocID="{56DD2F91-9173-4C73-A5F9-335DC8BD594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E37E5E-86E7-4B46-932E-B6F7C8E92B9B}" srcId="{7C82FBB9-580F-4BF4-93CA-D9BA385CF5EF}" destId="{56DD2F91-9173-4C73-A5F9-335DC8BD5948}" srcOrd="0" destOrd="0" parTransId="{D20B007C-A1F8-4C24-9FF1-DCE7660C9A19}" sibTransId="{D4A7A6A3-6B8E-48D5-AE37-F78A25B92240}"/>
    <dgm:cxn modelId="{94904568-C601-4F0E-8EDD-54A665894E29}" type="presOf" srcId="{7C82FBB9-580F-4BF4-93CA-D9BA385CF5EF}" destId="{C1E833BD-1EBE-4845-995D-B17850D79660}" srcOrd="0" destOrd="0" presId="urn:microsoft.com/office/officeart/2005/8/layout/vList2"/>
    <dgm:cxn modelId="{2D85A9C9-4865-4A88-8FE3-BE0702DCE002}" type="presOf" srcId="{56DD2F91-9173-4C73-A5F9-335DC8BD5948}" destId="{24BC3070-CA80-4A49-A9D0-A9949E7FD247}" srcOrd="0" destOrd="0" presId="urn:microsoft.com/office/officeart/2005/8/layout/vList2"/>
    <dgm:cxn modelId="{DFD13B0E-9D14-4557-95EF-69602273806D}" type="presParOf" srcId="{C1E833BD-1EBE-4845-995D-B17850D79660}" destId="{24BC3070-CA80-4A49-A9D0-A9949E7FD24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BC3070-CA80-4A49-A9D0-A9949E7FD247}">
      <dsp:nvSpPr>
        <dsp:cNvPr id="0" name=""/>
        <dsp:cNvSpPr/>
      </dsp:nvSpPr>
      <dsp:spPr>
        <a:xfrm>
          <a:off x="0" y="410040"/>
          <a:ext cx="8426133" cy="25857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b="1" i="0" kern="1200" dirty="0" smtClean="0"/>
            <a:t>Напівсинтетичні </a:t>
          </a:r>
          <a:r>
            <a:rPr lang="uk-UA" sz="6500" b="1" i="0" kern="1200" dirty="0" err="1" smtClean="0"/>
            <a:t>макроліди</a:t>
          </a:r>
          <a:endParaRPr lang="ru-RU" sz="6500" kern="1200" dirty="0"/>
        </a:p>
      </dsp:txBody>
      <dsp:txXfrm>
        <a:off x="0" y="410040"/>
        <a:ext cx="8426133" cy="25857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transition spd="slow">
    <p:randomBar dir="vert"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758785187"/>
              </p:ext>
            </p:extLst>
          </p:nvPr>
        </p:nvGraphicFramePr>
        <p:xfrm>
          <a:off x="1554479" y="1371600"/>
          <a:ext cx="8426133" cy="3405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9277633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1946366"/>
            <a:ext cx="10378939" cy="4362994"/>
          </a:xfrm>
        </p:spPr>
        <p:txBody>
          <a:bodyPr/>
          <a:lstStyle/>
          <a:p>
            <a:r>
              <a:rPr lang="ru-RU" b="1" dirty="0" err="1"/>
              <a:t>Еритроміцин</a:t>
            </a:r>
            <a:r>
              <a:rPr lang="ru-RU" dirty="0"/>
              <a:t>, продукт </a:t>
            </a:r>
            <a:r>
              <a:rPr lang="ru-RU" dirty="0" err="1"/>
              <a:t>ферментації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 </a:t>
            </a:r>
            <a:r>
              <a:rPr lang="en-US" dirty="0" err="1"/>
              <a:t>Saccharopolyspora</a:t>
            </a:r>
            <a:r>
              <a:rPr lang="en-US" dirty="0"/>
              <a:t> </a:t>
            </a:r>
            <a:r>
              <a:rPr lang="en-US" dirty="0" err="1"/>
              <a:t>erythreus</a:t>
            </a:r>
            <a:r>
              <a:rPr lang="en-US" dirty="0"/>
              <a:t>,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виділений</a:t>
            </a:r>
            <a:r>
              <a:rPr lang="ru-RU" dirty="0"/>
              <a:t> у 1949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зразка</a:t>
            </a:r>
            <a:r>
              <a:rPr lang="ru-RU" dirty="0"/>
              <a:t> </a:t>
            </a:r>
            <a:r>
              <a:rPr lang="ru-RU" dirty="0" err="1"/>
              <a:t>ґрунту</a:t>
            </a:r>
            <a:r>
              <a:rPr lang="ru-RU" dirty="0"/>
              <a:t>, </a:t>
            </a:r>
            <a:r>
              <a:rPr lang="ru-RU" dirty="0" err="1"/>
              <a:t>зібраного</a:t>
            </a:r>
            <a:r>
              <a:rPr lang="ru-RU" dirty="0"/>
              <a:t> на </a:t>
            </a:r>
            <a:r>
              <a:rPr lang="ru-RU" dirty="0" err="1"/>
              <a:t>Філіппінах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частиною</a:t>
            </a:r>
            <a:r>
              <a:rPr lang="ru-RU" dirty="0"/>
              <a:t> </a:t>
            </a:r>
            <a:r>
              <a:rPr lang="ru-RU" dirty="0" err="1" smtClean="0"/>
              <a:t>інтенсивної</a:t>
            </a:r>
            <a:r>
              <a:rPr lang="ru-RU" dirty="0" smtClean="0"/>
              <a:t> </a:t>
            </a:r>
            <a:r>
              <a:rPr lang="ru-RU" dirty="0" err="1" smtClean="0"/>
              <a:t>програми</a:t>
            </a:r>
            <a:r>
              <a:rPr lang="ru-RU" dirty="0" smtClean="0"/>
              <a:t> </a:t>
            </a:r>
            <a:r>
              <a:rPr lang="ru-RU" dirty="0" err="1"/>
              <a:t>скринінгу</a:t>
            </a:r>
            <a:r>
              <a:rPr lang="ru-RU" dirty="0"/>
              <a:t> з </a:t>
            </a:r>
            <a:r>
              <a:rPr lang="ru-RU" dirty="0" err="1"/>
              <a:t>пошуку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 smtClean="0"/>
              <a:t>антибіотиків</a:t>
            </a:r>
            <a:endParaRPr lang="ru-RU" dirty="0" smtClean="0"/>
          </a:p>
          <a:p>
            <a:r>
              <a:rPr lang="ru-RU" dirty="0" err="1"/>
              <a:t>Також</a:t>
            </a:r>
            <a:r>
              <a:rPr lang="ru-RU" dirty="0"/>
              <a:t> до </a:t>
            </a:r>
            <a:r>
              <a:rPr lang="ru-RU" dirty="0" err="1"/>
              <a:t>макролідів</a:t>
            </a:r>
            <a:r>
              <a:rPr lang="ru-RU" dirty="0"/>
              <a:t> </a:t>
            </a:r>
            <a:r>
              <a:rPr lang="ru-RU" dirty="0" err="1"/>
              <a:t>відносять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b="1" dirty="0" err="1"/>
              <a:t>азаліди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являють</a:t>
            </a:r>
            <a:r>
              <a:rPr lang="ru-RU" dirty="0"/>
              <a:t> собою 15-членну </a:t>
            </a:r>
            <a:r>
              <a:rPr lang="ru-RU" dirty="0" err="1"/>
              <a:t>макроциклічну</a:t>
            </a:r>
            <a:r>
              <a:rPr lang="ru-RU" dirty="0"/>
              <a:t> структуру, </a:t>
            </a:r>
            <a:r>
              <a:rPr lang="ru-RU" dirty="0" err="1"/>
              <a:t>одержувану</a:t>
            </a:r>
            <a:r>
              <a:rPr lang="ru-RU" dirty="0"/>
              <a:t> шляхом </a:t>
            </a:r>
            <a:r>
              <a:rPr lang="ru-RU" dirty="0" err="1"/>
              <a:t>включення</a:t>
            </a:r>
            <a:r>
              <a:rPr lang="ru-RU" dirty="0"/>
              <a:t> атома азоту в 14-членне </a:t>
            </a:r>
            <a:r>
              <a:rPr lang="ru-RU" dirty="0" err="1"/>
              <a:t>лактонне</a:t>
            </a:r>
            <a:r>
              <a:rPr lang="ru-RU" dirty="0"/>
              <a:t> </a:t>
            </a:r>
            <a:r>
              <a:rPr lang="ru-RU" dirty="0" err="1"/>
              <a:t>кільце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9 і 10 атомами </a:t>
            </a:r>
            <a:r>
              <a:rPr lang="ru-RU" dirty="0" err="1"/>
              <a:t>вуглецю</a:t>
            </a:r>
            <a:r>
              <a:rPr lang="ru-RU" dirty="0"/>
              <a:t>;</a:t>
            </a:r>
          </a:p>
          <a:p>
            <a:r>
              <a:rPr lang="ru-RU" b="1" dirty="0" err="1"/>
              <a:t>кетоліди</a:t>
            </a:r>
            <a:r>
              <a:rPr lang="ru-RU" dirty="0"/>
              <a:t> - 14-члені </a:t>
            </a:r>
            <a:r>
              <a:rPr lang="ru-RU" dirty="0" err="1"/>
              <a:t>макроліди</a:t>
            </a:r>
            <a:r>
              <a:rPr lang="ru-RU" dirty="0"/>
              <a:t>, у </a:t>
            </a:r>
            <a:r>
              <a:rPr lang="ru-RU" dirty="0" err="1"/>
              <a:t>яких</a:t>
            </a:r>
            <a:r>
              <a:rPr lang="ru-RU" dirty="0"/>
              <a:t> до </a:t>
            </a:r>
            <a:r>
              <a:rPr lang="ru-RU" dirty="0" err="1"/>
              <a:t>лактонного</a:t>
            </a:r>
            <a:r>
              <a:rPr lang="ru-RU" dirty="0"/>
              <a:t> </a:t>
            </a:r>
            <a:r>
              <a:rPr lang="ru-RU" dirty="0" err="1"/>
              <a:t>кільця</a:t>
            </a:r>
            <a:r>
              <a:rPr lang="ru-RU" dirty="0"/>
              <a:t> при 3 </a:t>
            </a:r>
            <a:r>
              <a:rPr lang="ru-RU" dirty="0" err="1"/>
              <a:t>атомі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</a:t>
            </a:r>
            <a:r>
              <a:rPr lang="ru-RU" dirty="0" err="1"/>
              <a:t>приєднана</a:t>
            </a:r>
            <a:r>
              <a:rPr lang="ru-RU" dirty="0"/>
              <a:t> </a:t>
            </a:r>
            <a:r>
              <a:rPr lang="ru-RU" dirty="0" err="1" smtClean="0"/>
              <a:t>кетогрупа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256177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1853248"/>
            <a:ext cx="9817238" cy="4395151"/>
          </a:xfrm>
        </p:spPr>
        <p:txBody>
          <a:bodyPr>
            <a:normAutofit/>
          </a:bodyPr>
          <a:lstStyle/>
          <a:p>
            <a:r>
              <a:rPr lang="ru-RU" sz="2400" b="1" dirty="0" err="1"/>
              <a:t>Макроліди</a:t>
            </a:r>
            <a:r>
              <a:rPr lang="ru-RU" sz="2400" b="1" dirty="0"/>
              <a:t> </a:t>
            </a:r>
            <a:r>
              <a:rPr lang="ru-RU" sz="2400" dirty="0"/>
              <a:t> </a:t>
            </a:r>
            <a:r>
              <a:rPr lang="ru-RU" sz="2400" b="1" dirty="0"/>
              <a:t>— </a:t>
            </a:r>
            <a:r>
              <a:rPr lang="ru-RU" sz="2400" dirty="0" err="1" smtClean="0"/>
              <a:t>антибіотики</a:t>
            </a:r>
            <a:r>
              <a:rPr lang="ru-RU" sz="2400" dirty="0" smtClean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містять</a:t>
            </a:r>
            <a:r>
              <a:rPr lang="ru-RU" sz="2400" dirty="0"/>
              <a:t> у </a:t>
            </a:r>
            <a:r>
              <a:rPr lang="ru-RU" sz="2400" dirty="0" err="1"/>
              <a:t>своїй</a:t>
            </a:r>
            <a:r>
              <a:rPr lang="ru-RU" sz="2400" dirty="0"/>
              <a:t> </a:t>
            </a:r>
            <a:r>
              <a:rPr lang="ru-RU" sz="2400" dirty="0" err="1"/>
              <a:t>молекулі</a:t>
            </a:r>
            <a:r>
              <a:rPr lang="ru-RU" sz="2400" dirty="0"/>
              <a:t> </a:t>
            </a:r>
            <a:r>
              <a:rPr lang="ru-RU" sz="2400" dirty="0" err="1"/>
              <a:t>макроциклічне</a:t>
            </a:r>
            <a:r>
              <a:rPr lang="ru-RU" sz="2400" dirty="0"/>
              <a:t> </a:t>
            </a:r>
            <a:r>
              <a:rPr lang="ru-RU" sz="2400" dirty="0" err="1"/>
              <a:t>лактонне</a:t>
            </a:r>
            <a:r>
              <a:rPr lang="ru-RU" sz="2400" dirty="0"/>
              <a:t> </a:t>
            </a:r>
            <a:r>
              <a:rPr lang="ru-RU" sz="2400" dirty="0" err="1"/>
              <a:t>кільце</a:t>
            </a:r>
            <a:r>
              <a:rPr lang="ru-RU" sz="2400" dirty="0"/>
              <a:t>, </a:t>
            </a:r>
            <a:r>
              <a:rPr lang="ru-RU" sz="2400" dirty="0" err="1"/>
              <a:t>зв’язане</a:t>
            </a:r>
            <a:r>
              <a:rPr lang="ru-RU" sz="2400" dirty="0"/>
              <a:t> з </a:t>
            </a:r>
            <a:r>
              <a:rPr lang="ru-RU" sz="2400" dirty="0" err="1"/>
              <a:t>вуглеводневими</a:t>
            </a:r>
            <a:r>
              <a:rPr lang="ru-RU" sz="2400" dirty="0"/>
              <a:t> </a:t>
            </a:r>
            <a:r>
              <a:rPr lang="ru-RU" sz="2400" dirty="0" err="1" smtClean="0"/>
              <a:t>залишками</a:t>
            </a:r>
            <a:endParaRPr lang="ru-RU" sz="2400" dirty="0" smtClean="0"/>
          </a:p>
          <a:p>
            <a:r>
              <a:rPr lang="ru-RU" sz="2400" dirty="0" err="1"/>
              <a:t>Залежно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способу </a:t>
            </a:r>
            <a:r>
              <a:rPr lang="ru-RU" sz="2400" dirty="0" err="1"/>
              <a:t>отримання</a:t>
            </a:r>
            <a:r>
              <a:rPr lang="ru-RU" sz="2400" dirty="0"/>
              <a:t> </a:t>
            </a:r>
            <a:r>
              <a:rPr lang="ru-RU" sz="2400" dirty="0" err="1"/>
              <a:t>розрізняють</a:t>
            </a:r>
            <a:r>
              <a:rPr lang="ru-RU" sz="2400" dirty="0"/>
              <a:t> </a:t>
            </a:r>
            <a:r>
              <a:rPr lang="ru-RU" sz="2400" dirty="0" err="1"/>
              <a:t>макроліди</a:t>
            </a:r>
            <a:r>
              <a:rPr lang="ru-RU" sz="2400" dirty="0"/>
              <a:t> </a:t>
            </a:r>
            <a:r>
              <a:rPr lang="ru-RU" sz="2400" b="1" dirty="0"/>
              <a:t>природного</a:t>
            </a:r>
            <a:r>
              <a:rPr lang="ru-RU" sz="2400" dirty="0"/>
              <a:t> </a:t>
            </a:r>
            <a:r>
              <a:rPr lang="ru-RU" sz="2400" dirty="0" err="1"/>
              <a:t>походження</a:t>
            </a:r>
            <a:r>
              <a:rPr lang="ru-RU" sz="2400" dirty="0"/>
              <a:t> (</a:t>
            </a:r>
            <a:r>
              <a:rPr lang="ru-RU" sz="2400" dirty="0" err="1"/>
              <a:t>еритроміцин</a:t>
            </a:r>
            <a:r>
              <a:rPr lang="ru-RU" sz="2400" dirty="0"/>
              <a:t>, </a:t>
            </a:r>
            <a:r>
              <a:rPr lang="ru-RU" sz="2400" dirty="0" err="1"/>
              <a:t>олеандоміцин</a:t>
            </a:r>
            <a:r>
              <a:rPr lang="ru-RU" sz="2400" dirty="0"/>
              <a:t>, </a:t>
            </a:r>
            <a:r>
              <a:rPr lang="ru-RU" sz="2400" dirty="0" err="1"/>
              <a:t>джозаміцин</a:t>
            </a:r>
            <a:r>
              <a:rPr lang="ru-RU" sz="2400" dirty="0"/>
              <a:t>, </a:t>
            </a:r>
            <a:r>
              <a:rPr lang="ru-RU" sz="2400" dirty="0" err="1"/>
              <a:t>спіраміцин</a:t>
            </a:r>
            <a:r>
              <a:rPr lang="ru-RU" sz="2400" dirty="0"/>
              <a:t>, </a:t>
            </a:r>
            <a:r>
              <a:rPr lang="ru-RU" sz="2400" dirty="0" err="1"/>
              <a:t>мідекаміцин</a:t>
            </a:r>
            <a:r>
              <a:rPr lang="ru-RU" sz="2400" dirty="0"/>
              <a:t>) і </a:t>
            </a:r>
            <a:r>
              <a:rPr lang="ru-RU" sz="2400" b="1" dirty="0" err="1"/>
              <a:t>напівсинтетичні</a:t>
            </a:r>
            <a:r>
              <a:rPr lang="ru-RU" sz="2400" dirty="0"/>
              <a:t> </a:t>
            </a:r>
            <a:r>
              <a:rPr lang="ru-RU" sz="2400" dirty="0" err="1"/>
              <a:t>препарати</a:t>
            </a:r>
            <a:r>
              <a:rPr lang="ru-RU" sz="2400" dirty="0"/>
              <a:t> (</a:t>
            </a:r>
            <a:r>
              <a:rPr lang="ru-RU" sz="2400" dirty="0" err="1"/>
              <a:t>кларитроміцин</a:t>
            </a:r>
            <a:r>
              <a:rPr lang="ru-RU" sz="2400" dirty="0"/>
              <a:t>, </a:t>
            </a:r>
            <a:r>
              <a:rPr lang="ru-RU" sz="2400" dirty="0" err="1"/>
              <a:t>рокситроміцин</a:t>
            </a:r>
            <a:r>
              <a:rPr lang="ru-RU" sz="2400" dirty="0"/>
              <a:t>, </a:t>
            </a:r>
            <a:r>
              <a:rPr lang="ru-RU" sz="2400" dirty="0" err="1"/>
              <a:t>диритроміцин</a:t>
            </a:r>
            <a:r>
              <a:rPr lang="ru-RU" sz="2400" dirty="0"/>
              <a:t>, </a:t>
            </a:r>
            <a:r>
              <a:rPr lang="ru-RU" sz="2400" dirty="0" err="1"/>
              <a:t>флуритроміцин</a:t>
            </a:r>
            <a:r>
              <a:rPr lang="ru-RU" sz="2400" dirty="0"/>
              <a:t>, </a:t>
            </a:r>
            <a:r>
              <a:rPr lang="ru-RU" sz="2400" dirty="0" err="1"/>
              <a:t>азитроміцин</a:t>
            </a:r>
            <a:r>
              <a:rPr lang="ru-RU" sz="2400" dirty="0"/>
              <a:t>, </a:t>
            </a:r>
            <a:r>
              <a:rPr lang="ru-RU" sz="2400" dirty="0" err="1"/>
              <a:t>міокаміцин</a:t>
            </a:r>
            <a:r>
              <a:rPr lang="ru-RU" sz="2400" dirty="0"/>
              <a:t>, </a:t>
            </a:r>
            <a:r>
              <a:rPr lang="ru-RU" sz="2400" dirty="0" err="1"/>
              <a:t>рокітаміцин</a:t>
            </a:r>
            <a:r>
              <a:rPr lang="ru-RU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1963981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Останні</a:t>
            </a:r>
            <a:r>
              <a:rPr lang="ru-RU" dirty="0"/>
              <a:t> </a:t>
            </a:r>
            <a:r>
              <a:rPr lang="ru-RU" dirty="0" err="1"/>
              <a:t>досягнення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754" y="1606732"/>
            <a:ext cx="5617029" cy="4963886"/>
          </a:xfrm>
        </p:spPr>
        <p:txBody>
          <a:bodyPr>
            <a:normAutofit/>
          </a:bodyPr>
          <a:lstStyle/>
          <a:p>
            <a:r>
              <a:rPr lang="en-US" sz="2400" dirty="0" err="1"/>
              <a:t>Wockhardt</a:t>
            </a:r>
            <a:r>
              <a:rPr lang="en-US" sz="2400" dirty="0"/>
              <a:t> Ltd. </a:t>
            </a:r>
            <a:r>
              <a:rPr lang="ru-RU" sz="2400" dirty="0"/>
              <a:t>в </a:t>
            </a:r>
            <a:r>
              <a:rPr lang="ru-RU" sz="2400" dirty="0" err="1"/>
              <a:t>Індії</a:t>
            </a:r>
            <a:r>
              <a:rPr lang="ru-RU" sz="2400" dirty="0"/>
              <a:t> описала </a:t>
            </a:r>
            <a:r>
              <a:rPr lang="ru-RU" sz="2400" dirty="0" err="1"/>
              <a:t>новий</a:t>
            </a:r>
            <a:r>
              <a:rPr lang="ru-RU" sz="2400" dirty="0"/>
              <a:t> </a:t>
            </a:r>
            <a:r>
              <a:rPr lang="ru-RU" sz="2400" dirty="0" err="1"/>
              <a:t>кетолід</a:t>
            </a:r>
            <a:r>
              <a:rPr lang="ru-RU" sz="2400" dirty="0"/>
              <a:t>, </a:t>
            </a:r>
            <a:r>
              <a:rPr lang="ru-RU" sz="2400" dirty="0" err="1"/>
              <a:t>який</a:t>
            </a:r>
            <a:r>
              <a:rPr lang="ru-RU" sz="2400" dirty="0"/>
              <a:t>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має</a:t>
            </a:r>
            <a:r>
              <a:rPr lang="ru-RU" sz="2400" dirty="0"/>
              <a:t> </a:t>
            </a:r>
            <a:r>
              <a:rPr lang="ru-RU" sz="2400" dirty="0" err="1"/>
              <a:t>активність</a:t>
            </a:r>
            <a:r>
              <a:rPr lang="ru-RU" sz="2400" dirty="0"/>
              <a:t> </a:t>
            </a:r>
            <a:r>
              <a:rPr lang="ru-RU" sz="2400" dirty="0" err="1"/>
              <a:t>проти</a:t>
            </a:r>
            <a:r>
              <a:rPr lang="ru-RU" sz="2400" dirty="0"/>
              <a:t> </a:t>
            </a:r>
            <a:r>
              <a:rPr lang="ru-RU" sz="2400" dirty="0" err="1"/>
              <a:t>штамів</a:t>
            </a:r>
            <a:r>
              <a:rPr lang="ru-RU" sz="2400" dirty="0"/>
              <a:t>, </a:t>
            </a:r>
            <a:r>
              <a:rPr lang="ru-RU" sz="2400" dirty="0" err="1"/>
              <a:t>стійких</a:t>
            </a:r>
            <a:r>
              <a:rPr lang="ru-RU" sz="2400" dirty="0"/>
              <a:t> до </a:t>
            </a:r>
            <a:r>
              <a:rPr lang="ru-RU" sz="2400" dirty="0" err="1"/>
              <a:t>макролідів</a:t>
            </a:r>
            <a:r>
              <a:rPr lang="ru-RU" sz="2400" dirty="0"/>
              <a:t>. Були </a:t>
            </a:r>
            <a:r>
              <a:rPr lang="ru-RU" sz="2400" dirty="0" err="1"/>
              <a:t>оголошені</a:t>
            </a:r>
            <a:r>
              <a:rPr lang="ru-RU" sz="2400" dirty="0"/>
              <a:t> </a:t>
            </a:r>
            <a:r>
              <a:rPr lang="ru-RU" sz="2400" dirty="0" err="1"/>
              <a:t>результати</a:t>
            </a:r>
            <a:r>
              <a:rPr lang="ru-RU" sz="2400" dirty="0"/>
              <a:t> </a:t>
            </a:r>
            <a:r>
              <a:rPr lang="ru-RU" sz="2400" dirty="0" err="1"/>
              <a:t>фази</a:t>
            </a:r>
            <a:r>
              <a:rPr lang="ru-RU" sz="2400" dirty="0"/>
              <a:t> 1 (</a:t>
            </a:r>
            <a:r>
              <a:rPr lang="ru-RU" sz="2400" dirty="0" err="1"/>
              <a:t>дослідження</a:t>
            </a:r>
            <a:r>
              <a:rPr lang="ru-RU" sz="2400" dirty="0"/>
              <a:t> як з одноразовою, так і з </a:t>
            </a:r>
            <a:r>
              <a:rPr lang="ru-RU" sz="2400" dirty="0" err="1"/>
              <a:t>багаторазовою</a:t>
            </a:r>
            <a:r>
              <a:rPr lang="ru-RU" sz="2400" dirty="0"/>
              <a:t> дозою,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зростає</a:t>
            </a:r>
            <a:r>
              <a:rPr lang="ru-RU" sz="2400" dirty="0"/>
              <a:t>).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з'єднання</a:t>
            </a:r>
            <a:r>
              <a:rPr lang="ru-RU" sz="2400" dirty="0"/>
              <a:t>, </a:t>
            </a:r>
            <a:r>
              <a:rPr lang="ru-RU" sz="2400" dirty="0" err="1"/>
              <a:t>відоме</a:t>
            </a:r>
            <a:r>
              <a:rPr lang="ru-RU" sz="2400" dirty="0"/>
              <a:t> як </a:t>
            </a:r>
            <a:r>
              <a:rPr lang="en-US" sz="2400" dirty="0"/>
              <a:t>WCK 4873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b="1" dirty="0" err="1"/>
              <a:t>нафітроміцин</a:t>
            </a:r>
            <a:endParaRPr lang="ru-RU" sz="2400" b="1" dirty="0"/>
          </a:p>
        </p:txBody>
      </p:sp>
      <p:pic>
        <p:nvPicPr>
          <p:cNvPr id="1026" name="Picture 2" descr="Внешний файл, содержащий изображение, иллюстрацию и т. д.&#10;Имя объекта: ja2016137f7.jpg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57109" y="1436913"/>
            <a:ext cx="5934891" cy="481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611566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40951"/>
          </a:xfrm>
        </p:spPr>
        <p:txBody>
          <a:bodyPr/>
          <a:lstStyle/>
          <a:p>
            <a:pPr algn="ctr"/>
            <a:r>
              <a:rPr lang="uk-UA" dirty="0" smtClean="0"/>
              <a:t>Дія та спектр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0263" y="1593669"/>
            <a:ext cx="11338560" cy="4872445"/>
          </a:xfrm>
        </p:spPr>
        <p:txBody>
          <a:bodyPr>
            <a:normAutofit/>
          </a:bodyPr>
          <a:lstStyle/>
          <a:p>
            <a:r>
              <a:rPr lang="ru-RU" b="1" i="1" dirty="0" err="1"/>
              <a:t>Фармакологічна</a:t>
            </a:r>
            <a:r>
              <a:rPr lang="ru-RU" b="1" i="1" dirty="0"/>
              <a:t> </a:t>
            </a:r>
            <a:r>
              <a:rPr lang="ru-RU" b="1" i="1" dirty="0" err="1"/>
              <a:t>дія</a:t>
            </a:r>
            <a:r>
              <a:rPr lang="ru-RU" b="1" i="1" dirty="0"/>
              <a:t>. </a:t>
            </a:r>
            <a:r>
              <a:rPr lang="ru-RU" dirty="0" err="1"/>
              <a:t>Антибіотики</a:t>
            </a:r>
            <a:r>
              <a:rPr lang="ru-RU" dirty="0"/>
              <a:t> </a:t>
            </a:r>
            <a:r>
              <a:rPr lang="ru-RU" dirty="0" err="1"/>
              <a:t>зв’язуються</a:t>
            </a:r>
            <a:r>
              <a:rPr lang="ru-RU" dirty="0"/>
              <a:t> з 50</a:t>
            </a:r>
            <a:r>
              <a:rPr lang="en-US" dirty="0"/>
              <a:t>S-</a:t>
            </a:r>
            <a:r>
              <a:rPr lang="ru-RU" dirty="0" err="1"/>
              <a:t>субодиницями</a:t>
            </a:r>
            <a:r>
              <a:rPr lang="ru-RU" dirty="0"/>
              <a:t> рибосом та </a:t>
            </a:r>
            <a:r>
              <a:rPr lang="ru-RU" b="1" dirty="0" err="1">
                <a:solidFill>
                  <a:srgbClr val="FF0000"/>
                </a:solidFill>
              </a:rPr>
              <a:t>інгібують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синтез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РНК</a:t>
            </a:r>
            <a:r>
              <a:rPr lang="ru-RU" dirty="0"/>
              <a:t> і, </a:t>
            </a:r>
            <a:r>
              <a:rPr lang="ru-RU" dirty="0" err="1"/>
              <a:t>відповідно</a:t>
            </a:r>
            <a:r>
              <a:rPr lang="ru-RU" dirty="0"/>
              <a:t>, синтез </a:t>
            </a:r>
            <a:r>
              <a:rPr lang="ru-RU" b="1" dirty="0" err="1">
                <a:solidFill>
                  <a:srgbClr val="FF0000"/>
                </a:solidFill>
              </a:rPr>
              <a:t>білка</a:t>
            </a:r>
            <a:r>
              <a:rPr lang="ru-RU" dirty="0"/>
              <a:t> в </a:t>
            </a:r>
            <a:r>
              <a:rPr lang="ru-RU" dirty="0" err="1"/>
              <a:t>мікробній</a:t>
            </a:r>
            <a:r>
              <a:rPr lang="ru-RU" dirty="0"/>
              <a:t> </a:t>
            </a:r>
            <a:r>
              <a:rPr lang="ru-RU" dirty="0" err="1"/>
              <a:t>клітині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зв’язок</a:t>
            </a:r>
            <a:r>
              <a:rPr lang="ru-RU" dirty="0"/>
              <a:t> </a:t>
            </a:r>
            <a:r>
              <a:rPr lang="ru-RU" dirty="0" err="1"/>
              <a:t>макролідів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50</a:t>
            </a:r>
            <a:r>
              <a:rPr lang="en-US" dirty="0"/>
              <a:t>S-</a:t>
            </a:r>
            <a:r>
              <a:rPr lang="ru-RU" dirty="0" err="1"/>
              <a:t>субодиницею</a:t>
            </a:r>
            <a:r>
              <a:rPr lang="ru-RU" dirty="0"/>
              <a:t> є </a:t>
            </a:r>
            <a:r>
              <a:rPr lang="ru-RU" dirty="0" err="1"/>
              <a:t>можливим</a:t>
            </a:r>
            <a:r>
              <a:rPr lang="ru-RU" dirty="0"/>
              <a:t> на будь-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рибосомального</a:t>
            </a:r>
            <a:r>
              <a:rPr lang="ru-RU" dirty="0"/>
              <a:t> </a:t>
            </a:r>
            <a:r>
              <a:rPr lang="ru-RU" dirty="0" smtClean="0"/>
              <a:t>циклу</a:t>
            </a:r>
            <a:endParaRPr lang="ru-RU" dirty="0"/>
          </a:p>
          <a:p>
            <a:r>
              <a:rPr lang="ru-RU" b="1" dirty="0"/>
              <a:t>Спектр</a:t>
            </a:r>
            <a:r>
              <a:rPr lang="ru-RU" dirty="0"/>
              <a:t> </a:t>
            </a:r>
            <a:r>
              <a:rPr lang="ru-RU" dirty="0" err="1"/>
              <a:t>антимікробної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макролідів</a:t>
            </a:r>
            <a:r>
              <a:rPr lang="ru-RU" dirty="0"/>
              <a:t> широкий. </a:t>
            </a:r>
            <a:r>
              <a:rPr lang="ru-RU" dirty="0" err="1"/>
              <a:t>Макроліди</a:t>
            </a:r>
            <a:r>
              <a:rPr lang="ru-RU" dirty="0"/>
              <a:t> </a:t>
            </a:r>
            <a:r>
              <a:rPr lang="ru-RU" dirty="0" err="1"/>
              <a:t>пригнічують</a:t>
            </a:r>
            <a:r>
              <a:rPr lang="ru-RU" dirty="0"/>
              <a:t> </a:t>
            </a:r>
            <a:r>
              <a:rPr lang="ru-RU" i="1" dirty="0" err="1"/>
              <a:t>стрептококи</a:t>
            </a:r>
            <a:r>
              <a:rPr lang="ru-RU" i="1" dirty="0"/>
              <a:t>, </a:t>
            </a:r>
            <a:r>
              <a:rPr lang="ru-RU" i="1" dirty="0" err="1"/>
              <a:t>стафілококи</a:t>
            </a:r>
            <a:r>
              <a:rPr lang="ru-RU" i="1" dirty="0"/>
              <a:t>, </a:t>
            </a:r>
            <a:r>
              <a:rPr lang="ru-RU" i="1" dirty="0" err="1"/>
              <a:t>лістерії</a:t>
            </a:r>
            <a:r>
              <a:rPr lang="ru-RU" i="1" dirty="0"/>
              <a:t>, </a:t>
            </a:r>
            <a:r>
              <a:rPr lang="ru-RU" i="1" dirty="0" err="1"/>
              <a:t>збудники</a:t>
            </a:r>
            <a:r>
              <a:rPr lang="ru-RU" i="1" dirty="0"/>
              <a:t> </a:t>
            </a:r>
            <a:r>
              <a:rPr lang="ru-RU" i="1" dirty="0" err="1"/>
              <a:t>дифтерії</a:t>
            </a:r>
            <a:r>
              <a:rPr lang="ru-RU" i="1" dirty="0"/>
              <a:t>, </a:t>
            </a:r>
            <a:r>
              <a:rPr lang="ru-RU" i="1" dirty="0" err="1"/>
              <a:t>нейсерії</a:t>
            </a:r>
            <a:r>
              <a:rPr lang="ru-RU" i="1" dirty="0"/>
              <a:t> </a:t>
            </a:r>
            <a:r>
              <a:rPr lang="ru-RU" i="1" dirty="0" err="1"/>
              <a:t>гонореї</a:t>
            </a:r>
            <a:r>
              <a:rPr lang="ru-RU" i="1" dirty="0"/>
              <a:t> та </a:t>
            </a:r>
            <a:r>
              <a:rPr lang="ru-RU" i="1" dirty="0" err="1"/>
              <a:t>менінгіту</a:t>
            </a:r>
            <a:r>
              <a:rPr lang="ru-RU" i="1" dirty="0"/>
              <a:t>, </a:t>
            </a:r>
            <a:r>
              <a:rPr lang="ru-RU" i="1" dirty="0" err="1"/>
              <a:t>бактероїди</a:t>
            </a:r>
            <a:r>
              <a:rPr lang="ru-RU" i="1" dirty="0"/>
              <a:t>, </a:t>
            </a:r>
            <a:r>
              <a:rPr lang="ru-RU" i="1" dirty="0" err="1"/>
              <a:t>спірохети</a:t>
            </a:r>
            <a:r>
              <a:rPr lang="ru-RU" i="1" dirty="0"/>
              <a:t>, </a:t>
            </a:r>
            <a:r>
              <a:rPr lang="ru-RU" i="1" dirty="0" err="1"/>
              <a:t>бруцели</a:t>
            </a:r>
            <a:r>
              <a:rPr lang="ru-RU" i="1" dirty="0"/>
              <a:t>, </a:t>
            </a:r>
            <a:r>
              <a:rPr lang="ru-RU" i="1" dirty="0" err="1"/>
              <a:t>мораксели</a:t>
            </a:r>
            <a:r>
              <a:rPr lang="ru-RU" i="1" dirty="0"/>
              <a:t>, </a:t>
            </a:r>
            <a:r>
              <a:rPr lang="ru-RU" i="1" dirty="0" err="1"/>
              <a:t>внутрішньоклітинно</a:t>
            </a:r>
            <a:r>
              <a:rPr lang="ru-RU" i="1" dirty="0"/>
              <a:t> </a:t>
            </a:r>
            <a:r>
              <a:rPr lang="ru-RU" i="1" dirty="0" err="1"/>
              <a:t>розміщені</a:t>
            </a:r>
            <a:r>
              <a:rPr lang="ru-RU" i="1" dirty="0"/>
              <a:t> </a:t>
            </a:r>
            <a:r>
              <a:rPr lang="ru-RU" i="1" dirty="0" err="1"/>
              <a:t>мікроорганізми</a:t>
            </a:r>
            <a:r>
              <a:rPr lang="ru-RU" i="1" dirty="0"/>
              <a:t> — </a:t>
            </a:r>
            <a:r>
              <a:rPr lang="ru-RU" i="1" dirty="0" err="1"/>
              <a:t>хламідії</a:t>
            </a:r>
            <a:r>
              <a:rPr lang="ru-RU" i="1" dirty="0"/>
              <a:t>, </a:t>
            </a:r>
            <a:r>
              <a:rPr lang="ru-RU" i="1" dirty="0" err="1"/>
              <a:t>мікоплазми</a:t>
            </a:r>
            <a:r>
              <a:rPr lang="ru-RU" i="1" dirty="0"/>
              <a:t>, </a:t>
            </a:r>
            <a:r>
              <a:rPr lang="ru-RU" i="1" dirty="0" err="1"/>
              <a:t>уреаплазми</a:t>
            </a:r>
            <a:r>
              <a:rPr lang="ru-RU" i="1" dirty="0"/>
              <a:t>, </a:t>
            </a:r>
            <a:r>
              <a:rPr lang="ru-RU" i="1" dirty="0" err="1"/>
              <a:t>кампілобактери</a:t>
            </a:r>
            <a:r>
              <a:rPr lang="ru-RU" i="1" dirty="0"/>
              <a:t>, </a:t>
            </a:r>
            <a:r>
              <a:rPr lang="ru-RU" i="1" dirty="0" err="1"/>
              <a:t>хелікобактер</a:t>
            </a:r>
            <a:r>
              <a:rPr lang="ru-RU" i="1" dirty="0"/>
              <a:t>, </a:t>
            </a:r>
            <a:r>
              <a:rPr lang="ru-RU" i="1" dirty="0" err="1"/>
              <a:t>легіонели</a:t>
            </a:r>
            <a:r>
              <a:rPr lang="ru-RU" i="1" dirty="0"/>
              <a:t>, </a:t>
            </a:r>
            <a:r>
              <a:rPr lang="ru-RU" i="1" dirty="0" err="1"/>
              <a:t>бордетели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зазначених</a:t>
            </a:r>
            <a:r>
              <a:rPr lang="ru-RU" dirty="0"/>
              <a:t> </a:t>
            </a:r>
            <a:r>
              <a:rPr lang="ru-RU" dirty="0" err="1"/>
              <a:t>мікроорганізмів</a:t>
            </a:r>
            <a:r>
              <a:rPr lang="ru-RU" dirty="0"/>
              <a:t>, </a:t>
            </a:r>
            <a:r>
              <a:rPr lang="ru-RU" b="1" dirty="0" err="1" smtClean="0"/>
              <a:t>кларитроміцин</a:t>
            </a:r>
            <a:r>
              <a:rPr lang="ru-RU" dirty="0" smtClean="0"/>
              <a:t> </a:t>
            </a:r>
            <a:r>
              <a:rPr lang="ru-RU" dirty="0"/>
              <a:t>— до </a:t>
            </a:r>
            <a:r>
              <a:rPr lang="ru-RU" dirty="0" err="1"/>
              <a:t>хелікобактер</a:t>
            </a:r>
            <a:r>
              <a:rPr lang="ru-RU" dirty="0"/>
              <a:t> </a:t>
            </a:r>
            <a:r>
              <a:rPr lang="ru-RU" dirty="0" err="1"/>
              <a:t>пілорі</a:t>
            </a:r>
            <a:r>
              <a:rPr lang="ru-RU" dirty="0"/>
              <a:t>, </a:t>
            </a:r>
            <a:r>
              <a:rPr lang="ru-RU" dirty="0" err="1"/>
              <a:t>нетипових</a:t>
            </a:r>
            <a:r>
              <a:rPr lang="ru-RU" dirty="0"/>
              <a:t> </a:t>
            </a:r>
            <a:r>
              <a:rPr lang="ru-RU" dirty="0" err="1"/>
              <a:t>мікобактерій</a:t>
            </a:r>
            <a:r>
              <a:rPr lang="ru-RU" dirty="0"/>
              <a:t>; </a:t>
            </a:r>
            <a:r>
              <a:rPr lang="ru-RU" b="1" dirty="0" err="1"/>
              <a:t>азитроміцин</a:t>
            </a:r>
            <a:r>
              <a:rPr lang="ru-RU" dirty="0"/>
              <a:t> — по </a:t>
            </a:r>
            <a:r>
              <a:rPr lang="ru-RU" dirty="0" err="1"/>
              <a:t>відношенню</a:t>
            </a:r>
            <a:r>
              <a:rPr lang="ru-RU" dirty="0"/>
              <a:t> до </a:t>
            </a:r>
            <a:r>
              <a:rPr lang="ru-RU" dirty="0" err="1"/>
              <a:t>гемофільної</a:t>
            </a:r>
            <a:r>
              <a:rPr lang="ru-RU" dirty="0"/>
              <a:t> </a:t>
            </a:r>
            <a:r>
              <a:rPr lang="ru-RU" dirty="0" err="1"/>
              <a:t>палички</a:t>
            </a:r>
            <a:r>
              <a:rPr lang="ru-RU" dirty="0"/>
              <a:t> </a:t>
            </a:r>
            <a:r>
              <a:rPr lang="ru-RU" dirty="0" err="1"/>
              <a:t>інфлуенци</a:t>
            </a:r>
            <a:r>
              <a:rPr lang="ru-RU" dirty="0"/>
              <a:t>, </a:t>
            </a:r>
            <a:r>
              <a:rPr lang="ru-RU" dirty="0" err="1"/>
              <a:t>мораксели</a:t>
            </a:r>
            <a:r>
              <a:rPr lang="ru-RU" dirty="0"/>
              <a:t> </a:t>
            </a:r>
            <a:r>
              <a:rPr lang="ru-RU" dirty="0" err="1"/>
              <a:t>катараліс</a:t>
            </a:r>
            <a:r>
              <a:rPr lang="ru-RU" dirty="0"/>
              <a:t>, </a:t>
            </a:r>
            <a:r>
              <a:rPr lang="ru-RU" dirty="0" err="1"/>
              <a:t>ацинетобактер</a:t>
            </a:r>
            <a:r>
              <a:rPr lang="ru-RU" dirty="0"/>
              <a:t> та </a:t>
            </a:r>
            <a:r>
              <a:rPr lang="ru-RU" dirty="0" err="1" smtClean="0"/>
              <a:t>пастерел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93966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Резистентність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853248"/>
            <a:ext cx="9346974" cy="4395151"/>
          </a:xfrm>
        </p:spPr>
        <p:txBody>
          <a:bodyPr>
            <a:normAutofit/>
          </a:bodyPr>
          <a:lstStyle/>
          <a:p>
            <a:r>
              <a:rPr lang="ru-RU" sz="2400" dirty="0" err="1"/>
              <a:t>Широке</a:t>
            </a:r>
            <a:r>
              <a:rPr lang="ru-RU" sz="2400" dirty="0"/>
              <a:t> </a:t>
            </a:r>
            <a:r>
              <a:rPr lang="ru-RU" sz="2400" dirty="0" err="1"/>
              <a:t>застосування</a:t>
            </a:r>
            <a:r>
              <a:rPr lang="ru-RU" sz="2400" dirty="0"/>
              <a:t> </a:t>
            </a:r>
            <a:r>
              <a:rPr lang="ru-RU" sz="2400" dirty="0" err="1"/>
              <a:t>макролідів</a:t>
            </a:r>
            <a:r>
              <a:rPr lang="ru-RU" sz="2400" dirty="0"/>
              <a:t> </a:t>
            </a:r>
            <a:r>
              <a:rPr lang="ru-RU" sz="2400" dirty="0" err="1"/>
              <a:t>викликало</a:t>
            </a:r>
            <a:r>
              <a:rPr lang="ru-RU" sz="2400" dirty="0"/>
              <a:t> </a:t>
            </a:r>
            <a:r>
              <a:rPr lang="ru-RU" sz="2400" dirty="0" err="1"/>
              <a:t>значне</a:t>
            </a:r>
            <a:r>
              <a:rPr lang="ru-RU" sz="2400" dirty="0"/>
              <a:t> </a:t>
            </a:r>
            <a:r>
              <a:rPr lang="ru-RU" sz="2400" dirty="0" err="1"/>
              <a:t>зростання</a:t>
            </a:r>
            <a:r>
              <a:rPr lang="ru-RU" sz="2400" dirty="0"/>
              <a:t> </a:t>
            </a:r>
            <a:r>
              <a:rPr lang="ru-RU" sz="2400" dirty="0" err="1"/>
              <a:t>резистентності</a:t>
            </a:r>
            <a:r>
              <a:rPr lang="ru-RU" sz="2400" dirty="0"/>
              <a:t> до них. Частота </a:t>
            </a:r>
            <a:r>
              <a:rPr lang="ru-RU" sz="2400" dirty="0" err="1" smtClean="0"/>
              <a:t>резистентних</a:t>
            </a:r>
            <a:r>
              <a:rPr lang="ru-RU" sz="2400" dirty="0" smtClean="0"/>
              <a:t> </a:t>
            </a:r>
            <a:r>
              <a:rPr lang="ru-RU" sz="2400" dirty="0" err="1"/>
              <a:t>штамів</a:t>
            </a:r>
            <a:r>
              <a:rPr lang="ru-RU" sz="2400" dirty="0"/>
              <a:t> </a:t>
            </a:r>
            <a:r>
              <a:rPr lang="ru-RU" sz="2400" dirty="0" err="1"/>
              <a:t>основних</a:t>
            </a:r>
            <a:r>
              <a:rPr lang="ru-RU" sz="2400" dirty="0"/>
              <a:t> </a:t>
            </a:r>
            <a:r>
              <a:rPr lang="ru-RU" sz="2400" dirty="0" err="1"/>
              <a:t>збудників</a:t>
            </a:r>
            <a:r>
              <a:rPr lang="ru-RU" sz="2400" dirty="0"/>
              <a:t> широко </a:t>
            </a:r>
            <a:r>
              <a:rPr lang="ru-RU" sz="2400" dirty="0" err="1"/>
              <a:t>варіює</a:t>
            </a:r>
            <a:r>
              <a:rPr lang="ru-RU" sz="2400" dirty="0"/>
              <a:t> в </a:t>
            </a:r>
            <a:r>
              <a:rPr lang="ru-RU" sz="2400" dirty="0" err="1"/>
              <a:t>різних</a:t>
            </a:r>
            <a:r>
              <a:rPr lang="ru-RU" sz="2400" dirty="0"/>
              <a:t> </a:t>
            </a:r>
            <a:r>
              <a:rPr lang="ru-RU" sz="2400" dirty="0" err="1"/>
              <a:t>країнах</a:t>
            </a:r>
            <a:r>
              <a:rPr lang="ru-RU" sz="2400" dirty="0"/>
              <a:t> у </a:t>
            </a:r>
            <a:r>
              <a:rPr lang="ru-RU" sz="2400" dirty="0" err="1"/>
              <a:t>всьому</a:t>
            </a:r>
            <a:r>
              <a:rPr lang="ru-RU" sz="2400" dirty="0"/>
              <a:t> </a:t>
            </a:r>
            <a:r>
              <a:rPr lang="ru-RU" sz="2400" dirty="0" err="1"/>
              <a:t>світі</a:t>
            </a:r>
            <a:r>
              <a:rPr lang="ru-RU" sz="2400" dirty="0"/>
              <a:t>. </a:t>
            </a:r>
            <a:r>
              <a:rPr lang="ru-RU" sz="2400" dirty="0" err="1"/>
              <a:t>Наприклад</a:t>
            </a:r>
            <a:r>
              <a:rPr lang="ru-RU" sz="2400" dirty="0"/>
              <a:t>, у </a:t>
            </a:r>
            <a:r>
              <a:rPr lang="ru-RU" sz="2400" dirty="0" err="1"/>
              <a:t>країнах</a:t>
            </a:r>
            <a:r>
              <a:rPr lang="ru-RU" sz="2400" dirty="0"/>
              <a:t> </a:t>
            </a:r>
            <a:r>
              <a:rPr lang="ru-RU" sz="2400" dirty="0" err="1"/>
              <a:t>Азії</a:t>
            </a:r>
            <a:r>
              <a:rPr lang="ru-RU" sz="2400" dirty="0"/>
              <a:t> вона становить 60%, </a:t>
            </a:r>
            <a:r>
              <a:rPr lang="ru-RU" sz="2400" dirty="0" err="1"/>
              <a:t>досягаючи</a:t>
            </a:r>
            <a:r>
              <a:rPr lang="ru-RU" sz="2400" dirty="0"/>
              <a:t> у </a:t>
            </a:r>
            <a:r>
              <a:rPr lang="ru-RU" sz="2400" dirty="0" err="1"/>
              <a:t>деяких</a:t>
            </a:r>
            <a:r>
              <a:rPr lang="ru-RU" sz="2400" dirty="0"/>
              <a:t> </a:t>
            </a:r>
            <a:r>
              <a:rPr lang="ru-RU" sz="2400" dirty="0" err="1"/>
              <a:t>регіонах</a:t>
            </a:r>
            <a:r>
              <a:rPr lang="ru-RU" sz="2400" dirty="0"/>
              <a:t> 89</a:t>
            </a:r>
            <a:r>
              <a:rPr lang="ru-RU" sz="2400" dirty="0" smtClean="0"/>
              <a:t>%</a:t>
            </a:r>
            <a:r>
              <a:rPr lang="en-US" sz="2400" dirty="0" smtClean="0"/>
              <a:t>. </a:t>
            </a:r>
            <a:r>
              <a:rPr lang="ru-RU" sz="2400" dirty="0"/>
              <a:t>У США </a:t>
            </a:r>
            <a:r>
              <a:rPr lang="ru-RU" sz="2400" dirty="0" err="1"/>
              <a:t>поширеність</a:t>
            </a:r>
            <a:r>
              <a:rPr lang="ru-RU" sz="2400" dirty="0"/>
              <a:t> </a:t>
            </a:r>
            <a:r>
              <a:rPr lang="ru-RU" sz="2400" dirty="0" err="1"/>
              <a:t>резистентних</a:t>
            </a:r>
            <a:r>
              <a:rPr lang="ru-RU" sz="2400" dirty="0"/>
              <a:t> </a:t>
            </a:r>
            <a:r>
              <a:rPr lang="ru-RU" sz="2400" dirty="0" err="1"/>
              <a:t>штамів</a:t>
            </a:r>
            <a:r>
              <a:rPr lang="ru-RU" sz="2400" dirty="0"/>
              <a:t> </a:t>
            </a:r>
            <a:r>
              <a:rPr lang="ru-RU" sz="2400" dirty="0" err="1"/>
              <a:t>коливається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30 до 50</a:t>
            </a:r>
            <a:r>
              <a:rPr lang="ru-RU" sz="2400" dirty="0" smtClean="0"/>
              <a:t>%</a:t>
            </a:r>
            <a:r>
              <a:rPr lang="en-US" sz="2400" dirty="0" smtClean="0"/>
              <a:t>. </a:t>
            </a:r>
            <a:r>
              <a:rPr lang="ru-RU" sz="2400" dirty="0"/>
              <a:t>У </a:t>
            </a:r>
            <a:r>
              <a:rPr lang="ru-RU" sz="2400" dirty="0" err="1"/>
              <a:t>Європі</a:t>
            </a:r>
            <a:r>
              <a:rPr lang="ru-RU" sz="2400" dirty="0"/>
              <a:t> </a:t>
            </a:r>
            <a:r>
              <a:rPr lang="ru-RU" sz="2400" dirty="0" err="1"/>
              <a:t>цей</a:t>
            </a:r>
            <a:r>
              <a:rPr lang="ru-RU" sz="2400" dirty="0"/>
              <a:t> </a:t>
            </a:r>
            <a:r>
              <a:rPr lang="ru-RU" sz="2400" dirty="0" err="1"/>
              <a:t>показник</a:t>
            </a:r>
            <a:r>
              <a:rPr lang="ru-RU" sz="2400" dirty="0"/>
              <a:t> не </a:t>
            </a:r>
            <a:r>
              <a:rPr lang="ru-RU" sz="2400" dirty="0" err="1"/>
              <a:t>перевищує</a:t>
            </a:r>
            <a:r>
              <a:rPr lang="ru-RU" sz="2400" dirty="0"/>
              <a:t> 36</a:t>
            </a:r>
            <a:r>
              <a:rPr lang="ru-RU" sz="2400" dirty="0" smtClean="0"/>
              <a:t>%</a:t>
            </a:r>
          </a:p>
          <a:p>
            <a:r>
              <a:rPr lang="ru-RU" sz="2400" dirty="0" err="1" smtClean="0"/>
              <a:t>Природну</a:t>
            </a:r>
            <a:r>
              <a:rPr lang="ru-RU" sz="2400" dirty="0" smtClean="0"/>
              <a:t> </a:t>
            </a:r>
            <a:r>
              <a:rPr lang="ru-RU" sz="2400" dirty="0" err="1"/>
              <a:t>резистентність</a:t>
            </a:r>
            <a:r>
              <a:rPr lang="ru-RU" sz="2400" dirty="0"/>
              <a:t> до </a:t>
            </a:r>
            <a:r>
              <a:rPr lang="ru-RU" sz="2400" dirty="0" err="1"/>
              <a:t>макролідів</a:t>
            </a:r>
            <a:r>
              <a:rPr lang="ru-RU" sz="2400" dirty="0"/>
              <a:t>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грамнегативні</a:t>
            </a:r>
            <a:r>
              <a:rPr lang="ru-RU" sz="2400" dirty="0"/>
              <a:t> </a:t>
            </a:r>
            <a:r>
              <a:rPr lang="ru-RU" sz="2400" dirty="0" err="1"/>
              <a:t>мікроорганізми</a:t>
            </a:r>
            <a:r>
              <a:rPr lang="ru-RU" sz="2400" dirty="0"/>
              <a:t> </a:t>
            </a:r>
            <a:r>
              <a:rPr lang="ru-RU" sz="2400" dirty="0" err="1"/>
              <a:t>родини</a:t>
            </a:r>
            <a:r>
              <a:rPr lang="ru-RU" sz="2400" dirty="0"/>
              <a:t> </a:t>
            </a:r>
            <a:r>
              <a:rPr lang="ru-RU" sz="2400" dirty="0" err="1"/>
              <a:t>ентеробактеріаце</a:t>
            </a:r>
            <a:r>
              <a:rPr lang="ru-RU" sz="2400" dirty="0"/>
              <a:t>, </a:t>
            </a:r>
            <a:r>
              <a:rPr lang="ru-RU" sz="2400" dirty="0" err="1"/>
              <a:t>псевдомонади</a:t>
            </a:r>
            <a:r>
              <a:rPr lang="ru-RU" sz="2400" dirty="0"/>
              <a:t>, </a:t>
            </a:r>
            <a:r>
              <a:rPr lang="ru-RU" sz="2400" dirty="0" err="1" smtClean="0"/>
              <a:t>ацинетобактер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1140142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761" y="1240972"/>
            <a:ext cx="10293530" cy="5212080"/>
          </a:xfrm>
        </p:spPr>
        <p:txBody>
          <a:bodyPr>
            <a:normAutofit/>
          </a:bodyPr>
          <a:lstStyle/>
          <a:p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уникнути</a:t>
            </a:r>
            <a:r>
              <a:rPr lang="ru-RU" dirty="0"/>
              <a:t> </a:t>
            </a:r>
            <a:r>
              <a:rPr lang="ru-RU" dirty="0" err="1"/>
              <a:t>появи</a:t>
            </a:r>
            <a:r>
              <a:rPr lang="ru-RU" dirty="0"/>
              <a:t> </a:t>
            </a:r>
            <a:r>
              <a:rPr lang="ru-RU" dirty="0" err="1"/>
              <a:t>великої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резистентних</a:t>
            </a:r>
            <a:r>
              <a:rPr lang="ru-RU" dirty="0"/>
              <a:t> до </a:t>
            </a:r>
            <a:r>
              <a:rPr lang="ru-RU" dirty="0" err="1"/>
              <a:t>макролідів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АБП </a:t>
            </a:r>
            <a:r>
              <a:rPr lang="ru-RU" dirty="0" err="1"/>
              <a:t>штамів</a:t>
            </a:r>
            <a:r>
              <a:rPr lang="ru-RU" dirty="0"/>
              <a:t> у </a:t>
            </a:r>
            <a:r>
              <a:rPr lang="ru-RU" dirty="0" err="1"/>
              <a:t>клінічній</a:t>
            </a:r>
            <a:r>
              <a:rPr lang="ru-RU" dirty="0"/>
              <a:t> </a:t>
            </a:r>
            <a:r>
              <a:rPr lang="ru-RU" dirty="0" err="1"/>
              <a:t>практиці</a:t>
            </a:r>
            <a:r>
              <a:rPr lang="ru-RU" dirty="0"/>
              <a:t> рекомендовано </a:t>
            </a:r>
            <a:r>
              <a:rPr lang="ru-RU" dirty="0" err="1"/>
              <a:t>дотримуватися</a:t>
            </a:r>
            <a:r>
              <a:rPr lang="ru-RU" dirty="0"/>
              <a:t> таких </a:t>
            </a:r>
            <a:r>
              <a:rPr lang="ru-RU" dirty="0" err="1"/>
              <a:t>принципів</a:t>
            </a:r>
            <a:r>
              <a:rPr lang="ru-RU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- </a:t>
            </a:r>
            <a:r>
              <a:rPr lang="ru-RU" dirty="0" err="1"/>
              <a:t>Призначати</a:t>
            </a:r>
            <a:r>
              <a:rPr lang="ru-RU" dirty="0"/>
              <a:t> АБП </a:t>
            </a:r>
            <a:r>
              <a:rPr lang="ru-RU" dirty="0" err="1"/>
              <a:t>тільки</a:t>
            </a:r>
            <a:r>
              <a:rPr lang="ru-RU" dirty="0"/>
              <a:t> при </a:t>
            </a:r>
            <a:r>
              <a:rPr lang="ru-RU" dirty="0" err="1"/>
              <a:t>бактеріальних</a:t>
            </a:r>
            <a:r>
              <a:rPr lang="ru-RU" dirty="0"/>
              <a:t> </a:t>
            </a:r>
            <a:r>
              <a:rPr lang="ru-RU" dirty="0" err="1"/>
              <a:t>інфекціях</a:t>
            </a:r>
            <a:r>
              <a:rPr lang="ru-RU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– </a:t>
            </a:r>
            <a:r>
              <a:rPr lang="ru-RU" dirty="0" err="1"/>
              <a:t>вибирати</a:t>
            </a:r>
            <a:r>
              <a:rPr lang="ru-RU" dirty="0"/>
              <a:t> АБП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оптимальними</a:t>
            </a:r>
            <a:r>
              <a:rPr lang="ru-RU" dirty="0"/>
              <a:t> </a:t>
            </a:r>
            <a:r>
              <a:rPr lang="ru-RU" dirty="0" err="1"/>
              <a:t>фармакокінетичними</a:t>
            </a:r>
            <a:r>
              <a:rPr lang="ru-RU" dirty="0"/>
              <a:t> </a:t>
            </a:r>
            <a:r>
              <a:rPr lang="ru-RU" dirty="0" err="1"/>
              <a:t>властивостями</a:t>
            </a:r>
            <a:r>
              <a:rPr lang="ru-RU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– </a:t>
            </a:r>
            <a:r>
              <a:rPr lang="ru-RU" dirty="0" err="1"/>
              <a:t>застосовувати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мінімальним</a:t>
            </a:r>
            <a:r>
              <a:rPr lang="ru-RU" dirty="0"/>
              <a:t> </a:t>
            </a:r>
            <a:r>
              <a:rPr lang="ru-RU" dirty="0" err="1"/>
              <a:t>потенціалом</a:t>
            </a:r>
            <a:r>
              <a:rPr lang="ru-RU" dirty="0"/>
              <a:t> </a:t>
            </a:r>
            <a:r>
              <a:rPr lang="ru-RU" dirty="0" err="1"/>
              <a:t>селекції</a:t>
            </a:r>
            <a:r>
              <a:rPr lang="ru-RU" dirty="0"/>
              <a:t> </a:t>
            </a:r>
            <a:r>
              <a:rPr lang="ru-RU" dirty="0" err="1"/>
              <a:t>резистентних</a:t>
            </a:r>
            <a:r>
              <a:rPr lang="ru-RU" dirty="0"/>
              <a:t> </a:t>
            </a:r>
            <a:r>
              <a:rPr lang="ru-RU" dirty="0" err="1"/>
              <a:t>штамів</a:t>
            </a:r>
            <a:r>
              <a:rPr lang="ru-RU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– </a:t>
            </a:r>
            <a:r>
              <a:rPr lang="ru-RU" dirty="0" err="1"/>
              <a:t>вибирати</a:t>
            </a:r>
            <a:r>
              <a:rPr lang="ru-RU" dirty="0"/>
              <a:t> АБП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про </a:t>
            </a:r>
            <a:r>
              <a:rPr lang="ru-RU" dirty="0" err="1"/>
              <a:t>резистентність</a:t>
            </a:r>
            <a:r>
              <a:rPr lang="ru-RU" dirty="0"/>
              <a:t> та </a:t>
            </a:r>
            <a:r>
              <a:rPr lang="ru-RU" dirty="0" err="1"/>
              <a:t>локальні</a:t>
            </a:r>
            <a:r>
              <a:rPr lang="ru-RU" dirty="0"/>
              <a:t> </a:t>
            </a:r>
            <a:r>
              <a:rPr lang="ru-RU" dirty="0" err="1"/>
              <a:t>протоколи</a:t>
            </a:r>
            <a:r>
              <a:rPr lang="ru-RU" dirty="0"/>
              <a:t> </a:t>
            </a:r>
            <a:r>
              <a:rPr lang="ru-RU" dirty="0" err="1"/>
              <a:t>емпіричної</a:t>
            </a:r>
            <a:r>
              <a:rPr lang="ru-RU" dirty="0"/>
              <a:t> </a:t>
            </a:r>
            <a:r>
              <a:rPr lang="ru-RU" dirty="0" err="1"/>
              <a:t>антибактеріальної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- </a:t>
            </a:r>
            <a:r>
              <a:rPr lang="ru-RU" dirty="0" err="1"/>
              <a:t>Сприяти</a:t>
            </a:r>
            <a:r>
              <a:rPr lang="ru-RU" dirty="0"/>
              <a:t> </a:t>
            </a:r>
            <a:r>
              <a:rPr lang="ru-RU" dirty="0" err="1"/>
              <a:t>підвищенню</a:t>
            </a:r>
            <a:r>
              <a:rPr lang="ru-RU" dirty="0"/>
              <a:t> </a:t>
            </a:r>
            <a:r>
              <a:rPr lang="ru-RU" dirty="0" err="1"/>
              <a:t>прихильності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до </a:t>
            </a:r>
            <a:r>
              <a:rPr lang="ru-RU" dirty="0" err="1"/>
              <a:t>призначеної</a:t>
            </a:r>
            <a:r>
              <a:rPr lang="ru-RU" dirty="0"/>
              <a:t> </a:t>
            </a:r>
            <a:r>
              <a:rPr lang="ru-RU" dirty="0" smtClean="0"/>
              <a:t>АБП-</a:t>
            </a:r>
            <a:r>
              <a:rPr lang="ru-RU" dirty="0" err="1" smtClean="0"/>
              <a:t>терапії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087213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Ефекти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1685110"/>
            <a:ext cx="10483442" cy="4728754"/>
          </a:xfrm>
        </p:spPr>
        <p:txBody>
          <a:bodyPr>
            <a:normAutofit/>
          </a:bodyPr>
          <a:lstStyle/>
          <a:p>
            <a:r>
              <a:rPr lang="ru-RU" sz="2100" dirty="0"/>
              <a:t>Характер </a:t>
            </a:r>
            <a:r>
              <a:rPr lang="ru-RU" sz="2100" dirty="0" err="1"/>
              <a:t>антимікробної</a:t>
            </a:r>
            <a:r>
              <a:rPr lang="ru-RU" sz="2100" dirty="0"/>
              <a:t> </a:t>
            </a:r>
            <a:r>
              <a:rPr lang="ru-RU" sz="2100" dirty="0" err="1"/>
              <a:t>дії</a:t>
            </a:r>
            <a:r>
              <a:rPr lang="ru-RU" sz="2100" dirty="0"/>
              <a:t> </a:t>
            </a:r>
            <a:r>
              <a:rPr lang="ru-RU" sz="2100" dirty="0" err="1" smtClean="0"/>
              <a:t>макролідів</a:t>
            </a:r>
            <a:r>
              <a:rPr lang="ru-RU" sz="2100" dirty="0" smtClean="0"/>
              <a:t> </a:t>
            </a:r>
            <a:r>
              <a:rPr lang="ru-RU" sz="2100" dirty="0"/>
              <a:t>(як правило, </a:t>
            </a:r>
            <a:r>
              <a:rPr lang="ru-RU" sz="2100" dirty="0" err="1"/>
              <a:t>бактеріостатичної</a:t>
            </a:r>
            <a:r>
              <a:rPr lang="ru-RU" sz="2100" dirty="0"/>
              <a:t>) </a:t>
            </a:r>
            <a:r>
              <a:rPr lang="ru-RU" sz="2100" dirty="0" err="1"/>
              <a:t>деякою</a:t>
            </a:r>
            <a:r>
              <a:rPr lang="ru-RU" sz="2100" dirty="0"/>
              <a:t> </a:t>
            </a:r>
            <a:r>
              <a:rPr lang="ru-RU" sz="2100" dirty="0" err="1"/>
              <a:t>мірою</a:t>
            </a:r>
            <a:r>
              <a:rPr lang="ru-RU" sz="2100" dirty="0"/>
              <a:t> </a:t>
            </a:r>
            <a:r>
              <a:rPr lang="ru-RU" sz="2100" dirty="0" err="1"/>
              <a:t>залежить</a:t>
            </a:r>
            <a:r>
              <a:rPr lang="ru-RU" sz="2100" dirty="0"/>
              <a:t> </a:t>
            </a:r>
            <a:r>
              <a:rPr lang="ru-RU" sz="2100" dirty="0" err="1"/>
              <a:t>від</a:t>
            </a:r>
            <a:r>
              <a:rPr lang="ru-RU" sz="2100" dirty="0"/>
              <a:t> </a:t>
            </a:r>
            <a:r>
              <a:rPr lang="ru-RU" sz="2100" dirty="0" err="1"/>
              <a:t>концентрації</a:t>
            </a:r>
            <a:r>
              <a:rPr lang="ru-RU" sz="2100" dirty="0"/>
              <a:t> </a:t>
            </a:r>
            <a:r>
              <a:rPr lang="ru-RU" sz="2100" dirty="0" err="1"/>
              <a:t>антибіотика</a:t>
            </a:r>
            <a:r>
              <a:rPr lang="ru-RU" sz="2100" dirty="0"/>
              <a:t> в </a:t>
            </a:r>
            <a:r>
              <a:rPr lang="ru-RU" sz="2100" dirty="0" err="1"/>
              <a:t>зоні</a:t>
            </a:r>
            <a:r>
              <a:rPr lang="ru-RU" sz="2100" dirty="0"/>
              <a:t> </a:t>
            </a:r>
            <a:r>
              <a:rPr lang="ru-RU" sz="2100" dirty="0" err="1"/>
              <a:t>інфекції</a:t>
            </a:r>
            <a:r>
              <a:rPr lang="ru-RU" sz="2100" dirty="0"/>
              <a:t>, виду </a:t>
            </a:r>
            <a:r>
              <a:rPr lang="ru-RU" sz="2100" dirty="0" err="1"/>
              <a:t>мікроорганізму</a:t>
            </a:r>
            <a:r>
              <a:rPr lang="ru-RU" sz="2100" dirty="0"/>
              <a:t>, </a:t>
            </a:r>
            <a:r>
              <a:rPr lang="ru-RU" sz="2100" dirty="0" err="1"/>
              <a:t>фази</a:t>
            </a:r>
            <a:r>
              <a:rPr lang="ru-RU" sz="2100" dirty="0"/>
              <a:t> </a:t>
            </a:r>
            <a:r>
              <a:rPr lang="ru-RU" sz="2100" dirty="0" err="1"/>
              <a:t>його</a:t>
            </a:r>
            <a:r>
              <a:rPr lang="ru-RU" sz="2100" dirty="0"/>
              <a:t> </a:t>
            </a:r>
            <a:r>
              <a:rPr lang="ru-RU" sz="2100" dirty="0" err="1"/>
              <a:t>розвитку</a:t>
            </a:r>
            <a:r>
              <a:rPr lang="ru-RU" sz="2100" dirty="0"/>
              <a:t> і </a:t>
            </a:r>
            <a:r>
              <a:rPr lang="ru-RU" sz="2100" dirty="0" err="1"/>
              <a:t>ступеня</a:t>
            </a:r>
            <a:r>
              <a:rPr lang="ru-RU" sz="2100" dirty="0"/>
              <a:t> </a:t>
            </a:r>
            <a:r>
              <a:rPr lang="ru-RU" sz="2100" dirty="0" err="1"/>
              <a:t>мікробної</a:t>
            </a:r>
            <a:r>
              <a:rPr lang="ru-RU" sz="2100" dirty="0"/>
              <a:t> </a:t>
            </a:r>
            <a:r>
              <a:rPr lang="ru-RU" sz="2100" dirty="0" err="1"/>
              <a:t>контамінації</a:t>
            </a:r>
            <a:r>
              <a:rPr lang="ru-RU" sz="2100" dirty="0"/>
              <a:t>. У </a:t>
            </a:r>
            <a:r>
              <a:rPr lang="ru-RU" sz="2100" dirty="0" err="1"/>
              <a:t>високих</a:t>
            </a:r>
            <a:r>
              <a:rPr lang="ru-RU" sz="2100" dirty="0"/>
              <a:t> </a:t>
            </a:r>
            <a:r>
              <a:rPr lang="ru-RU" sz="2100" dirty="0" err="1"/>
              <a:t>концентраціях</a:t>
            </a:r>
            <a:r>
              <a:rPr lang="ru-RU" sz="2100" dirty="0"/>
              <a:t> (</a:t>
            </a:r>
            <a:r>
              <a:rPr lang="ru-RU" sz="2100" dirty="0" err="1"/>
              <a:t>що</a:t>
            </a:r>
            <a:r>
              <a:rPr lang="ru-RU" sz="2100" dirty="0"/>
              <a:t> у 2–4 рази </a:t>
            </a:r>
            <a:r>
              <a:rPr lang="ru-RU" sz="2100" dirty="0" err="1"/>
              <a:t>перебільшують</a:t>
            </a:r>
            <a:r>
              <a:rPr lang="ru-RU" sz="2100" dirty="0"/>
              <a:t> МПК) й особливо по </a:t>
            </a:r>
            <a:r>
              <a:rPr lang="ru-RU" sz="2100" dirty="0" err="1"/>
              <a:t>відношенню</a:t>
            </a:r>
            <a:r>
              <a:rPr lang="ru-RU" sz="2100" dirty="0"/>
              <a:t> до тих </a:t>
            </a:r>
            <a:r>
              <a:rPr lang="ru-RU" sz="2100" dirty="0" err="1"/>
              <a:t>мікроорганізмів</a:t>
            </a:r>
            <a:r>
              <a:rPr lang="ru-RU" sz="2100" dirty="0"/>
              <a:t>, </a:t>
            </a:r>
            <a:r>
              <a:rPr lang="ru-RU" sz="2100" dirty="0" err="1"/>
              <a:t>які</a:t>
            </a:r>
            <a:r>
              <a:rPr lang="ru-RU" sz="2100" dirty="0"/>
              <a:t> </a:t>
            </a:r>
            <a:r>
              <a:rPr lang="ru-RU" sz="2100" dirty="0" err="1"/>
              <a:t>знаходяться</a:t>
            </a:r>
            <a:r>
              <a:rPr lang="ru-RU" sz="2100" dirty="0"/>
              <a:t> у </a:t>
            </a:r>
            <a:r>
              <a:rPr lang="ru-RU" sz="2100" dirty="0" err="1"/>
              <a:t>фазі</a:t>
            </a:r>
            <a:r>
              <a:rPr lang="ru-RU" sz="2100" dirty="0"/>
              <a:t> росту, </a:t>
            </a:r>
            <a:r>
              <a:rPr lang="ru-RU" sz="2100" dirty="0" err="1"/>
              <a:t>макроліди</a:t>
            </a:r>
            <a:r>
              <a:rPr lang="ru-RU" sz="2100" dirty="0"/>
              <a:t> </a:t>
            </a:r>
            <a:r>
              <a:rPr lang="ru-RU" sz="2100" dirty="0" err="1"/>
              <a:t>можуть</a:t>
            </a:r>
            <a:r>
              <a:rPr lang="ru-RU" sz="2100" dirty="0"/>
              <a:t> </a:t>
            </a:r>
            <a:r>
              <a:rPr lang="ru-RU" sz="2100" dirty="0" err="1"/>
              <a:t>виявляти</a:t>
            </a:r>
            <a:r>
              <a:rPr lang="ru-RU" sz="2100" dirty="0"/>
              <a:t> </a:t>
            </a:r>
            <a:r>
              <a:rPr lang="ru-RU" sz="2100" b="1" dirty="0" err="1"/>
              <a:t>бактерицидну</a:t>
            </a:r>
            <a:r>
              <a:rPr lang="ru-RU" sz="2100" dirty="0"/>
              <a:t> </a:t>
            </a:r>
            <a:r>
              <a:rPr lang="ru-RU" sz="2100" b="1" dirty="0" err="1"/>
              <a:t>дію</a:t>
            </a:r>
            <a:r>
              <a:rPr lang="ru-RU" sz="2100" dirty="0"/>
              <a:t>. </a:t>
            </a:r>
            <a:r>
              <a:rPr lang="ru-RU" sz="2100" dirty="0" err="1"/>
              <a:t>Подібно</a:t>
            </a:r>
            <a:r>
              <a:rPr lang="ru-RU" sz="2100" dirty="0"/>
              <a:t> вони </a:t>
            </a:r>
            <a:r>
              <a:rPr lang="ru-RU" sz="2100" dirty="0" err="1"/>
              <a:t>діють</a:t>
            </a:r>
            <a:r>
              <a:rPr lang="ru-RU" sz="2100" dirty="0"/>
              <a:t> на </a:t>
            </a:r>
            <a:r>
              <a:rPr lang="el-GR" sz="2100" dirty="0"/>
              <a:t>β-</a:t>
            </a:r>
            <a:r>
              <a:rPr lang="ru-RU" sz="2100" dirty="0" err="1"/>
              <a:t>гемолітичний</a:t>
            </a:r>
            <a:r>
              <a:rPr lang="ru-RU" sz="2100" dirty="0"/>
              <a:t> </a:t>
            </a:r>
            <a:r>
              <a:rPr lang="ru-RU" sz="2100" dirty="0" err="1"/>
              <a:t>стрептокок</a:t>
            </a:r>
            <a:r>
              <a:rPr lang="ru-RU" sz="2100" dirty="0"/>
              <a:t> </a:t>
            </a:r>
            <a:r>
              <a:rPr lang="ru-RU" sz="2100" dirty="0" err="1"/>
              <a:t>групи</a:t>
            </a:r>
            <a:r>
              <a:rPr lang="ru-RU" sz="2100" dirty="0"/>
              <a:t> А, </a:t>
            </a:r>
            <a:r>
              <a:rPr lang="ru-RU" sz="2100" dirty="0" err="1"/>
              <a:t>пневмокок</a:t>
            </a:r>
            <a:r>
              <a:rPr lang="ru-RU" sz="2100" dirty="0"/>
              <a:t>, </a:t>
            </a:r>
            <a:r>
              <a:rPr lang="ru-RU" sz="2100" dirty="0" err="1"/>
              <a:t>нейсерії</a:t>
            </a:r>
            <a:r>
              <a:rPr lang="ru-RU" sz="2100" dirty="0"/>
              <a:t> </a:t>
            </a:r>
            <a:r>
              <a:rPr lang="ru-RU" sz="2100" dirty="0" err="1"/>
              <a:t>менінгіту</a:t>
            </a:r>
            <a:r>
              <a:rPr lang="ru-RU" sz="2100" dirty="0"/>
              <a:t>, </a:t>
            </a:r>
            <a:r>
              <a:rPr lang="ru-RU" sz="2100" dirty="0" err="1"/>
              <a:t>збудників</a:t>
            </a:r>
            <a:r>
              <a:rPr lang="ru-RU" sz="2100" dirty="0"/>
              <a:t> коклюшу і </a:t>
            </a:r>
            <a:r>
              <a:rPr lang="ru-RU" sz="2100" dirty="0" err="1"/>
              <a:t>дифтерії</a:t>
            </a:r>
            <a:r>
              <a:rPr lang="ru-RU" sz="2100" dirty="0"/>
              <a:t>. </a:t>
            </a:r>
            <a:r>
              <a:rPr lang="ru-RU" sz="2100" dirty="0" err="1"/>
              <a:t>Водночас</a:t>
            </a:r>
            <a:r>
              <a:rPr lang="ru-RU" sz="2100" dirty="0"/>
              <a:t> </a:t>
            </a:r>
            <a:r>
              <a:rPr lang="ru-RU" sz="2100" dirty="0" err="1"/>
              <a:t>стосовно</a:t>
            </a:r>
            <a:r>
              <a:rPr lang="ru-RU" sz="2100" dirty="0"/>
              <a:t> золотистого </a:t>
            </a:r>
            <a:r>
              <a:rPr lang="ru-RU" sz="2100" dirty="0" err="1"/>
              <a:t>стафілокока</a:t>
            </a:r>
            <a:r>
              <a:rPr lang="ru-RU" sz="2100" dirty="0"/>
              <a:t> </a:t>
            </a:r>
            <a:r>
              <a:rPr lang="ru-RU" sz="2100" dirty="0" err="1"/>
              <a:t>макроліди</a:t>
            </a:r>
            <a:r>
              <a:rPr lang="ru-RU" sz="2100" dirty="0"/>
              <a:t> у </a:t>
            </a:r>
            <a:r>
              <a:rPr lang="ru-RU" sz="2100" dirty="0" err="1"/>
              <a:t>більшості</a:t>
            </a:r>
            <a:r>
              <a:rPr lang="ru-RU" sz="2100" dirty="0"/>
              <a:t> </a:t>
            </a:r>
            <a:r>
              <a:rPr lang="ru-RU" sz="2100" dirty="0" err="1"/>
              <a:t>випадків</a:t>
            </a:r>
            <a:r>
              <a:rPr lang="ru-RU" sz="2100" dirty="0"/>
              <a:t> </a:t>
            </a:r>
            <a:r>
              <a:rPr lang="ru-RU" sz="2100" dirty="0" err="1"/>
              <a:t>проявляють</a:t>
            </a:r>
            <a:r>
              <a:rPr lang="ru-RU" sz="2100" dirty="0"/>
              <a:t> </a:t>
            </a:r>
            <a:r>
              <a:rPr lang="ru-RU" sz="2100" b="1" dirty="0" err="1"/>
              <a:t>бактеріостатичний</a:t>
            </a:r>
            <a:r>
              <a:rPr lang="ru-RU" sz="2100" dirty="0"/>
              <a:t> </a:t>
            </a:r>
            <a:r>
              <a:rPr lang="ru-RU" sz="2100" b="1" dirty="0" err="1"/>
              <a:t>ефект</a:t>
            </a:r>
            <a:r>
              <a:rPr lang="ru-RU" sz="2100" dirty="0"/>
              <a:t>. </a:t>
            </a:r>
            <a:r>
              <a:rPr lang="ru-RU" sz="2100" dirty="0" err="1"/>
              <a:t>Крім</a:t>
            </a:r>
            <a:r>
              <a:rPr lang="ru-RU" sz="2100" dirty="0"/>
              <a:t> </a:t>
            </a:r>
            <a:r>
              <a:rPr lang="ru-RU" sz="2100" dirty="0" err="1"/>
              <a:t>антибактеріальної</a:t>
            </a:r>
            <a:r>
              <a:rPr lang="ru-RU" sz="2100" dirty="0"/>
              <a:t> </a:t>
            </a:r>
            <a:r>
              <a:rPr lang="ru-RU" sz="2100" dirty="0" err="1"/>
              <a:t>дії</a:t>
            </a:r>
            <a:r>
              <a:rPr lang="ru-RU" sz="2100" dirty="0"/>
              <a:t>, </a:t>
            </a:r>
            <a:r>
              <a:rPr lang="ru-RU" sz="2100" dirty="0" err="1"/>
              <a:t>макроліди</a:t>
            </a:r>
            <a:r>
              <a:rPr lang="ru-RU" sz="2100" dirty="0"/>
              <a:t> </a:t>
            </a:r>
            <a:r>
              <a:rPr lang="ru-RU" sz="2100" dirty="0" err="1"/>
              <a:t>виявляють</a:t>
            </a:r>
            <a:r>
              <a:rPr lang="ru-RU" sz="2100" dirty="0"/>
              <a:t> </a:t>
            </a:r>
            <a:r>
              <a:rPr lang="ru-RU" sz="2100" b="1" dirty="0" err="1"/>
              <a:t>імуностимулювальну</a:t>
            </a:r>
            <a:r>
              <a:rPr lang="ru-RU" sz="2100" dirty="0"/>
              <a:t> та </a:t>
            </a:r>
            <a:r>
              <a:rPr lang="ru-RU" sz="2100" b="1" dirty="0" err="1"/>
              <a:t>помірну</a:t>
            </a:r>
            <a:r>
              <a:rPr lang="ru-RU" sz="2100" b="1" dirty="0"/>
              <a:t> </a:t>
            </a:r>
            <a:r>
              <a:rPr lang="ru-RU" sz="2100" b="1" dirty="0" err="1"/>
              <a:t>протизапальну</a:t>
            </a:r>
            <a:r>
              <a:rPr lang="ru-RU" sz="2100" b="1" dirty="0"/>
              <a:t> </a:t>
            </a:r>
            <a:r>
              <a:rPr lang="ru-RU" sz="2100" b="1" dirty="0" err="1"/>
              <a:t>активність</a:t>
            </a:r>
            <a:r>
              <a:rPr lang="ru-RU" sz="2100" b="1" dirty="0"/>
              <a:t> </a:t>
            </a:r>
            <a:r>
              <a:rPr lang="ru-RU" sz="2100" dirty="0"/>
              <a:t>(</a:t>
            </a:r>
            <a:r>
              <a:rPr lang="ru-RU" sz="2100" dirty="0" err="1"/>
              <a:t>еритроміцин</a:t>
            </a:r>
            <a:r>
              <a:rPr lang="ru-RU" sz="2100" dirty="0"/>
              <a:t>, </a:t>
            </a:r>
            <a:r>
              <a:rPr lang="ru-RU" sz="2100" dirty="0" err="1"/>
              <a:t>кларитроміцин</a:t>
            </a:r>
            <a:r>
              <a:rPr lang="ru-RU" sz="2100" dirty="0"/>
              <a:t>, </a:t>
            </a:r>
            <a:r>
              <a:rPr lang="ru-RU" sz="2100" dirty="0" err="1"/>
              <a:t>рокситроміцин</a:t>
            </a:r>
            <a:r>
              <a:rPr lang="ru-RU" sz="2100" dirty="0" smtClean="0"/>
              <a:t>)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xmlns="" val="32164424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Інші ефекти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853249"/>
            <a:ext cx="9392194" cy="4364672"/>
          </a:xfrm>
        </p:spPr>
        <p:txBody>
          <a:bodyPr/>
          <a:lstStyle/>
          <a:p>
            <a:r>
              <a:rPr lang="ru-RU" b="1" dirty="0" err="1"/>
              <a:t>Імуностимулювальний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</a:t>
            </a:r>
            <a:r>
              <a:rPr lang="ru-RU" dirty="0" err="1"/>
              <a:t>макролідів</a:t>
            </a:r>
            <a:r>
              <a:rPr lang="ru-RU" dirty="0"/>
              <a:t> </a:t>
            </a:r>
            <a:r>
              <a:rPr lang="ru-RU" dirty="0" err="1"/>
              <a:t>проявляється</a:t>
            </a:r>
            <a:r>
              <a:rPr lang="ru-RU" dirty="0"/>
              <a:t> у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  <a:r>
              <a:rPr lang="ru-RU" dirty="0" err="1"/>
              <a:t>впливати</a:t>
            </a:r>
            <a:r>
              <a:rPr lang="ru-RU" dirty="0"/>
              <a:t> на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фагоцитів</a:t>
            </a:r>
            <a:r>
              <a:rPr lang="ru-RU" dirty="0"/>
              <a:t>, напр. </a:t>
            </a:r>
            <a:r>
              <a:rPr lang="ru-RU" dirty="0" err="1"/>
              <a:t>підвищення</a:t>
            </a:r>
            <a:r>
              <a:rPr lang="ru-RU" dirty="0"/>
              <a:t> хемотаксису. </a:t>
            </a:r>
            <a:r>
              <a:rPr lang="ru-RU" b="1" dirty="0" err="1"/>
              <a:t>Протизапальний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є </a:t>
            </a:r>
            <a:r>
              <a:rPr lang="ru-RU" dirty="0" err="1"/>
              <a:t>наслідком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циклооксигенази</a:t>
            </a:r>
            <a:r>
              <a:rPr lang="ru-RU" dirty="0"/>
              <a:t> і </a:t>
            </a:r>
            <a:r>
              <a:rPr lang="ru-RU" dirty="0" err="1"/>
              <a:t>ліпооксигенази</a:t>
            </a:r>
            <a:r>
              <a:rPr lang="ru-RU" dirty="0"/>
              <a:t> </a:t>
            </a:r>
            <a:r>
              <a:rPr lang="ru-RU" dirty="0" err="1" smtClean="0"/>
              <a:t>клітин</a:t>
            </a:r>
            <a:endParaRPr lang="ru-RU" dirty="0"/>
          </a:p>
          <a:p>
            <a:r>
              <a:rPr lang="ru-RU" dirty="0" err="1"/>
              <a:t>Макролідам</a:t>
            </a:r>
            <a:r>
              <a:rPr lang="ru-RU" dirty="0"/>
              <a:t> </a:t>
            </a:r>
            <a:r>
              <a:rPr lang="ru-RU" dirty="0" err="1"/>
              <a:t>притаманний</a:t>
            </a:r>
            <a:r>
              <a:rPr lang="ru-RU" dirty="0"/>
              <a:t> </a:t>
            </a:r>
            <a:r>
              <a:rPr lang="ru-RU" b="1" dirty="0" err="1"/>
              <a:t>постантибіотичний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персистуюче</a:t>
            </a:r>
            <a:r>
              <a:rPr lang="ru-RU" dirty="0"/>
              <a:t> </a:t>
            </a:r>
            <a:r>
              <a:rPr lang="ru-RU" dirty="0" err="1"/>
              <a:t>інгібування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короткочасного</a:t>
            </a:r>
            <a:r>
              <a:rPr lang="ru-RU" dirty="0"/>
              <a:t> контакту з </a:t>
            </a:r>
            <a:r>
              <a:rPr lang="ru-RU" dirty="0" smtClean="0"/>
              <a:t>АБ </a:t>
            </a:r>
            <a:r>
              <a:rPr lang="ru-RU" dirty="0"/>
              <a:t>препаратом. У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основі</a:t>
            </a:r>
            <a:r>
              <a:rPr lang="ru-RU" dirty="0"/>
              <a:t> лежать </a:t>
            </a:r>
            <a:r>
              <a:rPr lang="ru-RU" dirty="0" err="1"/>
              <a:t>незворотні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у рибосомах </a:t>
            </a:r>
            <a:r>
              <a:rPr lang="ru-RU" dirty="0" err="1"/>
              <a:t>мікроорганізму</a:t>
            </a:r>
            <a:r>
              <a:rPr lang="ru-RU" dirty="0"/>
              <a:t>, </a:t>
            </a:r>
            <a:r>
              <a:rPr lang="ru-RU" dirty="0" err="1"/>
              <a:t>наслідком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є </a:t>
            </a:r>
            <a:r>
              <a:rPr lang="ru-RU" dirty="0" err="1"/>
              <a:t>стійкий</a:t>
            </a:r>
            <a:r>
              <a:rPr lang="ru-RU" dirty="0"/>
              <a:t> блок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транслокації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025735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Шлях введення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685110"/>
            <a:ext cx="9072654" cy="4563290"/>
          </a:xfrm>
        </p:spPr>
        <p:txBody>
          <a:bodyPr/>
          <a:lstStyle/>
          <a:p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макролідні</a:t>
            </a:r>
            <a:r>
              <a:rPr lang="ru-RU" dirty="0"/>
              <a:t> </a:t>
            </a:r>
            <a:r>
              <a:rPr lang="ru-RU" dirty="0" err="1"/>
              <a:t>антибіотики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призначати</a:t>
            </a:r>
            <a:r>
              <a:rPr lang="ru-RU" dirty="0"/>
              <a:t> </a:t>
            </a:r>
            <a:r>
              <a:rPr lang="ru-RU" b="1" dirty="0" err="1"/>
              <a:t>всередину</a:t>
            </a:r>
            <a:r>
              <a:rPr lang="ru-RU" dirty="0"/>
              <a:t>. </a:t>
            </a:r>
            <a:r>
              <a:rPr lang="ru-RU" dirty="0" err="1"/>
              <a:t>Еритроміцину</a:t>
            </a:r>
            <a:r>
              <a:rPr lang="ru-RU" dirty="0"/>
              <a:t> фосфат, </a:t>
            </a:r>
            <a:r>
              <a:rPr lang="ru-RU" dirty="0" err="1"/>
              <a:t>кларитроміцин</a:t>
            </a:r>
            <a:r>
              <a:rPr lang="ru-RU" dirty="0"/>
              <a:t> і </a:t>
            </a:r>
            <a:r>
              <a:rPr lang="ru-RU" dirty="0" err="1"/>
              <a:t>спіраміцин</a:t>
            </a:r>
            <a:r>
              <a:rPr lang="ru-RU" dirty="0"/>
              <a:t> </a:t>
            </a:r>
            <a:r>
              <a:rPr lang="ru-RU" dirty="0" err="1"/>
              <a:t>вводяться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b="1" dirty="0"/>
              <a:t>парентерально</a:t>
            </a:r>
            <a:r>
              <a:rPr lang="ru-RU" dirty="0"/>
              <a:t> (в/в). </a:t>
            </a:r>
            <a:r>
              <a:rPr lang="ru-RU" dirty="0" err="1"/>
              <a:t>Всмоктування</a:t>
            </a:r>
            <a:r>
              <a:rPr lang="ru-RU" dirty="0"/>
              <a:t> </a:t>
            </a:r>
            <a:r>
              <a:rPr lang="ru-RU" dirty="0" err="1"/>
              <a:t>макролідів</a:t>
            </a:r>
            <a:r>
              <a:rPr lang="ru-RU" dirty="0"/>
              <a:t> у ШКТ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препарату, </a:t>
            </a:r>
            <a:r>
              <a:rPr lang="ru-RU" dirty="0" err="1"/>
              <a:t>лікарської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і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. </a:t>
            </a:r>
            <a:r>
              <a:rPr lang="ru-RU" dirty="0" err="1"/>
              <a:t>Еритроміцин</a:t>
            </a:r>
            <a:r>
              <a:rPr lang="ru-RU" dirty="0"/>
              <a:t> </a:t>
            </a:r>
            <a:r>
              <a:rPr lang="ru-RU" dirty="0" err="1"/>
              <a:t>руйнується</a:t>
            </a:r>
            <a:r>
              <a:rPr lang="ru-RU" dirty="0"/>
              <a:t> у кислому </a:t>
            </a:r>
            <a:r>
              <a:rPr lang="ru-RU" dirty="0" err="1"/>
              <a:t>середовищі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; для </a:t>
            </a:r>
            <a:r>
              <a:rPr lang="ru-RU" dirty="0" err="1"/>
              <a:t>запобігання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руйнуванню</a:t>
            </a:r>
            <a:r>
              <a:rPr lang="ru-RU" dirty="0"/>
              <a:t> у </a:t>
            </a:r>
            <a:r>
              <a:rPr lang="ru-RU" dirty="0" err="1"/>
              <a:t>шлунку</a:t>
            </a:r>
            <a:r>
              <a:rPr lang="ru-RU" dirty="0"/>
              <a:t> таблетка </a:t>
            </a:r>
            <a:r>
              <a:rPr lang="ru-RU" dirty="0" err="1"/>
              <a:t>покривається</a:t>
            </a:r>
            <a:r>
              <a:rPr lang="ru-RU" dirty="0"/>
              <a:t> </a:t>
            </a:r>
            <a:r>
              <a:rPr lang="ru-RU" dirty="0" err="1"/>
              <a:t>спеціальною</a:t>
            </a:r>
            <a:r>
              <a:rPr lang="ru-RU" dirty="0"/>
              <a:t>, </a:t>
            </a:r>
            <a:r>
              <a:rPr lang="ru-RU" dirty="0" err="1"/>
              <a:t>розчинною</a:t>
            </a:r>
            <a:r>
              <a:rPr lang="ru-RU" dirty="0"/>
              <a:t> у кишечнику, </a:t>
            </a:r>
            <a:r>
              <a:rPr lang="ru-RU" dirty="0" err="1"/>
              <a:t>оболонкою</a:t>
            </a:r>
            <a:r>
              <a:rPr lang="ru-RU" dirty="0"/>
              <a:t>.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порушує</a:t>
            </a:r>
            <a:r>
              <a:rPr lang="ru-RU" dirty="0"/>
              <a:t> </a:t>
            </a:r>
            <a:r>
              <a:rPr lang="ru-RU" dirty="0" err="1"/>
              <a:t>всмоктування</a:t>
            </a:r>
            <a:r>
              <a:rPr lang="ru-RU" dirty="0"/>
              <a:t> </a:t>
            </a:r>
            <a:r>
              <a:rPr lang="ru-RU" dirty="0" err="1"/>
              <a:t>еритроміцину</a:t>
            </a:r>
            <a:r>
              <a:rPr lang="ru-RU" dirty="0"/>
              <a:t>, </a:t>
            </a:r>
            <a:r>
              <a:rPr lang="ru-RU" dirty="0" err="1"/>
              <a:t>меншою</a:t>
            </a:r>
            <a:r>
              <a:rPr lang="ru-RU" dirty="0"/>
              <a:t> </a:t>
            </a:r>
            <a:r>
              <a:rPr lang="ru-RU" dirty="0" err="1"/>
              <a:t>мірою</a:t>
            </a:r>
            <a:r>
              <a:rPr lang="ru-RU" dirty="0"/>
              <a:t> — </a:t>
            </a:r>
            <a:r>
              <a:rPr lang="ru-RU" b="1" dirty="0" err="1"/>
              <a:t>рокситроміцину</a:t>
            </a:r>
            <a:r>
              <a:rPr lang="ru-RU" dirty="0"/>
              <a:t>, </a:t>
            </a:r>
            <a:r>
              <a:rPr lang="ru-RU" b="1" dirty="0" err="1" smtClean="0"/>
              <a:t>азитроміцину</a:t>
            </a:r>
            <a:r>
              <a:rPr lang="ru-RU" dirty="0" smtClean="0"/>
              <a:t>; </a:t>
            </a:r>
            <a:r>
              <a:rPr lang="ru-RU" dirty="0" err="1"/>
              <a:t>всмоктування</a:t>
            </a:r>
            <a:r>
              <a:rPr lang="ru-RU" dirty="0"/>
              <a:t> і </a:t>
            </a:r>
            <a:r>
              <a:rPr lang="ru-RU" dirty="0" err="1" smtClean="0"/>
              <a:t>біодоступність</a:t>
            </a:r>
            <a:r>
              <a:rPr lang="ru-RU" dirty="0" smtClean="0"/>
              <a:t> </a:t>
            </a:r>
            <a:r>
              <a:rPr lang="ru-RU" b="1" dirty="0" err="1"/>
              <a:t>кларитроміцину</a:t>
            </a:r>
            <a:r>
              <a:rPr lang="ru-RU" dirty="0"/>
              <a:t>, </a:t>
            </a:r>
            <a:r>
              <a:rPr lang="ru-RU" b="1" dirty="0" err="1"/>
              <a:t>міокаміцину</a:t>
            </a:r>
            <a:r>
              <a:rPr lang="ru-RU" dirty="0"/>
              <a:t> </a:t>
            </a:r>
            <a:r>
              <a:rPr lang="ru-RU" dirty="0" smtClean="0"/>
              <a:t>не </a:t>
            </a:r>
            <a:r>
              <a:rPr lang="ru-RU" dirty="0" err="1"/>
              <a:t>змінюються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 smtClean="0"/>
              <a:t>їжі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0004307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9898" y="1619794"/>
            <a:ext cx="10332720" cy="4715692"/>
          </a:xfrm>
        </p:spPr>
        <p:txBody>
          <a:bodyPr/>
          <a:lstStyle/>
          <a:p>
            <a:r>
              <a:rPr lang="ru-RU" dirty="0" err="1"/>
              <a:t>Зв’язок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 з </a:t>
            </a:r>
            <a:r>
              <a:rPr lang="ru-RU" dirty="0" err="1"/>
              <a:t>білками</a:t>
            </a:r>
            <a:r>
              <a:rPr lang="ru-RU" dirty="0"/>
              <a:t> </a:t>
            </a:r>
            <a:r>
              <a:rPr lang="ru-RU" b="1" dirty="0" err="1"/>
              <a:t>слабкий</a:t>
            </a:r>
            <a:r>
              <a:rPr lang="ru-RU" dirty="0"/>
              <a:t>,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руйнується</a:t>
            </a:r>
            <a:r>
              <a:rPr lang="ru-RU" dirty="0"/>
              <a:t> і </a:t>
            </a:r>
            <a:r>
              <a:rPr lang="ru-RU" dirty="0" err="1"/>
              <a:t>коливається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20</a:t>
            </a:r>
            <a:r>
              <a:rPr lang="ru-RU" dirty="0" smtClean="0"/>
              <a:t>% </a:t>
            </a:r>
            <a:r>
              <a:rPr lang="ru-RU" dirty="0"/>
              <a:t>до 90% (</a:t>
            </a:r>
            <a:r>
              <a:rPr lang="ru-RU" b="1" dirty="0" err="1"/>
              <a:t>рокситроміцин</a:t>
            </a:r>
            <a:r>
              <a:rPr lang="ru-RU" dirty="0"/>
              <a:t>). </a:t>
            </a:r>
            <a:r>
              <a:rPr lang="ru-RU" dirty="0" err="1"/>
              <a:t>Макроліди</a:t>
            </a:r>
            <a:r>
              <a:rPr lang="ru-RU" dirty="0"/>
              <a:t> добре </a:t>
            </a:r>
            <a:r>
              <a:rPr lang="ru-RU" dirty="0" err="1"/>
              <a:t>розподіляються</a:t>
            </a:r>
            <a:r>
              <a:rPr lang="ru-RU" dirty="0"/>
              <a:t> у тканинах і органах (у </a:t>
            </a:r>
            <a:r>
              <a:rPr lang="ru-RU" dirty="0" err="1"/>
              <a:t>т.ч</a:t>
            </a:r>
            <a:r>
              <a:rPr lang="ru-RU" dirty="0"/>
              <a:t>. й </a:t>
            </a:r>
            <a:r>
              <a:rPr lang="ru-RU" dirty="0" err="1"/>
              <a:t>передміхуровій</a:t>
            </a:r>
            <a:r>
              <a:rPr lang="ru-RU" dirty="0"/>
              <a:t> </a:t>
            </a:r>
            <a:r>
              <a:rPr lang="ru-RU" dirty="0" err="1"/>
              <a:t>залозі</a:t>
            </a:r>
            <a:r>
              <a:rPr lang="ru-RU" dirty="0"/>
              <a:t>) </a:t>
            </a:r>
            <a:r>
              <a:rPr lang="ru-RU" dirty="0" err="1"/>
              <a:t>організму</a:t>
            </a:r>
            <a:r>
              <a:rPr lang="ru-RU" dirty="0"/>
              <a:t>. Вони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потрапляють</a:t>
            </a:r>
            <a:r>
              <a:rPr lang="ru-RU" dirty="0"/>
              <a:t> і </a:t>
            </a:r>
            <a:r>
              <a:rPr lang="ru-RU" dirty="0" err="1"/>
              <a:t>накопичуються</a:t>
            </a:r>
            <a:r>
              <a:rPr lang="ru-RU" dirty="0"/>
              <a:t> у </a:t>
            </a:r>
            <a:r>
              <a:rPr lang="ru-RU" dirty="0" err="1"/>
              <a:t>бронхіальному</a:t>
            </a:r>
            <a:r>
              <a:rPr lang="ru-RU" dirty="0"/>
              <a:t> </a:t>
            </a:r>
            <a:r>
              <a:rPr lang="ru-RU" dirty="0" err="1"/>
              <a:t>секреті</a:t>
            </a:r>
            <a:r>
              <a:rPr lang="ru-RU" dirty="0"/>
              <a:t>, </a:t>
            </a:r>
            <a:r>
              <a:rPr lang="ru-RU" dirty="0" err="1"/>
              <a:t>легенях</a:t>
            </a:r>
            <a:r>
              <a:rPr lang="ru-RU" dirty="0"/>
              <a:t>, у </a:t>
            </a:r>
            <a:r>
              <a:rPr lang="ru-RU" dirty="0" err="1"/>
              <a:t>тканині</a:t>
            </a:r>
            <a:r>
              <a:rPr lang="ru-RU" dirty="0"/>
              <a:t> та </a:t>
            </a:r>
            <a:r>
              <a:rPr lang="ru-RU" dirty="0" err="1"/>
              <a:t>рідині</a:t>
            </a:r>
            <a:r>
              <a:rPr lang="ru-RU" dirty="0"/>
              <a:t> </a:t>
            </a:r>
            <a:r>
              <a:rPr lang="ru-RU" dirty="0" err="1"/>
              <a:t>середнього</a:t>
            </a:r>
            <a:r>
              <a:rPr lang="ru-RU" dirty="0"/>
              <a:t> і </a:t>
            </a:r>
            <a:r>
              <a:rPr lang="ru-RU" dirty="0" err="1"/>
              <a:t>внутрішнього</a:t>
            </a:r>
            <a:r>
              <a:rPr lang="ru-RU" dirty="0"/>
              <a:t> </a:t>
            </a:r>
            <a:r>
              <a:rPr lang="ru-RU" dirty="0" err="1"/>
              <a:t>вуха</a:t>
            </a:r>
            <a:r>
              <a:rPr lang="ru-RU" dirty="0"/>
              <a:t>, в </a:t>
            </a:r>
            <a:r>
              <a:rPr lang="ru-RU" dirty="0" err="1"/>
              <a:t>аденоїдах</a:t>
            </a:r>
            <a:r>
              <a:rPr lang="ru-RU" dirty="0"/>
              <a:t>, </a:t>
            </a:r>
            <a:r>
              <a:rPr lang="ru-RU" dirty="0" err="1"/>
              <a:t>мигдалинах</a:t>
            </a:r>
            <a:r>
              <a:rPr lang="ru-RU" dirty="0"/>
              <a:t>, </a:t>
            </a:r>
            <a:r>
              <a:rPr lang="ru-RU" dirty="0" err="1"/>
              <a:t>придаткових</a:t>
            </a:r>
            <a:r>
              <a:rPr lang="ru-RU" dirty="0"/>
              <a:t> пазухах, </a:t>
            </a:r>
            <a:r>
              <a:rPr lang="ru-RU" dirty="0" err="1"/>
              <a:t>шкірі</a:t>
            </a:r>
            <a:r>
              <a:rPr lang="ru-RU" dirty="0"/>
              <a:t>, </a:t>
            </a:r>
            <a:r>
              <a:rPr lang="ru-RU" dirty="0" err="1"/>
              <a:t>жовчі</a:t>
            </a:r>
            <a:r>
              <a:rPr lang="ru-RU" dirty="0"/>
              <a:t>, </a:t>
            </a:r>
            <a:r>
              <a:rPr lang="ru-RU" dirty="0" err="1"/>
              <a:t>слині</a:t>
            </a:r>
            <a:r>
              <a:rPr lang="ru-RU" dirty="0"/>
              <a:t>, </a:t>
            </a:r>
            <a:r>
              <a:rPr lang="ru-RU" dirty="0" err="1"/>
              <a:t>плевральній</a:t>
            </a:r>
            <a:r>
              <a:rPr lang="ru-RU" dirty="0"/>
              <a:t>, </a:t>
            </a:r>
            <a:r>
              <a:rPr lang="ru-RU" dirty="0" err="1"/>
              <a:t>перитонеальній</a:t>
            </a:r>
            <a:r>
              <a:rPr lang="ru-RU" dirty="0"/>
              <a:t>, </a:t>
            </a:r>
            <a:r>
              <a:rPr lang="ru-RU" dirty="0" err="1"/>
              <a:t>синовіальній</a:t>
            </a:r>
            <a:r>
              <a:rPr lang="ru-RU" dirty="0"/>
              <a:t> </a:t>
            </a:r>
            <a:r>
              <a:rPr lang="ru-RU" dirty="0" err="1"/>
              <a:t>рідинах</a:t>
            </a:r>
            <a:r>
              <a:rPr lang="ru-RU" dirty="0"/>
              <a:t>, </a:t>
            </a:r>
            <a:r>
              <a:rPr lang="ru-RU" dirty="0" err="1"/>
              <a:t>уретрі</a:t>
            </a:r>
            <a:r>
              <a:rPr lang="ru-RU" dirty="0"/>
              <a:t>, </a:t>
            </a:r>
            <a:r>
              <a:rPr lang="ru-RU" dirty="0" err="1"/>
              <a:t>матці</a:t>
            </a:r>
            <a:r>
              <a:rPr lang="ru-RU" dirty="0"/>
              <a:t> та </a:t>
            </a:r>
            <a:r>
              <a:rPr lang="ru-RU" dirty="0" err="1"/>
              <a:t>її</a:t>
            </a:r>
            <a:r>
              <a:rPr lang="ru-RU" dirty="0"/>
              <a:t> придатках; </a:t>
            </a:r>
            <a:r>
              <a:rPr lang="ru-RU" dirty="0" err="1"/>
              <a:t>проникають</a:t>
            </a:r>
            <a:r>
              <a:rPr lang="ru-RU" dirty="0"/>
              <a:t> </a:t>
            </a:r>
            <a:r>
              <a:rPr lang="ru-RU" dirty="0" err="1"/>
              <a:t>крізь</a:t>
            </a:r>
            <a:r>
              <a:rPr lang="ru-RU" dirty="0"/>
              <a:t> плаценту і в </a:t>
            </a:r>
            <a:r>
              <a:rPr lang="ru-RU" dirty="0" err="1"/>
              <a:t>материнське</a:t>
            </a:r>
            <a:r>
              <a:rPr lang="ru-RU" dirty="0"/>
              <a:t> молоко. </a:t>
            </a:r>
            <a:r>
              <a:rPr lang="ru-RU" dirty="0" err="1"/>
              <a:t>Крізь</a:t>
            </a:r>
            <a:r>
              <a:rPr lang="ru-RU" dirty="0"/>
              <a:t> </a:t>
            </a:r>
            <a:r>
              <a:rPr lang="ru-RU" dirty="0" err="1"/>
              <a:t>гематоенцефалічний</a:t>
            </a:r>
            <a:r>
              <a:rPr lang="ru-RU" dirty="0"/>
              <a:t> </a:t>
            </a:r>
            <a:r>
              <a:rPr lang="ru-RU" dirty="0" err="1"/>
              <a:t>бар’єр</a:t>
            </a:r>
            <a:r>
              <a:rPr lang="ru-RU" dirty="0"/>
              <a:t> </a:t>
            </a:r>
            <a:r>
              <a:rPr lang="ru-RU" dirty="0" err="1"/>
              <a:t>макроліди</a:t>
            </a:r>
            <a:r>
              <a:rPr lang="ru-RU" dirty="0"/>
              <a:t> не </a:t>
            </a:r>
            <a:r>
              <a:rPr lang="ru-RU" dirty="0" err="1"/>
              <a:t>проникають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при </a:t>
            </a:r>
            <a:r>
              <a:rPr lang="ru-RU" dirty="0" err="1" smtClean="0"/>
              <a:t>менінгіті</a:t>
            </a:r>
            <a:endParaRPr lang="ru-RU" dirty="0" smtClean="0"/>
          </a:p>
          <a:p>
            <a:r>
              <a:rPr lang="ru-RU" dirty="0" err="1"/>
              <a:t>Препарати</a:t>
            </a:r>
            <a:r>
              <a:rPr lang="ru-RU" dirty="0"/>
              <a:t> 2 і 3 </a:t>
            </a:r>
            <a:r>
              <a:rPr lang="ru-RU" dirty="0" err="1"/>
              <a:t>поколінь</a:t>
            </a:r>
            <a:r>
              <a:rPr lang="ru-RU" dirty="0"/>
              <a:t>, на 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1, </a:t>
            </a:r>
            <a:r>
              <a:rPr lang="ru-RU" dirty="0" err="1"/>
              <a:t>краще</a:t>
            </a:r>
            <a:r>
              <a:rPr lang="ru-RU" dirty="0"/>
              <a:t> </a:t>
            </a:r>
            <a:r>
              <a:rPr lang="ru-RU" dirty="0" err="1"/>
              <a:t>проникають</a:t>
            </a:r>
            <a:r>
              <a:rPr lang="ru-RU" dirty="0"/>
              <a:t> у </a:t>
            </a:r>
            <a:r>
              <a:rPr lang="ru-RU" dirty="0" err="1"/>
              <a:t>тканини</a:t>
            </a:r>
            <a:r>
              <a:rPr lang="ru-RU" dirty="0"/>
              <a:t> й </a:t>
            </a:r>
            <a:r>
              <a:rPr lang="ru-RU" dirty="0" err="1"/>
              <a:t>довше</a:t>
            </a:r>
            <a:r>
              <a:rPr lang="ru-RU" dirty="0"/>
              <a:t> в них </a:t>
            </a:r>
            <a:r>
              <a:rPr lang="ru-RU" dirty="0" err="1"/>
              <a:t>утримуються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65121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194" y="470263"/>
            <a:ext cx="10502537" cy="6113417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Особливістю</a:t>
            </a:r>
            <a:r>
              <a:rPr lang="ru-RU" b="1" dirty="0" smtClean="0"/>
              <a:t> </a:t>
            </a:r>
            <a:r>
              <a:rPr lang="ru-RU" b="1" dirty="0" err="1"/>
              <a:t>групи</a:t>
            </a:r>
            <a:r>
              <a:rPr lang="ru-RU" b="1" dirty="0"/>
              <a:t> </a:t>
            </a:r>
            <a:r>
              <a:rPr lang="ru-RU" dirty="0"/>
              <a:t>є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макролідних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 </a:t>
            </a:r>
            <a:r>
              <a:rPr lang="ru-RU" dirty="0" err="1"/>
              <a:t>накопичуватися</a:t>
            </a:r>
            <a:r>
              <a:rPr lang="ru-RU" dirty="0"/>
              <a:t> </a:t>
            </a:r>
            <a:r>
              <a:rPr lang="ru-RU" dirty="0" err="1"/>
              <a:t>всередині</a:t>
            </a:r>
            <a:r>
              <a:rPr lang="ru-RU" dirty="0"/>
              <a:t> </a:t>
            </a:r>
            <a:r>
              <a:rPr lang="ru-RU" dirty="0" err="1"/>
              <a:t>фагоцитів</a:t>
            </a:r>
            <a:r>
              <a:rPr lang="ru-RU" dirty="0"/>
              <a:t> у </a:t>
            </a:r>
            <a:r>
              <a:rPr lang="ru-RU" dirty="0" err="1"/>
              <a:t>концентраціях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перевищують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у </a:t>
            </a:r>
            <a:r>
              <a:rPr lang="ru-RU" dirty="0" err="1"/>
              <a:t>позаклітинній</a:t>
            </a:r>
            <a:r>
              <a:rPr lang="ru-RU" dirty="0"/>
              <a:t> </a:t>
            </a:r>
            <a:r>
              <a:rPr lang="ru-RU" dirty="0" err="1"/>
              <a:t>рідині</a:t>
            </a:r>
            <a:r>
              <a:rPr lang="ru-RU" dirty="0"/>
              <a:t> у 13–20 </a:t>
            </a:r>
            <a:r>
              <a:rPr lang="ru-RU" dirty="0" err="1"/>
              <a:t>разів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знищенню</a:t>
            </a:r>
            <a:r>
              <a:rPr lang="ru-RU" dirty="0"/>
              <a:t> </a:t>
            </a:r>
            <a:r>
              <a:rPr lang="ru-RU" dirty="0" err="1"/>
              <a:t>внутрішньоклітинно</a:t>
            </a:r>
            <a:r>
              <a:rPr lang="ru-RU" dirty="0"/>
              <a:t> </a:t>
            </a:r>
            <a:r>
              <a:rPr lang="ru-RU" dirty="0" err="1"/>
              <a:t>розташованих</a:t>
            </a:r>
            <a:r>
              <a:rPr lang="ru-RU" dirty="0"/>
              <a:t> </a:t>
            </a:r>
            <a:r>
              <a:rPr lang="ru-RU" dirty="0" err="1"/>
              <a:t>мікроорганізмів</a:t>
            </a:r>
            <a:r>
              <a:rPr lang="ru-RU" dirty="0"/>
              <a:t>. </a:t>
            </a:r>
            <a:r>
              <a:rPr lang="ru-RU" dirty="0" err="1"/>
              <a:t>Метаболізуються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в </a:t>
            </a:r>
            <a:r>
              <a:rPr lang="ru-RU" dirty="0" err="1"/>
              <a:t>печінці</a:t>
            </a:r>
            <a:r>
              <a:rPr lang="ru-RU" dirty="0"/>
              <a:t> за </a:t>
            </a:r>
            <a:r>
              <a:rPr lang="ru-RU" dirty="0" err="1"/>
              <a:t>участю</a:t>
            </a:r>
            <a:r>
              <a:rPr lang="ru-RU" dirty="0"/>
              <a:t> </a:t>
            </a:r>
            <a:r>
              <a:rPr lang="ru-RU" dirty="0" err="1" smtClean="0"/>
              <a:t>цитохрому</a:t>
            </a:r>
            <a:r>
              <a:rPr lang="ru-RU" dirty="0" smtClean="0"/>
              <a:t> </a:t>
            </a:r>
            <a:r>
              <a:rPr lang="ru-RU" dirty="0"/>
              <a:t>Р450.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smtClean="0"/>
              <a:t>1 </a:t>
            </a:r>
            <a:r>
              <a:rPr lang="ru-RU" dirty="0" err="1"/>
              <a:t>покоління</a:t>
            </a:r>
            <a:r>
              <a:rPr lang="ru-RU" dirty="0"/>
              <a:t> (</a:t>
            </a:r>
            <a:r>
              <a:rPr lang="ru-RU" dirty="0" err="1"/>
              <a:t>еритроміцин</a:t>
            </a:r>
            <a:r>
              <a:rPr lang="ru-RU" dirty="0"/>
              <a:t>, </a:t>
            </a:r>
            <a:r>
              <a:rPr lang="ru-RU" dirty="0" err="1"/>
              <a:t>олеандоміцин</a:t>
            </a:r>
            <a:r>
              <a:rPr lang="ru-RU" dirty="0"/>
              <a:t>) 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метаболізму</a:t>
            </a:r>
            <a:r>
              <a:rPr lang="ru-RU" dirty="0"/>
              <a:t> </a:t>
            </a:r>
            <a:r>
              <a:rPr lang="ru-RU" dirty="0" err="1"/>
              <a:t>окиснюються</a:t>
            </a:r>
            <a:r>
              <a:rPr lang="ru-RU" dirty="0"/>
              <a:t> до </a:t>
            </a:r>
            <a:r>
              <a:rPr lang="ru-RU" dirty="0" err="1"/>
              <a:t>сполук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нітрогрупи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утворюють</a:t>
            </a:r>
            <a:r>
              <a:rPr lang="ru-RU" dirty="0"/>
              <a:t> </a:t>
            </a:r>
            <a:r>
              <a:rPr lang="ru-RU" dirty="0" err="1"/>
              <a:t>неактивні</a:t>
            </a:r>
            <a:r>
              <a:rPr lang="ru-RU" dirty="0"/>
              <a:t> </a:t>
            </a:r>
            <a:r>
              <a:rPr lang="ru-RU" dirty="0" err="1"/>
              <a:t>комплекси</a:t>
            </a:r>
            <a:r>
              <a:rPr lang="ru-RU" dirty="0"/>
              <a:t> з </a:t>
            </a:r>
            <a:r>
              <a:rPr lang="ru-RU" dirty="0" err="1"/>
              <a:t>цитохромом</a:t>
            </a:r>
            <a:r>
              <a:rPr lang="ru-RU" dirty="0"/>
              <a:t> Р450.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порушує</a:t>
            </a:r>
            <a:r>
              <a:rPr lang="ru-RU" dirty="0"/>
              <a:t> </a:t>
            </a:r>
            <a:r>
              <a:rPr lang="ru-RU" dirty="0" err="1"/>
              <a:t>метаболізм</a:t>
            </a:r>
            <a:r>
              <a:rPr lang="ru-RU" dirty="0"/>
              <a:t> таких ЛП, як </a:t>
            </a:r>
            <a:r>
              <a:rPr lang="ru-RU" dirty="0" err="1"/>
              <a:t>теофілін</a:t>
            </a:r>
            <a:r>
              <a:rPr lang="ru-RU" dirty="0"/>
              <a:t>, </a:t>
            </a:r>
            <a:r>
              <a:rPr lang="ru-RU" dirty="0" err="1"/>
              <a:t>бромокриптин</a:t>
            </a:r>
            <a:r>
              <a:rPr lang="ru-RU" dirty="0"/>
              <a:t>, </a:t>
            </a:r>
            <a:r>
              <a:rPr lang="ru-RU" dirty="0" err="1"/>
              <a:t>алкалоїди</a:t>
            </a:r>
            <a:r>
              <a:rPr lang="ru-RU" dirty="0"/>
              <a:t> </a:t>
            </a:r>
            <a:r>
              <a:rPr lang="ru-RU" dirty="0" err="1"/>
              <a:t>маткових</a:t>
            </a:r>
            <a:r>
              <a:rPr lang="ru-RU" dirty="0"/>
              <a:t> </a:t>
            </a:r>
            <a:r>
              <a:rPr lang="ru-RU" dirty="0" err="1"/>
              <a:t>ріжків</a:t>
            </a:r>
            <a:r>
              <a:rPr lang="ru-RU" dirty="0"/>
              <a:t>, </a:t>
            </a:r>
            <a:r>
              <a:rPr lang="ru-RU" dirty="0" err="1"/>
              <a:t>карбамазепін</a:t>
            </a:r>
            <a:r>
              <a:rPr lang="ru-RU" dirty="0"/>
              <a:t> та </a:t>
            </a:r>
            <a:r>
              <a:rPr lang="ru-RU" dirty="0" err="1"/>
              <a:t>ін</a:t>
            </a:r>
            <a:r>
              <a:rPr lang="ru-RU" dirty="0"/>
              <a:t>.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smtClean="0"/>
              <a:t>2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виявляють</a:t>
            </a:r>
            <a:r>
              <a:rPr lang="ru-RU" dirty="0"/>
              <a:t> </a:t>
            </a:r>
            <a:r>
              <a:rPr lang="ru-RU" dirty="0" err="1"/>
              <a:t>слабкий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</a:t>
            </a:r>
            <a:r>
              <a:rPr lang="ru-RU" dirty="0" err="1"/>
              <a:t>ензими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а </a:t>
            </a:r>
            <a:r>
              <a:rPr lang="ru-RU" dirty="0" smtClean="0"/>
              <a:t>3 </a:t>
            </a:r>
            <a:r>
              <a:rPr lang="ru-RU" dirty="0" err="1"/>
              <a:t>покоління</a:t>
            </a:r>
            <a:r>
              <a:rPr lang="ru-RU" dirty="0"/>
              <a:t> і </a:t>
            </a:r>
            <a:r>
              <a:rPr lang="ru-RU" dirty="0" err="1"/>
              <a:t>спіраміцин</a:t>
            </a:r>
            <a:r>
              <a:rPr lang="ru-RU" dirty="0"/>
              <a:t> — </a:t>
            </a:r>
            <a:r>
              <a:rPr lang="ru-RU" dirty="0" err="1"/>
              <a:t>взагалі</a:t>
            </a:r>
            <a:r>
              <a:rPr lang="ru-RU" dirty="0"/>
              <a:t> не </a:t>
            </a:r>
            <a:r>
              <a:rPr lang="ru-RU" dirty="0" err="1"/>
              <a:t>порушують</a:t>
            </a:r>
            <a:r>
              <a:rPr lang="ru-RU" dirty="0"/>
              <a:t> </a:t>
            </a:r>
            <a:r>
              <a:rPr lang="ru-RU" dirty="0" err="1"/>
              <a:t>функцію</a:t>
            </a:r>
            <a:r>
              <a:rPr lang="ru-RU" dirty="0"/>
              <a:t> </a:t>
            </a:r>
            <a:r>
              <a:rPr lang="ru-RU" dirty="0" err="1"/>
              <a:t>ферментів</a:t>
            </a:r>
            <a:r>
              <a:rPr lang="ru-RU" dirty="0"/>
              <a:t> </a:t>
            </a:r>
            <a:r>
              <a:rPr lang="ru-RU" dirty="0" err="1"/>
              <a:t>монооксигеназної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 </a:t>
            </a:r>
            <a:r>
              <a:rPr lang="ru-RU" dirty="0" err="1"/>
              <a:t>Виводяться</a:t>
            </a:r>
            <a:r>
              <a:rPr lang="ru-RU" dirty="0"/>
              <a:t> </a:t>
            </a:r>
            <a:r>
              <a:rPr lang="ru-RU" dirty="0" err="1"/>
              <a:t>макроліди</a:t>
            </a:r>
            <a:r>
              <a:rPr lang="ru-RU" dirty="0"/>
              <a:t> 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жовчю</a:t>
            </a:r>
            <a:r>
              <a:rPr lang="ru-RU" dirty="0"/>
              <a:t> і </a:t>
            </a:r>
            <a:r>
              <a:rPr lang="ru-RU" dirty="0" err="1"/>
              <a:t>частково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сечею. Для </a:t>
            </a:r>
            <a:r>
              <a:rPr lang="ru-RU" dirty="0" err="1"/>
              <a:t>препаратів</a:t>
            </a:r>
            <a:r>
              <a:rPr lang="ru-RU" dirty="0"/>
              <a:t> (особливо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поколінь</a:t>
            </a:r>
            <a:r>
              <a:rPr lang="ru-RU" dirty="0"/>
              <a:t>) характерна </a:t>
            </a:r>
            <a:r>
              <a:rPr lang="ru-RU" i="1" dirty="0" err="1"/>
              <a:t>ентерогепатична</a:t>
            </a:r>
            <a:r>
              <a:rPr lang="ru-RU" dirty="0"/>
              <a:t> </a:t>
            </a:r>
            <a:r>
              <a:rPr lang="ru-RU" i="1" dirty="0" err="1"/>
              <a:t>циркуляція</a:t>
            </a:r>
            <a:r>
              <a:rPr lang="ru-RU" dirty="0"/>
              <a:t>. Т</a:t>
            </a:r>
            <a:r>
              <a:rPr lang="ru-RU" baseline="-25000" dirty="0"/>
              <a:t>½</a:t>
            </a:r>
            <a:r>
              <a:rPr lang="ru-RU" dirty="0"/>
              <a:t> у </a:t>
            </a:r>
            <a:r>
              <a:rPr lang="ru-RU" dirty="0" err="1"/>
              <a:t>макролідів</a:t>
            </a:r>
            <a:r>
              <a:rPr lang="ru-RU" dirty="0"/>
              <a:t> </a:t>
            </a:r>
            <a:r>
              <a:rPr lang="ru-RU" dirty="0" err="1"/>
              <a:t>різний</a:t>
            </a:r>
            <a:r>
              <a:rPr lang="ru-RU" dirty="0"/>
              <a:t> і становить, напр. у </a:t>
            </a:r>
            <a:r>
              <a:rPr lang="ru-RU" dirty="0" err="1"/>
              <a:t>мідекаміцину</a:t>
            </a:r>
            <a:r>
              <a:rPr lang="ru-RU" dirty="0"/>
              <a:t> 1 г, </a:t>
            </a:r>
            <a:r>
              <a:rPr lang="ru-RU" dirty="0" err="1"/>
              <a:t>еритроміцину</a:t>
            </a:r>
            <a:r>
              <a:rPr lang="ru-RU" dirty="0"/>
              <a:t> — 1,2–2,6 г, </a:t>
            </a:r>
            <a:r>
              <a:rPr lang="ru-RU" dirty="0" err="1"/>
              <a:t>рокситроміцину</a:t>
            </a:r>
            <a:r>
              <a:rPr lang="ru-RU" dirty="0"/>
              <a:t> — 10,5 г, </a:t>
            </a:r>
            <a:r>
              <a:rPr lang="ru-RU" dirty="0" err="1"/>
              <a:t>азитроміцину</a:t>
            </a:r>
            <a:r>
              <a:rPr lang="ru-RU" dirty="0"/>
              <a:t> — 48–55 г. Т</a:t>
            </a:r>
            <a:r>
              <a:rPr lang="ru-RU" baseline="-25000" dirty="0"/>
              <a:t>½</a:t>
            </a:r>
            <a:r>
              <a:rPr lang="ru-RU" dirty="0"/>
              <a:t> </a:t>
            </a:r>
            <a:r>
              <a:rPr lang="ru-RU" dirty="0" err="1"/>
              <a:t>еритроміцину</a:t>
            </a:r>
            <a:r>
              <a:rPr lang="ru-RU" dirty="0"/>
              <a:t> та </a:t>
            </a:r>
            <a:r>
              <a:rPr lang="ru-RU" dirty="0" err="1"/>
              <a:t>джозаміцину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b="1" dirty="0" err="1"/>
              <a:t>збільшується</a:t>
            </a:r>
            <a:r>
              <a:rPr lang="ru-RU" b="1" dirty="0"/>
              <a:t> при </a:t>
            </a:r>
            <a:r>
              <a:rPr lang="ru-RU" b="1" dirty="0" err="1"/>
              <a:t>цирозі</a:t>
            </a:r>
            <a:r>
              <a:rPr lang="ru-RU" b="1" dirty="0"/>
              <a:t> </a:t>
            </a:r>
            <a:r>
              <a:rPr lang="ru-RU" b="1" dirty="0" err="1"/>
              <a:t>печінки</a:t>
            </a:r>
            <a:r>
              <a:rPr lang="ru-RU" dirty="0"/>
              <a:t>, а </a:t>
            </a:r>
            <a:r>
              <a:rPr lang="ru-RU" dirty="0" err="1"/>
              <a:t>кларитроміцину</a:t>
            </a:r>
            <a:r>
              <a:rPr lang="ru-RU" dirty="0"/>
              <a:t> і </a:t>
            </a:r>
            <a:r>
              <a:rPr lang="ru-RU" dirty="0" err="1"/>
              <a:t>рокситроміцину</a:t>
            </a:r>
            <a:r>
              <a:rPr lang="ru-RU" dirty="0"/>
              <a:t> — </a:t>
            </a:r>
            <a:r>
              <a:rPr lang="ru-RU" b="1" dirty="0"/>
              <a:t>при </a:t>
            </a:r>
            <a:r>
              <a:rPr lang="ru-RU" b="1" dirty="0" err="1"/>
              <a:t>нирковій</a:t>
            </a:r>
            <a:r>
              <a:rPr lang="ru-RU" b="1" dirty="0"/>
              <a:t> </a:t>
            </a:r>
            <a:r>
              <a:rPr lang="ru-RU" b="1" dirty="0" err="1"/>
              <a:t>недостатності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потребує</a:t>
            </a:r>
            <a:r>
              <a:rPr lang="ru-RU" dirty="0"/>
              <a:t> </a:t>
            </a:r>
            <a:r>
              <a:rPr lang="ru-RU" dirty="0" err="1"/>
              <a:t>корекції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при </a:t>
            </a:r>
            <a:r>
              <a:rPr lang="ru-RU" dirty="0" err="1"/>
              <a:t>зазначених</a:t>
            </a:r>
            <a:r>
              <a:rPr lang="ru-RU" dirty="0"/>
              <a:t> </a:t>
            </a:r>
            <a:r>
              <a:rPr lang="ru-RU" dirty="0" err="1"/>
              <a:t>патологічних</a:t>
            </a:r>
            <a:r>
              <a:rPr lang="ru-RU" dirty="0"/>
              <a:t> </a:t>
            </a:r>
            <a:r>
              <a:rPr lang="ru-RU" dirty="0" smtClean="0"/>
              <a:t>станах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5172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578" y="0"/>
            <a:ext cx="10254342" cy="1397727"/>
          </a:xfrm>
        </p:spPr>
        <p:txBody>
          <a:bodyPr/>
          <a:lstStyle/>
          <a:p>
            <a:pPr algn="ctr"/>
            <a:r>
              <a:rPr lang="ru-RU" dirty="0" err="1"/>
              <a:t>Макроліди</a:t>
            </a:r>
            <a:r>
              <a:rPr lang="ru-RU" dirty="0"/>
              <a:t> </a:t>
            </a:r>
            <a:r>
              <a:rPr lang="ru-RU" dirty="0" err="1"/>
              <a:t>застосовуються</a:t>
            </a:r>
            <a:r>
              <a:rPr lang="ru-RU" dirty="0"/>
              <a:t> при </a:t>
            </a:r>
            <a:r>
              <a:rPr lang="ru-RU" dirty="0" err="1"/>
              <a:t>непереносимості</a:t>
            </a:r>
            <a:r>
              <a:rPr lang="ru-RU" dirty="0"/>
              <a:t> </a:t>
            </a:r>
            <a:r>
              <a:rPr lang="ru-RU" dirty="0" err="1"/>
              <a:t>пеніцилінів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195" y="1593670"/>
            <a:ext cx="11560628" cy="493776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нетяжких </a:t>
            </a:r>
            <a:r>
              <a:rPr lang="ru-RU" dirty="0" err="1"/>
              <a:t>інфекціях</a:t>
            </a:r>
            <a:r>
              <a:rPr lang="ru-RU" dirty="0"/>
              <a:t> </a:t>
            </a:r>
            <a:r>
              <a:rPr lang="ru-RU" dirty="0" err="1"/>
              <a:t>верхніх</a:t>
            </a:r>
            <a:r>
              <a:rPr lang="ru-RU" dirty="0"/>
              <a:t> та </a:t>
            </a:r>
            <a:r>
              <a:rPr lang="ru-RU" dirty="0" err="1"/>
              <a:t>нижніх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(</a:t>
            </a:r>
            <a:r>
              <a:rPr lang="ru-RU" dirty="0" err="1"/>
              <a:t>ангіни</a:t>
            </a:r>
            <a:r>
              <a:rPr lang="ru-RU" dirty="0"/>
              <a:t>, </a:t>
            </a:r>
            <a:r>
              <a:rPr lang="ru-RU" dirty="0" err="1"/>
              <a:t>тонзиліт</a:t>
            </a:r>
            <a:r>
              <a:rPr lang="ru-RU" dirty="0"/>
              <a:t>, </a:t>
            </a:r>
            <a:r>
              <a:rPr lang="ru-RU" dirty="0" err="1"/>
              <a:t>бронхіт</a:t>
            </a:r>
            <a:r>
              <a:rPr lang="ru-RU" dirty="0"/>
              <a:t>, </a:t>
            </a:r>
            <a:r>
              <a:rPr lang="ru-RU" dirty="0" err="1"/>
              <a:t>отити</a:t>
            </a:r>
            <a:r>
              <a:rPr lang="ru-RU" dirty="0"/>
              <a:t>, </a:t>
            </a:r>
            <a:r>
              <a:rPr lang="ru-RU" dirty="0" err="1"/>
              <a:t>синусити</a:t>
            </a:r>
            <a:r>
              <a:rPr lang="ru-RU" dirty="0"/>
              <a:t>, </a:t>
            </a:r>
            <a:r>
              <a:rPr lang="ru-RU" dirty="0" err="1"/>
              <a:t>позалікарняна</a:t>
            </a:r>
            <a:r>
              <a:rPr lang="ru-RU" dirty="0"/>
              <a:t> </a:t>
            </a:r>
            <a:r>
              <a:rPr lang="ru-RU" dirty="0" err="1"/>
              <a:t>пневмонія</a:t>
            </a:r>
            <a:r>
              <a:rPr lang="ru-RU" dirty="0"/>
              <a:t>, у </a:t>
            </a:r>
            <a:r>
              <a:rPr lang="ru-RU" dirty="0" err="1"/>
              <a:t>т.ч</a:t>
            </a:r>
            <a:r>
              <a:rPr lang="ru-RU" dirty="0"/>
              <a:t>. </a:t>
            </a:r>
            <a:r>
              <a:rPr lang="ru-RU" dirty="0" err="1"/>
              <a:t>хламідійна</a:t>
            </a:r>
            <a:r>
              <a:rPr lang="ru-RU" dirty="0"/>
              <a:t>, </a:t>
            </a:r>
            <a:r>
              <a:rPr lang="ru-RU" dirty="0" err="1"/>
              <a:t>мікоплазмова</a:t>
            </a:r>
            <a:r>
              <a:rPr lang="ru-RU" dirty="0"/>
              <a:t>, </a:t>
            </a:r>
            <a:r>
              <a:rPr lang="ru-RU" dirty="0" err="1"/>
              <a:t>спричинена</a:t>
            </a:r>
            <a:r>
              <a:rPr lang="ru-RU" dirty="0"/>
              <a:t> </a:t>
            </a:r>
            <a:r>
              <a:rPr lang="ru-RU" dirty="0" err="1"/>
              <a:t>легіонелами</a:t>
            </a:r>
            <a:r>
              <a:rPr lang="ru-RU" dirty="0"/>
              <a:t>, </a:t>
            </a:r>
            <a:r>
              <a:rPr lang="ru-RU" dirty="0" err="1"/>
              <a:t>моракселами</a:t>
            </a:r>
            <a:r>
              <a:rPr lang="ru-RU" dirty="0"/>
              <a:t>); </a:t>
            </a:r>
            <a:r>
              <a:rPr lang="ru-RU" dirty="0" err="1"/>
              <a:t>коклюші</a:t>
            </a:r>
            <a:r>
              <a:rPr lang="ru-RU" dirty="0"/>
              <a:t>, </a:t>
            </a:r>
            <a:r>
              <a:rPr lang="ru-RU" dirty="0" err="1"/>
              <a:t>скарлатині</a:t>
            </a:r>
            <a:r>
              <a:rPr lang="ru-RU" dirty="0"/>
              <a:t>;</a:t>
            </a:r>
          </a:p>
          <a:p>
            <a:r>
              <a:rPr lang="ru-RU" dirty="0" err="1" smtClean="0"/>
              <a:t>дифтерії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err="1"/>
              <a:t>урогенітальних</a:t>
            </a:r>
            <a:r>
              <a:rPr lang="ru-RU" dirty="0"/>
              <a:t> </a:t>
            </a:r>
            <a:r>
              <a:rPr lang="ru-RU" dirty="0" err="1"/>
              <a:t>інфекціях</a:t>
            </a:r>
            <a:r>
              <a:rPr lang="ru-RU" dirty="0"/>
              <a:t>; </a:t>
            </a:r>
            <a:r>
              <a:rPr lang="ru-RU" dirty="0" err="1"/>
              <a:t>сифілісі</a:t>
            </a:r>
            <a:r>
              <a:rPr lang="ru-RU" dirty="0"/>
              <a:t>, </a:t>
            </a:r>
            <a:r>
              <a:rPr lang="ru-RU" dirty="0" err="1"/>
              <a:t>гонореї</a:t>
            </a:r>
            <a:r>
              <a:rPr lang="ru-RU" dirty="0"/>
              <a:t>;</a:t>
            </a:r>
          </a:p>
          <a:p>
            <a:r>
              <a:rPr lang="ru-RU" dirty="0" err="1"/>
              <a:t>захворюваннях</a:t>
            </a:r>
            <a:r>
              <a:rPr lang="ru-RU" dirty="0"/>
              <a:t> </a:t>
            </a:r>
            <a:r>
              <a:rPr lang="ru-RU" dirty="0" err="1"/>
              <a:t>жовчовивідних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; </a:t>
            </a:r>
            <a:r>
              <a:rPr lang="ru-RU" dirty="0" err="1"/>
              <a:t>токсоплазмозі</a:t>
            </a:r>
            <a:r>
              <a:rPr lang="ru-RU" dirty="0"/>
              <a:t> (</a:t>
            </a:r>
            <a:r>
              <a:rPr lang="ru-RU" dirty="0" err="1"/>
              <a:t>спіраміцин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b="1" dirty="0" err="1"/>
              <a:t>рокситроміцин</a:t>
            </a:r>
            <a:r>
              <a:rPr lang="ru-RU" dirty="0"/>
              <a:t>);</a:t>
            </a:r>
          </a:p>
          <a:p>
            <a:r>
              <a:rPr lang="ru-RU" dirty="0" err="1"/>
              <a:t>виразковій</a:t>
            </a:r>
            <a:r>
              <a:rPr lang="ru-RU" dirty="0"/>
              <a:t> </a:t>
            </a:r>
            <a:r>
              <a:rPr lang="ru-RU" dirty="0" err="1"/>
              <a:t>хворобі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 і </a:t>
            </a:r>
            <a:r>
              <a:rPr lang="ru-RU" dirty="0" err="1"/>
              <a:t>дванадцятипалої</a:t>
            </a:r>
            <a:r>
              <a:rPr lang="ru-RU" dirty="0"/>
              <a:t> кишки (</a:t>
            </a:r>
            <a:r>
              <a:rPr lang="ru-RU" b="1" dirty="0" err="1"/>
              <a:t>кларитроміцин</a:t>
            </a:r>
            <a:r>
              <a:rPr lang="ru-RU" dirty="0"/>
              <a:t>);</a:t>
            </a:r>
          </a:p>
          <a:p>
            <a:r>
              <a:rPr lang="ru-RU" dirty="0" err="1"/>
              <a:t>інфекціях</a:t>
            </a:r>
            <a:r>
              <a:rPr lang="ru-RU" dirty="0"/>
              <a:t> </a:t>
            </a:r>
            <a:r>
              <a:rPr lang="ru-RU" dirty="0" err="1"/>
              <a:t>ротової</a:t>
            </a:r>
            <a:r>
              <a:rPr lang="ru-RU" dirty="0"/>
              <a:t> </a:t>
            </a:r>
            <a:r>
              <a:rPr lang="ru-RU" dirty="0" err="1"/>
              <a:t>порожнини</a:t>
            </a:r>
            <a:r>
              <a:rPr lang="ru-RU" dirty="0"/>
              <a:t> (</a:t>
            </a:r>
            <a:r>
              <a:rPr lang="ru-RU" dirty="0" err="1"/>
              <a:t>періодонтит</a:t>
            </a:r>
            <a:r>
              <a:rPr lang="ru-RU" dirty="0"/>
              <a:t>, </a:t>
            </a:r>
            <a:r>
              <a:rPr lang="ru-RU" dirty="0" err="1"/>
              <a:t>періостит</a:t>
            </a:r>
            <a:r>
              <a:rPr lang="ru-RU" dirty="0"/>
              <a:t>);</a:t>
            </a:r>
          </a:p>
          <a:p>
            <a:r>
              <a:rPr lang="ru-RU" dirty="0" err="1"/>
              <a:t>інфекціях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і </a:t>
            </a:r>
            <a:r>
              <a:rPr lang="ru-RU" dirty="0" err="1"/>
              <a:t>м’яких</a:t>
            </a:r>
            <a:r>
              <a:rPr lang="ru-RU" dirty="0"/>
              <a:t> тканин (</a:t>
            </a:r>
            <a:r>
              <a:rPr lang="ru-RU" dirty="0" err="1"/>
              <a:t>стрептодермія</a:t>
            </a:r>
            <a:r>
              <a:rPr lang="ru-RU" dirty="0"/>
              <a:t>, </a:t>
            </a:r>
            <a:r>
              <a:rPr lang="ru-RU" dirty="0" err="1"/>
              <a:t>вугровий</a:t>
            </a:r>
            <a:r>
              <a:rPr lang="ru-RU" dirty="0"/>
              <a:t> </a:t>
            </a:r>
            <a:r>
              <a:rPr lang="ru-RU" dirty="0" err="1"/>
              <a:t>висип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err="1" smtClean="0"/>
              <a:t>кампілобактерному</a:t>
            </a:r>
            <a:r>
              <a:rPr lang="ru-RU" dirty="0" smtClean="0"/>
              <a:t> </a:t>
            </a:r>
            <a:r>
              <a:rPr lang="ru-RU" dirty="0" err="1" smtClean="0"/>
              <a:t>гастроентериті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err="1"/>
              <a:t>профілактиці</a:t>
            </a:r>
            <a:r>
              <a:rPr lang="ru-RU" dirty="0"/>
              <a:t> ревматизму при </a:t>
            </a:r>
            <a:r>
              <a:rPr lang="ru-RU" dirty="0" err="1"/>
              <a:t>алергії</a:t>
            </a:r>
            <a:r>
              <a:rPr lang="ru-RU" dirty="0"/>
              <a:t> на </a:t>
            </a:r>
            <a:r>
              <a:rPr lang="ru-RU" dirty="0" err="1"/>
              <a:t>пеніциліни</a:t>
            </a:r>
            <a:r>
              <a:rPr lang="ru-RU" dirty="0"/>
              <a:t>; </a:t>
            </a:r>
            <a:r>
              <a:rPr lang="ru-RU" dirty="0" err="1"/>
              <a:t>кон’юнктивіті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спричиненому</a:t>
            </a:r>
            <a:r>
              <a:rPr lang="ru-RU" dirty="0"/>
              <a:t> </a:t>
            </a:r>
            <a:r>
              <a:rPr lang="ru-RU" dirty="0" err="1"/>
              <a:t>хламідіями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err="1" smtClean="0"/>
              <a:t>Макроліди</a:t>
            </a:r>
            <a:r>
              <a:rPr lang="ru-RU" dirty="0" smtClean="0"/>
              <a:t> </a:t>
            </a:r>
            <a:r>
              <a:rPr lang="ru-RU" dirty="0"/>
              <a:t>— одна з </a:t>
            </a:r>
            <a:r>
              <a:rPr lang="ru-RU" dirty="0" err="1"/>
              <a:t>найменш</a:t>
            </a:r>
            <a:r>
              <a:rPr lang="ru-RU" dirty="0"/>
              <a:t> </a:t>
            </a:r>
            <a:r>
              <a:rPr lang="ru-RU" dirty="0" err="1"/>
              <a:t>токсичних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. </a:t>
            </a:r>
            <a:r>
              <a:rPr lang="ru-RU" dirty="0" err="1"/>
              <a:t>Загалом</a:t>
            </a:r>
            <a:r>
              <a:rPr lang="ru-RU" dirty="0"/>
              <a:t> при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застосуванні</a:t>
            </a:r>
            <a:r>
              <a:rPr lang="ru-RU" dirty="0"/>
              <a:t> </a:t>
            </a:r>
            <a:r>
              <a:rPr lang="ru-RU" dirty="0" err="1"/>
              <a:t>побічні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 </a:t>
            </a:r>
            <a:r>
              <a:rPr lang="ru-RU" dirty="0" err="1"/>
              <a:t>розвиваються</a:t>
            </a:r>
            <a:r>
              <a:rPr lang="ru-RU" dirty="0"/>
              <a:t> </a:t>
            </a:r>
            <a:r>
              <a:rPr lang="ru-RU" dirty="0" err="1"/>
              <a:t>рідко</a:t>
            </a:r>
            <a:r>
              <a:rPr lang="ru-RU" dirty="0"/>
              <a:t> і </a:t>
            </a:r>
            <a:r>
              <a:rPr lang="ru-RU" dirty="0" err="1"/>
              <a:t>переважно</a:t>
            </a:r>
            <a:r>
              <a:rPr lang="ru-RU" dirty="0"/>
              <a:t> до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  <a:r>
              <a:rPr lang="ru-RU" dirty="0" smtClean="0"/>
              <a:t>1 </a:t>
            </a:r>
            <a:r>
              <a:rPr lang="ru-RU" dirty="0" err="1" smtClean="0"/>
              <a:t>покоління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54348929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8011" y="326572"/>
            <a:ext cx="10097589" cy="1214846"/>
          </a:xfrm>
        </p:spPr>
        <p:txBody>
          <a:bodyPr/>
          <a:lstStyle/>
          <a:p>
            <a:r>
              <a:rPr lang="ru-RU" b="1" dirty="0"/>
              <a:t>Разом з </a:t>
            </a:r>
            <a:r>
              <a:rPr lang="ru-RU" b="1" dirty="0" err="1"/>
              <a:t>тим</a:t>
            </a:r>
            <a:r>
              <a:rPr lang="ru-RU" b="1" dirty="0"/>
              <a:t> при </a:t>
            </a:r>
            <a:r>
              <a:rPr lang="ru-RU" b="1" dirty="0" err="1"/>
              <a:t>їх</a:t>
            </a:r>
            <a:r>
              <a:rPr lang="ru-RU" b="1" dirty="0"/>
              <a:t> </a:t>
            </a:r>
            <a:r>
              <a:rPr lang="ru-RU" b="1" dirty="0" err="1"/>
              <a:t>застосуванні</a:t>
            </a:r>
            <a:r>
              <a:rPr lang="ru-RU" b="1" dirty="0"/>
              <a:t> </a:t>
            </a:r>
            <a:r>
              <a:rPr lang="ru-RU" b="1" dirty="0" err="1"/>
              <a:t>можуть</a:t>
            </a:r>
            <a:r>
              <a:rPr lang="ru-RU" b="1" dirty="0"/>
              <a:t> </a:t>
            </a:r>
            <a:r>
              <a:rPr lang="ru-RU" b="1" dirty="0" err="1"/>
              <a:t>відмічати</a:t>
            </a:r>
            <a:r>
              <a:rPr lang="ru-RU" b="1" dirty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446" y="1737360"/>
            <a:ext cx="10646227" cy="4820194"/>
          </a:xfrm>
        </p:spPr>
        <p:txBody>
          <a:bodyPr>
            <a:normAutofit/>
          </a:bodyPr>
          <a:lstStyle/>
          <a:p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/>
              <a:t>алергічні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;</a:t>
            </a:r>
          </a:p>
          <a:p>
            <a:r>
              <a:rPr lang="ru-RU" dirty="0" err="1"/>
              <a:t>диспептичні</a:t>
            </a:r>
            <a:r>
              <a:rPr lang="ru-RU" dirty="0"/>
              <a:t> </a:t>
            </a:r>
            <a:r>
              <a:rPr lang="ru-RU" dirty="0" err="1"/>
              <a:t>розлади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спричиняє</a:t>
            </a:r>
            <a:r>
              <a:rPr lang="ru-RU" dirty="0"/>
              <a:t> </a:t>
            </a:r>
            <a:r>
              <a:rPr lang="ru-RU" dirty="0" err="1"/>
              <a:t>еритроміцин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стимулює</a:t>
            </a:r>
            <a:r>
              <a:rPr lang="ru-RU" dirty="0"/>
              <a:t> моторику ШКТ;</a:t>
            </a:r>
          </a:p>
          <a:p>
            <a:r>
              <a:rPr lang="ru-RU" dirty="0" err="1"/>
              <a:t>гепатотоксична</a:t>
            </a:r>
            <a:r>
              <a:rPr lang="ru-RU" dirty="0"/>
              <a:t> </a:t>
            </a:r>
            <a:r>
              <a:rPr lang="ru-RU" dirty="0" err="1"/>
              <a:t>дія</a:t>
            </a:r>
            <a:r>
              <a:rPr lang="ru-RU" dirty="0"/>
              <a:t> (</a:t>
            </a:r>
            <a:r>
              <a:rPr lang="ru-RU" dirty="0" err="1"/>
              <a:t>транзиторне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печінкових</a:t>
            </a:r>
            <a:r>
              <a:rPr lang="ru-RU" dirty="0"/>
              <a:t> </a:t>
            </a:r>
            <a:r>
              <a:rPr lang="ru-RU" dirty="0" err="1"/>
              <a:t>ферментів</a:t>
            </a:r>
            <a:r>
              <a:rPr lang="ru-RU" dirty="0"/>
              <a:t>, </a:t>
            </a:r>
            <a:r>
              <a:rPr lang="ru-RU" dirty="0" err="1"/>
              <a:t>холестаз</a:t>
            </a:r>
            <a:r>
              <a:rPr lang="ru-RU" dirty="0"/>
              <a:t>) —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еритроміцин</a:t>
            </a:r>
            <a:r>
              <a:rPr lang="ru-RU" dirty="0"/>
              <a:t> і </a:t>
            </a:r>
            <a:r>
              <a:rPr lang="ru-RU" b="1" dirty="0" err="1"/>
              <a:t>кларитроміцин</a:t>
            </a:r>
            <a:r>
              <a:rPr lang="ru-RU" dirty="0"/>
              <a:t>,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джозаміцин</a:t>
            </a:r>
            <a:r>
              <a:rPr lang="ru-RU" dirty="0"/>
              <a:t> і </a:t>
            </a:r>
            <a:r>
              <a:rPr lang="ru-RU" dirty="0" err="1"/>
              <a:t>спіраміцин</a:t>
            </a:r>
            <a:r>
              <a:rPr lang="ru-RU" dirty="0"/>
              <a:t>;</a:t>
            </a:r>
          </a:p>
          <a:p>
            <a:r>
              <a:rPr lang="ru-RU" dirty="0" err="1"/>
              <a:t>подовження</a:t>
            </a:r>
            <a:r>
              <a:rPr lang="ru-RU" dirty="0"/>
              <a:t> </a:t>
            </a:r>
            <a:r>
              <a:rPr lang="ru-RU" dirty="0" err="1"/>
              <a:t>інтервалу</a:t>
            </a:r>
            <a:r>
              <a:rPr lang="ru-RU" dirty="0"/>
              <a:t> </a:t>
            </a:r>
            <a:r>
              <a:rPr lang="en-US" dirty="0"/>
              <a:t>Q–T </a:t>
            </a:r>
            <a:r>
              <a:rPr lang="ru-RU" dirty="0"/>
              <a:t>на </a:t>
            </a:r>
            <a:r>
              <a:rPr lang="ru-RU" dirty="0" err="1"/>
              <a:t>електрокардіограмі</a:t>
            </a:r>
            <a:r>
              <a:rPr lang="ru-RU" dirty="0"/>
              <a:t>, </a:t>
            </a:r>
            <a:r>
              <a:rPr lang="ru-RU" dirty="0" err="1"/>
              <a:t>аритмії</a:t>
            </a:r>
            <a:r>
              <a:rPr lang="ru-RU" dirty="0"/>
              <a:t> (</a:t>
            </a:r>
            <a:r>
              <a:rPr lang="ru-RU" dirty="0" err="1"/>
              <a:t>іноді</a:t>
            </a:r>
            <a:r>
              <a:rPr lang="ru-RU" dirty="0"/>
              <a:t>);</a:t>
            </a:r>
          </a:p>
          <a:p>
            <a:r>
              <a:rPr lang="ru-RU" dirty="0" err="1"/>
              <a:t>перехресна</a:t>
            </a:r>
            <a:r>
              <a:rPr lang="ru-RU" dirty="0"/>
              <a:t> </a:t>
            </a:r>
            <a:r>
              <a:rPr lang="ru-RU" dirty="0" err="1"/>
              <a:t>резистентність</a:t>
            </a:r>
            <a:r>
              <a:rPr lang="ru-RU" dirty="0"/>
              <a:t> </a:t>
            </a:r>
            <a:r>
              <a:rPr lang="ru-RU" dirty="0" err="1"/>
              <a:t>мікроорганізмів</a:t>
            </a:r>
            <a:r>
              <a:rPr lang="ru-RU" dirty="0"/>
              <a:t>;</a:t>
            </a:r>
          </a:p>
          <a:p>
            <a:r>
              <a:rPr lang="ru-RU" dirty="0" err="1"/>
              <a:t>дисбактеріоз</a:t>
            </a:r>
            <a:r>
              <a:rPr lang="ru-RU" dirty="0"/>
              <a:t> та </a:t>
            </a:r>
            <a:r>
              <a:rPr lang="ru-RU" dirty="0" err="1"/>
              <a:t>суперінфекція</a:t>
            </a:r>
            <a:r>
              <a:rPr lang="ru-RU" dirty="0"/>
              <a:t> (</a:t>
            </a:r>
            <a:r>
              <a:rPr lang="ru-RU" dirty="0" err="1"/>
              <a:t>джозаміцин</a:t>
            </a:r>
            <a:r>
              <a:rPr lang="ru-RU" dirty="0"/>
              <a:t>, </a:t>
            </a:r>
            <a:r>
              <a:rPr lang="ru-RU" dirty="0" err="1"/>
              <a:t>рокситроміцин</a:t>
            </a:r>
            <a:r>
              <a:rPr lang="ru-RU" dirty="0"/>
              <a:t>, </a:t>
            </a:r>
            <a:r>
              <a:rPr lang="ru-RU" dirty="0" err="1"/>
              <a:t>азитроміцин</a:t>
            </a:r>
            <a:r>
              <a:rPr lang="ru-RU" dirty="0"/>
              <a:t>);</a:t>
            </a:r>
          </a:p>
          <a:p>
            <a:r>
              <a:rPr lang="ru-RU" dirty="0"/>
              <a:t>фотодерматит (</a:t>
            </a:r>
            <a:r>
              <a:rPr lang="ru-RU" dirty="0" err="1"/>
              <a:t>еритроміцин</a:t>
            </a:r>
            <a:r>
              <a:rPr lang="ru-RU" dirty="0"/>
              <a:t>, </a:t>
            </a:r>
            <a:r>
              <a:rPr lang="ru-RU" dirty="0" err="1"/>
              <a:t>азитроміцин</a:t>
            </a:r>
            <a:r>
              <a:rPr lang="ru-RU" dirty="0"/>
              <a:t>);</a:t>
            </a:r>
          </a:p>
          <a:p>
            <a:r>
              <a:rPr lang="ru-RU" dirty="0"/>
              <a:t>при в/в </a:t>
            </a:r>
            <a:r>
              <a:rPr lang="ru-RU" dirty="0" err="1"/>
              <a:t>введенні</a:t>
            </a:r>
            <a:r>
              <a:rPr lang="ru-RU" dirty="0"/>
              <a:t> — </a:t>
            </a:r>
            <a:r>
              <a:rPr lang="ru-RU" dirty="0" err="1"/>
              <a:t>флебіт</a:t>
            </a:r>
            <a:r>
              <a:rPr lang="ru-RU" dirty="0"/>
              <a:t>, </a:t>
            </a:r>
            <a:r>
              <a:rPr lang="ru-RU" dirty="0" err="1"/>
              <a:t>тимчасова</a:t>
            </a:r>
            <a:r>
              <a:rPr lang="ru-RU" dirty="0"/>
              <a:t> </a:t>
            </a:r>
            <a:r>
              <a:rPr lang="ru-RU" dirty="0" smtClean="0"/>
              <a:t>глухота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02145403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err="1"/>
              <a:t>Макроліди</a:t>
            </a:r>
            <a:r>
              <a:rPr lang="ru-RU" sz="2400" dirty="0"/>
              <a:t> </a:t>
            </a:r>
            <a:r>
              <a:rPr lang="ru-RU" sz="2400" dirty="0" err="1"/>
              <a:t>протипоказані</a:t>
            </a:r>
            <a:r>
              <a:rPr lang="ru-RU" sz="2400" dirty="0"/>
              <a:t> у </a:t>
            </a:r>
            <a:r>
              <a:rPr lang="ru-RU" sz="2400" dirty="0" err="1"/>
              <a:t>період</a:t>
            </a:r>
            <a:r>
              <a:rPr lang="ru-RU" sz="2400" dirty="0"/>
              <a:t> </a:t>
            </a:r>
            <a:r>
              <a:rPr lang="ru-RU" sz="2400" dirty="0" err="1"/>
              <a:t>вагітності</a:t>
            </a:r>
            <a:r>
              <a:rPr lang="ru-RU" sz="2400" dirty="0"/>
              <a:t> (</a:t>
            </a:r>
            <a:r>
              <a:rPr lang="ru-RU" sz="2400" dirty="0" err="1"/>
              <a:t>кларитроміцин</a:t>
            </a:r>
            <a:r>
              <a:rPr lang="ru-RU" sz="2400" dirty="0"/>
              <a:t>, </a:t>
            </a:r>
            <a:r>
              <a:rPr lang="ru-RU" sz="2400" dirty="0" err="1"/>
              <a:t>мідекаміцин</a:t>
            </a:r>
            <a:r>
              <a:rPr lang="ru-RU" sz="2400" dirty="0"/>
              <a:t>, </a:t>
            </a:r>
            <a:r>
              <a:rPr lang="ru-RU" sz="2400" dirty="0" err="1"/>
              <a:t>рокситроміцин</a:t>
            </a:r>
            <a:r>
              <a:rPr lang="ru-RU" sz="2400" dirty="0"/>
              <a:t>), </a:t>
            </a:r>
            <a:r>
              <a:rPr lang="ru-RU" sz="2400" dirty="0" err="1"/>
              <a:t>годуванні</a:t>
            </a:r>
            <a:r>
              <a:rPr lang="ru-RU" sz="2400" dirty="0"/>
              <a:t> </a:t>
            </a:r>
            <a:r>
              <a:rPr lang="ru-RU" sz="2400" dirty="0" err="1"/>
              <a:t>грудьми</a:t>
            </a:r>
            <a:r>
              <a:rPr lang="ru-RU" sz="2400" dirty="0"/>
              <a:t> (</a:t>
            </a:r>
            <a:r>
              <a:rPr lang="ru-RU" sz="2400" dirty="0" err="1"/>
              <a:t>джозаміцин</a:t>
            </a:r>
            <a:r>
              <a:rPr lang="ru-RU" sz="2400" dirty="0"/>
              <a:t>, </a:t>
            </a:r>
            <a:r>
              <a:rPr lang="ru-RU" sz="2400" dirty="0" err="1"/>
              <a:t>кларитроміцин</a:t>
            </a:r>
            <a:r>
              <a:rPr lang="ru-RU" sz="2400" dirty="0"/>
              <a:t>, </a:t>
            </a:r>
            <a:r>
              <a:rPr lang="ru-RU" sz="2400" dirty="0" err="1"/>
              <a:t>мідекаміцин</a:t>
            </a:r>
            <a:r>
              <a:rPr lang="ru-RU" sz="2400" dirty="0"/>
              <a:t>, </a:t>
            </a:r>
            <a:r>
              <a:rPr lang="ru-RU" sz="2400" dirty="0" err="1"/>
              <a:t>рокситроміцин</a:t>
            </a:r>
            <a:r>
              <a:rPr lang="ru-RU" sz="2400" dirty="0"/>
              <a:t>, </a:t>
            </a:r>
            <a:r>
              <a:rPr lang="ru-RU" sz="2400" dirty="0" err="1"/>
              <a:t>спіраміцин</a:t>
            </a:r>
            <a:r>
              <a:rPr lang="ru-RU" sz="2400" dirty="0"/>
              <a:t>). </a:t>
            </a:r>
            <a:r>
              <a:rPr lang="ru-RU" sz="2400" dirty="0" err="1"/>
              <a:t>Азитроміцин</a:t>
            </a:r>
            <a:r>
              <a:rPr lang="ru-RU" sz="2400" dirty="0"/>
              <a:t> </a:t>
            </a:r>
            <a:r>
              <a:rPr lang="ru-RU" sz="2400" dirty="0" err="1"/>
              <a:t>застосовують</a:t>
            </a:r>
            <a:r>
              <a:rPr lang="ru-RU" sz="2400" dirty="0"/>
              <a:t> у </a:t>
            </a:r>
            <a:r>
              <a:rPr lang="ru-RU" sz="2400" dirty="0" err="1"/>
              <a:t>період</a:t>
            </a:r>
            <a:r>
              <a:rPr lang="ru-RU" sz="2400" dirty="0"/>
              <a:t> </a:t>
            </a:r>
            <a:r>
              <a:rPr lang="ru-RU" sz="2400" dirty="0" err="1"/>
              <a:t>вагітності</a:t>
            </a:r>
            <a:r>
              <a:rPr lang="ru-RU" sz="2400" dirty="0"/>
              <a:t> у </a:t>
            </a:r>
            <a:r>
              <a:rPr lang="ru-RU" sz="2400" dirty="0" err="1"/>
              <a:t>разі</a:t>
            </a:r>
            <a:r>
              <a:rPr lang="ru-RU" sz="2400" dirty="0"/>
              <a:t> </a:t>
            </a:r>
            <a:r>
              <a:rPr lang="ru-RU" sz="2400" dirty="0" err="1"/>
              <a:t>гострої</a:t>
            </a:r>
            <a:r>
              <a:rPr lang="ru-RU" sz="2400" dirty="0"/>
              <a:t> потреби. З </a:t>
            </a:r>
            <a:r>
              <a:rPr lang="ru-RU" sz="2400" dirty="0" err="1"/>
              <a:t>обережністю</a:t>
            </a:r>
            <a:r>
              <a:rPr lang="ru-RU" sz="2400" dirty="0"/>
              <a:t> </a:t>
            </a:r>
            <a:r>
              <a:rPr lang="ru-RU" sz="2400" dirty="0" err="1"/>
              <a:t>препарати</a:t>
            </a:r>
            <a:r>
              <a:rPr lang="ru-RU" sz="2400" dirty="0"/>
              <a:t> </a:t>
            </a:r>
            <a:r>
              <a:rPr lang="ru-RU" sz="2400" dirty="0" err="1"/>
              <a:t>застосовують</a:t>
            </a:r>
            <a:r>
              <a:rPr lang="ru-RU" sz="2400" dirty="0"/>
              <a:t> при тяжких </a:t>
            </a:r>
            <a:r>
              <a:rPr lang="ru-RU" sz="2400" dirty="0" err="1"/>
              <a:t>розладах</a:t>
            </a:r>
            <a:r>
              <a:rPr lang="ru-RU" sz="2400" dirty="0"/>
              <a:t> </a:t>
            </a:r>
            <a:r>
              <a:rPr lang="ru-RU" sz="2400" dirty="0" err="1"/>
              <a:t>функції</a:t>
            </a:r>
            <a:r>
              <a:rPr lang="ru-RU" sz="2400" dirty="0"/>
              <a:t> </a:t>
            </a:r>
            <a:r>
              <a:rPr lang="ru-RU" sz="2400" dirty="0" err="1"/>
              <a:t>печінки</a:t>
            </a:r>
            <a:r>
              <a:rPr lang="ru-RU" sz="2400" dirty="0"/>
              <a:t> і </a:t>
            </a:r>
            <a:r>
              <a:rPr lang="ru-RU" sz="2400" dirty="0" err="1"/>
              <a:t>нирок</a:t>
            </a:r>
            <a:r>
              <a:rPr lang="ru-RU" sz="2400" dirty="0"/>
              <a:t>. </a:t>
            </a:r>
            <a:r>
              <a:rPr lang="ru-RU" sz="2400" dirty="0" err="1"/>
              <a:t>Рокситроміцин</a:t>
            </a:r>
            <a:r>
              <a:rPr lang="ru-RU" sz="2400" dirty="0"/>
              <a:t> не </a:t>
            </a:r>
            <a:r>
              <a:rPr lang="ru-RU" sz="2400" dirty="0" err="1"/>
              <a:t>слід</a:t>
            </a:r>
            <a:r>
              <a:rPr lang="ru-RU" sz="2400" dirty="0"/>
              <a:t> </a:t>
            </a:r>
            <a:r>
              <a:rPr lang="ru-RU" sz="2400" dirty="0" err="1"/>
              <a:t>призначати</a:t>
            </a:r>
            <a:r>
              <a:rPr lang="ru-RU" sz="2400" dirty="0"/>
              <a:t> </a:t>
            </a:r>
            <a:r>
              <a:rPr lang="ru-RU" sz="2400" dirty="0" err="1"/>
              <a:t>дітям</a:t>
            </a:r>
            <a:r>
              <a:rPr lang="ru-RU" sz="2400" dirty="0"/>
              <a:t> до 2-місячного </a:t>
            </a:r>
            <a:r>
              <a:rPr lang="ru-RU" sz="2400" dirty="0" err="1"/>
              <a:t>віку</a:t>
            </a:r>
            <a:r>
              <a:rPr lang="ru-RU" sz="2400" dirty="0"/>
              <a:t>, </a:t>
            </a:r>
            <a:r>
              <a:rPr lang="ru-RU" sz="2400" dirty="0" err="1"/>
              <a:t>кларитроміцин</a:t>
            </a:r>
            <a:r>
              <a:rPr lang="ru-RU" sz="2400" dirty="0"/>
              <a:t> — до 6 </a:t>
            </a:r>
            <a:r>
              <a:rPr lang="ru-RU" sz="2400" dirty="0" err="1"/>
              <a:t>міс</a:t>
            </a:r>
            <a:r>
              <a:rPr lang="ru-RU" sz="2400" dirty="0"/>
              <a:t>, </a:t>
            </a:r>
            <a:r>
              <a:rPr lang="ru-RU" sz="2400" dirty="0" err="1"/>
              <a:t>диритроміцин</a:t>
            </a:r>
            <a:r>
              <a:rPr lang="ru-RU" sz="2400" dirty="0"/>
              <a:t> — до 14 </a:t>
            </a:r>
            <a:r>
              <a:rPr lang="ru-RU" sz="2400" dirty="0" err="1" smtClean="0"/>
              <a:t>років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105240077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/>
              <a:t>У </a:t>
            </a:r>
            <a:r>
              <a:rPr lang="ru-RU" dirty="0" err="1"/>
              <a:t>зв’язку</a:t>
            </a:r>
            <a:r>
              <a:rPr lang="ru-RU" dirty="0"/>
              <a:t> з </a:t>
            </a:r>
            <a:r>
              <a:rPr lang="ru-RU" dirty="0" err="1"/>
              <a:t>тим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макроліди</a:t>
            </a:r>
            <a:r>
              <a:rPr lang="ru-RU" dirty="0"/>
              <a:t> </a:t>
            </a:r>
            <a:r>
              <a:rPr lang="ru-RU" dirty="0" err="1"/>
              <a:t>інгібують</a:t>
            </a:r>
            <a:r>
              <a:rPr lang="ru-RU" dirty="0"/>
              <a:t> </a:t>
            </a:r>
            <a:r>
              <a:rPr lang="ru-RU" dirty="0" err="1"/>
              <a:t>печінкові</a:t>
            </a:r>
            <a:r>
              <a:rPr lang="ru-RU" dirty="0"/>
              <a:t> </a:t>
            </a:r>
            <a:r>
              <a:rPr lang="ru-RU" dirty="0" err="1"/>
              <a:t>ферменти</a:t>
            </a:r>
            <a:r>
              <a:rPr lang="ru-RU" dirty="0"/>
              <a:t> </a:t>
            </a:r>
            <a:r>
              <a:rPr lang="ru-RU" dirty="0" err="1"/>
              <a:t>монооксигеназної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вони </a:t>
            </a:r>
            <a:r>
              <a:rPr lang="ru-RU" dirty="0" err="1"/>
              <a:t>порушують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біотрансформації</a:t>
            </a:r>
            <a:r>
              <a:rPr lang="ru-RU" dirty="0"/>
              <a:t> в </a:t>
            </a:r>
            <a:r>
              <a:rPr lang="ru-RU" dirty="0" err="1"/>
              <a:t>печінці</a:t>
            </a:r>
            <a:r>
              <a:rPr lang="ru-RU" dirty="0"/>
              <a:t>, </a:t>
            </a:r>
            <a:r>
              <a:rPr lang="ru-RU" dirty="0" err="1"/>
              <a:t>підвищують</a:t>
            </a:r>
            <a:r>
              <a:rPr lang="ru-RU" dirty="0"/>
              <a:t> </a:t>
            </a:r>
            <a:r>
              <a:rPr lang="ru-RU" dirty="0" err="1"/>
              <a:t>концентрацію</a:t>
            </a:r>
            <a:r>
              <a:rPr lang="ru-RU" dirty="0"/>
              <a:t> й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небезпечних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побічних</a:t>
            </a:r>
            <a:r>
              <a:rPr lang="ru-RU" dirty="0"/>
              <a:t> </a:t>
            </a:r>
            <a:r>
              <a:rPr lang="ru-RU" dirty="0" err="1"/>
              <a:t>ефектів</a:t>
            </a:r>
            <a:r>
              <a:rPr lang="ru-RU" dirty="0"/>
              <a:t> таких </a:t>
            </a:r>
            <a:r>
              <a:rPr lang="ru-RU" dirty="0" err="1"/>
              <a:t>препаратів</a:t>
            </a:r>
            <a:r>
              <a:rPr lang="ru-RU" dirty="0"/>
              <a:t>, як </a:t>
            </a:r>
            <a:r>
              <a:rPr lang="ru-RU" dirty="0" err="1"/>
              <a:t>непрямі</a:t>
            </a:r>
            <a:r>
              <a:rPr lang="ru-RU" dirty="0"/>
              <a:t> </a:t>
            </a:r>
            <a:r>
              <a:rPr lang="ru-RU" dirty="0" err="1"/>
              <a:t>антикоагулянти</a:t>
            </a:r>
            <a:r>
              <a:rPr lang="ru-RU" dirty="0"/>
              <a:t>, </a:t>
            </a:r>
            <a:r>
              <a:rPr lang="ru-RU" dirty="0" err="1"/>
              <a:t>теофілін</a:t>
            </a:r>
            <a:r>
              <a:rPr lang="ru-RU" dirty="0"/>
              <a:t>, </a:t>
            </a:r>
            <a:r>
              <a:rPr lang="ru-RU" dirty="0" err="1"/>
              <a:t>вальпроєва</a:t>
            </a:r>
            <a:r>
              <a:rPr lang="ru-RU" dirty="0"/>
              <a:t> кислота, </a:t>
            </a:r>
            <a:r>
              <a:rPr lang="ru-RU" dirty="0" err="1"/>
              <a:t>карбамазепін</a:t>
            </a:r>
            <a:r>
              <a:rPr lang="ru-RU" dirty="0"/>
              <a:t>,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err="1"/>
              <a:t>маткових</a:t>
            </a:r>
            <a:r>
              <a:rPr lang="ru-RU" dirty="0"/>
              <a:t> </a:t>
            </a:r>
            <a:r>
              <a:rPr lang="ru-RU" dirty="0" err="1"/>
              <a:t>ріжків</a:t>
            </a:r>
            <a:r>
              <a:rPr lang="ru-RU" dirty="0"/>
              <a:t>, </a:t>
            </a:r>
            <a:r>
              <a:rPr lang="ru-RU" dirty="0" err="1"/>
              <a:t>циклоспорин</a:t>
            </a:r>
            <a:r>
              <a:rPr lang="ru-RU" dirty="0"/>
              <a:t>, </a:t>
            </a:r>
            <a:r>
              <a:rPr lang="ru-RU" dirty="0" err="1"/>
              <a:t>дизопірамід</a:t>
            </a:r>
            <a:r>
              <a:rPr lang="ru-RU" dirty="0"/>
              <a:t>, </a:t>
            </a:r>
            <a:r>
              <a:rPr lang="ru-RU" dirty="0" err="1"/>
              <a:t>бромокриптин</a:t>
            </a:r>
            <a:r>
              <a:rPr lang="ru-RU" dirty="0"/>
              <a:t>, </a:t>
            </a:r>
            <a:r>
              <a:rPr lang="ru-RU" dirty="0" err="1"/>
              <a:t>левоміцетин</a:t>
            </a:r>
            <a:r>
              <a:rPr lang="ru-RU" dirty="0"/>
              <a:t>, </a:t>
            </a:r>
            <a:r>
              <a:rPr lang="ru-RU" dirty="0" err="1"/>
              <a:t>циметидин</a:t>
            </a:r>
            <a:r>
              <a:rPr lang="ru-RU" dirty="0"/>
              <a:t>, </a:t>
            </a:r>
            <a:r>
              <a:rPr lang="ru-RU" dirty="0" err="1"/>
              <a:t>антипірин</a:t>
            </a:r>
            <a:r>
              <a:rPr lang="ru-RU" dirty="0"/>
              <a:t>, </a:t>
            </a:r>
            <a:r>
              <a:rPr lang="ru-RU" dirty="0" err="1"/>
              <a:t>метилпреднізолон</a:t>
            </a:r>
            <a:r>
              <a:rPr lang="ru-RU" dirty="0"/>
              <a:t> та </a:t>
            </a:r>
            <a:r>
              <a:rPr lang="ru-RU" dirty="0" err="1" smtClean="0"/>
              <a:t>ін</a:t>
            </a:r>
            <a:endParaRPr lang="ru-RU" dirty="0"/>
          </a:p>
          <a:p>
            <a:r>
              <a:rPr lang="ru-RU" dirty="0"/>
              <a:t>За </a:t>
            </a:r>
            <a:r>
              <a:rPr lang="ru-RU" dirty="0" err="1"/>
              <a:t>ступенем</a:t>
            </a:r>
            <a:r>
              <a:rPr lang="ru-RU" dirty="0"/>
              <a:t> </a:t>
            </a:r>
            <a:r>
              <a:rPr lang="ru-RU" dirty="0" err="1"/>
              <a:t>вираженості</a:t>
            </a:r>
            <a:r>
              <a:rPr lang="ru-RU" dirty="0"/>
              <a:t> </a:t>
            </a:r>
            <a:r>
              <a:rPr lang="ru-RU" dirty="0" err="1"/>
              <a:t>інгібування</a:t>
            </a:r>
            <a:r>
              <a:rPr lang="ru-RU" dirty="0"/>
              <a:t> </a:t>
            </a:r>
            <a:r>
              <a:rPr lang="ru-RU" dirty="0" err="1"/>
              <a:t>цитохрому</a:t>
            </a:r>
            <a:r>
              <a:rPr lang="ru-RU" dirty="0"/>
              <a:t> Р450 </a:t>
            </a:r>
            <a:r>
              <a:rPr lang="ru-RU" dirty="0" err="1"/>
              <a:t>макроліди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розташувати</a:t>
            </a:r>
            <a:r>
              <a:rPr lang="ru-RU" dirty="0"/>
              <a:t> в такому порядку: </a:t>
            </a:r>
            <a:r>
              <a:rPr lang="ru-RU" dirty="0" err="1"/>
              <a:t>кларитроміцин</a:t>
            </a:r>
            <a:r>
              <a:rPr lang="ru-RU" dirty="0"/>
              <a:t> &gt; </a:t>
            </a:r>
            <a:r>
              <a:rPr lang="ru-RU" dirty="0" err="1"/>
              <a:t>еритроміцин</a:t>
            </a:r>
            <a:r>
              <a:rPr lang="ru-RU" dirty="0"/>
              <a:t> &gt; </a:t>
            </a:r>
            <a:r>
              <a:rPr lang="ru-RU" dirty="0" err="1"/>
              <a:t>джозаміцин</a:t>
            </a:r>
            <a:r>
              <a:rPr lang="ru-RU" dirty="0"/>
              <a:t> = </a:t>
            </a:r>
            <a:r>
              <a:rPr lang="ru-RU" dirty="0" err="1"/>
              <a:t>мідекаміцин</a:t>
            </a:r>
            <a:r>
              <a:rPr lang="ru-RU" dirty="0"/>
              <a:t> &gt; </a:t>
            </a:r>
            <a:r>
              <a:rPr lang="ru-RU" dirty="0" err="1"/>
              <a:t>рокситроміцин</a:t>
            </a:r>
            <a:r>
              <a:rPr lang="ru-RU" dirty="0"/>
              <a:t> &gt; </a:t>
            </a:r>
            <a:r>
              <a:rPr lang="ru-RU" dirty="0" err="1"/>
              <a:t>азитроміцин</a:t>
            </a:r>
            <a:r>
              <a:rPr lang="ru-RU" dirty="0"/>
              <a:t> &gt; </a:t>
            </a:r>
            <a:r>
              <a:rPr lang="ru-RU" dirty="0" err="1" smtClean="0"/>
              <a:t>спіраміцин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66081579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поєднувати</a:t>
            </a:r>
            <a:r>
              <a:rPr lang="ru-RU" dirty="0"/>
              <a:t> </a:t>
            </a:r>
            <a:r>
              <a:rPr lang="ru-RU" dirty="0" err="1"/>
              <a:t>макроліди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спіраміцину</a:t>
            </a:r>
            <a:r>
              <a:rPr lang="ru-RU" dirty="0"/>
              <a:t>) з </a:t>
            </a:r>
            <a:r>
              <a:rPr lang="ru-RU" dirty="0" err="1"/>
              <a:t>терфенадином</a:t>
            </a:r>
            <a:r>
              <a:rPr lang="ru-RU" dirty="0"/>
              <a:t>, </a:t>
            </a:r>
            <a:r>
              <a:rPr lang="ru-RU" dirty="0" err="1"/>
              <a:t>астемізолом</a:t>
            </a:r>
            <a:r>
              <a:rPr lang="ru-RU" dirty="0"/>
              <a:t> і </a:t>
            </a:r>
            <a:r>
              <a:rPr lang="ru-RU" dirty="0" err="1"/>
              <a:t>цизапридом</a:t>
            </a:r>
            <a:r>
              <a:rPr lang="ru-RU" dirty="0"/>
              <a:t> через </a:t>
            </a:r>
            <a:r>
              <a:rPr lang="ru-RU" dirty="0" err="1"/>
              <a:t>небезпеку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тяжких </a:t>
            </a:r>
            <a:r>
              <a:rPr lang="ru-RU" dirty="0" err="1"/>
              <a:t>порушень</a:t>
            </a:r>
            <a:r>
              <a:rPr lang="ru-RU" dirty="0"/>
              <a:t> </a:t>
            </a:r>
            <a:r>
              <a:rPr lang="ru-RU" dirty="0" err="1"/>
              <a:t>серцевого</a:t>
            </a:r>
            <a:r>
              <a:rPr lang="ru-RU" dirty="0"/>
              <a:t> ритму. </a:t>
            </a:r>
            <a:r>
              <a:rPr lang="ru-RU" dirty="0" err="1"/>
              <a:t>Макроліди</a:t>
            </a:r>
            <a:r>
              <a:rPr lang="ru-RU" dirty="0"/>
              <a:t> </a:t>
            </a:r>
            <a:r>
              <a:rPr lang="ru-RU" dirty="0" smtClean="0"/>
              <a:t>1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спричиняють</a:t>
            </a:r>
            <a:r>
              <a:rPr lang="ru-RU" dirty="0"/>
              <a:t> </a:t>
            </a:r>
            <a:r>
              <a:rPr lang="ru-RU" dirty="0" err="1"/>
              <a:t>ототоксичні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, тому </a:t>
            </a:r>
            <a:r>
              <a:rPr lang="ru-RU" dirty="0" err="1"/>
              <a:t>їх</a:t>
            </a:r>
            <a:r>
              <a:rPr lang="ru-RU" dirty="0"/>
              <a:t> не </a:t>
            </a:r>
            <a:r>
              <a:rPr lang="ru-RU" dirty="0" err="1"/>
              <a:t>призначають</a:t>
            </a:r>
            <a:r>
              <a:rPr lang="ru-RU" dirty="0"/>
              <a:t> разом з </a:t>
            </a:r>
            <a:r>
              <a:rPr lang="ru-RU" dirty="0" err="1"/>
              <a:t>аміноглікозидами</a:t>
            </a:r>
            <a:r>
              <a:rPr lang="ru-RU" dirty="0"/>
              <a:t>, </a:t>
            </a:r>
            <a:r>
              <a:rPr lang="ru-RU" dirty="0" err="1"/>
              <a:t>глікопептидами</a:t>
            </a:r>
            <a:r>
              <a:rPr lang="ru-RU" dirty="0"/>
              <a:t>. </a:t>
            </a:r>
            <a:r>
              <a:rPr lang="ru-RU" dirty="0" err="1"/>
              <a:t>Макроліди</a:t>
            </a:r>
            <a:r>
              <a:rPr lang="ru-RU" dirty="0"/>
              <a:t> не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поєднувати</a:t>
            </a:r>
            <a:r>
              <a:rPr lang="ru-RU" dirty="0"/>
              <a:t> з </a:t>
            </a:r>
            <a:r>
              <a:rPr lang="ru-RU" dirty="0" err="1"/>
              <a:t>левоміцетином</a:t>
            </a:r>
            <a:r>
              <a:rPr lang="ru-RU" dirty="0"/>
              <a:t>, </a:t>
            </a:r>
            <a:r>
              <a:rPr lang="ru-RU" dirty="0" err="1"/>
              <a:t>лінкозамідами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вони </a:t>
            </a:r>
            <a:r>
              <a:rPr lang="ru-RU" dirty="0" err="1"/>
              <a:t>мають</a:t>
            </a:r>
            <a:r>
              <a:rPr lang="ru-RU" dirty="0"/>
              <a:t> схожий </a:t>
            </a:r>
            <a:r>
              <a:rPr lang="ru-RU" dirty="0" err="1"/>
              <a:t>механізм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і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конкурувати</a:t>
            </a:r>
            <a:r>
              <a:rPr lang="ru-RU" dirty="0"/>
              <a:t> один з одним. </a:t>
            </a:r>
            <a:r>
              <a:rPr lang="ru-RU" dirty="0" err="1"/>
              <a:t>Антациди</a:t>
            </a:r>
            <a:r>
              <a:rPr lang="ru-RU" dirty="0"/>
              <a:t> </a:t>
            </a:r>
            <a:r>
              <a:rPr lang="ru-RU" dirty="0" err="1"/>
              <a:t>зменшують</a:t>
            </a:r>
            <a:r>
              <a:rPr lang="ru-RU" dirty="0"/>
              <a:t> </a:t>
            </a:r>
            <a:r>
              <a:rPr lang="ru-RU" dirty="0" err="1"/>
              <a:t>всмоктування</a:t>
            </a:r>
            <a:r>
              <a:rPr lang="ru-RU" dirty="0"/>
              <a:t> </a:t>
            </a:r>
            <a:r>
              <a:rPr lang="ru-RU" dirty="0" err="1"/>
              <a:t>макролідів</a:t>
            </a:r>
            <a:r>
              <a:rPr lang="ru-RU" dirty="0"/>
              <a:t> у ШКТ. </a:t>
            </a:r>
            <a:r>
              <a:rPr lang="ru-RU" dirty="0" err="1"/>
              <a:t>Водночас</a:t>
            </a:r>
            <a:r>
              <a:rPr lang="ru-RU" dirty="0"/>
              <a:t> </a:t>
            </a:r>
            <a:r>
              <a:rPr lang="ru-RU" dirty="0" err="1"/>
              <a:t>ця</a:t>
            </a:r>
            <a:r>
              <a:rPr lang="ru-RU" dirty="0"/>
              <a:t> группа </a:t>
            </a:r>
            <a:r>
              <a:rPr lang="ru-RU" dirty="0" err="1"/>
              <a:t>антибіотиків</a:t>
            </a:r>
            <a:r>
              <a:rPr lang="ru-RU" dirty="0"/>
              <a:t> </a:t>
            </a:r>
            <a:r>
              <a:rPr lang="ru-RU" dirty="0" err="1"/>
              <a:t>проявляє</a:t>
            </a:r>
            <a:r>
              <a:rPr lang="ru-RU" dirty="0"/>
              <a:t> </a:t>
            </a:r>
            <a:r>
              <a:rPr lang="ru-RU" dirty="0" err="1"/>
              <a:t>синергізм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тетрациклінами</a:t>
            </a:r>
            <a:r>
              <a:rPr lang="ru-RU" dirty="0"/>
              <a:t> і </a:t>
            </a:r>
            <a:r>
              <a:rPr lang="ru-RU" dirty="0" err="1" smtClean="0"/>
              <a:t>сульфаніламідами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05565218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191462"/>
            <a:ext cx="9817238" cy="1193202"/>
          </a:xfrm>
        </p:spPr>
        <p:txBody>
          <a:bodyPr/>
          <a:lstStyle/>
          <a:p>
            <a:pPr algn="ctr"/>
            <a:r>
              <a:rPr lang="ru-RU" i="1" dirty="0" err="1" smtClean="0"/>
              <a:t>Кетоліди</a:t>
            </a:r>
            <a:r>
              <a:rPr lang="ru-RU" i="1" dirty="0"/>
              <a:t>: </a:t>
            </a:r>
            <a:r>
              <a:rPr lang="ru-RU" i="1" dirty="0" err="1" smtClean="0"/>
              <a:t>телітроміцин</a:t>
            </a:r>
            <a:r>
              <a:rPr lang="ru-RU" i="1" dirty="0" smtClean="0"/>
              <a:t> </a:t>
            </a:r>
            <a:r>
              <a:rPr lang="ru-RU" i="1" dirty="0"/>
              <a:t>та </a:t>
            </a:r>
            <a:r>
              <a:rPr lang="ru-RU" i="1" dirty="0" err="1"/>
              <a:t>тяжкі</a:t>
            </a:r>
            <a:r>
              <a:rPr lang="ru-RU" i="1" dirty="0"/>
              <a:t> </a:t>
            </a:r>
            <a:r>
              <a:rPr lang="ru-RU" i="1" dirty="0" err="1"/>
              <a:t>побічні</a:t>
            </a:r>
            <a:r>
              <a:rPr lang="ru-RU" i="1" dirty="0"/>
              <a:t> </a:t>
            </a:r>
            <a:r>
              <a:rPr lang="ru-RU" i="1" dirty="0" err="1"/>
              <a:t>ефекти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2052918"/>
            <a:ext cx="10091557" cy="4387071"/>
          </a:xfrm>
        </p:spPr>
        <p:txBody>
          <a:bodyPr>
            <a:normAutofit/>
          </a:bodyPr>
          <a:lstStyle/>
          <a:p>
            <a:r>
              <a:rPr lang="ru-RU" b="1" dirty="0" err="1"/>
              <a:t>Телітроміцин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схвалений</a:t>
            </a:r>
            <a:r>
              <a:rPr lang="ru-RU" dirty="0"/>
              <a:t> для широкого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регулюючими</a:t>
            </a:r>
            <a:r>
              <a:rPr lang="ru-RU" dirty="0"/>
              <a:t> органами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простих</a:t>
            </a:r>
            <a:r>
              <a:rPr lang="ru-RU" dirty="0"/>
              <a:t> та </a:t>
            </a:r>
            <a:r>
              <a:rPr lang="ru-RU" dirty="0" err="1"/>
              <a:t>ускладнених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 </a:t>
            </a:r>
            <a:r>
              <a:rPr lang="ru-RU" dirty="0" err="1"/>
              <a:t>верхніх</a:t>
            </a:r>
            <a:r>
              <a:rPr lang="ru-RU" dirty="0"/>
              <a:t> та </a:t>
            </a:r>
            <a:r>
              <a:rPr lang="ru-RU" dirty="0" err="1"/>
              <a:t>нижніх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продається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торговою маркою </a:t>
            </a:r>
            <a:r>
              <a:rPr lang="en-US" dirty="0" err="1"/>
              <a:t>Ketek</a:t>
            </a:r>
            <a:r>
              <a:rPr lang="en-US" dirty="0"/>
              <a:t>, </a:t>
            </a:r>
            <a:r>
              <a:rPr lang="ru-RU" dirty="0" err="1"/>
              <a:t>одержаної</a:t>
            </a:r>
            <a:r>
              <a:rPr lang="ru-RU" dirty="0"/>
              <a:t> з </a:t>
            </a:r>
            <a:r>
              <a:rPr lang="ru-RU" dirty="0" err="1"/>
              <a:t>кетоліду</a:t>
            </a:r>
            <a:r>
              <a:rPr lang="ru-RU" dirty="0"/>
              <a:t> </a:t>
            </a:r>
            <a:r>
              <a:rPr lang="ru-RU" dirty="0" err="1"/>
              <a:t>підкласу</a:t>
            </a:r>
            <a:r>
              <a:rPr lang="ru-RU" dirty="0"/>
              <a:t> </a:t>
            </a:r>
            <a:r>
              <a:rPr lang="ru-RU" dirty="0" err="1"/>
              <a:t>макролідів</a:t>
            </a:r>
            <a:r>
              <a:rPr lang="ru-RU" dirty="0"/>
              <a:t>, у </a:t>
            </a:r>
            <a:r>
              <a:rPr lang="ru-RU" dirty="0" err="1"/>
              <a:t>молекулі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розпізнано</a:t>
            </a:r>
            <a:r>
              <a:rPr lang="ru-RU" dirty="0"/>
              <a:t> </a:t>
            </a:r>
            <a:r>
              <a:rPr lang="ru-RU" dirty="0" err="1"/>
              <a:t>кетогрупу</a:t>
            </a:r>
            <a:r>
              <a:rPr lang="ru-RU" dirty="0"/>
              <a:t>. </a:t>
            </a:r>
            <a:r>
              <a:rPr lang="ru-RU" dirty="0" err="1"/>
              <a:t>Незабаром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схвалення</a:t>
            </a:r>
            <a:r>
              <a:rPr lang="ru-RU" dirty="0"/>
              <a:t> стало </a:t>
            </a:r>
            <a:r>
              <a:rPr lang="ru-RU" dirty="0" err="1"/>
              <a:t>відомо</a:t>
            </a:r>
            <a:r>
              <a:rPr lang="ru-RU" dirty="0"/>
              <a:t> про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серйозних</a:t>
            </a:r>
            <a:r>
              <a:rPr lang="ru-RU" dirty="0"/>
              <a:t> </a:t>
            </a:r>
            <a:r>
              <a:rPr lang="ru-RU" dirty="0" err="1"/>
              <a:t>побічних</a:t>
            </a:r>
            <a:r>
              <a:rPr lang="ru-RU" dirty="0"/>
              <a:t> </a:t>
            </a:r>
            <a:r>
              <a:rPr lang="ru-RU" dirty="0" err="1"/>
              <a:t>ефектів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отримали</a:t>
            </a:r>
            <a:r>
              <a:rPr lang="ru-RU" dirty="0"/>
              <a:t> </a:t>
            </a:r>
            <a:r>
              <a:rPr lang="ru-RU" dirty="0" err="1"/>
              <a:t>загальну</a:t>
            </a:r>
            <a:r>
              <a:rPr lang="ru-RU" dirty="0"/>
              <a:t> </a:t>
            </a:r>
            <a:r>
              <a:rPr lang="ru-RU" dirty="0" err="1"/>
              <a:t>назву</a:t>
            </a:r>
            <a:r>
              <a:rPr lang="ru-RU" dirty="0"/>
              <a:t> «</a:t>
            </a:r>
            <a:r>
              <a:rPr lang="ru-RU" dirty="0" err="1"/>
              <a:t>ефекти</a:t>
            </a:r>
            <a:r>
              <a:rPr lang="ru-RU" dirty="0"/>
              <a:t> </a:t>
            </a:r>
            <a:r>
              <a:rPr lang="ru-RU" dirty="0" err="1"/>
              <a:t>Кетека</a:t>
            </a:r>
            <a:r>
              <a:rPr lang="ru-RU" dirty="0"/>
              <a:t>».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небажані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 включали </a:t>
            </a:r>
            <a:r>
              <a:rPr lang="ru-RU" dirty="0" err="1"/>
              <a:t>оборотні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зору</a:t>
            </a:r>
            <a:r>
              <a:rPr lang="ru-RU" dirty="0"/>
              <a:t>, </a:t>
            </a:r>
            <a:r>
              <a:rPr lang="ru-RU" dirty="0" err="1"/>
              <a:t>непритомність</a:t>
            </a:r>
            <a:r>
              <a:rPr lang="ru-RU" dirty="0"/>
              <a:t>, </a:t>
            </a:r>
            <a:r>
              <a:rPr lang="ru-RU" dirty="0" err="1"/>
              <a:t>загострення</a:t>
            </a:r>
            <a:r>
              <a:rPr lang="ru-RU" dirty="0"/>
              <a:t> </a:t>
            </a:r>
            <a:r>
              <a:rPr lang="ru-RU" dirty="0" err="1"/>
              <a:t>міастенії</a:t>
            </a:r>
            <a:r>
              <a:rPr lang="ru-RU" dirty="0"/>
              <a:t> та </a:t>
            </a:r>
            <a:r>
              <a:rPr lang="ru-RU" dirty="0" err="1"/>
              <a:t>печінкову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через </a:t>
            </a:r>
            <a:r>
              <a:rPr lang="ru-RU" dirty="0" err="1"/>
              <a:t>серйозний</a:t>
            </a:r>
            <a:r>
              <a:rPr lang="ru-RU" dirty="0"/>
              <a:t> характер </a:t>
            </a:r>
            <a:r>
              <a:rPr lang="ru-RU" dirty="0" err="1"/>
              <a:t>небажаних</a:t>
            </a:r>
            <a:r>
              <a:rPr lang="ru-RU" dirty="0"/>
              <a:t> </a:t>
            </a:r>
            <a:r>
              <a:rPr lang="ru-RU" dirty="0" err="1"/>
              <a:t>явищ</a:t>
            </a:r>
            <a:r>
              <a:rPr lang="ru-RU" dirty="0"/>
              <a:t> і </a:t>
            </a:r>
            <a:r>
              <a:rPr lang="ru-RU" dirty="0" err="1"/>
              <a:t>доступних</a:t>
            </a:r>
            <a:r>
              <a:rPr lang="ru-RU" dirty="0"/>
              <a:t> альтернатив </a:t>
            </a:r>
            <a:r>
              <a:rPr lang="ru-RU" dirty="0" err="1"/>
              <a:t>телітроміцин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не </a:t>
            </a:r>
            <a:r>
              <a:rPr lang="ru-RU" dirty="0" err="1"/>
              <a:t>використовується</a:t>
            </a:r>
            <a:r>
              <a:rPr lang="ru-RU" dirty="0"/>
              <a:t> широко.  </a:t>
            </a:r>
            <a:r>
              <a:rPr lang="ru-RU" dirty="0" err="1"/>
              <a:t>Управління</a:t>
            </a:r>
            <a:r>
              <a:rPr lang="ru-RU" dirty="0"/>
              <a:t> з </a:t>
            </a:r>
            <a:r>
              <a:rPr lang="ru-RU" dirty="0" err="1"/>
              <a:t>санітарного</a:t>
            </a:r>
            <a:r>
              <a:rPr lang="ru-RU" dirty="0"/>
              <a:t> </a:t>
            </a:r>
            <a:r>
              <a:rPr lang="ru-RU" dirty="0" err="1"/>
              <a:t>нагляду</a:t>
            </a:r>
            <a:r>
              <a:rPr lang="ru-RU" dirty="0"/>
              <a:t> за </a:t>
            </a:r>
            <a:r>
              <a:rPr lang="ru-RU" dirty="0" err="1"/>
              <a:t>якістю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та </a:t>
            </a:r>
            <a:r>
              <a:rPr lang="ru-RU" dirty="0" err="1"/>
              <a:t>медикаментів</a:t>
            </a:r>
            <a:r>
              <a:rPr lang="ru-RU" dirty="0"/>
              <a:t> США (</a:t>
            </a:r>
            <a:r>
              <a:rPr lang="en-US" dirty="0"/>
              <a:t>FDA) </a:t>
            </a:r>
            <a:r>
              <a:rPr lang="ru-RU" dirty="0" err="1"/>
              <a:t>відкликало</a:t>
            </a:r>
            <a:r>
              <a:rPr lang="ru-RU" dirty="0"/>
              <a:t> </a:t>
            </a:r>
            <a:r>
              <a:rPr lang="ru-RU" dirty="0" err="1"/>
              <a:t>дозвіл</a:t>
            </a:r>
            <a:r>
              <a:rPr lang="ru-RU" dirty="0"/>
              <a:t> на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простих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 та дозволило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при </a:t>
            </a:r>
            <a:r>
              <a:rPr lang="ru-RU" dirty="0" err="1"/>
              <a:t>позалікарняній</a:t>
            </a:r>
            <a:r>
              <a:rPr lang="ru-RU" dirty="0"/>
              <a:t> </a:t>
            </a:r>
            <a:r>
              <a:rPr lang="ru-RU" dirty="0" err="1"/>
              <a:t>бактеріальній</a:t>
            </a:r>
            <a:r>
              <a:rPr lang="ru-RU" dirty="0"/>
              <a:t> </a:t>
            </a:r>
            <a:r>
              <a:rPr lang="ru-RU" dirty="0" err="1" smtClean="0"/>
              <a:t>пневмонії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58976420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074" y="452718"/>
            <a:ext cx="9771017" cy="1258516"/>
          </a:xfrm>
        </p:spPr>
        <p:txBody>
          <a:bodyPr/>
          <a:lstStyle/>
          <a:p>
            <a:pPr algn="ctr"/>
            <a:r>
              <a:rPr lang="ru-RU" sz="4000" dirty="0" err="1"/>
              <a:t>Солітроміцин</a:t>
            </a:r>
            <a:r>
              <a:rPr lang="ru-RU" sz="4000" dirty="0"/>
              <a:t> – перший </a:t>
            </a:r>
            <a:r>
              <a:rPr lang="ru-RU" sz="4000" dirty="0" err="1"/>
              <a:t>фторкетолід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err="1"/>
              <a:t>Солітроміцин</a:t>
            </a:r>
            <a:r>
              <a:rPr lang="ru-RU" sz="2400" dirty="0"/>
              <a:t> </a:t>
            </a:r>
            <a:r>
              <a:rPr lang="ru-RU" sz="2400" dirty="0" err="1"/>
              <a:t>являє</a:t>
            </a:r>
            <a:r>
              <a:rPr lang="ru-RU" sz="2400" dirty="0"/>
              <a:t> собою </a:t>
            </a:r>
            <a:r>
              <a:rPr lang="ru-RU" sz="2400" dirty="0" err="1"/>
              <a:t>макролід</a:t>
            </a:r>
            <a:r>
              <a:rPr lang="ru-RU" sz="2400" dirty="0"/>
              <a:t> 4 </a:t>
            </a:r>
            <a:r>
              <a:rPr lang="ru-RU" sz="2400" dirty="0" err="1"/>
              <a:t>покоління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має</a:t>
            </a:r>
            <a:r>
              <a:rPr lang="ru-RU" sz="2400" dirty="0"/>
              <a:t> фтор у 2-му </a:t>
            </a:r>
            <a:r>
              <a:rPr lang="ru-RU" sz="2400" dirty="0" err="1"/>
              <a:t>положенні</a:t>
            </a:r>
            <a:r>
              <a:rPr lang="ru-RU" sz="2400" dirty="0"/>
              <a:t> та </a:t>
            </a:r>
            <a:r>
              <a:rPr lang="ru-RU" sz="2400" dirty="0" err="1"/>
              <a:t>алкіларільну</a:t>
            </a:r>
            <a:r>
              <a:rPr lang="ru-RU" sz="2400" dirty="0"/>
              <a:t> </a:t>
            </a:r>
            <a:r>
              <a:rPr lang="ru-RU" sz="2400" dirty="0" err="1"/>
              <a:t>бічну</a:t>
            </a:r>
            <a:r>
              <a:rPr lang="ru-RU" sz="2400" dirty="0"/>
              <a:t> </a:t>
            </a:r>
            <a:r>
              <a:rPr lang="ru-RU" sz="2400" dirty="0" err="1"/>
              <a:t>ланцюг</a:t>
            </a:r>
            <a:r>
              <a:rPr lang="ru-RU" sz="2400" dirty="0"/>
              <a:t>, </a:t>
            </a:r>
            <a:r>
              <a:rPr lang="ru-RU" sz="2400" dirty="0" err="1"/>
              <a:t>відмінну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телитроміцину</a:t>
            </a:r>
            <a:r>
              <a:rPr lang="ru-RU" sz="2400" dirty="0"/>
              <a:t>. </a:t>
            </a:r>
            <a:r>
              <a:rPr lang="ru-RU" sz="2400" dirty="0" err="1"/>
              <a:t>Солітроміцин</a:t>
            </a:r>
            <a:r>
              <a:rPr lang="ru-RU" sz="2400" dirty="0"/>
              <a:t> </a:t>
            </a:r>
            <a:r>
              <a:rPr lang="ru-RU" sz="2400" dirty="0" err="1"/>
              <a:t>взаємодіє</a:t>
            </a:r>
            <a:r>
              <a:rPr lang="ru-RU" sz="2400" dirty="0"/>
              <a:t> в </a:t>
            </a:r>
            <a:r>
              <a:rPr lang="ru-RU" sz="2400" dirty="0" err="1"/>
              <a:t>трьох</a:t>
            </a:r>
            <a:r>
              <a:rPr lang="ru-RU" sz="2400" dirty="0"/>
              <a:t> </a:t>
            </a:r>
            <a:r>
              <a:rPr lang="ru-RU" sz="2400" dirty="0" err="1"/>
              <a:t>ділянках</a:t>
            </a:r>
            <a:r>
              <a:rPr lang="ru-RU" sz="2400" dirty="0"/>
              <a:t> </a:t>
            </a:r>
            <a:r>
              <a:rPr lang="ru-RU" sz="2400" dirty="0" err="1"/>
              <a:t>бактеріальної</a:t>
            </a:r>
            <a:r>
              <a:rPr lang="ru-RU" sz="2400" dirty="0"/>
              <a:t> </a:t>
            </a:r>
            <a:r>
              <a:rPr lang="ru-RU" sz="2400" dirty="0" err="1"/>
              <a:t>рибосоми</a:t>
            </a:r>
            <a:r>
              <a:rPr lang="ru-RU" sz="2400" dirty="0"/>
              <a:t>, </a:t>
            </a:r>
            <a:r>
              <a:rPr lang="ru-RU" sz="2400" dirty="0" err="1"/>
              <a:t>має</a:t>
            </a:r>
            <a:r>
              <a:rPr lang="ru-RU" sz="2400" dirty="0"/>
              <a:t> </a:t>
            </a:r>
            <a:r>
              <a:rPr lang="ru-RU" sz="2400" dirty="0" err="1"/>
              <a:t>активність</a:t>
            </a:r>
            <a:r>
              <a:rPr lang="ru-RU" sz="2400" dirty="0"/>
              <a:t> </a:t>
            </a:r>
            <a:r>
              <a:rPr lang="ru-RU" sz="2400" dirty="0" err="1"/>
              <a:t>проти</a:t>
            </a:r>
            <a:r>
              <a:rPr lang="ru-RU" sz="2400" dirty="0"/>
              <a:t> </a:t>
            </a:r>
            <a:r>
              <a:rPr lang="ru-RU" sz="2400" dirty="0" err="1"/>
              <a:t>штамів</a:t>
            </a:r>
            <a:r>
              <a:rPr lang="ru-RU" sz="2400" dirty="0"/>
              <a:t>, </a:t>
            </a:r>
            <a:r>
              <a:rPr lang="ru-RU" sz="2400" dirty="0" err="1"/>
              <a:t>стійких</a:t>
            </a:r>
            <a:r>
              <a:rPr lang="ru-RU" sz="2400" dirty="0"/>
              <a:t> до </a:t>
            </a:r>
            <a:r>
              <a:rPr lang="ru-RU" sz="2400" dirty="0" err="1"/>
              <a:t>більш</a:t>
            </a:r>
            <a:r>
              <a:rPr lang="ru-RU" sz="2400" dirty="0"/>
              <a:t> </a:t>
            </a:r>
            <a:r>
              <a:rPr lang="ru-RU" sz="2400" dirty="0" err="1"/>
              <a:t>старих</a:t>
            </a:r>
            <a:r>
              <a:rPr lang="ru-RU" sz="2400" dirty="0"/>
              <a:t> </a:t>
            </a:r>
            <a:r>
              <a:rPr lang="ru-RU" sz="2400" dirty="0" err="1"/>
              <a:t>макролідів</a:t>
            </a:r>
            <a:r>
              <a:rPr lang="ru-RU" sz="2400" dirty="0"/>
              <a:t> (</a:t>
            </a:r>
            <a:r>
              <a:rPr lang="ru-RU" sz="2400" dirty="0" err="1"/>
              <a:t>включаючи</a:t>
            </a:r>
            <a:r>
              <a:rPr lang="ru-RU" sz="2400" dirty="0"/>
              <a:t> </a:t>
            </a:r>
            <a:r>
              <a:rPr lang="ru-RU" sz="2400" dirty="0" err="1"/>
              <a:t>телітроміцин</a:t>
            </a:r>
            <a:r>
              <a:rPr lang="ru-RU" sz="2400" dirty="0"/>
              <a:t>), і </a:t>
            </a:r>
            <a:r>
              <a:rPr lang="ru-RU" sz="2400" dirty="0" err="1"/>
              <a:t>має</a:t>
            </a:r>
            <a:r>
              <a:rPr lang="ru-RU" sz="2400" dirty="0"/>
              <a:t> </a:t>
            </a:r>
            <a:r>
              <a:rPr lang="ru-RU" sz="2400" dirty="0" err="1"/>
              <a:t>переважно</a:t>
            </a:r>
            <a:r>
              <a:rPr lang="ru-RU" sz="2400" dirty="0"/>
              <a:t> </a:t>
            </a:r>
            <a:r>
              <a:rPr lang="ru-RU" sz="2400" b="1" dirty="0" err="1"/>
              <a:t>бактерицидну</a:t>
            </a:r>
            <a:r>
              <a:rPr lang="ru-RU" sz="2400" dirty="0"/>
              <a:t> </a:t>
            </a:r>
            <a:r>
              <a:rPr lang="ru-RU" sz="2400" dirty="0" err="1"/>
              <a:t>дію</a:t>
            </a:r>
            <a:endParaRPr lang="ru-RU" sz="2400" dirty="0"/>
          </a:p>
          <a:p>
            <a:r>
              <a:rPr lang="ru-RU" sz="2400" dirty="0" err="1"/>
              <a:t>Солітроміцин</a:t>
            </a:r>
            <a:r>
              <a:rPr lang="ru-RU" sz="2400" dirty="0"/>
              <a:t>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був</a:t>
            </a:r>
            <a:r>
              <a:rPr lang="ru-RU" sz="2400" dirty="0"/>
              <a:t> </a:t>
            </a:r>
            <a:r>
              <a:rPr lang="ru-RU" sz="2400" dirty="0" err="1"/>
              <a:t>розроблений</a:t>
            </a:r>
            <a:r>
              <a:rPr lang="ru-RU" sz="2400" dirty="0"/>
              <a:t> для </a:t>
            </a:r>
            <a:r>
              <a:rPr lang="ru-RU" sz="2400" dirty="0" err="1"/>
              <a:t>внутрішньовенного</a:t>
            </a:r>
            <a:r>
              <a:rPr lang="ru-RU" sz="2400" dirty="0"/>
              <a:t> </a:t>
            </a:r>
            <a:r>
              <a:rPr lang="ru-RU" sz="2400" dirty="0" err="1"/>
              <a:t>введення</a:t>
            </a:r>
            <a:r>
              <a:rPr lang="ru-RU" sz="2400" dirty="0"/>
              <a:t>. </a:t>
            </a:r>
            <a:r>
              <a:rPr lang="ru-RU" sz="2400" dirty="0" err="1"/>
              <a:t>Пероральна</a:t>
            </a:r>
            <a:r>
              <a:rPr lang="ru-RU" sz="2400" dirty="0"/>
              <a:t> </a:t>
            </a:r>
            <a:r>
              <a:rPr lang="ru-RU" sz="2400" dirty="0" err="1"/>
              <a:t>суспензія</a:t>
            </a:r>
            <a:r>
              <a:rPr lang="ru-RU" sz="2400" dirty="0"/>
              <a:t> проходить </a:t>
            </a:r>
            <a:r>
              <a:rPr lang="ru-RU" sz="2400" dirty="0" err="1"/>
              <a:t>випробування</a:t>
            </a:r>
            <a:r>
              <a:rPr lang="ru-RU" sz="2400" dirty="0"/>
              <a:t> у </a:t>
            </a:r>
            <a:r>
              <a:rPr lang="ru-RU" sz="2400" dirty="0" err="1"/>
              <a:t>педіатричних</a:t>
            </a:r>
            <a:r>
              <a:rPr lang="ru-RU" sz="2400" dirty="0"/>
              <a:t> </a:t>
            </a:r>
            <a:r>
              <a:rPr lang="ru-RU" sz="2400" dirty="0" err="1"/>
              <a:t>дослідженнях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640895951"/>
      </p:ext>
    </p:extLst>
  </p:cSld>
  <p:clrMapOvr>
    <a:masterClrMapping/>
  </p:clrMapOvr>
  <p:transition spd="slow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Висновки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1853248"/>
            <a:ext cx="9660483" cy="4573678"/>
          </a:xfrm>
        </p:spPr>
        <p:txBody>
          <a:bodyPr>
            <a:normAutofit/>
          </a:bodyPr>
          <a:lstStyle/>
          <a:p>
            <a:r>
              <a:rPr lang="ru-RU" sz="2400" dirty="0" err="1"/>
              <a:t>Макроліди</a:t>
            </a:r>
            <a:r>
              <a:rPr lang="ru-RU" sz="2400" dirty="0"/>
              <a:t> </a:t>
            </a:r>
            <a:r>
              <a:rPr lang="ru-RU" sz="2400" dirty="0" smtClean="0"/>
              <a:t>є </a:t>
            </a:r>
            <a:r>
              <a:rPr lang="ru-RU" sz="2400" dirty="0" err="1"/>
              <a:t>важливим</a:t>
            </a:r>
            <a:r>
              <a:rPr lang="ru-RU" sz="2400" dirty="0"/>
              <a:t> </a:t>
            </a:r>
            <a:r>
              <a:rPr lang="ru-RU" sz="2400" dirty="0" err="1"/>
              <a:t>класом</a:t>
            </a:r>
            <a:r>
              <a:rPr lang="ru-RU" sz="2400" dirty="0"/>
              <a:t> </a:t>
            </a:r>
            <a:r>
              <a:rPr lang="ru-RU" sz="2400" dirty="0" err="1"/>
              <a:t>антибіотиків</a:t>
            </a:r>
            <a:r>
              <a:rPr lang="ru-RU" sz="2400" dirty="0"/>
              <a:t> у </a:t>
            </a:r>
            <a:r>
              <a:rPr lang="ru-RU" sz="2400" dirty="0" err="1"/>
              <a:t>арсеналі</a:t>
            </a:r>
            <a:r>
              <a:rPr lang="ru-RU" sz="2400" dirty="0"/>
              <a:t> </a:t>
            </a:r>
            <a:r>
              <a:rPr lang="ru-RU" sz="2400" dirty="0" err="1"/>
              <a:t>лікарів</a:t>
            </a:r>
            <a:r>
              <a:rPr lang="ru-RU" sz="2400" dirty="0"/>
              <a:t>. </a:t>
            </a:r>
            <a:r>
              <a:rPr lang="ru-RU" sz="2400" dirty="0" err="1"/>
              <a:t>Стійкість</a:t>
            </a:r>
            <a:r>
              <a:rPr lang="ru-RU" sz="2400" dirty="0"/>
              <a:t> до </a:t>
            </a:r>
            <a:r>
              <a:rPr lang="ru-RU" sz="2400" dirty="0" err="1"/>
              <a:t>макролідів</a:t>
            </a:r>
            <a:r>
              <a:rPr lang="ru-RU" sz="2400" dirty="0"/>
              <a:t> </a:t>
            </a:r>
            <a:r>
              <a:rPr lang="ru-RU" sz="2400" dirty="0" err="1"/>
              <a:t>знизила</a:t>
            </a:r>
            <a:r>
              <a:rPr lang="ru-RU" sz="2400" dirty="0"/>
              <a:t> </a:t>
            </a:r>
            <a:r>
              <a:rPr lang="ru-RU" sz="2400" dirty="0" err="1"/>
              <a:t>їхню</a:t>
            </a:r>
            <a:r>
              <a:rPr lang="ru-RU" sz="2400" dirty="0"/>
              <a:t> </a:t>
            </a:r>
            <a:r>
              <a:rPr lang="ru-RU" sz="2400" dirty="0" err="1"/>
              <a:t>ефективність</a:t>
            </a:r>
            <a:r>
              <a:rPr lang="ru-RU" sz="2400" dirty="0"/>
              <a:t> при </a:t>
            </a:r>
            <a:r>
              <a:rPr lang="ru-RU" sz="2400" dirty="0" err="1"/>
              <a:t>лікуванні</a:t>
            </a:r>
            <a:r>
              <a:rPr lang="ru-RU" sz="2400" dirty="0"/>
              <a:t> </a:t>
            </a:r>
            <a:r>
              <a:rPr lang="ru-RU" sz="2400" dirty="0" err="1"/>
              <a:t>інфекцій</a:t>
            </a:r>
            <a:r>
              <a:rPr lang="ru-RU" sz="2400" dirty="0"/>
              <a:t> </a:t>
            </a:r>
            <a:r>
              <a:rPr lang="ru-RU" sz="2400" dirty="0" err="1"/>
              <a:t>дихальних</a:t>
            </a:r>
            <a:r>
              <a:rPr lang="ru-RU" sz="2400" dirty="0"/>
              <a:t> </a:t>
            </a:r>
            <a:r>
              <a:rPr lang="ru-RU" sz="2400" dirty="0" err="1"/>
              <a:t>шляхів</a:t>
            </a:r>
            <a:r>
              <a:rPr lang="ru-RU" sz="2400" dirty="0"/>
              <a:t>, а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гонореї</a:t>
            </a:r>
            <a:r>
              <a:rPr lang="ru-RU" sz="2400" dirty="0"/>
              <a:t>. </a:t>
            </a:r>
            <a:r>
              <a:rPr lang="ru-RU" sz="2400" dirty="0" err="1"/>
              <a:t>Солітроміцин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стати </a:t>
            </a:r>
            <a:r>
              <a:rPr lang="ru-RU" sz="2400" dirty="0" err="1"/>
              <a:t>макролідом</a:t>
            </a:r>
            <a:r>
              <a:rPr lang="ru-RU" sz="2400" dirty="0"/>
              <a:t> четвертого </a:t>
            </a:r>
            <a:r>
              <a:rPr lang="ru-RU" sz="2400" dirty="0" err="1"/>
              <a:t>покоління</a:t>
            </a:r>
            <a:r>
              <a:rPr lang="ru-RU" sz="2400" dirty="0"/>
              <a:t> для </a:t>
            </a:r>
            <a:r>
              <a:rPr lang="ru-RU" sz="2400" dirty="0" err="1"/>
              <a:t>застосування</a:t>
            </a:r>
            <a:r>
              <a:rPr lang="ru-RU" sz="2400" dirty="0"/>
              <a:t> при </a:t>
            </a:r>
            <a:r>
              <a:rPr lang="ru-RU" sz="2400" dirty="0" err="1"/>
              <a:t>позалікарняній</a:t>
            </a:r>
            <a:r>
              <a:rPr lang="ru-RU" sz="2400" dirty="0"/>
              <a:t> </a:t>
            </a:r>
            <a:r>
              <a:rPr lang="ru-RU" sz="2400" dirty="0" err="1"/>
              <a:t>бактеріальній</a:t>
            </a:r>
            <a:r>
              <a:rPr lang="ru-RU" sz="2400" dirty="0"/>
              <a:t> </a:t>
            </a:r>
            <a:r>
              <a:rPr lang="ru-RU" sz="2400" dirty="0" err="1"/>
              <a:t>пневмонії</a:t>
            </a:r>
            <a:r>
              <a:rPr lang="ru-RU" sz="2400" dirty="0"/>
              <a:t>, </a:t>
            </a:r>
            <a:r>
              <a:rPr lang="ru-RU" sz="2400" dirty="0" err="1"/>
              <a:t>оскільки</a:t>
            </a:r>
            <a:r>
              <a:rPr lang="ru-RU" sz="2400" dirty="0"/>
              <a:t> </a:t>
            </a:r>
            <a:r>
              <a:rPr lang="ru-RU" sz="2400" dirty="0" err="1"/>
              <a:t>він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бути </a:t>
            </a:r>
            <a:r>
              <a:rPr lang="ru-RU" sz="2400" dirty="0" err="1"/>
              <a:t>доступний</a:t>
            </a:r>
            <a:r>
              <a:rPr lang="ru-RU" sz="2400" dirty="0"/>
              <a:t> у капсулах для перорального </a:t>
            </a:r>
            <a:r>
              <a:rPr lang="ru-RU" sz="2400" dirty="0" err="1"/>
              <a:t>застосування</a:t>
            </a:r>
            <a:r>
              <a:rPr lang="ru-RU" sz="2400" dirty="0"/>
              <a:t> та </a:t>
            </a:r>
            <a:r>
              <a:rPr lang="ru-RU" sz="2400" dirty="0" err="1"/>
              <a:t>внутрішньовенних</a:t>
            </a:r>
            <a:r>
              <a:rPr lang="ru-RU" sz="2400" dirty="0"/>
              <a:t> </a:t>
            </a:r>
            <a:r>
              <a:rPr lang="ru-RU" sz="2400" dirty="0" smtClean="0"/>
              <a:t>формах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110921448"/>
      </p:ext>
    </p:extLst>
  </p:cSld>
  <p:clrMapOvr>
    <a:masterClrMapping/>
  </p:clrMapOvr>
  <p:transition spd="slow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9254" y="1360587"/>
            <a:ext cx="8946541" cy="4195481"/>
          </a:xfrm>
        </p:spPr>
        <p:txBody>
          <a:bodyPr>
            <a:normAutofit/>
          </a:bodyPr>
          <a:lstStyle/>
          <a:p>
            <a:r>
              <a:rPr lang="uk-UA" sz="2400" b="1" i="1" dirty="0" smtClean="0"/>
              <a:t>Дякую за увагу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xmlns="" val="3237235137"/>
      </p:ext>
    </p:extLst>
  </p:cSld>
  <p:clrMapOvr>
    <a:masterClrMapping/>
  </p:clrMapOvr>
  <p:transition spd="slow">
    <p:randomBar dir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BACC050B-8757-4460-95D8-E37B46A6B42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оздание документа." ma:contentTypeScope="" ma:versionID="93cfa836460f0464c71dd761b066470f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54699afb428aa99352f7fb83f08d1121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C2E214-5B8A-464C-A835-6F2B827E127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5DB2888-75FB-4AA4-B2D8-11FC1F606F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168815-6696-4BCD-BF29-C9EB8E92AB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670</TotalTime>
  <Words>1254</Words>
  <Application>Microsoft Office PowerPoint</Application>
  <PresentationFormat>Произвольный</PresentationFormat>
  <Paragraphs>63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Ион</vt:lpstr>
      <vt:lpstr>Слайд 1</vt:lpstr>
      <vt:lpstr>Слайд 2</vt:lpstr>
      <vt:lpstr>Слайд 3</vt:lpstr>
      <vt:lpstr>Останні досягнення</vt:lpstr>
      <vt:lpstr>Дія та спектр</vt:lpstr>
      <vt:lpstr>Резистентність</vt:lpstr>
      <vt:lpstr>Слайд 7</vt:lpstr>
      <vt:lpstr>Ефекти</vt:lpstr>
      <vt:lpstr>Інші ефекти</vt:lpstr>
      <vt:lpstr>Шлях введення</vt:lpstr>
      <vt:lpstr>Слайд 11</vt:lpstr>
      <vt:lpstr>Слайд 12</vt:lpstr>
      <vt:lpstr>Макроліди застосовуються при непереносимості пеніцилінів:</vt:lpstr>
      <vt:lpstr>Разом з тим при їх застосуванні можуть відмічати: </vt:lpstr>
      <vt:lpstr>Слайд 15</vt:lpstr>
      <vt:lpstr>Слайд 16</vt:lpstr>
      <vt:lpstr>Слайд 17</vt:lpstr>
      <vt:lpstr>Кетоліди: телітроміцин та тяжкі побічні ефекти</vt:lpstr>
      <vt:lpstr>Солітроміцин – перший фторкетолід</vt:lpstr>
      <vt:lpstr>Висновки</vt:lpstr>
      <vt:lpstr>Слайд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Напівсинтетичні макроліди</dc:title>
  <dc:creator>Максим Вастьянов</dc:creator>
  <cp:lastModifiedBy>Холод Поліна</cp:lastModifiedBy>
  <cp:revision>14</cp:revision>
  <dcterms:created xsi:type="dcterms:W3CDTF">2023-12-17T22:35:41Z</dcterms:created>
  <dcterms:modified xsi:type="dcterms:W3CDTF">2024-02-14T11:34:45Z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0x010100284B2EA9DF61B243BEB64F8DC0581C31</vt:lpwstr>
  </property>
</Properties>
</file>