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sldIdLst>
    <p:sldId id="256" r:id="rId4"/>
    <p:sldId id="257" r:id="rId5"/>
    <p:sldId id="258" r:id="rId6"/>
    <p:sldId id="259" r:id="rId7"/>
    <p:sldId id="266" r:id="rId8"/>
    <p:sldId id="267" r:id="rId9"/>
    <p:sldId id="268" r:id="rId10"/>
    <p:sldId id="269" r:id="rId11"/>
    <p:sldId id="260" r:id="rId12"/>
    <p:sldId id="270" r:id="rId13"/>
    <p:sldId id="261" r:id="rId14"/>
    <p:sldId id="271" r:id="rId15"/>
    <p:sldId id="262" r:id="rId16"/>
    <p:sldId id="272" r:id="rId17"/>
    <p:sldId id="263" r:id="rId18"/>
    <p:sldId id="264" r:id="rId19"/>
    <p:sldId id="265" r:id="rId20"/>
    <p:sldId id="273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5F24-1E76-4854-A2ED-BD3EA0FB3D86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7B2E-2649-4240-AA6E-5656FF0908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91704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5F24-1E76-4854-A2ED-BD3EA0FB3D86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7B2E-2649-4240-AA6E-5656FF0908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6684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5F24-1E76-4854-A2ED-BD3EA0FB3D86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7B2E-2649-4240-AA6E-5656FF0908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126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5F24-1E76-4854-A2ED-BD3EA0FB3D86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7B2E-2649-4240-AA6E-5656FF0908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5472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5F24-1E76-4854-A2ED-BD3EA0FB3D86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7B2E-2649-4240-AA6E-5656FF0908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5793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5F24-1E76-4854-A2ED-BD3EA0FB3D86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7B2E-2649-4240-AA6E-5656FF0908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4363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5F24-1E76-4854-A2ED-BD3EA0FB3D86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7B2E-2649-4240-AA6E-5656FF0908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5160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5F24-1E76-4854-A2ED-BD3EA0FB3D86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7B2E-2649-4240-AA6E-5656FF0908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9058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5F24-1E76-4854-A2ED-BD3EA0FB3D86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7B2E-2649-4240-AA6E-5656FF0908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2388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5F24-1E76-4854-A2ED-BD3EA0FB3D86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7B2E-2649-4240-AA6E-5656FF0908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0849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5F24-1E76-4854-A2ED-BD3EA0FB3D86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7B2E-2649-4240-AA6E-5656FF0908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2879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5F24-1E76-4854-A2ED-BD3EA0FB3D86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7B2E-2649-4240-AA6E-5656FF0908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5512837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5F24-1E76-4854-A2ED-BD3EA0FB3D86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7B2E-2649-4240-AA6E-5656FF0908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11225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5F24-1E76-4854-A2ED-BD3EA0FB3D86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7B2E-2649-4240-AA6E-5656FF0908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2574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5F24-1E76-4854-A2ED-BD3EA0FB3D86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7B2E-2649-4240-AA6E-5656FF0908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61230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5F24-1E76-4854-A2ED-BD3EA0FB3D86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7B2E-2649-4240-AA6E-5656FF0908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4494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5F24-1E76-4854-A2ED-BD3EA0FB3D86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7B2E-2649-4240-AA6E-5656FF0908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2109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5AC35F24-1E76-4854-A2ED-BD3EA0FB3D86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631E7B2E-2649-4240-AA6E-5656FF0908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7693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4DD0CF-F8FF-43E8-A273-B7E0DAEAD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731" y="1769540"/>
            <a:ext cx="9886996" cy="1828801"/>
          </a:xfrm>
        </p:spPr>
        <p:txBody>
          <a:bodyPr/>
          <a:lstStyle/>
          <a:p>
            <a:r>
              <a:rPr lang="uk-UA" b="1" dirty="0">
                <a:solidFill>
                  <a:schemeClr val="accent1"/>
                </a:solidFill>
              </a:rPr>
              <a:t>Напівсинтетичні пеніциліни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307164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1BC8989-A18C-4D07-962E-8821C83EC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>
                <a:solidFill>
                  <a:schemeClr val="accent1"/>
                </a:solidFill>
              </a:rPr>
              <a:t>Як виникли </a:t>
            </a:r>
            <a:r>
              <a:rPr lang="uk-UA" b="1" dirty="0" err="1">
                <a:solidFill>
                  <a:schemeClr val="accent1"/>
                </a:solidFill>
              </a:rPr>
              <a:t>напівсинететичні</a:t>
            </a:r>
            <a:r>
              <a:rPr lang="uk-UA" b="1" dirty="0">
                <a:solidFill>
                  <a:schemeClr val="accent1"/>
                </a:solidFill>
              </a:rPr>
              <a:t> пеніциліни?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E5E567B-35E7-4EAA-BFB1-D6939952E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4292687" cy="4864294"/>
          </a:xfrm>
        </p:spPr>
        <p:txBody>
          <a:bodyPr>
            <a:normAutofit/>
          </a:bodyPr>
          <a:lstStyle/>
          <a:p>
            <a:r>
              <a:rPr lang="uk-UA" sz="2400" b="1" dirty="0">
                <a:effectLst/>
              </a:rPr>
              <a:t>В 1957 р відкрили «ядро» пеніциліну – 6-амінопеніциланову кислоту (продукт розпаду пеніциліну під дією </a:t>
            </a:r>
            <a:r>
              <a:rPr lang="uk-UA" sz="2400" b="1" dirty="0" err="1">
                <a:effectLst/>
              </a:rPr>
              <a:t>пеніцилінази</a:t>
            </a:r>
            <a:r>
              <a:rPr lang="uk-UA" sz="2400" b="1" dirty="0">
                <a:effectLst/>
              </a:rPr>
              <a:t>).</a:t>
            </a:r>
          </a:p>
          <a:p>
            <a:endParaRPr lang="uk-UA" sz="2400" b="1" dirty="0">
              <a:effectLst/>
            </a:endParaRPr>
          </a:p>
          <a:p>
            <a:r>
              <a:rPr lang="uk-UA" sz="2400" b="1" dirty="0">
                <a:effectLst/>
              </a:rPr>
              <a:t>Це стало проривом і дало можливість отримання напівсинтетичних препаратів.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13F2648-F35A-4960-A8FC-DEAFC2F094A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9787" y="1732449"/>
            <a:ext cx="3138131" cy="31381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D2658B1-0A47-49D8-8806-9373DE58777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96132" y="3357498"/>
            <a:ext cx="3239245" cy="3239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5669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38CF25C-33E4-485A-B434-C624042B4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schemeClr val="accent1"/>
                </a:solidFill>
              </a:rPr>
              <a:t>Класифікація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31C2C36-15C9-4723-A319-E864A63BD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968759"/>
            <a:ext cx="10353762" cy="4488025"/>
          </a:xfrm>
        </p:spPr>
        <p:txBody>
          <a:bodyPr/>
          <a:lstStyle/>
          <a:p>
            <a:r>
              <a:rPr lang="ru-RU" b="1" dirty="0">
                <a:solidFill>
                  <a:schemeClr val="accent1"/>
                </a:solidFill>
                <a:effectLst/>
              </a:rPr>
              <a:t>широкого спектру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(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амінопеніциліни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) </a:t>
            </a:r>
            <a:r>
              <a:rPr lang="ru-RU" dirty="0">
                <a:effectLst/>
              </a:rPr>
              <a:t>- </a:t>
            </a:r>
            <a:r>
              <a:rPr lang="ru-RU" dirty="0" err="1">
                <a:effectLst/>
              </a:rPr>
              <a:t>ампіцилін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амоксицилін</a:t>
            </a:r>
            <a:r>
              <a:rPr lang="ru-RU" dirty="0">
                <a:effectLst/>
              </a:rPr>
              <a:t>; </a:t>
            </a:r>
          </a:p>
          <a:p>
            <a:r>
              <a:rPr lang="ru-RU" b="1" dirty="0" err="1">
                <a:solidFill>
                  <a:schemeClr val="accent1"/>
                </a:solidFill>
                <a:effectLst/>
              </a:rPr>
              <a:t>протистафіллококкові</a:t>
            </a:r>
            <a:r>
              <a:rPr lang="ru-RU" b="1" dirty="0">
                <a:solidFill>
                  <a:schemeClr val="accent1"/>
                </a:solidFill>
                <a:effectLst/>
              </a:rPr>
              <a:t> </a:t>
            </a:r>
            <a:r>
              <a:rPr lang="ru-RU" b="1" dirty="0" err="1">
                <a:solidFill>
                  <a:schemeClr val="accent1"/>
                </a:solidFill>
                <a:effectLst/>
              </a:rPr>
              <a:t>або</a:t>
            </a:r>
            <a:r>
              <a:rPr lang="ru-RU" b="1" dirty="0">
                <a:solidFill>
                  <a:schemeClr val="accent1"/>
                </a:solidFill>
                <a:effectLst/>
              </a:rPr>
              <a:t> </a:t>
            </a:r>
            <a:r>
              <a:rPr lang="ru-RU" b="1" dirty="0" err="1">
                <a:solidFill>
                  <a:schemeClr val="accent1"/>
                </a:solidFill>
                <a:effectLst/>
              </a:rPr>
              <a:t>пеніцилліназостійкі</a:t>
            </a:r>
            <a:r>
              <a:rPr lang="ru-RU" b="1" dirty="0">
                <a:solidFill>
                  <a:schemeClr val="accent1"/>
                </a:solidFill>
                <a:effectLst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(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ізоксазолілпеніцилліни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) </a:t>
            </a:r>
            <a:r>
              <a:rPr lang="ru-RU" dirty="0">
                <a:effectLst/>
              </a:rPr>
              <a:t>- </a:t>
            </a:r>
            <a:r>
              <a:rPr lang="ru-RU" dirty="0" err="1">
                <a:effectLst/>
              </a:rPr>
              <a:t>оксацилін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клоксацилін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флуклоксациллін</a:t>
            </a:r>
            <a:r>
              <a:rPr lang="ru-RU" dirty="0">
                <a:effectLst/>
              </a:rPr>
              <a:t>;</a:t>
            </a:r>
          </a:p>
          <a:p>
            <a:r>
              <a:rPr lang="ru-RU" b="1" dirty="0" err="1">
                <a:solidFill>
                  <a:schemeClr val="accent1"/>
                </a:solidFill>
                <a:effectLst/>
              </a:rPr>
              <a:t>протисинегнійні</a:t>
            </a:r>
            <a:r>
              <a:rPr lang="ru-RU" dirty="0">
                <a:effectLst/>
              </a:rPr>
              <a:t> -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карбоксіпеніціліни</a:t>
            </a:r>
            <a:r>
              <a:rPr lang="ru-RU" dirty="0">
                <a:effectLst/>
              </a:rPr>
              <a:t> (</a:t>
            </a:r>
            <a:r>
              <a:rPr lang="ru-RU" dirty="0" err="1">
                <a:effectLst/>
              </a:rPr>
              <a:t>карбеніцилін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тикарциллин</a:t>
            </a:r>
            <a:r>
              <a:rPr lang="ru-RU" dirty="0">
                <a:effectLst/>
              </a:rPr>
              <a:t>) і </a:t>
            </a:r>
            <a:r>
              <a:rPr lang="ru-RU" dirty="0" err="1">
                <a:effectLst/>
              </a:rPr>
              <a:t>уреїдопеніциліни</a:t>
            </a:r>
            <a:r>
              <a:rPr lang="ru-RU" dirty="0">
                <a:effectLst/>
              </a:rPr>
              <a:t> (</a:t>
            </a:r>
            <a:r>
              <a:rPr lang="ru-RU" dirty="0" err="1">
                <a:effectLst/>
              </a:rPr>
              <a:t>азлоцилін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піперацилін</a:t>
            </a:r>
            <a:r>
              <a:rPr lang="ru-RU" dirty="0">
                <a:effectLst/>
              </a:rPr>
              <a:t>); </a:t>
            </a:r>
          </a:p>
          <a:p>
            <a:r>
              <a:rPr lang="ru-RU" b="1" dirty="0" err="1">
                <a:solidFill>
                  <a:schemeClr val="accent1"/>
                </a:solidFill>
                <a:effectLst/>
              </a:rPr>
              <a:t>комбіновані</a:t>
            </a:r>
            <a:r>
              <a:rPr lang="ru-RU" b="1" dirty="0">
                <a:solidFill>
                  <a:schemeClr val="accent1"/>
                </a:solidFill>
                <a:effectLst/>
              </a:rPr>
              <a:t> і </a:t>
            </a:r>
            <a:r>
              <a:rPr lang="ru-RU" b="1" dirty="0" err="1">
                <a:solidFill>
                  <a:schemeClr val="accent1"/>
                </a:solidFill>
                <a:effectLst/>
              </a:rPr>
              <a:t>інгібіторозахищені</a:t>
            </a:r>
            <a:r>
              <a:rPr lang="ru-RU" b="1" dirty="0">
                <a:solidFill>
                  <a:schemeClr val="accent1"/>
                </a:solidFill>
                <a:effectLst/>
              </a:rPr>
              <a:t> </a:t>
            </a:r>
            <a:r>
              <a:rPr lang="ru-RU" dirty="0">
                <a:effectLst/>
              </a:rPr>
              <a:t>- </a:t>
            </a:r>
            <a:r>
              <a:rPr lang="ru-RU" dirty="0" err="1">
                <a:effectLst/>
              </a:rPr>
              <a:t>ампіокс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хелікоцід</a:t>
            </a:r>
            <a:r>
              <a:rPr lang="ru-RU" dirty="0">
                <a:effectLst/>
              </a:rPr>
              <a:t> (</a:t>
            </a:r>
            <a:r>
              <a:rPr lang="ru-RU" dirty="0" err="1">
                <a:effectLst/>
              </a:rPr>
              <a:t>амоксицилін</a:t>
            </a:r>
            <a:r>
              <a:rPr lang="ru-RU" dirty="0">
                <a:effectLst/>
              </a:rPr>
              <a:t> + </a:t>
            </a:r>
            <a:r>
              <a:rPr lang="ru-RU" dirty="0" err="1">
                <a:effectLst/>
              </a:rPr>
              <a:t>метронідазол</a:t>
            </a:r>
            <a:r>
              <a:rPr lang="ru-RU" dirty="0">
                <a:effectLst/>
              </a:rPr>
              <a:t>), </a:t>
            </a:r>
            <a:r>
              <a:rPr lang="ru-RU" dirty="0" err="1">
                <a:effectLst/>
              </a:rPr>
              <a:t>амоксиклав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аугметин</a:t>
            </a:r>
            <a:r>
              <a:rPr lang="ru-RU" dirty="0">
                <a:effectLst/>
              </a:rPr>
              <a:t>(</a:t>
            </a:r>
            <a:r>
              <a:rPr lang="ru-RU" dirty="0" err="1">
                <a:effectLst/>
              </a:rPr>
              <a:t>амоксицилін</a:t>
            </a:r>
            <a:r>
              <a:rPr lang="ru-RU" dirty="0">
                <a:effectLst/>
              </a:rPr>
              <a:t> + </a:t>
            </a:r>
            <a:r>
              <a:rPr lang="ru-RU" dirty="0" err="1">
                <a:effectLst/>
              </a:rPr>
              <a:t>клавуланат</a:t>
            </a:r>
            <a:r>
              <a:rPr lang="ru-RU" dirty="0">
                <a:effectLst/>
              </a:rPr>
              <a:t>), </a:t>
            </a:r>
            <a:r>
              <a:rPr lang="ru-RU" dirty="0" err="1">
                <a:effectLst/>
              </a:rPr>
              <a:t>ампіцилін</a:t>
            </a:r>
            <a:r>
              <a:rPr lang="ru-RU" dirty="0">
                <a:effectLst/>
              </a:rPr>
              <a:t> + </a:t>
            </a:r>
            <a:r>
              <a:rPr lang="ru-RU" dirty="0" err="1">
                <a:effectLst/>
              </a:rPr>
              <a:t>сульбактам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тикарциллин</a:t>
            </a:r>
            <a:r>
              <a:rPr lang="ru-RU" dirty="0">
                <a:effectLst/>
              </a:rPr>
              <a:t> + </a:t>
            </a:r>
            <a:r>
              <a:rPr lang="ru-RU" dirty="0" err="1">
                <a:effectLst/>
              </a:rPr>
              <a:t>клавуланат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піперацилін</a:t>
            </a:r>
            <a:r>
              <a:rPr lang="ru-RU" dirty="0">
                <a:effectLst/>
              </a:rPr>
              <a:t> + </a:t>
            </a:r>
            <a:r>
              <a:rPr lang="ru-RU" dirty="0" err="1">
                <a:effectLst/>
              </a:rPr>
              <a:t>тазобактам</a:t>
            </a:r>
            <a:r>
              <a:rPr lang="ru-RU" dirty="0">
                <a:effectLst/>
              </a:rPr>
              <a:t> та </a:t>
            </a:r>
            <a:r>
              <a:rPr lang="ru-RU" dirty="0" err="1">
                <a:effectLst/>
              </a:rPr>
              <a:t>ін</a:t>
            </a:r>
            <a:r>
              <a:rPr lang="ru-RU" dirty="0">
                <a:effectLst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3498490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BE6934-AD27-4ECD-B7C0-27B57B677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err="1">
                <a:solidFill>
                  <a:schemeClr val="accent1"/>
                </a:solidFill>
              </a:rPr>
              <a:t>Антистафілококові</a:t>
            </a:r>
            <a:r>
              <a:rPr lang="ru-RU" sz="2800" b="1" dirty="0">
                <a:solidFill>
                  <a:schemeClr val="accent1"/>
                </a:solidFill>
              </a:rPr>
              <a:t> </a:t>
            </a:r>
            <a:r>
              <a:rPr lang="ru-RU" sz="2800" b="1" dirty="0" err="1">
                <a:solidFill>
                  <a:schemeClr val="accent1"/>
                </a:solidFill>
              </a:rPr>
              <a:t>пеніциліназорезпетентні</a:t>
            </a:r>
            <a:r>
              <a:rPr lang="ru-RU" sz="2800" b="1" dirty="0">
                <a:solidFill>
                  <a:schemeClr val="accent1"/>
                </a:solidFill>
              </a:rPr>
              <a:t> </a:t>
            </a:r>
            <a:r>
              <a:rPr lang="ru-RU" sz="2800" b="1" dirty="0" err="1">
                <a:solidFill>
                  <a:schemeClr val="accent1"/>
                </a:solidFill>
              </a:rPr>
              <a:t>пеніциліни</a:t>
            </a:r>
            <a:r>
              <a:rPr lang="ru-RU" sz="2800" b="1" dirty="0">
                <a:solidFill>
                  <a:schemeClr val="accent1"/>
                </a:solidFill>
              </a:rPr>
              <a:t> (</a:t>
            </a:r>
            <a:r>
              <a:rPr lang="ru-RU" sz="2800" b="1" dirty="0" err="1">
                <a:solidFill>
                  <a:schemeClr val="accent1"/>
                </a:solidFill>
              </a:rPr>
              <a:t>ізоксазолілпеніциліни</a:t>
            </a:r>
            <a:r>
              <a:rPr lang="ru-RU" sz="2800" b="1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2BE96A3-7369-4615-920A-C3FAB27BA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808310"/>
          </a:xfrm>
        </p:spPr>
        <p:txBody>
          <a:bodyPr>
            <a:normAutofit/>
          </a:bodyPr>
          <a:lstStyle/>
          <a:p>
            <a:pPr marL="36900" indent="0" algn="l">
              <a:buNone/>
            </a:pP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Ок с а ц и л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ін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( о к с а ц и л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ін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у н а т р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іє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в а с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іл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ь ) , к л о к с а ц и л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ін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.</a:t>
            </a:r>
          </a:p>
          <a:p>
            <a:pPr marL="36900" indent="0" algn="l">
              <a:buNone/>
            </a:pPr>
            <a:endParaRPr lang="ru-RU" b="0" i="0" u="none" strike="noStrike" baseline="0" dirty="0">
              <a:solidFill>
                <a:schemeClr val="accent1">
                  <a:lumMod val="40000"/>
                  <a:lumOff val="60000"/>
                </a:schemeClr>
              </a:solidFill>
              <a:effectLst/>
            </a:endParaRPr>
          </a:p>
          <a:p>
            <a:pPr algn="l"/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Найбільшу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природну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активність</a:t>
            </a:r>
            <a:r>
              <a:rPr lang="ru-RU" b="0" i="0" u="none" strike="noStrike" baseline="0" dirty="0">
                <a:effectLst/>
              </a:rPr>
              <a:t> вони </a:t>
            </a:r>
            <a:r>
              <a:rPr lang="ru-RU" b="0" i="0" u="none" strike="noStrike" baseline="0" dirty="0" err="1">
                <a:effectLst/>
              </a:rPr>
              <a:t>проявляють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щодо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грампозитивних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коків</a:t>
            </a:r>
            <a:r>
              <a:rPr lang="ru-RU" b="0" i="0" u="none" strike="noStrike" baseline="0" dirty="0">
                <a:effectLst/>
              </a:rPr>
              <a:t>. </a:t>
            </a:r>
          </a:p>
          <a:p>
            <a:pPr algn="l"/>
            <a:r>
              <a:rPr lang="ru-RU" b="0" i="0" u="none" strike="noStrike" baseline="0" dirty="0">
                <a:effectLst/>
              </a:rPr>
              <a:t>Не </a:t>
            </a:r>
            <a:r>
              <a:rPr lang="ru-RU" b="0" i="0" u="none" strike="noStrike" baseline="0" dirty="0" err="1">
                <a:effectLst/>
              </a:rPr>
              <a:t>впливають</a:t>
            </a:r>
            <a:r>
              <a:rPr lang="ru-RU" b="0" i="0" u="none" strike="noStrike" baseline="0" dirty="0">
                <a:effectLst/>
              </a:rPr>
              <a:t> на </a:t>
            </a:r>
            <a:r>
              <a:rPr lang="ru-RU" b="0" i="0" u="none" strike="noStrike" baseline="0" dirty="0" err="1">
                <a:effectLst/>
              </a:rPr>
              <a:t>ентерококи</a:t>
            </a:r>
            <a:r>
              <a:rPr lang="ru-RU" b="0" i="0" u="none" strike="noStrike" baseline="0" dirty="0">
                <a:effectLst/>
              </a:rPr>
              <a:t>, </a:t>
            </a:r>
            <a:r>
              <a:rPr lang="ru-RU" b="0" i="0" u="none" strike="noStrike" baseline="0" dirty="0" err="1">
                <a:effectLst/>
              </a:rPr>
              <a:t>менінго</a:t>
            </a:r>
            <a:r>
              <a:rPr lang="ru-RU" b="0" i="0" u="none" strike="noStrike" baseline="0" dirty="0">
                <a:effectLst/>
              </a:rPr>
              <a:t>-, </a:t>
            </a:r>
            <a:r>
              <a:rPr lang="ru-RU" b="0" i="0" u="none" strike="noStrike" baseline="0" dirty="0" err="1">
                <a:effectLst/>
              </a:rPr>
              <a:t>гонококи</a:t>
            </a:r>
            <a:r>
              <a:rPr lang="ru-RU" b="0" i="0" u="none" strike="noStrike" baseline="0" dirty="0">
                <a:effectLst/>
              </a:rPr>
              <a:t>, </a:t>
            </a:r>
            <a:r>
              <a:rPr lang="ru-RU" b="0" i="0" u="none" strike="noStrike" baseline="0" dirty="0" err="1">
                <a:effectLst/>
              </a:rPr>
              <a:t>грамнегативні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збудники</a:t>
            </a:r>
            <a:r>
              <a:rPr lang="ru-RU" b="0" i="0" u="none" strike="noStrike" baseline="0" dirty="0">
                <a:effectLst/>
              </a:rPr>
              <a:t>, </a:t>
            </a:r>
            <a:r>
              <a:rPr lang="ru-RU" b="0" i="0" u="none" strike="noStrike" baseline="0" dirty="0" err="1">
                <a:effectLst/>
              </a:rPr>
              <a:t>анаеробів</a:t>
            </a:r>
            <a:r>
              <a:rPr lang="ru-RU" b="0" i="0" u="none" strike="noStrike" baseline="0" dirty="0">
                <a:effectLst/>
              </a:rPr>
              <a:t>. </a:t>
            </a:r>
          </a:p>
          <a:p>
            <a:pPr algn="l"/>
            <a:r>
              <a:rPr lang="ru-RU" b="0" i="0" u="none" strike="noStrike" baseline="0" dirty="0" err="1">
                <a:effectLst/>
              </a:rPr>
              <a:t>Стійкість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цих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антибіотиків</a:t>
            </a:r>
            <a:r>
              <a:rPr lang="ru-RU" b="0" i="0" u="none" strike="noStrike" baseline="0" dirty="0">
                <a:effectLst/>
              </a:rPr>
              <a:t> до р-</a:t>
            </a:r>
            <a:r>
              <a:rPr lang="ru-RU" b="0" i="0" u="none" strike="noStrike" baseline="0" dirty="0" err="1">
                <a:effectLst/>
              </a:rPr>
              <a:t>лактамаз</a:t>
            </a:r>
            <a:r>
              <a:rPr lang="ru-RU" b="0" i="0" u="none" strike="noStrike" baseline="0" dirty="0">
                <a:effectLst/>
              </a:rPr>
              <a:t>, </a:t>
            </a:r>
            <a:r>
              <a:rPr lang="ru-RU" b="0" i="0" u="none" strike="noStrike" baseline="0" dirty="0" err="1">
                <a:effectLst/>
              </a:rPr>
              <a:t>які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продукуються</a:t>
            </a:r>
            <a:r>
              <a:rPr lang="ru-RU" dirty="0">
                <a:effectLst/>
              </a:rPr>
              <a:t> </a:t>
            </a:r>
            <a:r>
              <a:rPr lang="en-US" b="0" i="1" u="none" strike="noStrike" baseline="0" dirty="0">
                <a:effectLst/>
              </a:rPr>
              <a:t>Staphylococcus spp., </a:t>
            </a:r>
            <a:r>
              <a:rPr lang="ru-RU" b="0" i="0" u="none" strike="noStrike" baseline="0" dirty="0" err="1">
                <a:effectLst/>
              </a:rPr>
              <a:t>зумовлена</a:t>
            </a:r>
            <a:r>
              <a:rPr lang="ru-RU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наявністю</a:t>
            </a:r>
            <a:r>
              <a:rPr lang="ru-RU" b="0" i="0" u="none" strike="noStrike" baseline="0" dirty="0">
                <a:effectLst/>
              </a:rPr>
              <a:t> в </a:t>
            </a:r>
            <a:r>
              <a:rPr lang="ru-RU" b="0" i="0" u="none" strike="noStrike" baseline="0" dirty="0" err="1">
                <a:effectLst/>
              </a:rPr>
              <a:t>їх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молекулі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ацильного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бічного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ланцюга</a:t>
            </a:r>
            <a:r>
              <a:rPr lang="ru-RU" b="0" i="0" u="none" strike="noStrike" baseline="0" dirty="0">
                <a:effectLst/>
              </a:rPr>
              <a:t>, </a:t>
            </a:r>
            <a:r>
              <a:rPr lang="ru-RU" b="0" i="0" u="none" strike="noStrike" baseline="0" dirty="0" err="1">
                <a:effectLst/>
              </a:rPr>
              <a:t>який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захищає</a:t>
            </a:r>
            <a:r>
              <a:rPr lang="ru-RU" b="0" i="0" u="none" strike="noStrike" baseline="0" dirty="0">
                <a:effectLst/>
              </a:rPr>
              <a:t> р-</a:t>
            </a:r>
            <a:r>
              <a:rPr lang="ru-RU" b="0" i="0" u="none" strike="noStrike" baseline="0" dirty="0" err="1">
                <a:effectLst/>
              </a:rPr>
              <a:t>лактамне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кільце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від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впливу</a:t>
            </a:r>
            <a:r>
              <a:rPr lang="ru-RU" b="0" i="0" u="none" strike="noStrike" baseline="0" dirty="0">
                <a:effectLst/>
              </a:rPr>
              <a:t> на </a:t>
            </a:r>
            <a:r>
              <a:rPr lang="ru-RU" b="0" i="0" u="none" strike="noStrike" baseline="0" dirty="0" err="1">
                <a:effectLst/>
              </a:rPr>
              <a:t>нього</a:t>
            </a:r>
            <a:r>
              <a:rPr lang="ru-RU" b="0" i="0" u="none" strike="noStrike" baseline="0" dirty="0">
                <a:effectLst/>
              </a:rPr>
              <a:t> ферменту. </a:t>
            </a:r>
          </a:p>
          <a:p>
            <a:pPr algn="l"/>
            <a:r>
              <a:rPr lang="ru-RU" b="0" i="0" u="none" strike="noStrike" baseline="0" dirty="0" err="1">
                <a:effectLst/>
              </a:rPr>
              <a:t>Активність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оксациліну</a:t>
            </a:r>
            <a:r>
              <a:rPr lang="ru-RU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щодо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стафілококів</a:t>
            </a:r>
            <a:r>
              <a:rPr lang="ru-RU" b="0" i="0" u="none" strike="noStrike" baseline="0" dirty="0">
                <a:effectLst/>
              </a:rPr>
              <a:t> -</a:t>
            </a:r>
            <a:r>
              <a:rPr lang="ru-RU" b="0" i="0" u="none" strike="noStrike" baseline="0" dirty="0" err="1">
                <a:effectLst/>
              </a:rPr>
              <a:t>продуцентів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пеніциліназ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перевищує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активність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пеніциліну</a:t>
            </a:r>
            <a:r>
              <a:rPr lang="ru-RU" dirty="0">
                <a:effectLst/>
              </a:rPr>
              <a:t> </a:t>
            </a:r>
            <a:r>
              <a:rPr lang="ru-RU" b="0" i="0" u="none" strike="noStrike" baseline="0" dirty="0">
                <a:effectLst/>
              </a:rPr>
              <a:t>у 50-250 </a:t>
            </a:r>
            <a:r>
              <a:rPr lang="ru-RU" b="0" i="0" u="none" strike="noStrike" baseline="0" dirty="0" err="1">
                <a:effectLst/>
              </a:rPr>
              <a:t>разів</a:t>
            </a:r>
            <a:r>
              <a:rPr lang="ru-RU" b="0" i="0" u="none" strike="noStrike" baseline="0" dirty="0">
                <a:effectLst/>
              </a:rPr>
              <a:t>. </a:t>
            </a:r>
          </a:p>
          <a:p>
            <a:pPr algn="l"/>
            <a:r>
              <a:rPr lang="ru-RU" b="0" i="0" u="none" strike="noStrike" baseline="0" dirty="0">
                <a:effectLst/>
              </a:rPr>
              <a:t>На </a:t>
            </a:r>
            <a:r>
              <a:rPr lang="ru-RU" b="0" i="0" u="none" strike="noStrike" baseline="0" dirty="0" err="1">
                <a:effectLst/>
              </a:rPr>
              <a:t>стафілококи</a:t>
            </a:r>
            <a:r>
              <a:rPr lang="ru-RU" b="0" i="0" u="none" strike="noStrike" baseline="0" dirty="0">
                <a:effectLst/>
              </a:rPr>
              <a:t>, </a:t>
            </a:r>
            <a:r>
              <a:rPr lang="ru-RU" b="0" i="0" u="none" strike="noStrike" baseline="0" dirty="0" err="1">
                <a:effectLst/>
              </a:rPr>
              <a:t>які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резистентні</a:t>
            </a:r>
            <a:r>
              <a:rPr lang="ru-RU" b="0" i="0" u="none" strike="noStrike" baseline="0" dirty="0">
                <a:effectLst/>
              </a:rPr>
              <a:t> до </a:t>
            </a:r>
            <a:r>
              <a:rPr lang="ru-RU" b="0" i="0" u="none" strike="noStrike" baseline="0" dirty="0" err="1">
                <a:effectLst/>
              </a:rPr>
              <a:t>метициліну</a:t>
            </a:r>
            <a:r>
              <a:rPr lang="ru-RU" b="0" i="0" u="none" strike="noStrike" baseline="0" dirty="0">
                <a:effectLst/>
              </a:rPr>
              <a:t> (MRSA), </a:t>
            </a:r>
            <a:r>
              <a:rPr lang="ru-RU" b="0" i="0" u="none" strike="noStrike" baseline="0" dirty="0" err="1">
                <a:effectLst/>
              </a:rPr>
              <a:t>ці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антибіотики</a:t>
            </a:r>
            <a:r>
              <a:rPr lang="ru-RU" dirty="0">
                <a:effectLst/>
              </a:rPr>
              <a:t> </a:t>
            </a:r>
            <a:r>
              <a:rPr lang="ru-RU" b="0" i="0" u="none" strike="noStrike" baseline="0" dirty="0">
                <a:effectLst/>
              </a:rPr>
              <a:t>не </a:t>
            </a:r>
            <a:r>
              <a:rPr lang="ru-RU" b="0" i="0" u="none" strike="noStrike" baseline="0" dirty="0" err="1">
                <a:effectLst/>
              </a:rPr>
              <a:t>діють</a:t>
            </a:r>
            <a:r>
              <a:rPr lang="ru-RU" b="0" i="0" u="none" strike="noStrike" baseline="0" dirty="0">
                <a:effectLst/>
              </a:rPr>
              <a:t>.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2848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BE6934-AD27-4ECD-B7C0-27B57B677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err="1">
                <a:solidFill>
                  <a:schemeClr val="accent1"/>
                </a:solidFill>
              </a:rPr>
              <a:t>Антистафілококові</a:t>
            </a:r>
            <a:r>
              <a:rPr lang="ru-RU" sz="2800" b="1" dirty="0">
                <a:solidFill>
                  <a:schemeClr val="accent1"/>
                </a:solidFill>
              </a:rPr>
              <a:t> </a:t>
            </a:r>
            <a:r>
              <a:rPr lang="ru-RU" sz="2800" b="1" dirty="0" err="1">
                <a:solidFill>
                  <a:schemeClr val="accent1"/>
                </a:solidFill>
              </a:rPr>
              <a:t>пеніциліназорезпетентні</a:t>
            </a:r>
            <a:r>
              <a:rPr lang="ru-RU" sz="2800" b="1" dirty="0">
                <a:solidFill>
                  <a:schemeClr val="accent1"/>
                </a:solidFill>
              </a:rPr>
              <a:t> </a:t>
            </a:r>
            <a:r>
              <a:rPr lang="ru-RU" sz="2800" b="1" dirty="0" err="1">
                <a:solidFill>
                  <a:schemeClr val="accent1"/>
                </a:solidFill>
              </a:rPr>
              <a:t>пеніциліни</a:t>
            </a:r>
            <a:r>
              <a:rPr lang="ru-RU" sz="2800" b="1" dirty="0">
                <a:solidFill>
                  <a:schemeClr val="accent1"/>
                </a:solidFill>
              </a:rPr>
              <a:t> (</a:t>
            </a:r>
            <a:r>
              <a:rPr lang="ru-RU" sz="2800" b="1" dirty="0" err="1">
                <a:solidFill>
                  <a:schemeClr val="accent1"/>
                </a:solidFill>
              </a:rPr>
              <a:t>ізоксазолілпеніциліни</a:t>
            </a:r>
            <a:r>
              <a:rPr lang="ru-RU" sz="2800" b="1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2BE96A3-7369-4615-920A-C3FAB27BA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808310"/>
          </a:xfrm>
        </p:spPr>
        <p:txBody>
          <a:bodyPr>
            <a:normAutofit/>
          </a:bodyPr>
          <a:lstStyle/>
          <a:p>
            <a:pPr marL="36900" indent="0" algn="l">
              <a:buNone/>
            </a:pP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Ок с а ц и л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ін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( о к с а ц и л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ін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у н а т р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іє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в а с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іл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ь ) , к л о к с а ц и л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ін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.</a:t>
            </a:r>
          </a:p>
          <a:p>
            <a:pPr marL="36900" indent="0" algn="ctr">
              <a:buNone/>
            </a:pPr>
            <a:r>
              <a:rPr lang="ru-RU" b="1" i="0" u="none" strike="noStrike" baseline="0" dirty="0" err="1">
                <a:solidFill>
                  <a:schemeClr val="accent1"/>
                </a:solidFill>
                <a:effectLst/>
              </a:rPr>
              <a:t>Фармакокінетика</a:t>
            </a:r>
            <a:endParaRPr lang="ru-RU" b="1" i="0" u="none" strike="noStrike" baseline="0" dirty="0">
              <a:solidFill>
                <a:schemeClr val="accent1"/>
              </a:solidFill>
              <a:effectLst/>
            </a:endParaRPr>
          </a:p>
          <a:p>
            <a:pPr marL="36900" indent="0" algn="ctr">
              <a:buNone/>
            </a:pPr>
            <a:endParaRPr lang="ru-RU" b="1" i="0" u="none" strike="noStrike" baseline="0" dirty="0">
              <a:solidFill>
                <a:schemeClr val="accent1"/>
              </a:solidFill>
              <a:effectLst/>
            </a:endParaRPr>
          </a:p>
          <a:p>
            <a:pPr algn="l"/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Істотною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перевагою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напівсинтетичних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пеніцилінів</a:t>
            </a:r>
            <a:r>
              <a:rPr lang="ru-RU" b="0" i="0" u="none" strike="noStrike" baseline="0" dirty="0">
                <a:effectLst/>
              </a:rPr>
              <a:t>, </a:t>
            </a:r>
            <a:r>
              <a:rPr lang="ru-RU" b="0" i="0" u="none" strike="noStrike" baseline="0" dirty="0" err="1">
                <a:effectLst/>
              </a:rPr>
              <a:t>порівняно</a:t>
            </a:r>
            <a:r>
              <a:rPr lang="ru-RU" dirty="0">
                <a:effectLst/>
              </a:rPr>
              <a:t> </a:t>
            </a:r>
            <a:r>
              <a:rPr lang="ru-RU" b="0" i="0" u="none" strike="noStrike" baseline="0" dirty="0">
                <a:effectLst/>
              </a:rPr>
              <a:t>з </a:t>
            </a:r>
            <a:r>
              <a:rPr lang="ru-RU" b="0" i="0" u="none" strike="noStrike" baseline="0" dirty="0" err="1">
                <a:effectLst/>
              </a:rPr>
              <a:t>біосинтетичними</a:t>
            </a:r>
            <a:r>
              <a:rPr lang="ru-RU" b="0" i="0" u="none" strike="noStrike" baseline="0" dirty="0">
                <a:effectLst/>
              </a:rPr>
              <a:t>, є </a:t>
            </a:r>
            <a:r>
              <a:rPr lang="ru-RU" b="0" i="0" u="none" strike="noStrike" baseline="0" dirty="0" err="1">
                <a:effectLst/>
              </a:rPr>
              <a:t>кислотостійкість</a:t>
            </a:r>
            <a:r>
              <a:rPr lang="ru-RU" b="0" i="0" u="none" strike="noStrike" baseline="0" dirty="0">
                <a:effectLst/>
              </a:rPr>
              <a:t>, </a:t>
            </a:r>
            <a:r>
              <a:rPr lang="ru-RU" b="0" i="0" u="none" strike="noStrike" baseline="0" dirty="0" err="1">
                <a:effectLst/>
              </a:rPr>
              <a:t>що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дозволяє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застосовувати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їх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всередину</a:t>
            </a:r>
            <a:r>
              <a:rPr lang="ru-RU" b="0" i="0" u="none" strike="noStrike" baseline="0" dirty="0">
                <a:effectLst/>
              </a:rPr>
              <a:t>.</a:t>
            </a:r>
          </a:p>
          <a:p>
            <a:pPr algn="l"/>
            <a:endParaRPr lang="ru-RU" b="0" i="0" u="none" strike="noStrike" baseline="0" dirty="0">
              <a:effectLst/>
            </a:endParaRPr>
          </a:p>
          <a:p>
            <a:pPr algn="l"/>
            <a:r>
              <a:rPr lang="ru-RU" b="0" i="0" u="none" strike="noStrike" baseline="0" dirty="0">
                <a:effectLst/>
              </a:rPr>
              <a:t>При </a:t>
            </a:r>
            <a:r>
              <a:rPr lang="ru-RU" b="0" i="0" u="none" strike="noStrike" baseline="0" dirty="0" err="1">
                <a:effectLst/>
              </a:rPr>
              <a:t>всмоктуванні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оксациліну</a:t>
            </a:r>
            <a:r>
              <a:rPr lang="ru-RU" b="0" i="0" u="none" strike="noStrike" baseline="0" dirty="0">
                <a:effectLst/>
              </a:rPr>
              <a:t>, </a:t>
            </a:r>
            <a:r>
              <a:rPr lang="ru-RU" b="0" i="0" u="none" strike="noStrike" baseline="0" dirty="0" err="1">
                <a:effectLst/>
              </a:rPr>
              <a:t>клоксациліну</a:t>
            </a:r>
            <a:r>
              <a:rPr lang="ru-RU" b="0" i="0" u="none" strike="noStrike" baseline="0" dirty="0">
                <a:effectLst/>
              </a:rPr>
              <a:t> з </a:t>
            </a:r>
            <a:r>
              <a:rPr lang="ru-RU" b="0" i="0" u="none" strike="noStrike" baseline="0" dirty="0" err="1">
                <a:effectLst/>
              </a:rPr>
              <a:t>шлунково-кишкового</a:t>
            </a:r>
            <a:r>
              <a:rPr lang="ru-RU" b="0" i="0" u="none" strike="noStrike" baseline="0" dirty="0">
                <a:effectLst/>
              </a:rPr>
              <a:t> тракту </a:t>
            </a:r>
            <a:r>
              <a:rPr lang="ru-RU" b="0" i="0" u="none" strike="noStrike" baseline="0" dirty="0" err="1">
                <a:effectLst/>
              </a:rPr>
              <a:t>їх</a:t>
            </a:r>
            <a:r>
              <a:rPr lang="ru-RU" b="0" i="0" u="none" strike="noStrike" baseline="0" dirty="0">
                <a:effectLst/>
              </a:rPr>
              <a:t> максимальна </a:t>
            </a:r>
            <a:r>
              <a:rPr lang="ru-RU" b="0" i="0" u="none" strike="noStrike" baseline="0" dirty="0" err="1">
                <a:effectLst/>
              </a:rPr>
              <a:t>концентрація</a:t>
            </a:r>
            <a:r>
              <a:rPr lang="ru-RU" b="0" i="0" u="none" strike="noStrike" baseline="0" dirty="0">
                <a:effectLst/>
              </a:rPr>
              <a:t> в </a:t>
            </a:r>
            <a:r>
              <a:rPr lang="ru-RU" b="0" i="0" u="none" strike="noStrike" baseline="0" dirty="0" err="1">
                <a:effectLst/>
              </a:rPr>
              <a:t>крові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дорівнює</a:t>
            </a:r>
            <a:r>
              <a:rPr lang="ru-RU" b="0" i="0" u="none" strike="noStrike" baseline="0" dirty="0">
                <a:effectLst/>
              </a:rPr>
              <a:t> 1/3 </a:t>
            </a:r>
            <a:r>
              <a:rPr lang="ru-RU" b="0" i="0" u="none" strike="noStrike" baseline="0" dirty="0" err="1">
                <a:effectLst/>
              </a:rPr>
              <a:t>тієї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концентрації</a:t>
            </a:r>
            <a:r>
              <a:rPr lang="ru-RU" b="0" i="0" u="none" strike="noStrike" baseline="0" dirty="0">
                <a:effectLst/>
              </a:rPr>
              <a:t>, </a:t>
            </a:r>
            <a:r>
              <a:rPr lang="ru-RU" b="0" i="0" u="none" strike="noStrike" baseline="0" dirty="0" err="1">
                <a:effectLst/>
              </a:rPr>
              <a:t>що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створюється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після</a:t>
            </a:r>
            <a:r>
              <a:rPr lang="ru-RU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внутрішньом’язового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введення</a:t>
            </a:r>
            <a:r>
              <a:rPr lang="ru-RU" b="0" i="0" u="none" strike="noStrike" baseline="0" dirty="0">
                <a:effectLst/>
              </a:rPr>
              <a:t>, тому при </a:t>
            </a:r>
            <a:r>
              <a:rPr lang="ru-RU" b="0" i="0" u="none" strike="noStrike" baseline="0" dirty="0" err="1">
                <a:effectLst/>
              </a:rPr>
              <a:t>стафілококових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пневмоніях</a:t>
            </a:r>
            <a:r>
              <a:rPr lang="ru-RU" b="0" i="0" u="none" strike="noStrike" baseline="0" dirty="0">
                <a:effectLst/>
              </a:rPr>
              <a:t>, </a:t>
            </a:r>
            <a:r>
              <a:rPr lang="ru-RU" b="0" i="0" u="none" strike="noStrike" baseline="0" dirty="0" err="1">
                <a:effectLst/>
              </a:rPr>
              <a:t>сепсисі</a:t>
            </a:r>
            <a:r>
              <a:rPr lang="ru-RU" b="0" i="0" u="none" strike="noStrike" baseline="0" dirty="0">
                <a:effectLst/>
              </a:rPr>
              <a:t>, </a:t>
            </a:r>
            <a:r>
              <a:rPr lang="ru-RU" b="0" i="0" u="none" strike="noStrike" baseline="0" dirty="0" err="1">
                <a:effectLst/>
              </a:rPr>
              <a:t>менінгіті</a:t>
            </a:r>
            <a:r>
              <a:rPr lang="ru-RU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їх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доцільніше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призначати</a:t>
            </a:r>
            <a:r>
              <a:rPr lang="ru-RU" b="0" i="0" u="none" strike="noStrike" baseline="0" dirty="0">
                <a:effectLst/>
              </a:rPr>
              <a:t> парентерально (</a:t>
            </a:r>
            <a:r>
              <a:rPr lang="ru-RU" b="0" i="0" u="none" strike="noStrike" baseline="0" dirty="0" err="1">
                <a:effectLst/>
              </a:rPr>
              <a:t>внутрішньом’язово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або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внутрішньовенно</a:t>
            </a:r>
            <a:r>
              <a:rPr lang="ru-RU" b="0" i="0" u="none" strike="noStrike" baseline="0" dirty="0">
                <a:effectLst/>
              </a:rPr>
              <a:t>).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3041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BE6934-AD27-4ECD-B7C0-27B57B677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err="1">
                <a:solidFill>
                  <a:schemeClr val="accent1"/>
                </a:solidFill>
              </a:rPr>
              <a:t>Антистафілококові</a:t>
            </a:r>
            <a:r>
              <a:rPr lang="ru-RU" sz="2800" b="1" dirty="0">
                <a:solidFill>
                  <a:schemeClr val="accent1"/>
                </a:solidFill>
              </a:rPr>
              <a:t> </a:t>
            </a:r>
            <a:r>
              <a:rPr lang="ru-RU" sz="2800" b="1" dirty="0" err="1">
                <a:solidFill>
                  <a:schemeClr val="accent1"/>
                </a:solidFill>
              </a:rPr>
              <a:t>пеніциліназорезпетентні</a:t>
            </a:r>
            <a:r>
              <a:rPr lang="ru-RU" sz="2800" b="1" dirty="0">
                <a:solidFill>
                  <a:schemeClr val="accent1"/>
                </a:solidFill>
              </a:rPr>
              <a:t> </a:t>
            </a:r>
            <a:r>
              <a:rPr lang="ru-RU" sz="2800" b="1" dirty="0" err="1">
                <a:solidFill>
                  <a:schemeClr val="accent1"/>
                </a:solidFill>
              </a:rPr>
              <a:t>пеніциліни</a:t>
            </a:r>
            <a:r>
              <a:rPr lang="ru-RU" sz="2800" b="1" dirty="0">
                <a:solidFill>
                  <a:schemeClr val="accent1"/>
                </a:solidFill>
              </a:rPr>
              <a:t> (</a:t>
            </a:r>
            <a:r>
              <a:rPr lang="ru-RU" sz="2800" b="1" dirty="0" err="1">
                <a:solidFill>
                  <a:schemeClr val="accent1"/>
                </a:solidFill>
              </a:rPr>
              <a:t>ізоксазолілпеніциліни</a:t>
            </a:r>
            <a:r>
              <a:rPr lang="ru-RU" sz="2800" b="1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2BE96A3-7369-4615-920A-C3FAB27BA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808310"/>
          </a:xfrm>
        </p:spPr>
        <p:txBody>
          <a:bodyPr>
            <a:normAutofit/>
          </a:bodyPr>
          <a:lstStyle/>
          <a:p>
            <a:pPr marL="36900" indent="0" algn="l">
              <a:buNone/>
            </a:pP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Ок с а ц и л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ін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( о к с а ц и л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ін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у н а т р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іє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в а с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іл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ь ) , к л о к с а ц и л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ін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.</a:t>
            </a:r>
          </a:p>
          <a:p>
            <a:pPr marL="36900" indent="0" algn="ctr">
              <a:buNone/>
            </a:pPr>
            <a:endParaRPr lang="ru-RU" b="1" i="0" u="none" strike="noStrike" baseline="0" dirty="0">
              <a:solidFill>
                <a:schemeClr val="accent1"/>
              </a:solidFill>
              <a:effectLst/>
            </a:endParaRPr>
          </a:p>
          <a:p>
            <a:pPr algn="l"/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Ізоксазолілпеніциліни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доцільно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використовувати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лише</a:t>
            </a:r>
            <a:r>
              <a:rPr lang="ru-RU" b="0" i="0" u="none" strike="noStrike" baseline="0" dirty="0">
                <a:effectLst/>
              </a:rPr>
              <a:t> при </a:t>
            </a:r>
            <a:r>
              <a:rPr lang="ru-RU" b="0" i="0" u="none" strike="noStrike" baseline="0" dirty="0" err="1">
                <a:effectLst/>
              </a:rPr>
              <a:t>підтвердженій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стафілококовій</a:t>
            </a:r>
            <a:r>
              <a:rPr lang="ru-RU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інфекції</a:t>
            </a:r>
            <a:r>
              <a:rPr lang="ru-RU" b="0" i="0" u="none" strike="noStrike" baseline="0" dirty="0">
                <a:effectLst/>
              </a:rPr>
              <a:t>. </a:t>
            </a:r>
            <a:r>
              <a:rPr lang="ru-RU" b="0" i="0" u="none" strike="noStrike" baseline="0" dirty="0" err="1">
                <a:effectLst/>
              </a:rPr>
              <a:t>їх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ефективність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проти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пеніциліназопродукуючих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стафілококів</a:t>
            </a:r>
            <a:r>
              <a:rPr lang="ru-RU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більша</a:t>
            </a:r>
            <a:r>
              <a:rPr lang="ru-RU" b="0" i="0" u="none" strike="noStrike" baseline="0" dirty="0">
                <a:effectLst/>
              </a:rPr>
              <a:t>, </a:t>
            </a:r>
            <a:r>
              <a:rPr lang="ru-RU" b="0" i="0" u="none" strike="noStrike" baseline="0" dirty="0" err="1">
                <a:effectLst/>
              </a:rPr>
              <a:t>ніж</a:t>
            </a:r>
            <a:r>
              <a:rPr lang="ru-RU" b="0" i="0" u="none" strike="noStrike" baseline="0" dirty="0">
                <a:effectLst/>
              </a:rPr>
              <a:t> в </a:t>
            </a:r>
            <a:r>
              <a:rPr lang="ru-RU" b="0" i="0" u="none" strike="noStrike" baseline="0" dirty="0" err="1">
                <a:effectLst/>
              </a:rPr>
              <a:t>еритроміцину</a:t>
            </a:r>
            <a:r>
              <a:rPr lang="ru-RU" b="0" i="0" u="none" strike="noStrike" baseline="0" dirty="0">
                <a:effectLst/>
              </a:rPr>
              <a:t>, </a:t>
            </a:r>
            <a:r>
              <a:rPr lang="ru-RU" b="0" i="0" u="none" strike="noStrike" baseline="0" dirty="0" err="1">
                <a:effectLst/>
              </a:rPr>
              <a:t>лінкоміцину</a:t>
            </a:r>
            <a:r>
              <a:rPr lang="ru-RU" b="0" i="0" u="none" strike="noStrike" baseline="0" dirty="0">
                <a:effectLst/>
              </a:rPr>
              <a:t>, </a:t>
            </a:r>
            <a:r>
              <a:rPr lang="ru-RU" b="0" i="0" u="none" strike="noStrike" baseline="0" dirty="0" err="1">
                <a:effectLst/>
              </a:rPr>
              <a:t>аміноглікозидів</a:t>
            </a:r>
            <a:r>
              <a:rPr lang="ru-RU" b="0" i="0" u="none" strike="noStrike" baseline="0" dirty="0">
                <a:effectLst/>
              </a:rPr>
              <a:t>, </a:t>
            </a:r>
            <a:r>
              <a:rPr lang="ru-RU" b="0" i="0" u="none" strike="noStrike" baseline="0" dirty="0" err="1">
                <a:effectLst/>
              </a:rPr>
              <a:t>тетрацикліну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або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левоміцетину</a:t>
            </a:r>
            <a:r>
              <a:rPr lang="ru-RU" b="0" i="0" u="none" strike="noStrike" baseline="0" dirty="0">
                <a:effectLst/>
              </a:rPr>
              <a:t>,</a:t>
            </a:r>
          </a:p>
          <a:p>
            <a:pPr algn="l"/>
            <a:r>
              <a:rPr lang="ru-RU" b="0" i="0" u="none" strike="noStrike" baseline="0" dirty="0">
                <a:effectLst/>
              </a:rPr>
              <a:t>й </a:t>
            </a:r>
            <a:r>
              <a:rPr lang="ru-RU" b="0" i="0" u="none" strike="noStrike" baseline="0" dirty="0" err="1">
                <a:effectLst/>
              </a:rPr>
              <a:t>прирівнюється</a:t>
            </a:r>
            <a:r>
              <a:rPr lang="ru-RU" b="0" i="0" u="none" strike="noStrike" baseline="0" dirty="0">
                <a:effectLst/>
              </a:rPr>
              <a:t> до </a:t>
            </a:r>
            <a:r>
              <a:rPr lang="ru-RU" b="0" i="0" u="none" strike="noStrike" baseline="0" dirty="0" err="1">
                <a:effectLst/>
              </a:rPr>
              <a:t>ефективності</a:t>
            </a:r>
            <a:r>
              <a:rPr lang="ru-RU" b="0" i="0" u="none" strike="noStrike" baseline="0" dirty="0">
                <a:effectLst/>
              </a:rPr>
              <a:t> “</a:t>
            </a:r>
            <a:r>
              <a:rPr lang="ru-RU" b="0" i="0" u="none" strike="noStrike" baseline="0" dirty="0" err="1">
                <a:effectLst/>
              </a:rPr>
              <a:t>захищених</a:t>
            </a:r>
            <a:r>
              <a:rPr lang="ru-RU" b="0" i="0" u="none" strike="noStrike" baseline="0" dirty="0">
                <a:effectLst/>
              </a:rPr>
              <a:t>” </a:t>
            </a:r>
            <a:r>
              <a:rPr lang="ru-RU" b="0" i="0" u="none" strike="noStrike" baseline="0" dirty="0" err="1">
                <a:effectLst/>
              </a:rPr>
              <a:t>пеніцилінів</a:t>
            </a:r>
            <a:r>
              <a:rPr lang="ru-RU" b="0" i="0" u="none" strike="noStrike" baseline="0" dirty="0">
                <a:effectLst/>
              </a:rPr>
              <a:t>, </a:t>
            </a:r>
            <a:r>
              <a:rPr lang="ru-RU" b="0" i="0" u="none" strike="noStrike" baseline="0" dirty="0" err="1">
                <a:effectLst/>
              </a:rPr>
              <a:t>карбапенемів</a:t>
            </a:r>
            <a:r>
              <a:rPr lang="ru-RU" b="0" i="0" u="none" strike="noStrike" baseline="0" dirty="0">
                <a:effectLst/>
              </a:rPr>
              <a:t> та </a:t>
            </a:r>
            <a:r>
              <a:rPr lang="ru-RU" b="0" i="0" u="none" strike="noStrike" baseline="0" dirty="0" err="1">
                <a:effectLst/>
              </a:rPr>
              <a:t>цефалоспоринів</a:t>
            </a:r>
            <a:r>
              <a:rPr lang="ru-RU" b="0" i="0" u="none" strike="noStrike" baseline="0" dirty="0">
                <a:effectLst/>
              </a:rPr>
              <a:t>. </a:t>
            </a:r>
          </a:p>
          <a:p>
            <a:pPr algn="l"/>
            <a:r>
              <a:rPr lang="ru-RU" b="0" i="0" u="none" strike="noStrike" baseline="0" dirty="0">
                <a:effectLst/>
              </a:rPr>
              <a:t>Вони </a:t>
            </a:r>
            <a:r>
              <a:rPr lang="ru-RU" b="0" i="0" u="none" strike="noStrike" baseline="0" dirty="0" err="1">
                <a:effectLst/>
              </a:rPr>
              <a:t>діють</a:t>
            </a:r>
            <a:r>
              <a:rPr lang="ru-RU" b="0" i="0" u="none" strike="noStrike" baseline="0" dirty="0">
                <a:effectLst/>
              </a:rPr>
              <a:t> і на </a:t>
            </a:r>
            <a:r>
              <a:rPr lang="ru-RU" b="0" i="0" u="none" strike="noStrike" baseline="0" dirty="0" err="1">
                <a:effectLst/>
              </a:rPr>
              <a:t>інші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бактерії</a:t>
            </a:r>
            <a:r>
              <a:rPr lang="ru-RU" b="0" i="0" u="none" strike="noStrike" baseline="0" dirty="0">
                <a:effectLst/>
              </a:rPr>
              <a:t>, </a:t>
            </a:r>
            <a:r>
              <a:rPr lang="ru-RU" b="0" i="0" u="none" strike="noStrike" baseline="0" dirty="0" err="1">
                <a:effectLst/>
              </a:rPr>
              <a:t>відносно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яких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активний</a:t>
            </a:r>
            <a:r>
              <a:rPr lang="ru-RU" b="0" i="0" u="none" strike="noStrike" baseline="0" dirty="0">
                <a:effectLst/>
              </a:rPr>
              <a:t> БП. Але у таких </a:t>
            </a:r>
            <a:r>
              <a:rPr lang="ru-RU" b="0" i="0" u="none" strike="noStrike" baseline="0" dirty="0" err="1">
                <a:effectLst/>
              </a:rPr>
              <a:t>випадках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перевагу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слід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віддавати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останньому</a:t>
            </a:r>
            <a:r>
              <a:rPr lang="ru-RU" b="0" i="0" u="none" strike="noStrike" baseline="0" dirty="0">
                <a:effectLst/>
              </a:rPr>
              <a:t>, </a:t>
            </a:r>
            <a:r>
              <a:rPr lang="ru-RU" b="0" i="0" u="none" strike="noStrike" baseline="0" dirty="0" err="1">
                <a:effectLst/>
              </a:rPr>
              <a:t>ефективність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якого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значно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вища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/>
              <a:t>при </a:t>
            </a:r>
            <a:r>
              <a:rPr lang="ru-RU" b="0" i="0" u="none" strike="noStrike" baseline="0" dirty="0" err="1"/>
              <a:t>зараженні</a:t>
            </a:r>
            <a:r>
              <a:rPr lang="ru-RU" b="0" i="0" u="none" strike="noStrike" baseline="0" dirty="0"/>
              <a:t> </a:t>
            </a:r>
            <a:r>
              <a:rPr lang="ru-RU" b="0" i="0" u="none" strike="noStrike" baseline="0" dirty="0" err="1"/>
              <a:t>чутливими</a:t>
            </a:r>
            <a:r>
              <a:rPr lang="ru-RU" b="0" i="0" u="none" strike="noStrike" baseline="0" dirty="0"/>
              <a:t> до </a:t>
            </a:r>
            <a:r>
              <a:rPr lang="ru-RU" b="0" i="0" u="none" strike="noStrike" baseline="0" dirty="0" err="1"/>
              <a:t>нього</a:t>
            </a:r>
            <a:r>
              <a:rPr lang="ru-RU" b="0" i="0" u="none" strike="noStrike" baseline="0" dirty="0"/>
              <a:t> </a:t>
            </a:r>
            <a:r>
              <a:rPr lang="ru-RU" b="0" i="0" u="none" strike="noStrike" baseline="0" dirty="0" err="1"/>
              <a:t>пневмококами</a:t>
            </a:r>
            <a:r>
              <a:rPr lang="ru-RU" b="0" i="0" u="none" strike="noStrike" baseline="0" dirty="0"/>
              <a:t>, (3-гемолітичними </a:t>
            </a:r>
            <a:r>
              <a:rPr lang="ru-RU" b="0" i="0" u="none" strike="noStrike" baseline="0" dirty="0" err="1"/>
              <a:t>стрептококами</a:t>
            </a:r>
            <a:r>
              <a:rPr lang="ru-RU" dirty="0"/>
              <a:t> </a:t>
            </a:r>
            <a:r>
              <a:rPr lang="ru-RU" b="0" i="0" u="none" strike="noStrike" baseline="0" dirty="0"/>
              <a:t>і </a:t>
            </a:r>
            <a:r>
              <a:rPr lang="ru-RU" b="0" i="0" u="none" strike="noStrike" baseline="0" dirty="0" err="1"/>
              <a:t>нейсеріями</a:t>
            </a:r>
            <a:r>
              <a:rPr lang="ru-RU" b="0" i="0" u="none" strike="noStrike" baseline="0" dirty="0"/>
              <a:t>.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5337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BE6934-AD27-4ECD-B7C0-27B57B677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err="1">
                <a:solidFill>
                  <a:schemeClr val="accent1"/>
                </a:solidFill>
              </a:rPr>
              <a:t>Антистафілококові</a:t>
            </a:r>
            <a:r>
              <a:rPr lang="ru-RU" sz="2800" b="1" dirty="0">
                <a:solidFill>
                  <a:schemeClr val="accent1"/>
                </a:solidFill>
              </a:rPr>
              <a:t> </a:t>
            </a:r>
            <a:r>
              <a:rPr lang="ru-RU" sz="2800" b="1" dirty="0" err="1">
                <a:solidFill>
                  <a:schemeClr val="accent1"/>
                </a:solidFill>
              </a:rPr>
              <a:t>пеніциліназорезпетентні</a:t>
            </a:r>
            <a:r>
              <a:rPr lang="ru-RU" sz="2800" b="1" dirty="0">
                <a:solidFill>
                  <a:schemeClr val="accent1"/>
                </a:solidFill>
              </a:rPr>
              <a:t> </a:t>
            </a:r>
            <a:r>
              <a:rPr lang="ru-RU" sz="2800" b="1" dirty="0" err="1">
                <a:solidFill>
                  <a:schemeClr val="accent1"/>
                </a:solidFill>
              </a:rPr>
              <a:t>пеніциліни</a:t>
            </a:r>
            <a:r>
              <a:rPr lang="ru-RU" sz="2800" b="1" dirty="0">
                <a:solidFill>
                  <a:schemeClr val="accent1"/>
                </a:solidFill>
              </a:rPr>
              <a:t> (</a:t>
            </a:r>
            <a:r>
              <a:rPr lang="ru-RU" sz="2800" b="1" dirty="0" err="1">
                <a:solidFill>
                  <a:schemeClr val="accent1"/>
                </a:solidFill>
              </a:rPr>
              <a:t>ізоксазолілпеніциліни</a:t>
            </a:r>
            <a:r>
              <a:rPr lang="ru-RU" sz="2800" b="1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2BE96A3-7369-4615-920A-C3FAB27BA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808310"/>
          </a:xfrm>
        </p:spPr>
        <p:txBody>
          <a:bodyPr>
            <a:normAutofit/>
          </a:bodyPr>
          <a:lstStyle/>
          <a:p>
            <a:pPr marL="36900" indent="0" algn="l">
              <a:buNone/>
            </a:pP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Ок с а ц и л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ін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( о к с а ц и л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ін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у н а т р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іє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в а с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іл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ь ) , к л о к с а ц и л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ін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.</a:t>
            </a:r>
          </a:p>
          <a:p>
            <a:pPr marL="36900" indent="0" algn="ctr">
              <a:buNone/>
            </a:pPr>
            <a:endParaRPr lang="ru-RU" b="1" i="0" u="none" strike="noStrike" baseline="0" dirty="0">
              <a:solidFill>
                <a:schemeClr val="accent1"/>
              </a:solidFill>
              <a:effectLst/>
            </a:endParaRPr>
          </a:p>
          <a:p>
            <a:pPr algn="l"/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Ці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препарати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іноді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використовують</a:t>
            </a:r>
            <a:r>
              <a:rPr lang="ru-RU" b="0" i="0" u="none" strike="noStrike" baseline="0" dirty="0">
                <a:effectLst/>
              </a:rPr>
              <a:t> для </a:t>
            </a:r>
            <a:r>
              <a:rPr lang="ru-RU" b="0" i="0" u="none" strike="noStrike" baseline="0" dirty="0" err="1">
                <a:effectLst/>
              </a:rPr>
              <a:t>проведення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емпіричної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терапії</a:t>
            </a:r>
            <a:r>
              <a:rPr lang="ru-RU" b="0" i="0" u="none" strike="noStrike" baseline="0" dirty="0">
                <a:effectLst/>
              </a:rPr>
              <a:t> при </a:t>
            </a:r>
            <a:r>
              <a:rPr lang="ru-RU" b="0" i="0" u="none" strike="noStrike" baseline="0" dirty="0" err="1">
                <a:effectLst/>
              </a:rPr>
              <a:t>високій</a:t>
            </a:r>
            <a:endParaRPr lang="ru-RU" b="0" i="0" u="none" strike="noStrike" baseline="0" dirty="0">
              <a:effectLst/>
            </a:endParaRPr>
          </a:p>
          <a:p>
            <a:pPr marL="36900" indent="0" algn="l">
              <a:buNone/>
            </a:pPr>
            <a:r>
              <a:rPr lang="ru-RU" b="0" i="0" u="none" strike="noStrike" baseline="0" dirty="0" err="1">
                <a:effectLst/>
              </a:rPr>
              <a:t>імовірності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стафілококової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інфекції</a:t>
            </a:r>
            <a:r>
              <a:rPr lang="ru-RU" b="0" i="0" u="none" strike="noStrike" baseline="0" dirty="0">
                <a:effectLst/>
              </a:rPr>
              <a:t> (</a:t>
            </a:r>
            <a:r>
              <a:rPr lang="ru-RU" b="0" i="0" u="none" strike="noStrike" baseline="0" dirty="0" err="1">
                <a:effectLst/>
              </a:rPr>
              <a:t>гострий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гнійний</a:t>
            </a:r>
            <a:r>
              <a:rPr lang="ru-RU" b="0" i="0" u="none" strike="noStrike" baseline="0" dirty="0">
                <a:effectLst/>
              </a:rPr>
              <a:t> артрит, </a:t>
            </a:r>
            <a:r>
              <a:rPr lang="ru-RU" b="0" i="0" u="none" strike="noStrike" baseline="0" dirty="0" err="1">
                <a:effectLst/>
              </a:rPr>
              <a:t>гострий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остеомієліт</a:t>
            </a:r>
            <a:r>
              <a:rPr lang="ru-RU" b="0" i="0" u="none" strike="noStrike" baseline="0" dirty="0">
                <a:effectLst/>
              </a:rPr>
              <a:t>,</a:t>
            </a:r>
          </a:p>
          <a:p>
            <a:pPr marL="36900" indent="0" algn="l">
              <a:buNone/>
            </a:pPr>
            <a:r>
              <a:rPr lang="ru-RU" b="0" i="0" u="none" strike="noStrike" baseline="0" dirty="0" err="1">
                <a:effectLst/>
              </a:rPr>
              <a:t>фурункули</a:t>
            </a:r>
            <a:r>
              <a:rPr lang="ru-RU" b="0" i="0" u="none" strike="noStrike" baseline="0" dirty="0">
                <a:effectLst/>
              </a:rPr>
              <a:t>, </a:t>
            </a:r>
            <a:r>
              <a:rPr lang="ru-RU" b="0" i="0" u="none" strike="noStrike" baseline="0" dirty="0" err="1">
                <a:effectLst/>
              </a:rPr>
              <a:t>карбункули</a:t>
            </a:r>
            <a:r>
              <a:rPr lang="ru-RU" b="0" i="0" u="none" strike="noStrike" baseline="0" dirty="0">
                <a:effectLst/>
              </a:rPr>
              <a:t>, </a:t>
            </a:r>
            <a:r>
              <a:rPr lang="ru-RU" b="0" i="0" u="none" strike="noStrike" baseline="0" dirty="0" err="1">
                <a:effectLst/>
              </a:rPr>
              <a:t>панариції</a:t>
            </a:r>
            <a:r>
              <a:rPr lang="ru-RU" b="0" i="0" u="none" strike="noStrike" baseline="0" dirty="0">
                <a:effectLst/>
              </a:rPr>
              <a:t>, катетер-</a:t>
            </a:r>
            <a:r>
              <a:rPr lang="ru-RU" b="0" i="0" u="none" strike="noStrike" baseline="0" dirty="0" err="1">
                <a:effectLst/>
              </a:rPr>
              <a:t>асоційованпй</a:t>
            </a:r>
            <a:r>
              <a:rPr lang="ru-RU" b="0" i="0" u="none" strike="noStrike" baseline="0" dirty="0">
                <a:effectLst/>
              </a:rPr>
              <a:t> сепсис, </a:t>
            </a:r>
            <a:r>
              <a:rPr lang="ru-RU" b="0" i="0" u="none" strike="noStrike" baseline="0" dirty="0" err="1">
                <a:effectLst/>
              </a:rPr>
              <a:t>гострий</a:t>
            </a:r>
            <a:r>
              <a:rPr lang="ru-RU" dirty="0">
                <a:effectLst/>
              </a:rPr>
              <a:t> </a:t>
            </a:r>
            <a:r>
              <a:rPr lang="ru-RU" b="0" i="0" u="none" strike="noStrike" baseline="0" dirty="0">
                <a:effectLst/>
              </a:rPr>
              <a:t>мастит </a:t>
            </a:r>
            <a:r>
              <a:rPr lang="ru-RU" b="0" i="0" u="none" strike="noStrike" baseline="0" dirty="0" err="1">
                <a:effectLst/>
              </a:rPr>
              <a:t>тощо</a:t>
            </a:r>
            <a:r>
              <a:rPr lang="ru-RU" b="0" i="0" u="none" strike="noStrike" baseline="0" dirty="0">
                <a:effectLst/>
              </a:rPr>
              <a:t>).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3599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BE6934-AD27-4ECD-B7C0-27B57B677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err="1">
                <a:solidFill>
                  <a:schemeClr val="accent1"/>
                </a:solidFill>
              </a:rPr>
              <a:t>Антистафілококові</a:t>
            </a:r>
            <a:r>
              <a:rPr lang="ru-RU" sz="2800" b="1" dirty="0">
                <a:solidFill>
                  <a:schemeClr val="accent1"/>
                </a:solidFill>
              </a:rPr>
              <a:t> </a:t>
            </a:r>
            <a:r>
              <a:rPr lang="ru-RU" sz="2800" b="1" dirty="0" err="1">
                <a:solidFill>
                  <a:schemeClr val="accent1"/>
                </a:solidFill>
              </a:rPr>
              <a:t>пеніциліназорезпетентні</a:t>
            </a:r>
            <a:r>
              <a:rPr lang="ru-RU" sz="2800" b="1" dirty="0">
                <a:solidFill>
                  <a:schemeClr val="accent1"/>
                </a:solidFill>
              </a:rPr>
              <a:t> </a:t>
            </a:r>
            <a:r>
              <a:rPr lang="ru-RU" sz="2800" b="1" dirty="0" err="1">
                <a:solidFill>
                  <a:schemeClr val="accent1"/>
                </a:solidFill>
              </a:rPr>
              <a:t>пеніциліни</a:t>
            </a:r>
            <a:r>
              <a:rPr lang="ru-RU" sz="2800" b="1" dirty="0">
                <a:solidFill>
                  <a:schemeClr val="accent1"/>
                </a:solidFill>
              </a:rPr>
              <a:t> (</a:t>
            </a:r>
            <a:r>
              <a:rPr lang="ru-RU" sz="2800" b="1" dirty="0" err="1">
                <a:solidFill>
                  <a:schemeClr val="accent1"/>
                </a:solidFill>
              </a:rPr>
              <a:t>ізоксазолілпеніциліни</a:t>
            </a:r>
            <a:r>
              <a:rPr lang="ru-RU" sz="2800" b="1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2BE96A3-7369-4615-920A-C3FAB27BA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808310"/>
          </a:xfrm>
        </p:spPr>
        <p:txBody>
          <a:bodyPr>
            <a:normAutofit/>
          </a:bodyPr>
          <a:lstStyle/>
          <a:p>
            <a:pPr marL="36900" indent="0" algn="l">
              <a:buNone/>
            </a:pP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Ок с а ц и л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ін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( о к с а ц и л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ін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у н а т р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іє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в а с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іл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ь ) , к л о к с а ц и л </a:t>
            </a:r>
            <a:r>
              <a:rPr lang="ru-RU" b="0" i="0" u="none" strike="noStrike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ін</a:t>
            </a:r>
            <a:r>
              <a:rPr lang="ru-RU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.</a:t>
            </a:r>
          </a:p>
          <a:p>
            <a:pPr marL="36900" indent="0" algn="ctr">
              <a:buNone/>
            </a:pPr>
            <a:endParaRPr lang="ru-RU" b="1" i="0" u="none" strike="noStrike" baseline="0" dirty="0">
              <a:solidFill>
                <a:schemeClr val="accent1"/>
              </a:solidFill>
              <a:effectLst/>
            </a:endParaRPr>
          </a:p>
          <a:p>
            <a:pPr algn="l"/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Оксацилін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застосовують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усередину</a:t>
            </a:r>
            <a:r>
              <a:rPr lang="ru-RU" b="0" i="0" u="none" strike="noStrike" baseline="0" dirty="0">
                <a:effectLst/>
              </a:rPr>
              <a:t> в </a:t>
            </a:r>
            <a:r>
              <a:rPr lang="ru-RU" b="0" i="0" u="none" strike="noStrike" baseline="0" dirty="0" err="1">
                <a:effectLst/>
              </a:rPr>
              <a:t>разовій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дозі</a:t>
            </a:r>
            <a:r>
              <a:rPr lang="ru-RU" b="0" i="0" u="none" strike="noStrike" baseline="0" dirty="0">
                <a:effectLst/>
              </a:rPr>
              <a:t> 0,25-0,5 г </a:t>
            </a:r>
          </a:p>
          <a:p>
            <a:pPr algn="l"/>
            <a:r>
              <a:rPr lang="ru-RU" b="0" i="0" u="none" strike="noStrike" baseline="0" dirty="0">
                <a:effectLst/>
              </a:rPr>
              <a:t>(</a:t>
            </a:r>
            <a:r>
              <a:rPr lang="ru-RU" b="0" i="0" u="none" strike="noStrike" baseline="0" dirty="0" err="1">
                <a:effectLst/>
              </a:rPr>
              <a:t>середня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добова</a:t>
            </a:r>
            <a:r>
              <a:rPr lang="ru-RU" dirty="0">
                <a:effectLst/>
              </a:rPr>
              <a:t> </a:t>
            </a:r>
            <a:r>
              <a:rPr lang="ru-RU" b="0" i="0" u="none" strike="noStrike" baseline="0" dirty="0">
                <a:effectLst/>
              </a:rPr>
              <a:t>доза - 3 г, при тяжких </a:t>
            </a:r>
            <a:r>
              <a:rPr lang="ru-RU" b="0" i="0" u="none" strike="noStrike" baseline="0" dirty="0" err="1">
                <a:effectLst/>
              </a:rPr>
              <a:t>інфекціях</a:t>
            </a:r>
            <a:r>
              <a:rPr lang="ru-RU" b="0" i="0" u="none" strike="noStrike" baseline="0" dirty="0">
                <a:effectLst/>
              </a:rPr>
              <a:t> - до 6 -8 г). </a:t>
            </a:r>
          </a:p>
          <a:p>
            <a:pPr algn="l"/>
            <a:r>
              <a:rPr lang="ru-RU" b="0" i="0" u="none" strike="noStrike" baseline="0" dirty="0" err="1">
                <a:effectLst/>
              </a:rPr>
              <a:t>Кратність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призначення</a:t>
            </a:r>
            <a:r>
              <a:rPr lang="ru-RU" b="0" i="0" u="none" strike="noStrike" baseline="0" dirty="0">
                <a:effectLst/>
              </a:rPr>
              <a:t> - 4- 6 </a:t>
            </a:r>
            <a:r>
              <a:rPr lang="ru-RU" b="0" i="0" u="none" strike="noStrike" baseline="0" dirty="0" err="1">
                <a:effectLst/>
              </a:rPr>
              <a:t>разів</a:t>
            </a:r>
            <a:r>
              <a:rPr lang="ru-RU" b="0" i="0" u="none" strike="noStrike" baseline="0" dirty="0">
                <a:effectLst/>
              </a:rPr>
              <a:t> на добу. </a:t>
            </a:r>
          </a:p>
          <a:p>
            <a:pPr algn="l"/>
            <a:r>
              <a:rPr lang="ru-RU" b="0" i="0" u="none" strike="noStrike" baseline="0" dirty="0">
                <a:effectLst/>
              </a:rPr>
              <a:t>При </a:t>
            </a:r>
            <a:r>
              <a:rPr lang="ru-RU" b="0" i="0" u="none" strike="noStrike" baseline="0" dirty="0" err="1">
                <a:effectLst/>
              </a:rPr>
              <a:t>внутрішньом’язовому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або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внутрішньовенному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способі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введення</a:t>
            </a:r>
            <a:r>
              <a:rPr lang="ru-RU" b="0" i="0" u="none" strike="noStrike" baseline="0" dirty="0">
                <a:effectLst/>
              </a:rPr>
              <a:t> </a:t>
            </a:r>
            <a:r>
              <a:rPr lang="ru-RU" b="0" i="0" u="none" strike="noStrike" baseline="0" dirty="0" err="1">
                <a:effectLst/>
              </a:rPr>
              <a:t>середня</a:t>
            </a:r>
            <a:endParaRPr lang="ru-RU" b="0" i="0" u="none" strike="noStrike" baseline="0" dirty="0">
              <a:effectLst/>
            </a:endParaRPr>
          </a:p>
          <a:p>
            <a:pPr marL="36900" indent="0" algn="l">
              <a:buNone/>
            </a:pPr>
            <a:r>
              <a:rPr lang="ru-RU" b="0" i="0" u="none" strike="noStrike" baseline="0" dirty="0">
                <a:effectLst/>
              </a:rPr>
              <a:t>доза становить 2-4 г (4 </a:t>
            </a:r>
            <a:r>
              <a:rPr lang="ru-RU" b="0" i="0" u="none" strike="noStrike" baseline="0" dirty="0" err="1">
                <a:effectLst/>
              </a:rPr>
              <a:t>ін’єкції</a:t>
            </a:r>
            <a:r>
              <a:rPr lang="ru-RU" b="0" i="0" u="none" strike="noStrike" baseline="0" dirty="0">
                <a:effectLst/>
              </a:rPr>
              <a:t> на добу).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7522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90583C-ABBC-4175-8377-54C667EED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chemeClr val="accent1"/>
                </a:solidFill>
              </a:rPr>
              <a:t>Амінопеніциліни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B470EC7-7AC6-4ED5-AF5D-2E0B51262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515951"/>
          </a:xfrm>
        </p:spPr>
        <p:txBody>
          <a:bodyPr>
            <a:normAutofit/>
          </a:bodyPr>
          <a:lstStyle/>
          <a:p>
            <a:pPr marL="36900" indent="0">
              <a:buNone/>
            </a:pP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а м п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іц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и л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ін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 т а 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а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м о к с и ц и л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ін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</a:p>
          <a:p>
            <a:r>
              <a:rPr lang="ru-RU" dirty="0">
                <a:solidFill>
                  <a:schemeClr val="tx1"/>
                </a:solidFill>
              </a:rPr>
              <a:t>Вони </a:t>
            </a:r>
            <a:r>
              <a:rPr lang="ru-RU" dirty="0" err="1">
                <a:solidFill>
                  <a:schemeClr val="tx1"/>
                </a:solidFill>
              </a:rPr>
              <a:t>мають</a:t>
            </a:r>
            <a:r>
              <a:rPr lang="ru-RU" dirty="0">
                <a:solidFill>
                  <a:schemeClr val="tx1"/>
                </a:solidFill>
              </a:rPr>
              <a:t> широкий спектр </a:t>
            </a:r>
            <a:r>
              <a:rPr lang="ru-RU" dirty="0" err="1">
                <a:solidFill>
                  <a:schemeClr val="tx1"/>
                </a:solidFill>
              </a:rPr>
              <a:t>протимікробної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активності</a:t>
            </a:r>
            <a:r>
              <a:rPr lang="ru-RU" dirty="0">
                <a:solidFill>
                  <a:schemeClr val="tx1"/>
                </a:solidFill>
              </a:rPr>
              <a:t>, але </a:t>
            </a:r>
            <a:r>
              <a:rPr lang="ru-RU" dirty="0" err="1">
                <a:solidFill>
                  <a:schemeClr val="tx1"/>
                </a:solidFill>
              </a:rPr>
              <a:t>руйнуються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бета-</a:t>
            </a:r>
            <a:r>
              <a:rPr lang="ru-RU" dirty="0" err="1">
                <a:solidFill>
                  <a:schemeClr val="tx1"/>
                </a:solidFill>
              </a:rPr>
              <a:t>лактамазами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36900" indent="0" algn="ctr">
              <a:buNone/>
            </a:pP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А м п і ц и л і н </a:t>
            </a:r>
          </a:p>
          <a:p>
            <a:r>
              <a:rPr lang="ru-RU" dirty="0" err="1">
                <a:solidFill>
                  <a:schemeClr val="tx1"/>
                </a:solidFill>
              </a:rPr>
              <a:t>Найбільше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значення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спектрі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антибактеріальної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ампіциліну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пригнічувальний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вплив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різні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грампегативні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мікроорганізми</a:t>
            </a:r>
            <a:r>
              <a:rPr lang="ru-RU" dirty="0">
                <a:solidFill>
                  <a:schemeClr val="tx1"/>
                </a:solidFill>
              </a:rPr>
              <a:t> (у тому </a:t>
            </a:r>
            <a:r>
              <a:rPr lang="ru-RU" dirty="0" err="1">
                <a:solidFill>
                  <a:schemeClr val="tx1"/>
                </a:solidFill>
              </a:rPr>
              <a:t>числі</a:t>
            </a:r>
            <a:r>
              <a:rPr lang="ru-RU" dirty="0">
                <a:solidFill>
                  <a:schemeClr val="tx1"/>
                </a:solidFill>
              </a:rPr>
              <a:t> Н.</a:t>
            </a:r>
            <a:r>
              <a:rPr lang="en-US" dirty="0">
                <a:solidFill>
                  <a:schemeClr val="tx1"/>
                </a:solidFill>
              </a:rPr>
              <a:t>influenzae, </a:t>
            </a:r>
            <a:r>
              <a:rPr lang="ru-RU" dirty="0" err="1">
                <a:solidFill>
                  <a:schemeClr val="tx1"/>
                </a:solidFill>
              </a:rPr>
              <a:t>збудника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кашлюка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гонококи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менінгококи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chemeClr val="tx1"/>
                </a:solidFill>
              </a:rPr>
              <a:t>P. mirabilis, </a:t>
            </a:r>
            <a:r>
              <a:rPr lang="ru-RU" dirty="0" err="1">
                <a:solidFill>
                  <a:schemeClr val="tx1"/>
                </a:solidFill>
              </a:rPr>
              <a:t>різні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штами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Е.соїі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сальмонели</a:t>
            </a:r>
            <a:r>
              <a:rPr lang="ru-RU" dirty="0">
                <a:solidFill>
                  <a:schemeClr val="tx1"/>
                </a:solidFill>
              </a:rPr>
              <a:t>), на </a:t>
            </a:r>
            <a:r>
              <a:rPr lang="ru-RU" dirty="0" err="1">
                <a:solidFill>
                  <a:schemeClr val="tx1"/>
                </a:solidFill>
              </a:rPr>
              <a:t>збудників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лістеріозу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ентерококи</a:t>
            </a:r>
            <a:r>
              <a:rPr lang="ru-RU" dirty="0">
                <a:solidFill>
                  <a:schemeClr val="tx1"/>
                </a:solidFill>
              </a:rPr>
              <a:t>. </a:t>
            </a:r>
          </a:p>
          <a:p>
            <a:r>
              <a:rPr lang="ru-RU" dirty="0" err="1">
                <a:solidFill>
                  <a:schemeClr val="tx1"/>
                </a:solidFill>
              </a:rPr>
              <a:t>Проте</a:t>
            </a:r>
            <a:r>
              <a:rPr lang="ru-RU" dirty="0">
                <a:solidFill>
                  <a:schemeClr val="tx1"/>
                </a:solidFill>
              </a:rPr>
              <a:t> зараз </a:t>
            </a:r>
            <a:r>
              <a:rPr lang="ru-RU" dirty="0" err="1">
                <a:solidFill>
                  <a:schemeClr val="tx1"/>
                </a:solidFill>
              </a:rPr>
              <a:t>внаслідок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набутої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резистентності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мікроорганізми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багатьох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випадках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стійкі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ампіциліну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en-US" dirty="0">
                <a:solidFill>
                  <a:schemeClr val="tx1"/>
                </a:solidFill>
              </a:rPr>
              <a:t>P. aeruginosa </a:t>
            </a:r>
            <a:r>
              <a:rPr lang="ru-RU" dirty="0" err="1">
                <a:solidFill>
                  <a:schemeClr val="tx1"/>
                </a:solidFill>
              </a:rPr>
              <a:t>має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природну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резистентність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ампіциліну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522218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90583C-ABBC-4175-8377-54C667EED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255036"/>
            <a:ext cx="10353762" cy="970450"/>
          </a:xfrm>
        </p:spPr>
        <p:txBody>
          <a:bodyPr/>
          <a:lstStyle/>
          <a:p>
            <a:r>
              <a:rPr lang="ru-RU" b="1" dirty="0" err="1">
                <a:solidFill>
                  <a:schemeClr val="accent1"/>
                </a:solidFill>
              </a:rPr>
              <a:t>Амінопеніциліни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B470EC7-7AC6-4ED5-AF5D-2E0B51262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506" y="1446245"/>
            <a:ext cx="11206065" cy="5085184"/>
          </a:xfrm>
        </p:spPr>
        <p:txBody>
          <a:bodyPr>
            <a:normAutofit fontScale="92500" lnSpcReduction="20000"/>
          </a:bodyPr>
          <a:lstStyle/>
          <a:p>
            <a:pPr marL="36900" indent="0">
              <a:buNone/>
            </a:pP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а м п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іц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и л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ін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 т а 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а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м о к с и ц и л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ін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 </a:t>
            </a:r>
          </a:p>
          <a:p>
            <a:r>
              <a:rPr lang="ru-RU" dirty="0">
                <a:solidFill>
                  <a:schemeClr val="tx1"/>
                </a:solidFill>
                <a:effectLst/>
              </a:rPr>
              <a:t>Вони </a:t>
            </a:r>
            <a:r>
              <a:rPr lang="ru-RU" dirty="0" err="1">
                <a:solidFill>
                  <a:schemeClr val="tx1"/>
                </a:solidFill>
                <a:effectLst/>
              </a:rPr>
              <a:t>мають</a:t>
            </a:r>
            <a:r>
              <a:rPr lang="ru-RU" dirty="0">
                <a:solidFill>
                  <a:schemeClr val="tx1"/>
                </a:solidFill>
                <a:effectLst/>
              </a:rPr>
              <a:t> широкий спектр </a:t>
            </a:r>
            <a:r>
              <a:rPr lang="ru-RU" dirty="0" err="1">
                <a:solidFill>
                  <a:schemeClr val="tx1"/>
                </a:solidFill>
                <a:effectLst/>
              </a:rPr>
              <a:t>протимікробної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активності</a:t>
            </a:r>
            <a:r>
              <a:rPr lang="ru-RU" dirty="0">
                <a:solidFill>
                  <a:schemeClr val="tx1"/>
                </a:solidFill>
                <a:effectLst/>
              </a:rPr>
              <a:t>, але </a:t>
            </a:r>
            <a:r>
              <a:rPr lang="ru-RU" dirty="0" err="1">
                <a:solidFill>
                  <a:schemeClr val="tx1"/>
                </a:solidFill>
                <a:effectLst/>
              </a:rPr>
              <a:t>руйнуються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uk-UA" dirty="0">
                <a:solidFill>
                  <a:schemeClr val="tx1"/>
                </a:solidFill>
                <a:effectLst/>
              </a:rPr>
              <a:t>бета-</a:t>
            </a:r>
            <a:r>
              <a:rPr lang="ru-RU" dirty="0" err="1">
                <a:solidFill>
                  <a:schemeClr val="tx1"/>
                </a:solidFill>
                <a:effectLst/>
              </a:rPr>
              <a:t>лактамазами</a:t>
            </a:r>
            <a:r>
              <a:rPr lang="ru-RU" dirty="0">
                <a:solidFill>
                  <a:schemeClr val="tx1"/>
                </a:solidFill>
                <a:effectLst/>
              </a:rPr>
              <a:t>.</a:t>
            </a:r>
          </a:p>
          <a:p>
            <a:pPr marL="36900" indent="0" algn="ctr">
              <a:buNone/>
            </a:pP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А м п і ц и л і н. 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Фармакокінетика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. </a:t>
            </a:r>
          </a:p>
          <a:p>
            <a:r>
              <a:rPr lang="ru-RU" dirty="0">
                <a:solidFill>
                  <a:schemeClr val="tx1"/>
                </a:solidFill>
                <a:effectLst/>
              </a:rPr>
              <a:t>Препарат </a:t>
            </a:r>
            <a:r>
              <a:rPr lang="ru-RU" dirty="0" err="1">
                <a:solidFill>
                  <a:schemeClr val="tx1"/>
                </a:solidFill>
                <a:effectLst/>
              </a:rPr>
              <a:t>кислотостійкий</a:t>
            </a:r>
            <a:r>
              <a:rPr lang="ru-RU" dirty="0">
                <a:solidFill>
                  <a:schemeClr val="tx1"/>
                </a:solidFill>
                <a:effectLst/>
              </a:rPr>
              <a:t>, </a:t>
            </a:r>
            <a:r>
              <a:rPr lang="ru-RU" dirty="0" err="1">
                <a:solidFill>
                  <a:schemeClr val="tx1"/>
                </a:solidFill>
                <a:effectLst/>
              </a:rPr>
              <a:t>помірно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всмоктується</a:t>
            </a:r>
            <a:r>
              <a:rPr lang="ru-RU" dirty="0">
                <a:solidFill>
                  <a:schemeClr val="tx1"/>
                </a:solidFill>
                <a:effectLst/>
              </a:rPr>
              <a:t> при </a:t>
            </a:r>
            <a:r>
              <a:rPr lang="ru-RU" dirty="0" err="1">
                <a:solidFill>
                  <a:schemeClr val="tx1"/>
                </a:solidFill>
                <a:effectLst/>
              </a:rPr>
              <a:t>вживанні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всередину</a:t>
            </a:r>
            <a:r>
              <a:rPr lang="ru-RU" dirty="0">
                <a:solidFill>
                  <a:schemeClr val="tx1"/>
                </a:solidFill>
                <a:effectLst/>
              </a:rPr>
              <a:t>. </a:t>
            </a:r>
            <a:r>
              <a:rPr lang="ru-RU" dirty="0" err="1">
                <a:solidFill>
                  <a:schemeClr val="tx1"/>
                </a:solidFill>
                <a:effectLst/>
              </a:rPr>
              <a:t>їжа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знижує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біодоступність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ампіциліну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майже</a:t>
            </a:r>
            <a:r>
              <a:rPr lang="ru-RU" dirty="0">
                <a:solidFill>
                  <a:schemeClr val="tx1"/>
                </a:solidFill>
                <a:effectLst/>
              </a:rPr>
              <a:t> у 2 рази. Для </a:t>
            </a:r>
            <a:r>
              <a:rPr lang="ru-RU" dirty="0" err="1">
                <a:solidFill>
                  <a:schemeClr val="tx1"/>
                </a:solidFill>
                <a:effectLst/>
              </a:rPr>
              <a:t>внутрішньом’язового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введення</a:t>
            </a:r>
            <a:r>
              <a:rPr lang="ru-RU" dirty="0">
                <a:solidFill>
                  <a:schemeClr val="tx1"/>
                </a:solidFill>
                <a:effectLst/>
              </a:rPr>
              <a:t> препарат </a:t>
            </a:r>
            <a:r>
              <a:rPr lang="ru-RU" dirty="0" err="1">
                <a:solidFill>
                  <a:schemeClr val="tx1"/>
                </a:solidFill>
                <a:effectLst/>
              </a:rPr>
              <a:t>розчиняють</a:t>
            </a:r>
            <a:r>
              <a:rPr lang="ru-RU" dirty="0">
                <a:solidFill>
                  <a:schemeClr val="tx1"/>
                </a:solidFill>
                <a:effectLst/>
              </a:rPr>
              <a:t> водою для </a:t>
            </a:r>
            <a:r>
              <a:rPr lang="ru-RU" dirty="0" err="1">
                <a:solidFill>
                  <a:schemeClr val="tx1"/>
                </a:solidFill>
                <a:effectLst/>
              </a:rPr>
              <a:t>ін’єкцій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або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лідокаїном</a:t>
            </a:r>
            <a:r>
              <a:rPr lang="ru-RU" dirty="0">
                <a:solidFill>
                  <a:schemeClr val="tx1"/>
                </a:solidFill>
                <a:effectLst/>
              </a:rPr>
              <a:t>, для </a:t>
            </a:r>
            <a:r>
              <a:rPr lang="ru-RU" dirty="0" err="1">
                <a:solidFill>
                  <a:schemeClr val="tx1"/>
                </a:solidFill>
                <a:effectLst/>
              </a:rPr>
              <a:t>внутрішньовенного</a:t>
            </a:r>
            <a:r>
              <a:rPr lang="ru-RU" dirty="0">
                <a:solidFill>
                  <a:schemeClr val="tx1"/>
                </a:solidFill>
                <a:effectLst/>
              </a:rPr>
              <a:t> - 0.9 % </a:t>
            </a:r>
            <a:r>
              <a:rPr lang="ru-RU" dirty="0" err="1">
                <a:solidFill>
                  <a:schemeClr val="tx1"/>
                </a:solidFill>
                <a:effectLst/>
              </a:rPr>
              <a:t>розчином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натрію</a:t>
            </a:r>
            <a:r>
              <a:rPr lang="ru-RU" dirty="0">
                <a:solidFill>
                  <a:schemeClr val="tx1"/>
                </a:solidFill>
                <a:effectLst/>
              </a:rPr>
              <a:t> хлориду. При </a:t>
            </a:r>
            <a:r>
              <a:rPr lang="ru-RU" dirty="0" err="1">
                <a:solidFill>
                  <a:schemeClr val="tx1"/>
                </a:solidFill>
                <a:effectLst/>
              </a:rPr>
              <a:t>зберіганні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розчинів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понад</a:t>
            </a:r>
            <a:r>
              <a:rPr lang="ru-RU" dirty="0">
                <a:solidFill>
                  <a:schemeClr val="tx1"/>
                </a:solidFill>
                <a:effectLst/>
              </a:rPr>
              <a:t> 1 год </a:t>
            </a:r>
            <a:r>
              <a:rPr lang="ru-RU" dirty="0" err="1">
                <a:solidFill>
                  <a:schemeClr val="tx1"/>
                </a:solidFill>
                <a:effectLst/>
              </a:rPr>
              <a:t>активність</a:t>
            </a:r>
            <a:r>
              <a:rPr lang="ru-RU" dirty="0">
                <a:solidFill>
                  <a:schemeClr val="tx1"/>
                </a:solidFill>
                <a:effectLst/>
              </a:rPr>
              <a:t> препарату </a:t>
            </a:r>
            <a:r>
              <a:rPr lang="ru-RU" dirty="0" err="1">
                <a:solidFill>
                  <a:schemeClr val="tx1"/>
                </a:solidFill>
                <a:effectLst/>
              </a:rPr>
              <a:t>різко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знижується</a:t>
            </a:r>
            <a:r>
              <a:rPr lang="ru-RU" dirty="0">
                <a:solidFill>
                  <a:schemeClr val="tx1"/>
                </a:solidFill>
                <a:effectLst/>
              </a:rPr>
              <a:t>. </a:t>
            </a:r>
          </a:p>
          <a:p>
            <a:r>
              <a:rPr lang="ru-RU" dirty="0" err="1">
                <a:solidFill>
                  <a:schemeClr val="tx1"/>
                </a:solidFill>
                <a:effectLst/>
              </a:rPr>
              <a:t>Пероральне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приймання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ампіциліну</a:t>
            </a:r>
            <a:r>
              <a:rPr lang="ru-RU" dirty="0">
                <a:solidFill>
                  <a:schemeClr val="tx1"/>
                </a:solidFill>
                <a:effectLst/>
              </a:rPr>
              <a:t> при </a:t>
            </a:r>
            <a:r>
              <a:rPr lang="ru-RU" dirty="0" err="1">
                <a:solidFill>
                  <a:schemeClr val="tx1"/>
                </a:solidFill>
                <a:effectLst/>
              </a:rPr>
              <a:t>лікуванні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більшості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інфекцій</a:t>
            </a:r>
            <a:r>
              <a:rPr lang="ru-RU" dirty="0">
                <a:solidFill>
                  <a:schemeClr val="tx1"/>
                </a:solidFill>
                <a:effectLst/>
              </a:rPr>
              <a:t> (</a:t>
            </a:r>
            <a:r>
              <a:rPr lang="ru-RU" dirty="0" err="1">
                <a:solidFill>
                  <a:schemeClr val="tx1"/>
                </a:solidFill>
                <a:effectLst/>
              </a:rPr>
              <a:t>крім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кишечних</a:t>
            </a:r>
            <a:r>
              <a:rPr lang="ru-RU" dirty="0">
                <a:solidFill>
                  <a:schemeClr val="tx1"/>
                </a:solidFill>
                <a:effectLst/>
              </a:rPr>
              <a:t>) </a:t>
            </a:r>
            <a:r>
              <a:rPr lang="ru-RU" dirty="0" err="1">
                <a:solidFill>
                  <a:schemeClr val="tx1"/>
                </a:solidFill>
                <a:effectLst/>
              </a:rPr>
              <a:t>може</a:t>
            </a:r>
            <a:r>
              <a:rPr lang="ru-RU" dirty="0">
                <a:solidFill>
                  <a:schemeClr val="tx1"/>
                </a:solidFill>
                <a:effectLst/>
              </a:rPr>
              <a:t> бути </a:t>
            </a:r>
            <a:r>
              <a:rPr lang="ru-RU" dirty="0" err="1">
                <a:solidFill>
                  <a:schemeClr val="tx1"/>
                </a:solidFill>
                <a:effectLst/>
              </a:rPr>
              <a:t>недостатньо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ефективним</a:t>
            </a:r>
            <a:r>
              <a:rPr lang="ru-RU" dirty="0">
                <a:solidFill>
                  <a:schemeClr val="tx1"/>
                </a:solidFill>
                <a:effectLst/>
              </a:rPr>
              <a:t> у </a:t>
            </a:r>
            <a:r>
              <a:rPr lang="ru-RU" dirty="0" err="1">
                <a:solidFill>
                  <a:schemeClr val="tx1"/>
                </a:solidFill>
                <a:effectLst/>
              </a:rPr>
              <a:t>зв’язку</a:t>
            </a:r>
            <a:r>
              <a:rPr lang="ru-RU" dirty="0">
                <a:solidFill>
                  <a:schemeClr val="tx1"/>
                </a:solidFill>
                <a:effectLst/>
              </a:rPr>
              <a:t> з </a:t>
            </a:r>
            <a:r>
              <a:rPr lang="ru-RU" dirty="0" err="1">
                <a:solidFill>
                  <a:schemeClr val="tx1"/>
                </a:solidFill>
                <a:effectLst/>
              </a:rPr>
              <a:t>низькою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біодостуиністю</a:t>
            </a:r>
            <a:r>
              <a:rPr lang="ru-RU" dirty="0">
                <a:solidFill>
                  <a:schemeClr val="tx1"/>
                </a:solidFill>
                <a:effectLst/>
              </a:rPr>
              <a:t> препарату. </a:t>
            </a:r>
          </a:p>
          <a:p>
            <a:r>
              <a:rPr lang="ru-RU" dirty="0" err="1">
                <a:solidFill>
                  <a:schemeClr val="tx1"/>
                </a:solidFill>
                <a:effectLst/>
              </a:rPr>
              <a:t>Ампіцилін</a:t>
            </a:r>
            <a:r>
              <a:rPr lang="ru-RU" dirty="0">
                <a:solidFill>
                  <a:schemeClr val="tx1"/>
                </a:solidFill>
                <a:effectLst/>
              </a:rPr>
              <a:t> добре </a:t>
            </a:r>
            <a:r>
              <a:rPr lang="ru-RU" dirty="0" err="1">
                <a:solidFill>
                  <a:schemeClr val="tx1"/>
                </a:solidFill>
                <a:effectLst/>
              </a:rPr>
              <a:t>проникає</a:t>
            </a:r>
            <a:r>
              <a:rPr lang="ru-RU" dirty="0">
                <a:solidFill>
                  <a:schemeClr val="tx1"/>
                </a:solidFill>
                <a:effectLst/>
              </a:rPr>
              <a:t> через ГЕБ. </a:t>
            </a:r>
            <a:r>
              <a:rPr lang="ru-RU" dirty="0" err="1">
                <a:solidFill>
                  <a:schemeClr val="tx1"/>
                </a:solidFill>
                <a:effectLst/>
              </a:rPr>
              <a:t>Приблизно</a:t>
            </a:r>
            <a:r>
              <a:rPr lang="ru-RU" dirty="0">
                <a:solidFill>
                  <a:schemeClr val="tx1"/>
                </a:solidFill>
                <a:effectLst/>
              </a:rPr>
              <a:t> '/ , </a:t>
            </a:r>
            <a:r>
              <a:rPr lang="ru-RU" dirty="0" err="1">
                <a:solidFill>
                  <a:schemeClr val="tx1"/>
                </a:solidFill>
                <a:effectLst/>
              </a:rPr>
              <a:t>ампіциліну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виводиться</a:t>
            </a:r>
            <a:r>
              <a:rPr lang="ru-RU" dirty="0">
                <a:solidFill>
                  <a:schemeClr val="tx1"/>
                </a:solidFill>
                <a:effectLst/>
              </a:rPr>
              <a:t> з сечею у </a:t>
            </a:r>
            <a:r>
              <a:rPr lang="ru-RU" dirty="0" err="1">
                <a:solidFill>
                  <a:schemeClr val="tx1"/>
                </a:solidFill>
                <a:effectLst/>
              </a:rPr>
              <a:t>незміие</a:t>
            </a:r>
            <a:r>
              <a:rPr lang="ru-RU" dirty="0">
                <a:solidFill>
                  <a:schemeClr val="tx1"/>
                </a:solidFill>
                <a:effectLst/>
              </a:rPr>
              <a:t>- ному </a:t>
            </a:r>
            <a:r>
              <a:rPr lang="ru-RU" dirty="0" err="1">
                <a:solidFill>
                  <a:schemeClr val="tx1"/>
                </a:solidFill>
                <a:effectLst/>
              </a:rPr>
              <a:t>вигляді</a:t>
            </a:r>
            <a:r>
              <a:rPr lang="ru-RU" dirty="0">
                <a:solidFill>
                  <a:schemeClr val="tx1"/>
                </a:solidFill>
                <a:effectLst/>
              </a:rPr>
              <a:t>, </a:t>
            </a:r>
            <a:r>
              <a:rPr lang="ru-RU" dirty="0" err="1">
                <a:solidFill>
                  <a:schemeClr val="tx1"/>
                </a:solidFill>
                <a:effectLst/>
              </a:rPr>
              <a:t>що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використовується</a:t>
            </a:r>
            <a:r>
              <a:rPr lang="ru-RU" dirty="0">
                <a:solidFill>
                  <a:schemeClr val="tx1"/>
                </a:solidFill>
                <a:effectLst/>
              </a:rPr>
              <a:t> при </a:t>
            </a:r>
            <a:r>
              <a:rPr lang="ru-RU" dirty="0" err="1">
                <a:solidFill>
                  <a:schemeClr val="tx1"/>
                </a:solidFill>
                <a:effectLst/>
              </a:rPr>
              <a:t>лікуванні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інфекцій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сечовивідних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шляхів</a:t>
            </a:r>
            <a:r>
              <a:rPr lang="ru-RU" dirty="0">
                <a:solidFill>
                  <a:schemeClr val="tx1"/>
                </a:solidFill>
                <a:effectLst/>
              </a:rPr>
              <a:t>. Препарат </a:t>
            </a:r>
            <a:r>
              <a:rPr lang="ru-RU" dirty="0" err="1">
                <a:solidFill>
                  <a:schemeClr val="tx1"/>
                </a:solidFill>
                <a:effectLst/>
              </a:rPr>
              <a:t>має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здатність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накопичуватись</a:t>
            </a:r>
            <a:r>
              <a:rPr lang="ru-RU" dirty="0">
                <a:solidFill>
                  <a:schemeClr val="tx1"/>
                </a:solidFill>
                <a:effectLst/>
              </a:rPr>
              <a:t> у </a:t>
            </a:r>
            <a:r>
              <a:rPr lang="ru-RU" dirty="0" err="1">
                <a:solidFill>
                  <a:schemeClr val="tx1"/>
                </a:solidFill>
                <a:effectLst/>
              </a:rPr>
              <a:t>жовчі</a:t>
            </a:r>
            <a:r>
              <a:rPr lang="ru-RU" dirty="0">
                <a:solidFill>
                  <a:schemeClr val="tx1"/>
                </a:solidFill>
                <a:effectLst/>
              </a:rPr>
              <a:t> (є </a:t>
            </a:r>
            <a:r>
              <a:rPr lang="ru-RU" dirty="0" err="1">
                <a:solidFill>
                  <a:schemeClr val="tx1"/>
                </a:solidFill>
                <a:effectLst/>
              </a:rPr>
              <a:t>цінним</a:t>
            </a:r>
            <a:r>
              <a:rPr lang="ru-RU" dirty="0">
                <a:solidFill>
                  <a:schemeClr val="tx1"/>
                </a:solidFill>
                <a:effectLst/>
              </a:rPr>
              <a:t> при </a:t>
            </a:r>
            <a:r>
              <a:rPr lang="ru-RU" dirty="0" err="1">
                <a:solidFill>
                  <a:schemeClr val="tx1"/>
                </a:solidFill>
                <a:effectLst/>
              </a:rPr>
              <a:t>інфікуванні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жовчних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шляхів</a:t>
            </a:r>
            <a:r>
              <a:rPr lang="ru-RU" dirty="0">
                <a:solidFill>
                  <a:schemeClr val="tx1"/>
                </a:solidFill>
                <a:effectLst/>
              </a:rPr>
              <a:t>).</a:t>
            </a:r>
          </a:p>
          <a:p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Використовується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також</a:t>
            </a:r>
            <a:r>
              <a:rPr lang="ru-RU" dirty="0">
                <a:solidFill>
                  <a:schemeClr val="tx1"/>
                </a:solidFill>
                <a:effectLst/>
              </a:rPr>
              <a:t> для </a:t>
            </a:r>
            <a:r>
              <a:rPr lang="ru-RU" dirty="0" err="1">
                <a:solidFill>
                  <a:schemeClr val="tx1"/>
                </a:solidFill>
                <a:effectLst/>
              </a:rPr>
              <a:t>емпіричного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лікування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інфекцій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дихальних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шляхів</a:t>
            </a:r>
            <a:r>
              <a:rPr lang="ru-RU" dirty="0">
                <a:solidFill>
                  <a:schemeClr val="tx1"/>
                </a:solidFill>
                <a:effectLst/>
              </a:rPr>
              <a:t>, у тому </a:t>
            </a:r>
            <a:r>
              <a:rPr lang="ru-RU" dirty="0" err="1">
                <a:solidFill>
                  <a:schemeClr val="tx1"/>
                </a:solidFill>
                <a:effectLst/>
              </a:rPr>
              <a:t>числі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позалікарняної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пневмонії</a:t>
            </a:r>
            <a:r>
              <a:rPr lang="ru-RU" dirty="0">
                <a:solidFill>
                  <a:schemeClr val="tx1"/>
                </a:solidFill>
                <a:effectLst/>
              </a:rPr>
              <a:t>, </a:t>
            </a:r>
            <a:r>
              <a:rPr lang="ru-RU" dirty="0" err="1">
                <a:solidFill>
                  <a:schemeClr val="tx1"/>
                </a:solidFill>
                <a:effectLst/>
              </a:rPr>
              <a:t>шлунково-кишкового</a:t>
            </a:r>
            <a:r>
              <a:rPr lang="ru-RU" dirty="0">
                <a:solidFill>
                  <a:schemeClr val="tx1"/>
                </a:solidFill>
                <a:effectLst/>
              </a:rPr>
              <a:t> тракту (</a:t>
            </a:r>
            <a:r>
              <a:rPr lang="ru-RU" dirty="0" err="1">
                <a:solidFill>
                  <a:schemeClr val="tx1"/>
                </a:solidFill>
                <a:effectLst/>
              </a:rPr>
              <a:t>залишається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ефективним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засобом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лікування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дизентерії</a:t>
            </a:r>
            <a:r>
              <a:rPr lang="ru-RU" dirty="0">
                <a:solidFill>
                  <a:schemeClr val="tx1"/>
                </a:solidFill>
                <a:effectLst/>
              </a:rPr>
              <a:t>), </a:t>
            </a:r>
            <a:r>
              <a:rPr lang="ru-RU" dirty="0" err="1">
                <a:solidFill>
                  <a:schemeClr val="tx1"/>
                </a:solidFill>
                <a:effectLst/>
              </a:rPr>
              <a:t>гнійних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хірургічних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інфекцій</a:t>
            </a:r>
            <a:r>
              <a:rPr lang="ru-RU" dirty="0">
                <a:solidFill>
                  <a:schemeClr val="tx1"/>
                </a:solidFill>
                <a:effectLst/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  <a:effectLst/>
              </a:rPr>
              <a:t>Доза для </a:t>
            </a:r>
            <a:r>
              <a:rPr lang="ru-RU" dirty="0" err="1">
                <a:solidFill>
                  <a:schemeClr val="tx1"/>
                </a:solidFill>
                <a:effectLst/>
              </a:rPr>
              <a:t>прийому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всередину</a:t>
            </a:r>
            <a:r>
              <a:rPr lang="ru-RU" dirty="0">
                <a:solidFill>
                  <a:schemeClr val="tx1"/>
                </a:solidFill>
                <a:effectLst/>
              </a:rPr>
              <a:t> становить: по 0,5-2,0 г </a:t>
            </a:r>
            <a:r>
              <a:rPr lang="ru-RU" dirty="0" err="1">
                <a:solidFill>
                  <a:schemeClr val="tx1"/>
                </a:solidFill>
                <a:effectLst/>
              </a:rPr>
              <a:t>кожні</a:t>
            </a:r>
            <a:r>
              <a:rPr lang="ru-RU" dirty="0">
                <a:solidFill>
                  <a:schemeClr val="tx1"/>
                </a:solidFill>
                <a:effectLst/>
              </a:rPr>
              <a:t> 6 год, для </a:t>
            </a:r>
            <a:r>
              <a:rPr lang="ru-RU" dirty="0" err="1">
                <a:solidFill>
                  <a:schemeClr val="tx1"/>
                </a:solidFill>
                <a:effectLst/>
              </a:rPr>
              <a:t>введення</a:t>
            </a:r>
            <a:r>
              <a:rPr lang="ru-RU" dirty="0">
                <a:solidFill>
                  <a:schemeClr val="tx1"/>
                </a:solidFill>
                <a:effectLst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</a:rPr>
              <a:t>ум’яз</a:t>
            </a:r>
            <a:r>
              <a:rPr lang="ru-RU" dirty="0">
                <a:solidFill>
                  <a:schemeClr val="tx1"/>
                </a:solidFill>
                <a:effectLst/>
              </a:rPr>
              <a:t> - по 500 мг через 4 -6 го</a:t>
            </a:r>
            <a:r>
              <a:rPr lang="ru-RU" dirty="0">
                <a:solidFill>
                  <a:schemeClr val="tx1"/>
                </a:solidFill>
              </a:rPr>
              <a:t>д.</a:t>
            </a:r>
          </a:p>
        </p:txBody>
      </p:sp>
    </p:spTree>
    <p:extLst>
      <p:ext uri="{BB962C8B-B14F-4D97-AF65-F5344CB8AC3E}">
        <p14:creationId xmlns:p14="http://schemas.microsoft.com/office/powerpoint/2010/main" xmlns="" val="2067910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A80AB26-B287-4A1B-B73D-FAD11CE4E5C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0047" y="1398856"/>
            <a:ext cx="10351905" cy="406028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0D34EC0-2095-480D-8207-CA547B6E28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21132" y="0"/>
            <a:ext cx="934973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74468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90583C-ABBC-4175-8377-54C667EED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chemeClr val="accent1"/>
                </a:solidFill>
              </a:rPr>
              <a:t>Амінопеніциліни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B470EC7-7AC6-4ED5-AF5D-2E0B51262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892286"/>
          </a:xfrm>
        </p:spPr>
        <p:txBody>
          <a:bodyPr>
            <a:normAutofit/>
          </a:bodyPr>
          <a:lstStyle/>
          <a:p>
            <a:pPr marL="36900" indent="0">
              <a:buNone/>
            </a:pP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а м п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іц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и л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ін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 т а 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а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м о к с и ц и л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ін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</a:p>
          <a:p>
            <a:r>
              <a:rPr lang="ru-RU" dirty="0">
                <a:solidFill>
                  <a:schemeClr val="tx1"/>
                </a:solidFill>
              </a:rPr>
              <a:t>Вони </a:t>
            </a:r>
            <a:r>
              <a:rPr lang="ru-RU" dirty="0" err="1">
                <a:solidFill>
                  <a:schemeClr val="tx1"/>
                </a:solidFill>
              </a:rPr>
              <a:t>мають</a:t>
            </a:r>
            <a:r>
              <a:rPr lang="ru-RU" dirty="0">
                <a:solidFill>
                  <a:schemeClr val="tx1"/>
                </a:solidFill>
              </a:rPr>
              <a:t> широкий спектр </a:t>
            </a:r>
            <a:r>
              <a:rPr lang="ru-RU" dirty="0" err="1">
                <a:solidFill>
                  <a:schemeClr val="tx1"/>
                </a:solidFill>
              </a:rPr>
              <a:t>протимікробної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активності</a:t>
            </a:r>
            <a:r>
              <a:rPr lang="ru-RU" dirty="0">
                <a:solidFill>
                  <a:schemeClr val="tx1"/>
                </a:solidFill>
              </a:rPr>
              <a:t>, але </a:t>
            </a:r>
            <a:r>
              <a:rPr lang="ru-RU" dirty="0" err="1">
                <a:solidFill>
                  <a:schemeClr val="tx1"/>
                </a:solidFill>
              </a:rPr>
              <a:t>руйнуються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бета-</a:t>
            </a:r>
            <a:r>
              <a:rPr lang="ru-RU" dirty="0" err="1">
                <a:solidFill>
                  <a:schemeClr val="tx1"/>
                </a:solidFill>
              </a:rPr>
              <a:t>лактамазами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36900" indent="0" algn="ctr">
              <a:buNone/>
            </a:pP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А м о к с и ц и л і н.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Показання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effectLst/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Амоксицилін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призначають</a:t>
            </a:r>
            <a:r>
              <a:rPr lang="ru-RU" dirty="0">
                <a:solidFill>
                  <a:schemeClr val="tx1"/>
                </a:solidFill>
              </a:rPr>
              <a:t> перорально при </a:t>
            </a:r>
            <a:r>
              <a:rPr lang="ru-RU" dirty="0" err="1">
                <a:solidFill>
                  <a:schemeClr val="tx1"/>
                </a:solidFill>
              </a:rPr>
              <a:t>неускладнених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бронхолегеневих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захворюваннях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зокрема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позалікарняній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пневмонії</a:t>
            </a:r>
            <a:r>
              <a:rPr lang="ru-RU" dirty="0">
                <a:solidFill>
                  <a:schemeClr val="tx1"/>
                </a:solidFill>
              </a:rPr>
              <a:t> легкого та </a:t>
            </a:r>
            <a:r>
              <a:rPr lang="ru-RU" dirty="0" err="1">
                <a:solidFill>
                  <a:schemeClr val="tx1"/>
                </a:solidFill>
              </a:rPr>
              <a:t>середньотяжкого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перебігу</a:t>
            </a:r>
            <a:r>
              <a:rPr lang="ru-RU" dirty="0">
                <a:solidFill>
                  <a:schemeClr val="tx1"/>
                </a:solidFill>
              </a:rPr>
              <a:t>, </a:t>
            </a:r>
          </a:p>
          <a:p>
            <a:r>
              <a:rPr lang="ru-RU" dirty="0" err="1">
                <a:solidFill>
                  <a:schemeClr val="tx1"/>
                </a:solidFill>
              </a:rPr>
              <a:t>загостреннях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хронічного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бронхіту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інфекційних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процесах</a:t>
            </a:r>
            <a:r>
              <a:rPr lang="ru-RU" dirty="0">
                <a:solidFill>
                  <a:schemeClr val="tx1"/>
                </a:solidFill>
              </a:rPr>
              <a:t> ЛОР-</a:t>
            </a:r>
            <a:r>
              <a:rPr lang="ru-RU" dirty="0" err="1">
                <a:solidFill>
                  <a:schemeClr val="tx1"/>
                </a:solidFill>
              </a:rPr>
              <a:t>органів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тонзиліт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гострий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середнії</a:t>
            </a:r>
            <a:r>
              <a:rPr lang="ru-RU" dirty="0">
                <a:solidFill>
                  <a:schemeClr val="tx1"/>
                </a:solidFill>
              </a:rPr>
              <a:t>! отит, </a:t>
            </a:r>
            <a:r>
              <a:rPr lang="ru-RU" dirty="0" err="1">
                <a:solidFill>
                  <a:schemeClr val="tx1"/>
                </a:solidFill>
              </a:rPr>
              <a:t>гострий</a:t>
            </a:r>
            <a:r>
              <a:rPr lang="ru-RU" dirty="0">
                <a:solidFill>
                  <a:schemeClr val="tx1"/>
                </a:solidFill>
              </a:rPr>
              <a:t> синусит),</a:t>
            </a:r>
          </a:p>
          <a:p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інфекціях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шкіри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м’яких</a:t>
            </a:r>
            <a:r>
              <a:rPr lang="ru-RU" dirty="0">
                <a:solidFill>
                  <a:schemeClr val="tx1"/>
                </a:solidFill>
              </a:rPr>
              <a:t> тканин, у тому </a:t>
            </a:r>
            <a:r>
              <a:rPr lang="ru-RU" dirty="0" err="1">
                <a:solidFill>
                  <a:schemeClr val="tx1"/>
                </a:solidFill>
              </a:rPr>
              <a:t>числі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опіковій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хворобі</a:t>
            </a:r>
            <a:r>
              <a:rPr lang="ru-RU" dirty="0">
                <a:solidFill>
                  <a:schemeClr val="tx1"/>
                </a:solidFill>
              </a:rPr>
              <a:t>, </a:t>
            </a:r>
          </a:p>
          <a:p>
            <a:r>
              <a:rPr lang="ru-RU" dirty="0" err="1">
                <a:solidFill>
                  <a:schemeClr val="tx1"/>
                </a:solidFill>
              </a:rPr>
              <a:t>інфекціях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сечостатевої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системи</a:t>
            </a:r>
            <a:r>
              <a:rPr lang="ru-RU" dirty="0">
                <a:solidFill>
                  <a:schemeClr val="tx1"/>
                </a:solidFill>
              </a:rPr>
              <a:t>, травного тракту (у схемах </a:t>
            </a:r>
            <a:r>
              <a:rPr lang="ru-RU" dirty="0" err="1">
                <a:solidFill>
                  <a:schemeClr val="tx1"/>
                </a:solidFill>
              </a:rPr>
              <a:t>ерадикації</a:t>
            </a:r>
            <a:r>
              <a:rPr lang="ru-RU" dirty="0">
                <a:solidFill>
                  <a:schemeClr val="tx1"/>
                </a:solidFill>
              </a:rPr>
              <a:t> Я. </a:t>
            </a:r>
            <a:r>
              <a:rPr lang="en-US" dirty="0">
                <a:solidFill>
                  <a:schemeClr val="tx1"/>
                </a:solidFill>
              </a:rPr>
              <a:t>pylori),</a:t>
            </a:r>
            <a:endParaRPr lang="uk-UA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у </a:t>
            </a:r>
            <a:r>
              <a:rPr lang="ru-RU" dirty="0" err="1">
                <a:solidFill>
                  <a:schemeClr val="tx1"/>
                </a:solidFill>
              </a:rPr>
              <a:t>комплексній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терапії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черевного</a:t>
            </a:r>
            <a:r>
              <a:rPr lang="ru-RU" dirty="0">
                <a:solidFill>
                  <a:schemeClr val="tx1"/>
                </a:solidFill>
              </a:rPr>
              <a:t> тифу </a:t>
            </a:r>
            <a:r>
              <a:rPr lang="ru-RU" dirty="0" err="1">
                <a:solidFill>
                  <a:schemeClr val="tx1"/>
                </a:solidFill>
              </a:rPr>
              <a:t>чи</a:t>
            </a:r>
            <a:r>
              <a:rPr lang="ru-RU" dirty="0">
                <a:solidFill>
                  <a:schemeClr val="tx1"/>
                </a:solidFill>
              </a:rPr>
              <a:t> паратифу, для </a:t>
            </a:r>
            <a:r>
              <a:rPr lang="ru-RU" dirty="0" err="1">
                <a:solidFill>
                  <a:schemeClr val="tx1"/>
                </a:solidFill>
              </a:rPr>
              <a:t>санації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носіїв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сальмонел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7877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D8EC88-154B-41C5-9539-82E4B48EB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err="1">
                <a:solidFill>
                  <a:schemeClr val="accent1"/>
                </a:solidFill>
                <a:effectLst/>
              </a:rPr>
              <a:t>Протисинегнійні</a:t>
            </a:r>
            <a:r>
              <a:rPr lang="uk-UA" dirty="0">
                <a:solidFill>
                  <a:schemeClr val="accent1"/>
                </a:solidFill>
                <a:effectLst/>
              </a:rPr>
              <a:t> напівсинтетичні пеніциліни</a:t>
            </a:r>
            <a:endParaRPr lang="ru-RU" dirty="0">
              <a:solidFill>
                <a:schemeClr val="accent1"/>
              </a:solidFill>
              <a:effectLst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0479BE2-1994-4CF2-9F0F-EA32446EB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900" indent="0" algn="ctr">
              <a:buNone/>
            </a:pP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Карбоксипеніциліни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effectLst/>
            </a:endParaRPr>
          </a:p>
          <a:p>
            <a:r>
              <a:rPr lang="ru-RU" dirty="0">
                <a:effectLst/>
              </a:rPr>
              <a:t>Спектр </a:t>
            </a:r>
            <a:r>
              <a:rPr lang="ru-RU" dirty="0" err="1">
                <a:effectLst/>
              </a:rPr>
              <a:t>дії</a:t>
            </a:r>
            <a:r>
              <a:rPr lang="ru-RU" dirty="0">
                <a:effectLst/>
              </a:rPr>
              <a:t> к а р б е н </a:t>
            </a:r>
            <a:r>
              <a:rPr lang="ru-RU" dirty="0" err="1">
                <a:effectLst/>
              </a:rPr>
              <a:t>іц</a:t>
            </a:r>
            <a:r>
              <a:rPr lang="ru-RU" dirty="0">
                <a:effectLst/>
              </a:rPr>
              <a:t> и л </a:t>
            </a:r>
            <a:r>
              <a:rPr lang="ru-RU" dirty="0" err="1">
                <a:effectLst/>
              </a:rPr>
              <a:t>ін</a:t>
            </a:r>
            <a:r>
              <a:rPr lang="ru-RU" dirty="0">
                <a:effectLst/>
              </a:rPr>
              <a:t> у широкий, </a:t>
            </a:r>
          </a:p>
          <a:p>
            <a:r>
              <a:rPr lang="ru-RU" dirty="0">
                <a:effectLst/>
              </a:rPr>
              <a:t>препарат </a:t>
            </a:r>
            <a:r>
              <a:rPr lang="ru-RU" dirty="0" err="1">
                <a:effectLst/>
              </a:rPr>
              <a:t>ефективно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пригнічує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синьогнійнупаличку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індолпозитивні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штами</a:t>
            </a:r>
            <a:r>
              <a:rPr lang="ru-RU" dirty="0">
                <a:effectLst/>
              </a:rPr>
              <a:t> протея і </a:t>
            </a:r>
            <a:r>
              <a:rPr lang="ru-RU" dirty="0" err="1">
                <a:effectLst/>
              </a:rPr>
              <a:t>бактероїди</a:t>
            </a:r>
            <a:r>
              <a:rPr lang="ru-RU" dirty="0">
                <a:effectLst/>
              </a:rPr>
              <a:t>.</a:t>
            </a:r>
          </a:p>
          <a:p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Інактивується</a:t>
            </a:r>
            <a:r>
              <a:rPr lang="ru-RU" dirty="0">
                <a:effectLst/>
              </a:rPr>
              <a:t> (3-лактамазами.</a:t>
            </a:r>
          </a:p>
          <a:p>
            <a:r>
              <a:rPr lang="ru-RU" dirty="0">
                <a:effectLst/>
              </a:rPr>
              <a:t>Не </a:t>
            </a:r>
            <a:r>
              <a:rPr lang="ru-RU" dirty="0" err="1">
                <a:effectLst/>
              </a:rPr>
              <a:t>всмоктується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зі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шлунково-кишкового</a:t>
            </a:r>
            <a:r>
              <a:rPr lang="ru-RU" dirty="0">
                <a:effectLst/>
              </a:rPr>
              <a:t> тракту, тому </a:t>
            </a:r>
            <a:r>
              <a:rPr lang="ru-RU" dirty="0" err="1">
                <a:effectLst/>
              </a:rPr>
              <a:t>його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застосовують</a:t>
            </a:r>
            <a:r>
              <a:rPr lang="ru-RU" dirty="0">
                <a:effectLst/>
              </a:rPr>
              <a:t> у </a:t>
            </a:r>
            <a:r>
              <a:rPr lang="ru-RU" dirty="0" err="1">
                <a:effectLst/>
              </a:rPr>
              <a:t>вигляді</a:t>
            </a:r>
            <a:endParaRPr lang="ru-RU" dirty="0">
              <a:effectLst/>
            </a:endParaRPr>
          </a:p>
          <a:p>
            <a:r>
              <a:rPr lang="ru-RU" dirty="0" err="1">
                <a:effectLst/>
              </a:rPr>
              <a:t>внутрішньовенних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інфузій</a:t>
            </a:r>
            <a:r>
              <a:rPr lang="ru-RU" dirty="0">
                <a:effectLst/>
              </a:rPr>
              <a:t>.</a:t>
            </a:r>
          </a:p>
          <a:p>
            <a:r>
              <a:rPr lang="ru-RU" dirty="0" err="1">
                <a:effectLst/>
              </a:rPr>
              <a:t>Застосування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карбеніциліну</a:t>
            </a:r>
            <a:r>
              <a:rPr lang="ru-RU" dirty="0">
                <a:effectLst/>
              </a:rPr>
              <a:t> у наш час </a:t>
            </a:r>
            <a:r>
              <a:rPr lang="ru-RU" dirty="0" err="1">
                <a:effectLst/>
              </a:rPr>
              <a:t>обмежене</a:t>
            </a:r>
            <a:r>
              <a:rPr lang="ru-RU" dirty="0">
                <a:effectLst/>
              </a:rPr>
              <a:t> в </a:t>
            </a:r>
            <a:r>
              <a:rPr lang="ru-RU" dirty="0" err="1">
                <a:effectLst/>
              </a:rPr>
              <a:t>зв’язку</a:t>
            </a:r>
            <a:r>
              <a:rPr lang="ru-RU" dirty="0">
                <a:effectLst/>
              </a:rPr>
              <a:t> з </a:t>
            </a:r>
            <a:r>
              <a:rPr lang="ru-RU" dirty="0" err="1">
                <a:effectLst/>
              </a:rPr>
              <a:t>високим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рівнем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резистентності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мікроорганізмів</a:t>
            </a:r>
            <a:r>
              <a:rPr lang="ru-RU" dirty="0">
                <a:effectLst/>
              </a:rPr>
              <a:t> до </a:t>
            </a:r>
            <a:r>
              <a:rPr lang="ru-RU" dirty="0" err="1">
                <a:effectLst/>
              </a:rPr>
              <a:t>нього</a:t>
            </a:r>
            <a:r>
              <a:rPr lang="ru-RU" dirty="0">
                <a:effectLst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911445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D8EC88-154B-41C5-9539-82E4B48EB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err="1">
                <a:solidFill>
                  <a:schemeClr val="accent1"/>
                </a:solidFill>
                <a:effectLst/>
              </a:rPr>
              <a:t>Протисинегнійні</a:t>
            </a:r>
            <a:r>
              <a:rPr lang="uk-UA" dirty="0">
                <a:solidFill>
                  <a:schemeClr val="accent1"/>
                </a:solidFill>
                <a:effectLst/>
              </a:rPr>
              <a:t> напівсинтетичні пеніциліни</a:t>
            </a:r>
            <a:endParaRPr lang="ru-RU" dirty="0">
              <a:solidFill>
                <a:schemeClr val="accent1"/>
              </a:solidFill>
              <a:effectLst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0479BE2-1994-4CF2-9F0F-EA32446EB8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761657"/>
          </a:xfrm>
        </p:spPr>
        <p:txBody>
          <a:bodyPr>
            <a:normAutofit fontScale="92500" lnSpcReduction="10000"/>
          </a:bodyPr>
          <a:lstStyle/>
          <a:p>
            <a:pPr marL="36900" indent="0" algn="ctr">
              <a:buNone/>
            </a:pP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Уреїдопеніциліни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effectLst/>
            </a:endParaRPr>
          </a:p>
          <a:p>
            <a:r>
              <a:rPr lang="ru-RU" dirty="0" err="1">
                <a:effectLst/>
              </a:rPr>
              <a:t>Це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пеніциліни</a:t>
            </a:r>
            <a:r>
              <a:rPr lang="ru-RU" dirty="0">
                <a:effectLst/>
              </a:rPr>
              <a:t> ( а н а л ц и л </a:t>
            </a:r>
            <a:r>
              <a:rPr lang="ru-RU" dirty="0" err="1">
                <a:effectLst/>
              </a:rPr>
              <a:t>ін</a:t>
            </a:r>
            <a:r>
              <a:rPr lang="ru-RU" dirty="0">
                <a:effectLst/>
              </a:rPr>
              <a:t> та </a:t>
            </a:r>
            <a:r>
              <a:rPr lang="ru-RU" dirty="0" err="1">
                <a:effectLst/>
              </a:rPr>
              <a:t>ін</a:t>
            </a:r>
            <a:r>
              <a:rPr lang="ru-RU" dirty="0">
                <a:effectLst/>
              </a:rPr>
              <a:t>.) широкого спектра </a:t>
            </a:r>
            <a:r>
              <a:rPr lang="ru-RU" dirty="0" err="1">
                <a:effectLst/>
              </a:rPr>
              <a:t>дії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які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мають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високу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активність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відносно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псевдомопад</a:t>
            </a:r>
            <a:r>
              <a:rPr lang="ru-RU" dirty="0">
                <a:effectLst/>
              </a:rPr>
              <a:t> (</a:t>
            </a:r>
            <a:r>
              <a:rPr lang="ru-RU" dirty="0" err="1">
                <a:effectLst/>
              </a:rPr>
              <a:t>пригнічують</a:t>
            </a:r>
            <a:r>
              <a:rPr lang="ru-RU" dirty="0">
                <a:effectLst/>
              </a:rPr>
              <a:t> 80 -95 % </a:t>
            </a:r>
            <a:r>
              <a:rPr lang="ru-RU" dirty="0" err="1">
                <a:effectLst/>
              </a:rPr>
              <a:t>штамів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синьогнійної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палички</a:t>
            </a:r>
            <a:r>
              <a:rPr lang="ru-RU" dirty="0">
                <a:effectLst/>
              </a:rPr>
              <a:t>).</a:t>
            </a:r>
          </a:p>
          <a:p>
            <a:r>
              <a:rPr lang="ru-RU" dirty="0" err="1">
                <a:effectLst/>
              </a:rPr>
              <a:t>Азлоцпліп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активніший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від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карбеніциліну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відносно</a:t>
            </a:r>
            <a:r>
              <a:rPr lang="ru-RU" dirty="0">
                <a:effectLst/>
              </a:rPr>
              <a:t> </a:t>
            </a:r>
            <a:r>
              <a:rPr lang="en-US" dirty="0">
                <a:effectLst/>
              </a:rPr>
              <a:t>P. aeruginosa </a:t>
            </a:r>
            <a:r>
              <a:rPr lang="ru-RU" dirty="0">
                <a:effectLst/>
              </a:rPr>
              <a:t>у 10 </a:t>
            </a:r>
            <a:r>
              <a:rPr lang="ru-RU" dirty="0" err="1">
                <a:effectLst/>
              </a:rPr>
              <a:t>разів</a:t>
            </a:r>
            <a:r>
              <a:rPr lang="ru-RU" dirty="0">
                <a:effectLst/>
              </a:rPr>
              <a:t>.  </a:t>
            </a:r>
            <a:r>
              <a:rPr lang="ru-RU" dirty="0" err="1">
                <a:effectLst/>
              </a:rPr>
              <a:t>Руйнуються</a:t>
            </a:r>
            <a:r>
              <a:rPr lang="ru-RU" dirty="0">
                <a:effectLst/>
              </a:rPr>
              <a:t> </a:t>
            </a:r>
            <a:r>
              <a:rPr lang="en-US" dirty="0">
                <a:effectLst/>
              </a:rPr>
              <a:t>ß-</a:t>
            </a:r>
            <a:r>
              <a:rPr lang="ru-RU" dirty="0" err="1">
                <a:effectLst/>
              </a:rPr>
              <a:t>лактамазамп</a:t>
            </a:r>
            <a:r>
              <a:rPr lang="ru-RU" dirty="0">
                <a:effectLst/>
              </a:rPr>
              <a:t>. </a:t>
            </a:r>
          </a:p>
          <a:p>
            <a:r>
              <a:rPr lang="ru-RU" dirty="0" err="1">
                <a:effectLst/>
              </a:rPr>
              <a:t>Із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шлунково-кишкового</a:t>
            </a:r>
            <a:r>
              <a:rPr lang="ru-RU" dirty="0">
                <a:effectLst/>
              </a:rPr>
              <a:t> тракту вони </a:t>
            </a:r>
            <a:r>
              <a:rPr lang="ru-RU" dirty="0" err="1">
                <a:effectLst/>
              </a:rPr>
              <a:t>всмоктуються</a:t>
            </a:r>
            <a:r>
              <a:rPr lang="ru-RU" dirty="0">
                <a:effectLst/>
              </a:rPr>
              <a:t> погано, тому </a:t>
            </a:r>
            <a:r>
              <a:rPr lang="ru-RU" dirty="0" err="1">
                <a:effectLst/>
              </a:rPr>
              <a:t>їх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вводять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внутрішньовенно</a:t>
            </a:r>
            <a:r>
              <a:rPr lang="ru-RU" dirty="0">
                <a:effectLst/>
              </a:rPr>
              <a:t> (</a:t>
            </a:r>
            <a:r>
              <a:rPr lang="ru-RU" dirty="0" err="1">
                <a:effectLst/>
              </a:rPr>
              <a:t>протягом</a:t>
            </a:r>
            <a:r>
              <a:rPr lang="ru-RU" dirty="0">
                <a:effectLst/>
              </a:rPr>
              <a:t> 2 -3 </a:t>
            </a:r>
            <a:r>
              <a:rPr lang="ru-RU" dirty="0" err="1">
                <a:effectLst/>
              </a:rPr>
              <a:t>хв</a:t>
            </a:r>
            <a:r>
              <a:rPr lang="ru-RU" dirty="0">
                <a:effectLst/>
              </a:rPr>
              <a:t>) </a:t>
            </a:r>
            <a:r>
              <a:rPr lang="ru-RU" dirty="0" err="1">
                <a:effectLst/>
              </a:rPr>
              <a:t>або</a:t>
            </a:r>
            <a:r>
              <a:rPr lang="ru-RU" dirty="0">
                <a:effectLst/>
              </a:rPr>
              <a:t> у </a:t>
            </a:r>
            <a:r>
              <a:rPr lang="ru-RU" dirty="0" err="1">
                <a:effectLst/>
              </a:rPr>
              <a:t>м’яз</a:t>
            </a:r>
            <a:r>
              <a:rPr lang="ru-RU" dirty="0">
                <a:effectLst/>
              </a:rPr>
              <a:t>. </a:t>
            </a:r>
            <a:r>
              <a:rPr lang="ru-RU" dirty="0" err="1">
                <a:effectLst/>
              </a:rPr>
              <a:t>Виводяться</a:t>
            </a:r>
            <a:r>
              <a:rPr lang="ru-RU" dirty="0">
                <a:effectLst/>
              </a:rPr>
              <a:t> з </a:t>
            </a:r>
            <a:r>
              <a:rPr lang="ru-RU" dirty="0" err="1">
                <a:effectLst/>
              </a:rPr>
              <a:t>організму</a:t>
            </a:r>
            <a:r>
              <a:rPr lang="ru-RU" dirty="0">
                <a:effectLst/>
              </a:rPr>
              <a:t> через </a:t>
            </a:r>
            <a:r>
              <a:rPr lang="ru-RU" dirty="0" err="1">
                <a:effectLst/>
              </a:rPr>
              <a:t>нирки</a:t>
            </a:r>
            <a:r>
              <a:rPr lang="ru-RU" dirty="0">
                <a:effectLst/>
              </a:rPr>
              <a:t> (шляхом </a:t>
            </a:r>
            <a:r>
              <a:rPr lang="ru-RU" dirty="0" err="1">
                <a:effectLst/>
              </a:rPr>
              <a:t>канальцевої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секреції</a:t>
            </a:r>
            <a:r>
              <a:rPr lang="ru-RU" dirty="0">
                <a:effectLst/>
              </a:rPr>
              <a:t>) і </a:t>
            </a:r>
            <a:r>
              <a:rPr lang="ru-RU" dirty="0" err="1">
                <a:effectLst/>
              </a:rPr>
              <a:t>печінку</a:t>
            </a:r>
            <a:r>
              <a:rPr lang="ru-RU" dirty="0">
                <a:effectLst/>
              </a:rPr>
              <a:t>, у </a:t>
            </a:r>
            <a:r>
              <a:rPr lang="ru-RU" dirty="0" err="1">
                <a:effectLst/>
              </a:rPr>
              <a:t>зв’язку</a:t>
            </a:r>
            <a:r>
              <a:rPr lang="ru-RU" dirty="0">
                <a:effectLst/>
              </a:rPr>
              <a:t> з </a:t>
            </a:r>
            <a:r>
              <a:rPr lang="ru-RU" dirty="0" err="1">
                <a:effectLst/>
              </a:rPr>
              <a:t>чим</a:t>
            </a:r>
            <a:r>
              <a:rPr lang="ru-RU" dirty="0">
                <a:effectLst/>
              </a:rPr>
              <a:t> у </a:t>
            </a:r>
            <a:r>
              <a:rPr lang="ru-RU" dirty="0" err="1">
                <a:effectLst/>
              </a:rPr>
              <a:t>сечі</a:t>
            </a:r>
            <a:r>
              <a:rPr lang="ru-RU" dirty="0">
                <a:effectLst/>
              </a:rPr>
              <a:t> і </a:t>
            </a:r>
            <a:r>
              <a:rPr lang="ru-RU" dirty="0" err="1">
                <a:effectLst/>
              </a:rPr>
              <a:t>жовчі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створюються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високі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їх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концентрації</a:t>
            </a:r>
            <a:r>
              <a:rPr lang="ru-RU" dirty="0">
                <a:effectLst/>
              </a:rPr>
              <a:t>. Через ГЕБ </a:t>
            </a:r>
            <a:r>
              <a:rPr lang="ru-RU" dirty="0" err="1">
                <a:effectLst/>
              </a:rPr>
              <a:t>проходять</a:t>
            </a:r>
            <a:r>
              <a:rPr lang="ru-RU" dirty="0">
                <a:effectLst/>
              </a:rPr>
              <a:t> погано.</a:t>
            </a:r>
          </a:p>
          <a:p>
            <a:r>
              <a:rPr lang="ru-RU" dirty="0" err="1">
                <a:effectLst/>
              </a:rPr>
              <a:t>Уреїдопеніциліни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призначають</a:t>
            </a:r>
            <a:r>
              <a:rPr lang="ru-RU" dirty="0">
                <a:effectLst/>
              </a:rPr>
              <a:t> при тяжких </a:t>
            </a:r>
            <a:r>
              <a:rPr lang="ru-RU" dirty="0" err="1">
                <a:effectLst/>
              </a:rPr>
              <a:t>грамнегатпинпх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інфекціях</a:t>
            </a:r>
            <a:r>
              <a:rPr lang="ru-RU" dirty="0">
                <a:effectLst/>
              </a:rPr>
              <a:t>, особливо </a:t>
            </a:r>
            <a:r>
              <a:rPr lang="ru-RU" dirty="0" err="1">
                <a:effectLst/>
              </a:rPr>
              <a:t>викликаних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спньогпійною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паличкою</a:t>
            </a:r>
            <a:r>
              <a:rPr lang="ru-RU" dirty="0">
                <a:effectLst/>
              </a:rPr>
              <a:t>.</a:t>
            </a:r>
          </a:p>
          <a:p>
            <a:r>
              <a:rPr lang="ru-RU" dirty="0">
                <a:effectLst/>
              </a:rPr>
              <a:t> При </a:t>
            </a:r>
            <a:r>
              <a:rPr lang="ru-RU" dirty="0" err="1">
                <a:effectLst/>
              </a:rPr>
              <a:t>псевдомонадозах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їх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самостійно</a:t>
            </a:r>
            <a:r>
              <a:rPr lang="ru-RU" dirty="0">
                <a:effectLst/>
              </a:rPr>
              <a:t>, як правило, не </a:t>
            </a:r>
            <a:r>
              <a:rPr lang="ru-RU" dirty="0" err="1">
                <a:effectLst/>
              </a:rPr>
              <a:t>використовують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оскільки</a:t>
            </a:r>
            <a:r>
              <a:rPr lang="ru-RU" dirty="0">
                <a:effectLst/>
              </a:rPr>
              <a:t> до них </a:t>
            </a:r>
            <a:r>
              <a:rPr lang="ru-RU" dirty="0" err="1">
                <a:effectLst/>
              </a:rPr>
              <a:t>швидко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розвивається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резистентність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мікроорганізмів</a:t>
            </a:r>
            <a:r>
              <a:rPr lang="ru-RU" dirty="0">
                <a:effectLst/>
              </a:rPr>
              <a:t>, а </a:t>
            </a:r>
            <a:r>
              <a:rPr lang="ru-RU" dirty="0" err="1">
                <a:effectLst/>
              </a:rPr>
              <a:t>комбінують</a:t>
            </a:r>
            <a:r>
              <a:rPr lang="ru-RU" dirty="0">
                <a:effectLst/>
              </a:rPr>
              <a:t> з </a:t>
            </a:r>
            <a:r>
              <a:rPr lang="ru-RU" dirty="0" err="1">
                <a:effectLst/>
              </a:rPr>
              <a:t>аміноглікозпдамп</a:t>
            </a:r>
            <a:r>
              <a:rPr lang="ru-RU" dirty="0">
                <a:effectLst/>
              </a:rPr>
              <a:t> (не </a:t>
            </a:r>
            <a:r>
              <a:rPr lang="ru-RU" dirty="0" err="1">
                <a:effectLst/>
              </a:rPr>
              <a:t>можна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вводити</a:t>
            </a:r>
            <a:r>
              <a:rPr lang="ru-RU" dirty="0">
                <a:effectLst/>
              </a:rPr>
              <a:t> в одному </a:t>
            </a:r>
            <a:r>
              <a:rPr lang="ru-RU" dirty="0" err="1">
                <a:effectLst/>
              </a:rPr>
              <a:t>шприці</a:t>
            </a:r>
            <a:r>
              <a:rPr lang="ru-RU" dirty="0">
                <a:effectLst/>
              </a:rPr>
              <a:t>, тому </a:t>
            </a:r>
            <a:r>
              <a:rPr lang="ru-RU" dirty="0" err="1">
                <a:effectLst/>
              </a:rPr>
              <a:t>що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останні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інактивуються</a:t>
            </a:r>
            <a:r>
              <a:rPr lang="ru-RU" dirty="0">
                <a:effectLst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2234804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7962CBA-8EED-4EA6-9C7F-890B33FAF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354563"/>
            <a:ext cx="10353762" cy="970450"/>
          </a:xfrm>
        </p:spPr>
        <p:txBody>
          <a:bodyPr/>
          <a:lstStyle/>
          <a:p>
            <a:r>
              <a:rPr lang="uk-UA" dirty="0">
                <a:solidFill>
                  <a:schemeClr val="accent1"/>
                </a:solidFill>
                <a:effectLst/>
              </a:rPr>
              <a:t>Комбіновані препарати</a:t>
            </a:r>
            <a:endParaRPr lang="ru-RU" dirty="0">
              <a:solidFill>
                <a:schemeClr val="accent1"/>
              </a:solidFill>
              <a:effectLst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6347A65-283F-4800-89F2-B8062B923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732449"/>
            <a:ext cx="11504645" cy="4770988"/>
          </a:xfrm>
        </p:spPr>
        <p:txBody>
          <a:bodyPr>
            <a:normAutofit lnSpcReduction="10000"/>
          </a:bodyPr>
          <a:lstStyle/>
          <a:p>
            <a:r>
              <a:rPr lang="ru-RU" dirty="0" err="1">
                <a:effectLst/>
              </a:rPr>
              <a:t>Набута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резистентність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мікроорганізмів</a:t>
            </a:r>
            <a:r>
              <a:rPr lang="ru-RU" dirty="0">
                <a:effectLst/>
              </a:rPr>
              <a:t> до </a:t>
            </a:r>
            <a:r>
              <a:rPr lang="ru-RU" dirty="0" err="1">
                <a:effectLst/>
              </a:rPr>
              <a:t>антибіотиків</a:t>
            </a:r>
            <a:r>
              <a:rPr lang="ru-RU" dirty="0">
                <a:effectLst/>
              </a:rPr>
              <a:t>, яка </a:t>
            </a:r>
            <a:r>
              <a:rPr lang="ru-RU" dirty="0" err="1">
                <a:effectLst/>
              </a:rPr>
              <a:t>досягла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катастрофічного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поширення</a:t>
            </a:r>
            <a:r>
              <a:rPr lang="ru-RU" dirty="0">
                <a:effectLst/>
              </a:rPr>
              <a:t> в </a:t>
            </a:r>
            <a:r>
              <a:rPr lang="ru-RU" dirty="0" err="1">
                <a:effectLst/>
              </a:rPr>
              <a:t>останні</a:t>
            </a:r>
            <a:r>
              <a:rPr lang="ru-RU" dirty="0">
                <a:effectLst/>
              </a:rPr>
              <a:t> роки, у </a:t>
            </a:r>
            <a:r>
              <a:rPr lang="ru-RU" dirty="0" err="1">
                <a:effectLst/>
              </a:rPr>
              <a:t>переважаючій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більшості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випадків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зумовлена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продукцією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мікробними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клітинами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ферментів</a:t>
            </a:r>
            <a:r>
              <a:rPr lang="ru-RU" dirty="0">
                <a:effectLst/>
              </a:rPr>
              <a:t> </a:t>
            </a:r>
            <a:r>
              <a:rPr lang="en-US" dirty="0">
                <a:effectLst/>
              </a:rPr>
              <a:t>ß-</a:t>
            </a:r>
            <a:r>
              <a:rPr lang="ru-RU" dirty="0" err="1">
                <a:effectLst/>
              </a:rPr>
              <a:t>лактамаз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які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зруйновують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антибактеріальні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засоби</a:t>
            </a:r>
            <a:r>
              <a:rPr lang="ru-RU" dirty="0">
                <a:effectLst/>
              </a:rPr>
              <a:t>. </a:t>
            </a:r>
          </a:p>
          <a:p>
            <a:r>
              <a:rPr lang="ru-RU" dirty="0" err="1">
                <a:effectLst/>
              </a:rPr>
              <a:t>Деякі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речовини</a:t>
            </a:r>
            <a:r>
              <a:rPr lang="ru-RU" dirty="0">
                <a:effectLst/>
              </a:rPr>
              <a:t> природного та синтетичного </a:t>
            </a:r>
            <a:r>
              <a:rPr lang="ru-RU" dirty="0" err="1">
                <a:effectLst/>
              </a:rPr>
              <a:t>походження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які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мають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незначну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власну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антибактеріальну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дію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здатні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необоротно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зв'язувати</a:t>
            </a:r>
            <a:r>
              <a:rPr lang="ru-RU" dirty="0">
                <a:effectLst/>
              </a:rPr>
              <a:t> </a:t>
            </a:r>
            <a:r>
              <a:rPr lang="en-US" dirty="0">
                <a:effectLst/>
              </a:rPr>
              <a:t>ß-</a:t>
            </a:r>
            <a:r>
              <a:rPr lang="ru-RU" dirty="0" err="1">
                <a:effectLst/>
              </a:rPr>
              <a:t>лактамази</a:t>
            </a:r>
            <a:r>
              <a:rPr lang="ru-RU" dirty="0">
                <a:effectLst/>
              </a:rPr>
              <a:t> з </a:t>
            </a:r>
            <a:r>
              <a:rPr lang="ru-RU" dirty="0" err="1">
                <a:effectLst/>
              </a:rPr>
              <a:t>наступним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пригніченням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їх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активності</a:t>
            </a:r>
            <a:r>
              <a:rPr lang="ru-RU" dirty="0">
                <a:effectLst/>
              </a:rPr>
              <a:t>. </a:t>
            </a:r>
            <a:r>
              <a:rPr lang="ru-RU" dirty="0" err="1">
                <a:effectLst/>
              </a:rPr>
              <a:t>Ці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речовини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отримали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назву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інгібіторів</a:t>
            </a:r>
            <a:r>
              <a:rPr lang="ru-RU" dirty="0">
                <a:effectLst/>
              </a:rPr>
              <a:t> </a:t>
            </a:r>
            <a:r>
              <a:rPr lang="en-US" dirty="0">
                <a:effectLst/>
              </a:rPr>
              <a:t>ß-</a:t>
            </a:r>
            <a:r>
              <a:rPr lang="ru-RU" dirty="0" err="1">
                <a:effectLst/>
              </a:rPr>
              <a:t>лактамаз</a:t>
            </a:r>
            <a:r>
              <a:rPr lang="ru-RU" dirty="0">
                <a:effectLst/>
              </a:rPr>
              <a:t>. </a:t>
            </a:r>
          </a:p>
          <a:p>
            <a:r>
              <a:rPr lang="ru-RU" dirty="0">
                <a:effectLst/>
              </a:rPr>
              <a:t>До них належать </a:t>
            </a:r>
            <a:r>
              <a:rPr lang="ru-RU" dirty="0" err="1">
                <a:effectLst/>
              </a:rPr>
              <a:t>природна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сполука</a:t>
            </a:r>
            <a:r>
              <a:rPr lang="ru-RU" dirty="0">
                <a:effectLst/>
              </a:rPr>
              <a:t> - к л а в у л а н о в а к и с л о т а , та </a:t>
            </a:r>
            <a:r>
              <a:rPr lang="ru-RU" dirty="0" err="1">
                <a:effectLst/>
              </a:rPr>
              <a:t>синтетичні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сульфони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пеніциланової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кислоти</a:t>
            </a:r>
            <a:r>
              <a:rPr lang="ru-RU" dirty="0">
                <a:effectLst/>
              </a:rPr>
              <a:t> - с у л ь б а к т а м і т а з о б а к т а м . </a:t>
            </a:r>
          </a:p>
          <a:p>
            <a:r>
              <a:rPr lang="ru-RU" dirty="0" err="1">
                <a:effectLst/>
              </a:rPr>
              <a:t>Комбінування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інгібіторів</a:t>
            </a:r>
            <a:r>
              <a:rPr lang="ru-RU" dirty="0">
                <a:effectLst/>
              </a:rPr>
              <a:t> </a:t>
            </a:r>
            <a:r>
              <a:rPr lang="en-US" dirty="0">
                <a:effectLst/>
              </a:rPr>
              <a:t>ß-</a:t>
            </a:r>
            <a:r>
              <a:rPr lang="ru-RU" dirty="0" err="1">
                <a:effectLst/>
              </a:rPr>
              <a:t>лактамаз</a:t>
            </a:r>
            <a:r>
              <a:rPr lang="ru-RU" dirty="0">
                <a:effectLst/>
              </a:rPr>
              <a:t> з </a:t>
            </a:r>
            <a:r>
              <a:rPr lang="ru-RU" dirty="0" err="1">
                <a:effectLst/>
              </a:rPr>
              <a:t>антибактеріальними</a:t>
            </a:r>
            <a:r>
              <a:rPr lang="ru-RU" dirty="0">
                <a:effectLst/>
              </a:rPr>
              <a:t> препаратами </a:t>
            </a:r>
            <a:r>
              <a:rPr lang="ru-RU" dirty="0" err="1">
                <a:effectLst/>
              </a:rPr>
              <a:t>дозволяє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розширити</a:t>
            </a:r>
            <a:r>
              <a:rPr lang="ru-RU" dirty="0">
                <a:effectLst/>
              </a:rPr>
              <a:t> спектр </a:t>
            </a:r>
            <a:r>
              <a:rPr lang="ru-RU" dirty="0" err="1">
                <a:effectLst/>
              </a:rPr>
              <a:t>їх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антимікробної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активності</a:t>
            </a:r>
            <a:r>
              <a:rPr lang="ru-RU" dirty="0">
                <a:effectLst/>
              </a:rPr>
              <a:t> за </a:t>
            </a:r>
            <a:r>
              <a:rPr lang="ru-RU" dirty="0" err="1">
                <a:effectLst/>
              </a:rPr>
              <a:t>рахунок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впливу</a:t>
            </a:r>
            <a:r>
              <a:rPr lang="ru-RU" dirty="0">
                <a:effectLst/>
              </a:rPr>
              <a:t> на </a:t>
            </a:r>
            <a:r>
              <a:rPr lang="en-US" dirty="0">
                <a:effectLst/>
              </a:rPr>
              <a:t>ß-</a:t>
            </a:r>
            <a:r>
              <a:rPr lang="ru-RU" dirty="0" err="1">
                <a:effectLst/>
              </a:rPr>
              <a:t>лактамазопродукуючі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штами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бактерій</a:t>
            </a:r>
            <a:r>
              <a:rPr lang="ru-RU" dirty="0">
                <a:effectLst/>
              </a:rPr>
              <a:t>.</a:t>
            </a:r>
          </a:p>
          <a:p>
            <a:r>
              <a:rPr lang="ru-RU" dirty="0">
                <a:effectLst/>
              </a:rPr>
              <a:t>До таких </a:t>
            </a:r>
            <a:r>
              <a:rPr lang="ru-RU" dirty="0" err="1">
                <a:effectLst/>
              </a:rPr>
              <a:t>комбінованих</a:t>
            </a:r>
            <a:r>
              <a:rPr lang="ru-RU" dirty="0">
                <a:effectLst/>
              </a:rPr>
              <a:t> з </a:t>
            </a:r>
            <a:r>
              <a:rPr lang="ru-RU" dirty="0" err="1">
                <a:effectLst/>
              </a:rPr>
              <a:t>інгібіторами</a:t>
            </a:r>
            <a:r>
              <a:rPr lang="ru-RU" dirty="0">
                <a:effectLst/>
              </a:rPr>
              <a:t> </a:t>
            </a:r>
            <a:r>
              <a:rPr lang="en-US" dirty="0">
                <a:effectLst/>
              </a:rPr>
              <a:t>ß-</a:t>
            </a:r>
            <a:r>
              <a:rPr lang="ru-RU" dirty="0" err="1">
                <a:effectLst/>
              </a:rPr>
              <a:t>лактамаз</a:t>
            </a:r>
            <a:r>
              <a:rPr lang="ru-RU" dirty="0">
                <a:effectLst/>
              </a:rPr>
              <a:t> (“</a:t>
            </a:r>
            <a:r>
              <a:rPr lang="ru-RU" dirty="0" err="1">
                <a:effectLst/>
              </a:rPr>
              <a:t>інгібітор-захищепих</a:t>
            </a:r>
            <a:r>
              <a:rPr lang="ru-RU" dirty="0">
                <a:effectLst/>
              </a:rPr>
              <a:t>”, “</a:t>
            </a:r>
            <a:r>
              <a:rPr lang="ru-RU" dirty="0" err="1">
                <a:effectLst/>
              </a:rPr>
              <a:t>захищених</a:t>
            </a:r>
            <a:r>
              <a:rPr lang="ru-RU" dirty="0">
                <a:effectLst/>
              </a:rPr>
              <a:t>”, “</a:t>
            </a:r>
            <a:r>
              <a:rPr lang="ru-RU" dirty="0" err="1">
                <a:effectLst/>
              </a:rPr>
              <a:t>екранованих</a:t>
            </a:r>
            <a:r>
              <a:rPr lang="ru-RU" dirty="0">
                <a:effectLst/>
              </a:rPr>
              <a:t>”) </a:t>
            </a:r>
            <a:r>
              <a:rPr lang="ru-RU" dirty="0" err="1">
                <a:effectLst/>
              </a:rPr>
              <a:t>пеніцилінів</a:t>
            </a:r>
            <a:r>
              <a:rPr lang="ru-RU" dirty="0">
                <a:effectLst/>
              </a:rPr>
              <a:t> належать </a:t>
            </a:r>
            <a:r>
              <a:rPr lang="ru-RU" dirty="0" err="1">
                <a:effectLst/>
              </a:rPr>
              <a:t>амоксицилін</a:t>
            </a:r>
            <a:r>
              <a:rPr lang="ru-RU" dirty="0">
                <a:effectLst/>
              </a:rPr>
              <a:t>/</a:t>
            </a:r>
            <a:r>
              <a:rPr lang="ru-RU" dirty="0" err="1">
                <a:effectLst/>
              </a:rPr>
              <a:t>клавуланат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ампіцилін</a:t>
            </a:r>
            <a:r>
              <a:rPr lang="ru-RU" dirty="0">
                <a:effectLst/>
              </a:rPr>
              <a:t>/ </a:t>
            </a:r>
            <a:r>
              <a:rPr lang="ru-RU" dirty="0" err="1">
                <a:effectLst/>
              </a:rPr>
              <a:t>сульбактам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тикарцилін</a:t>
            </a:r>
            <a:r>
              <a:rPr lang="ru-RU" dirty="0">
                <a:effectLst/>
              </a:rPr>
              <a:t>/</a:t>
            </a:r>
            <a:r>
              <a:rPr lang="ru-RU" dirty="0" err="1">
                <a:effectLst/>
              </a:rPr>
              <a:t>клавуланат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піперацилін</a:t>
            </a:r>
            <a:r>
              <a:rPr lang="ru-RU" dirty="0">
                <a:effectLst/>
              </a:rPr>
              <a:t>/</a:t>
            </a:r>
            <a:r>
              <a:rPr lang="ru-RU" dirty="0" err="1">
                <a:effectLst/>
              </a:rPr>
              <a:t>тазобактам</a:t>
            </a:r>
            <a:r>
              <a:rPr lang="ru-RU" dirty="0">
                <a:effectLst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113354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C8864F-15E2-47BC-BD21-21B959300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348342"/>
            <a:ext cx="10353762" cy="970450"/>
          </a:xfrm>
        </p:spPr>
        <p:txBody>
          <a:bodyPr/>
          <a:lstStyle/>
          <a:p>
            <a:r>
              <a:rPr lang="uk-UA" dirty="0">
                <a:solidFill>
                  <a:schemeClr val="accent1"/>
                </a:solidFill>
                <a:effectLst/>
              </a:rPr>
              <a:t>Комбіновані препарати</a:t>
            </a:r>
            <a:endParaRPr lang="ru-RU" dirty="0">
              <a:solidFill>
                <a:schemeClr val="accent1"/>
              </a:solidFill>
              <a:effectLst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9530614-6B35-4802-BF47-15AD9CAE0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12" y="1732449"/>
            <a:ext cx="11066105" cy="486429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А м о к с и ц и л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ін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 / к л а в у л а н а т ( а у г м е н т и н , а м о к с и к л а в )</a:t>
            </a:r>
            <a:r>
              <a:rPr lang="ru-RU" dirty="0">
                <a:effectLst/>
              </a:rPr>
              <a:t> - </a:t>
            </a:r>
            <a:r>
              <a:rPr lang="ru-RU" dirty="0" err="1">
                <a:effectLst/>
              </a:rPr>
              <a:t>комбінований</a:t>
            </a:r>
            <a:r>
              <a:rPr lang="ru-RU" dirty="0">
                <a:effectLst/>
              </a:rPr>
              <a:t> препарат, </a:t>
            </a:r>
            <a:r>
              <a:rPr lang="ru-RU" dirty="0" err="1">
                <a:effectLst/>
              </a:rPr>
              <a:t>який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містить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амоксицилін</a:t>
            </a:r>
            <a:r>
              <a:rPr lang="ru-RU" dirty="0">
                <a:effectLst/>
              </a:rPr>
              <a:t> і </a:t>
            </a:r>
            <a:r>
              <a:rPr lang="ru-RU" dirty="0" err="1">
                <a:effectLst/>
              </a:rPr>
              <a:t>клавуланат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калію</a:t>
            </a:r>
            <a:r>
              <a:rPr lang="ru-RU" dirty="0">
                <a:effectLst/>
              </a:rPr>
              <a:t>. </a:t>
            </a:r>
          </a:p>
          <a:p>
            <a:pPr marL="36900" indent="0">
              <a:buNone/>
            </a:pPr>
            <a:r>
              <a:rPr lang="ru-RU" dirty="0" err="1">
                <a:effectLst/>
              </a:rPr>
              <a:t>Його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призначають</a:t>
            </a:r>
            <a:r>
              <a:rPr lang="ru-RU" dirty="0">
                <a:effectLst/>
              </a:rPr>
              <a:t> при </a:t>
            </a:r>
            <a:r>
              <a:rPr lang="ru-RU" dirty="0" err="1">
                <a:effectLst/>
              </a:rPr>
              <a:t>лікуванні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отитів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синуситів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інфекцій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нижніх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дихальних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шляхів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шкіри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м’яких</a:t>
            </a:r>
            <a:r>
              <a:rPr lang="ru-RU" dirty="0">
                <a:effectLst/>
              </a:rPr>
              <a:t> тканин, </a:t>
            </a:r>
            <a:r>
              <a:rPr lang="ru-RU" dirty="0" err="1">
                <a:effectLst/>
              </a:rPr>
              <a:t>сечовивідних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шляхів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органів</a:t>
            </a:r>
            <a:r>
              <a:rPr lang="ru-RU" dirty="0">
                <a:effectLst/>
              </a:rPr>
              <a:t> малого таза, при </a:t>
            </a:r>
            <a:r>
              <a:rPr lang="ru-RU" dirty="0" err="1">
                <a:effectLst/>
              </a:rPr>
              <a:t>остеомієлітах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септицемії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перитонітах</a:t>
            </a:r>
            <a:r>
              <a:rPr lang="ru-RU" dirty="0">
                <a:effectLst/>
              </a:rPr>
              <a:t>. </a:t>
            </a:r>
            <a:r>
              <a:rPr lang="ru-RU" dirty="0" err="1">
                <a:effectLst/>
              </a:rPr>
              <a:t>Застосовують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усередину</a:t>
            </a:r>
            <a:r>
              <a:rPr lang="ru-RU" dirty="0">
                <a:effectLst/>
              </a:rPr>
              <a:t> і </a:t>
            </a:r>
            <a:r>
              <a:rPr lang="ru-RU" dirty="0" err="1">
                <a:effectLst/>
              </a:rPr>
              <a:t>внутрішньовенно</a:t>
            </a:r>
            <a:r>
              <a:rPr lang="ru-RU" dirty="0">
                <a:effectLst/>
              </a:rPr>
              <a:t> (не </a:t>
            </a:r>
            <a:r>
              <a:rPr lang="ru-RU" dirty="0" err="1">
                <a:effectLst/>
              </a:rPr>
              <a:t>можна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змішувати</a:t>
            </a:r>
            <a:r>
              <a:rPr lang="ru-RU" dirty="0">
                <a:effectLst/>
              </a:rPr>
              <a:t> в одному </a:t>
            </a:r>
            <a:r>
              <a:rPr lang="ru-RU" dirty="0" err="1">
                <a:effectLst/>
              </a:rPr>
              <a:t>ширині</a:t>
            </a:r>
            <a:r>
              <a:rPr lang="ru-RU" dirty="0">
                <a:effectLst/>
              </a:rPr>
              <a:t> з </a:t>
            </a:r>
            <a:r>
              <a:rPr lang="ru-RU" dirty="0" err="1">
                <a:effectLst/>
              </a:rPr>
              <a:t>аміноглікозидами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оскільки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відбувається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інактивація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останніх</a:t>
            </a:r>
            <a:r>
              <a:rPr lang="ru-RU" dirty="0">
                <a:effectLst/>
              </a:rPr>
              <a:t>).</a:t>
            </a:r>
          </a:p>
          <a:p>
            <a:r>
              <a:rPr lang="ru-RU" dirty="0" err="1">
                <a:effectLst/>
              </a:rPr>
              <a:t>Комплексний</a:t>
            </a:r>
            <a:r>
              <a:rPr lang="ru-RU" dirty="0">
                <a:effectLst/>
              </a:rPr>
              <a:t> препарат </a:t>
            </a:r>
            <a:r>
              <a:rPr lang="ru-RU" dirty="0" err="1">
                <a:effectLst/>
              </a:rPr>
              <a:t>ампіциліну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із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сульбактамом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називається</a:t>
            </a:r>
            <a:r>
              <a:rPr lang="ru-RU" dirty="0">
                <a:effectLst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у н а з и н </a:t>
            </a:r>
            <a:r>
              <a:rPr lang="ru-RU" dirty="0">
                <a:effectLst/>
              </a:rPr>
              <a:t>(для</a:t>
            </a:r>
          </a:p>
          <a:p>
            <a:pPr marL="36900" indent="0">
              <a:buNone/>
            </a:pPr>
            <a:r>
              <a:rPr lang="ru-RU" dirty="0" err="1">
                <a:effectLst/>
              </a:rPr>
              <a:t>внутрішньовенного</a:t>
            </a:r>
            <a:r>
              <a:rPr lang="ru-RU" dirty="0">
                <a:effectLst/>
              </a:rPr>
              <a:t> та </a:t>
            </a:r>
            <a:r>
              <a:rPr lang="ru-RU" dirty="0" err="1">
                <a:effectLst/>
              </a:rPr>
              <a:t>внутрішньом’язового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введення</a:t>
            </a:r>
            <a:r>
              <a:rPr lang="ru-RU" dirty="0">
                <a:effectLst/>
              </a:rPr>
              <a:t>). </a:t>
            </a:r>
            <a:r>
              <a:rPr lang="ru-RU" dirty="0" err="1">
                <a:effectLst/>
              </a:rPr>
              <a:t>Його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використовують</a:t>
            </a:r>
            <a:r>
              <a:rPr lang="ru-RU" dirty="0">
                <a:effectLst/>
              </a:rPr>
              <a:t> при</a:t>
            </a:r>
          </a:p>
          <a:p>
            <a:pPr marL="36900" indent="0">
              <a:buNone/>
            </a:pPr>
            <a:r>
              <a:rPr lang="ru-RU" dirty="0">
                <a:effectLst/>
              </a:rPr>
              <a:t>ЛОР-</a:t>
            </a:r>
            <a:r>
              <a:rPr lang="ru-RU" dirty="0" err="1">
                <a:effectLst/>
              </a:rPr>
              <a:t>іпфекціях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захворюваннях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верхніх</a:t>
            </a:r>
            <a:r>
              <a:rPr lang="ru-RU" dirty="0">
                <a:effectLst/>
              </a:rPr>
              <a:t> і </a:t>
            </a:r>
            <a:r>
              <a:rPr lang="ru-RU" dirty="0" err="1">
                <a:effectLst/>
              </a:rPr>
              <a:t>нижніх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дихальних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шляхів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сечостатевої</a:t>
            </a:r>
            <a:endParaRPr lang="ru-RU" dirty="0">
              <a:effectLst/>
            </a:endParaRPr>
          </a:p>
          <a:p>
            <a:pPr marL="36900" indent="0">
              <a:buNone/>
            </a:pPr>
            <a:r>
              <a:rPr lang="ru-RU" dirty="0" err="1">
                <a:effectLst/>
              </a:rPr>
              <a:t>системи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внутрішньочеревних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інфекціях</a:t>
            </a:r>
            <a:r>
              <a:rPr lang="ru-RU" dirty="0">
                <a:effectLst/>
              </a:rPr>
              <a:t> (</a:t>
            </a:r>
            <a:r>
              <a:rPr lang="ru-RU" dirty="0" err="1">
                <a:effectLst/>
              </a:rPr>
              <a:t>перитоніт</a:t>
            </a:r>
            <a:r>
              <a:rPr lang="ru-RU" dirty="0">
                <a:effectLst/>
              </a:rPr>
              <a:t>, холецистит); </a:t>
            </a:r>
            <a:r>
              <a:rPr lang="ru-RU" dirty="0" err="1">
                <a:effectLst/>
              </a:rPr>
              <a:t>інфекції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шкіри</a:t>
            </a:r>
            <a:r>
              <a:rPr lang="ru-RU" dirty="0">
                <a:effectLst/>
              </a:rPr>
              <a:t>,</a:t>
            </a:r>
          </a:p>
          <a:p>
            <a:pPr marL="36900" indent="0">
              <a:buNone/>
            </a:pPr>
            <a:r>
              <a:rPr lang="ru-RU" dirty="0" err="1">
                <a:effectLst/>
              </a:rPr>
              <a:t>м’яких</a:t>
            </a:r>
            <a:r>
              <a:rPr lang="ru-RU" dirty="0">
                <a:effectLst/>
              </a:rPr>
              <a:t> тканин, </a:t>
            </a:r>
            <a:r>
              <a:rPr lang="ru-RU" dirty="0" err="1">
                <a:effectLst/>
              </a:rPr>
              <a:t>кісток</a:t>
            </a:r>
            <a:r>
              <a:rPr lang="ru-RU" dirty="0">
                <a:effectLst/>
              </a:rPr>
              <a:t> і </a:t>
            </a:r>
            <a:r>
              <a:rPr lang="ru-RU" dirty="0" err="1">
                <a:effectLst/>
              </a:rPr>
              <a:t>суглобів</a:t>
            </a:r>
            <a:r>
              <a:rPr lang="ru-RU" dirty="0">
                <a:effectLst/>
              </a:rPr>
              <a:t>; при </a:t>
            </a:r>
            <a:r>
              <a:rPr lang="ru-RU" dirty="0" err="1">
                <a:effectLst/>
              </a:rPr>
              <a:t>сепсисі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гонококових</a:t>
            </a:r>
            <a:r>
              <a:rPr lang="ru-RU" dirty="0">
                <a:effectLst/>
              </a:rPr>
              <a:t> та </a:t>
            </a:r>
            <a:r>
              <a:rPr lang="ru-RU" dirty="0" err="1">
                <a:effectLst/>
              </a:rPr>
              <a:t>анаеробних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інфекціях</a:t>
            </a:r>
            <a:r>
              <a:rPr lang="ru-RU" dirty="0">
                <a:effectLst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46662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A3EE3C-EE5A-490D-A385-4229A2D6D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331" y="348343"/>
            <a:ext cx="10353762" cy="970450"/>
          </a:xfrm>
        </p:spPr>
        <p:txBody>
          <a:bodyPr/>
          <a:lstStyle/>
          <a:p>
            <a:r>
              <a:rPr lang="uk-UA" dirty="0">
                <a:solidFill>
                  <a:schemeClr val="accent1"/>
                </a:solidFill>
                <a:effectLst/>
              </a:rPr>
              <a:t>Ускладнення</a:t>
            </a:r>
            <a:endParaRPr lang="ru-RU" dirty="0">
              <a:solidFill>
                <a:schemeClr val="accent1"/>
              </a:solidFill>
              <a:effectLst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968B635-D629-4418-AE68-0C2317C25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853" y="1436914"/>
            <a:ext cx="11252718" cy="5309119"/>
          </a:xfrm>
        </p:spPr>
        <p:txBody>
          <a:bodyPr>
            <a:normAutofit/>
          </a:bodyPr>
          <a:lstStyle/>
          <a:p>
            <a:r>
              <a:rPr lang="ru-RU" dirty="0">
                <a:effectLst/>
              </a:rPr>
              <a:t>При </a:t>
            </a:r>
            <a:r>
              <a:rPr lang="ru-RU" dirty="0" err="1">
                <a:effectLst/>
              </a:rPr>
              <a:t>застосуванні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всередину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може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відзначатись</a:t>
            </a:r>
            <a:r>
              <a:rPr lang="ru-RU" dirty="0">
                <a:effectLst/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неспецифічне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подразнення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слизової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оболонки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шлунка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 та кишечнику з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розвитком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діареї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ru-RU" dirty="0">
                <a:effectLst/>
              </a:rPr>
              <a:t>(особливо при </a:t>
            </a:r>
            <a:r>
              <a:rPr lang="ru-RU" dirty="0" err="1">
                <a:effectLst/>
              </a:rPr>
              <a:t>прийманні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аміногіеніцилінів</a:t>
            </a:r>
            <a:r>
              <a:rPr lang="ru-RU" dirty="0">
                <a:effectLst/>
              </a:rPr>
              <a:t>). </a:t>
            </a:r>
          </a:p>
          <a:p>
            <a:r>
              <a:rPr lang="ru-RU" dirty="0" err="1">
                <a:effectLst/>
              </a:rPr>
              <a:t>Найнебезпечніша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група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ускладнень</a:t>
            </a:r>
            <a:r>
              <a:rPr lang="ru-RU" dirty="0">
                <a:effectLst/>
              </a:rPr>
              <a:t> -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дисбактеріоз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 та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суперінфекція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колонізація</a:t>
            </a:r>
            <a:r>
              <a:rPr lang="ru-RU" dirty="0">
                <a:effectLst/>
              </a:rPr>
              <a:t> кишечнику грибами кандида, </a:t>
            </a:r>
            <a:r>
              <a:rPr lang="ru-RU" dirty="0" err="1">
                <a:effectLst/>
              </a:rPr>
              <a:t>ентерококами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синьогнійною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паличкою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псевдомембрапозний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коліт</a:t>
            </a:r>
            <a:r>
              <a:rPr lang="ru-RU" dirty="0">
                <a:effectLst/>
              </a:rPr>
              <a:t>. </a:t>
            </a:r>
            <a:r>
              <a:rPr lang="ru-RU" dirty="0" err="1">
                <a:effectLst/>
              </a:rPr>
              <a:t>Виникнення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останнього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зумовлене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розмноженням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резистентних</a:t>
            </a:r>
            <a:r>
              <a:rPr lang="ru-RU" dirty="0">
                <a:effectLst/>
              </a:rPr>
              <a:t> до </a:t>
            </a:r>
            <a:r>
              <a:rPr lang="ru-RU" dirty="0" err="1">
                <a:effectLst/>
              </a:rPr>
              <a:t>антибіотиків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токсинопродукуючих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штамів</a:t>
            </a:r>
            <a:r>
              <a:rPr lang="ru-RU" dirty="0">
                <a:effectLst/>
              </a:rPr>
              <a:t> С. </a:t>
            </a:r>
            <a:r>
              <a:rPr lang="en-US" dirty="0">
                <a:effectLst/>
              </a:rPr>
              <a:t>difficile. </a:t>
            </a:r>
            <a:endParaRPr lang="uk-UA" dirty="0">
              <a:effectLst/>
            </a:endParaRPr>
          </a:p>
          <a:p>
            <a:r>
              <a:rPr lang="ru-RU" dirty="0">
                <a:effectLst/>
              </a:rPr>
              <a:t>При </a:t>
            </a:r>
            <a:r>
              <a:rPr lang="ru-RU" dirty="0" err="1">
                <a:effectLst/>
              </a:rPr>
              <a:t>внутрішньом’язовому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введенні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напівсинтетичних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пеніцилінів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спостерігається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болючість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 у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місці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ін’єкції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,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асептичне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запалення</a:t>
            </a:r>
            <a:r>
              <a:rPr lang="ru-RU" dirty="0">
                <a:effectLst/>
              </a:rPr>
              <a:t>, при </a:t>
            </a:r>
            <a:r>
              <a:rPr lang="ru-RU" dirty="0" err="1">
                <a:effectLst/>
              </a:rPr>
              <a:t>внутрішньовенному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введенні</a:t>
            </a:r>
            <a:r>
              <a:rPr lang="ru-RU" dirty="0">
                <a:effectLst/>
              </a:rPr>
              <a:t> -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флебіти</a:t>
            </a:r>
            <a:r>
              <a:rPr lang="ru-RU" dirty="0">
                <a:effectLst/>
              </a:rPr>
              <a:t> (</a:t>
            </a:r>
            <a:r>
              <a:rPr lang="ru-RU" dirty="0" err="1">
                <a:effectLst/>
              </a:rPr>
              <a:t>краще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вводити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краплинно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або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струменем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повільно</a:t>
            </a:r>
            <a:r>
              <a:rPr lang="ru-RU" dirty="0">
                <a:effectLst/>
              </a:rPr>
              <a:t> - </a:t>
            </a:r>
            <a:r>
              <a:rPr lang="ru-RU" dirty="0" err="1">
                <a:effectLst/>
              </a:rPr>
              <a:t>протягом</a:t>
            </a:r>
            <a:r>
              <a:rPr lang="ru-RU" dirty="0">
                <a:effectLst/>
              </a:rPr>
              <a:t> 5-10 </a:t>
            </a:r>
            <a:r>
              <a:rPr lang="ru-RU" dirty="0" err="1">
                <a:effectLst/>
              </a:rPr>
              <a:t>хв</a:t>
            </a:r>
            <a:r>
              <a:rPr lang="ru-RU" dirty="0">
                <a:effectLst/>
              </a:rPr>
              <a:t>).</a:t>
            </a:r>
          </a:p>
          <a:p>
            <a:r>
              <a:rPr lang="ru-RU" dirty="0" err="1">
                <a:effectLst/>
              </a:rPr>
              <a:t>Реакції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гіперчутливості</a:t>
            </a:r>
            <a:r>
              <a:rPr lang="ru-RU" dirty="0">
                <a:effectLst/>
              </a:rPr>
              <a:t> до </a:t>
            </a:r>
            <a:r>
              <a:rPr lang="ru-RU" dirty="0" err="1">
                <a:effectLst/>
              </a:rPr>
              <a:t>напівсинтетичних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пеніцилінів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проявляються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шкірними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висипками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,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набряком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Квінке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, бронхоспазмом,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еозинофілією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,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анафілактичним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 шоком</a:t>
            </a:r>
            <a:r>
              <a:rPr lang="ru-RU" dirty="0">
                <a:effectLst/>
              </a:rPr>
              <a:t>. </a:t>
            </a:r>
          </a:p>
          <a:p>
            <a:r>
              <a:rPr lang="ru-RU" dirty="0" err="1">
                <a:effectLst/>
              </a:rPr>
              <a:t>Антибіотики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групи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пеніциліну</a:t>
            </a:r>
            <a:r>
              <a:rPr lang="ru-RU" dirty="0">
                <a:effectLst/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протипоказані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 при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інфекційному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мононуклеозі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ru-RU" dirty="0">
                <a:effectLst/>
              </a:rPr>
              <a:t>(</a:t>
            </a:r>
            <a:r>
              <a:rPr lang="ru-RU" dirty="0" err="1">
                <a:effectLst/>
              </a:rPr>
              <a:t>провокують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появу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дрібнокрапчастої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або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розеольозної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висипки</a:t>
            </a:r>
            <a:r>
              <a:rPr lang="ru-RU" dirty="0">
                <a:effectLst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3592079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A3EE3C-EE5A-490D-A385-4229A2D6D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331" y="348343"/>
            <a:ext cx="10353762" cy="970450"/>
          </a:xfrm>
        </p:spPr>
        <p:txBody>
          <a:bodyPr/>
          <a:lstStyle/>
          <a:p>
            <a:r>
              <a:rPr lang="uk-UA" dirty="0">
                <a:solidFill>
                  <a:schemeClr val="accent1"/>
                </a:solidFill>
                <a:effectLst/>
              </a:rPr>
              <a:t>Ускладнення</a:t>
            </a:r>
            <a:endParaRPr lang="ru-RU" dirty="0">
              <a:solidFill>
                <a:schemeClr val="accent1"/>
              </a:solidFill>
              <a:effectLst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968B635-D629-4418-AE68-0C2317C25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853" y="1436914"/>
            <a:ext cx="11252718" cy="5309119"/>
          </a:xfrm>
        </p:spPr>
        <p:txBody>
          <a:bodyPr>
            <a:normAutofit/>
          </a:bodyPr>
          <a:lstStyle/>
          <a:p>
            <a:r>
              <a:rPr lang="ru-RU" dirty="0">
                <a:effectLst/>
              </a:rPr>
              <a:t>При </a:t>
            </a:r>
            <a:r>
              <a:rPr lang="ru-RU" dirty="0" err="1">
                <a:effectLst/>
              </a:rPr>
              <a:t>застосуванні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оксациліну</a:t>
            </a:r>
            <a:r>
              <a:rPr lang="ru-RU" dirty="0">
                <a:effectLst/>
              </a:rPr>
              <a:t> та </a:t>
            </a:r>
            <a:r>
              <a:rPr lang="ru-RU" dirty="0" err="1">
                <a:effectLst/>
              </a:rPr>
              <a:t>ін</a:t>
            </a:r>
            <a:r>
              <a:rPr lang="ru-RU" dirty="0">
                <a:effectLst/>
              </a:rPr>
              <a:t>. </a:t>
            </a:r>
            <a:r>
              <a:rPr lang="ru-RU" dirty="0" err="1">
                <a:effectLst/>
              </a:rPr>
              <a:t>може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розвиватися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гранулоиитопеиія</a:t>
            </a:r>
            <a:r>
              <a:rPr lang="ru-RU" dirty="0">
                <a:effectLst/>
              </a:rPr>
              <a:t> (</a:t>
            </a:r>
            <a:r>
              <a:rPr lang="ru-RU" dirty="0" err="1">
                <a:effectLst/>
              </a:rPr>
              <a:t>після</a:t>
            </a:r>
            <a:r>
              <a:rPr lang="ru-RU" dirty="0">
                <a:effectLst/>
              </a:rPr>
              <a:t> 9-28 </a:t>
            </a:r>
            <a:r>
              <a:rPr lang="ru-RU" dirty="0" err="1">
                <a:effectLst/>
              </a:rPr>
              <a:t>днів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введення</a:t>
            </a:r>
            <a:r>
              <a:rPr lang="ru-RU" dirty="0">
                <a:effectLst/>
              </a:rPr>
              <a:t> препарату, </a:t>
            </a:r>
            <a:r>
              <a:rPr lang="ru-RU" dirty="0" err="1">
                <a:effectLst/>
              </a:rPr>
              <a:t>частіше</a:t>
            </a:r>
            <a:r>
              <a:rPr lang="ru-RU" dirty="0">
                <a:effectLst/>
              </a:rPr>
              <a:t> через 3 </a:t>
            </a:r>
            <a:r>
              <a:rPr lang="ru-RU" dirty="0" err="1">
                <a:effectLst/>
              </a:rPr>
              <a:t>тижні</a:t>
            </a:r>
            <a:r>
              <a:rPr lang="ru-RU" dirty="0">
                <a:effectLst/>
              </a:rPr>
              <a:t>). </a:t>
            </a:r>
            <a:r>
              <a:rPr lang="ru-RU" dirty="0" err="1">
                <a:effectLst/>
              </a:rPr>
              <a:t>Після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відміни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засобу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кількість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нейтрофілів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відновлюється</a:t>
            </a:r>
            <a:r>
              <a:rPr lang="ru-RU" dirty="0">
                <a:effectLst/>
              </a:rPr>
              <a:t>.</a:t>
            </a:r>
          </a:p>
          <a:p>
            <a:r>
              <a:rPr lang="ru-RU" dirty="0" err="1">
                <a:effectLst/>
              </a:rPr>
              <a:t>Під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впливом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карбеніциліну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тикарцпліну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ампіциліну</a:t>
            </a:r>
            <a:r>
              <a:rPr lang="ru-RU" dirty="0">
                <a:effectLst/>
              </a:rPr>
              <a:t> (при </a:t>
            </a:r>
            <a:r>
              <a:rPr lang="ru-RU" dirty="0" err="1">
                <a:effectLst/>
              </a:rPr>
              <a:t>застосуванні</a:t>
            </a:r>
            <a:r>
              <a:rPr lang="ru-RU" dirty="0">
                <a:effectLst/>
              </a:rPr>
              <a:t> великих доз </a:t>
            </a:r>
            <a:r>
              <a:rPr lang="ru-RU" dirty="0" err="1">
                <a:effectLst/>
              </a:rPr>
              <a:t>препаратів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або</a:t>
            </a:r>
            <a:r>
              <a:rPr lang="ru-RU" dirty="0">
                <a:effectLst/>
              </a:rPr>
              <a:t> при </a:t>
            </a:r>
            <a:r>
              <a:rPr lang="ru-RU" dirty="0" err="1">
                <a:effectLst/>
              </a:rPr>
              <a:t>погіршенні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видільної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функції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нирок</a:t>
            </a:r>
            <a:r>
              <a:rPr lang="ru-RU" dirty="0">
                <a:effectLst/>
              </a:rPr>
              <a:t>) </a:t>
            </a:r>
            <a:r>
              <a:rPr lang="ru-RU" dirty="0" err="1">
                <a:effectLst/>
              </a:rPr>
              <a:t>іноді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виникає</a:t>
            </a:r>
            <a:r>
              <a:rPr lang="ru-RU" dirty="0">
                <a:effectLst/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порушення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 гемостазу</a:t>
            </a:r>
            <a:r>
              <a:rPr lang="ru-RU" dirty="0">
                <a:effectLst/>
              </a:rPr>
              <a:t> (</a:t>
            </a:r>
            <a:r>
              <a:rPr lang="ru-RU" dirty="0" err="1">
                <a:effectLst/>
              </a:rPr>
              <a:t>сповільнення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агрегації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тромбоцитів</a:t>
            </a:r>
            <a:r>
              <a:rPr lang="ru-RU" dirty="0">
                <a:effectLst/>
              </a:rPr>
              <a:t>).</a:t>
            </a:r>
          </a:p>
          <a:p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Порушення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функції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печінки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ru-RU" dirty="0">
                <a:effectLst/>
              </a:rPr>
              <a:t>(</a:t>
            </a:r>
            <a:r>
              <a:rPr lang="ru-RU" dirty="0" err="1">
                <a:effectLst/>
              </a:rPr>
              <a:t>підвищення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активності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трансаміназ</a:t>
            </a:r>
            <a:r>
              <a:rPr lang="ru-RU" dirty="0">
                <a:effectLst/>
              </a:rPr>
              <a:t> у </a:t>
            </a:r>
            <a:r>
              <a:rPr lang="ru-RU" dirty="0" err="1">
                <a:effectLst/>
              </a:rPr>
              <a:t>сироватці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крові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безжовтяничний</a:t>
            </a:r>
            <a:r>
              <a:rPr lang="ru-RU" dirty="0">
                <a:effectLst/>
              </a:rPr>
              <a:t> гепатит, </a:t>
            </a:r>
            <a:r>
              <a:rPr lang="ru-RU" dirty="0" err="1">
                <a:effectLst/>
              </a:rPr>
              <a:t>внутрішньопечінковий</a:t>
            </a:r>
            <a:r>
              <a:rPr lang="ru-RU" dirty="0">
                <a:effectLst/>
              </a:rPr>
              <a:t> холестаз) </a:t>
            </a:r>
            <a:r>
              <a:rPr lang="ru-RU" dirty="0" err="1">
                <a:effectLst/>
              </a:rPr>
              <a:t>досить</a:t>
            </a:r>
            <a:r>
              <a:rPr lang="ru-RU" dirty="0">
                <a:effectLst/>
              </a:rPr>
              <a:t> часто </a:t>
            </a:r>
            <a:r>
              <a:rPr lang="ru-RU" dirty="0" err="1">
                <a:effectLst/>
              </a:rPr>
              <a:t>спостерігаються</a:t>
            </a:r>
            <a:r>
              <a:rPr lang="ru-RU" dirty="0">
                <a:effectLst/>
              </a:rPr>
              <a:t> при </a:t>
            </a:r>
            <a:r>
              <a:rPr lang="ru-RU" dirty="0" err="1">
                <a:effectLst/>
              </a:rPr>
              <a:t>лікуванні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клоксациліном</a:t>
            </a:r>
            <a:r>
              <a:rPr lang="ru-RU" dirty="0">
                <a:effectLst/>
              </a:rPr>
              <a:t>.</a:t>
            </a:r>
          </a:p>
          <a:p>
            <a:r>
              <a:rPr lang="ru-RU" dirty="0">
                <a:effectLst/>
              </a:rPr>
              <a:t>При </a:t>
            </a:r>
            <a:r>
              <a:rPr lang="ru-RU" dirty="0" err="1">
                <a:effectLst/>
              </a:rPr>
              <a:t>застосуванні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оксациліну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карбеніциліну</a:t>
            </a:r>
            <a:r>
              <a:rPr lang="ru-RU" dirty="0">
                <a:effectLst/>
              </a:rPr>
              <a:t> у великих дозах </a:t>
            </a:r>
            <a:r>
              <a:rPr lang="ru-RU" dirty="0" err="1">
                <a:effectLst/>
              </a:rPr>
              <a:t>може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розвиватись</a:t>
            </a:r>
            <a:r>
              <a:rPr lang="ru-RU" dirty="0">
                <a:effectLst/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енцефалопатія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,</a:t>
            </a:r>
            <a:r>
              <a:rPr lang="ru-RU" dirty="0">
                <a:effectLst/>
              </a:rPr>
              <a:t> яка </a:t>
            </a:r>
            <a:r>
              <a:rPr lang="ru-RU" dirty="0" err="1">
                <a:effectLst/>
              </a:rPr>
              <a:t>проявляється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гіперрефлексією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судомами</a:t>
            </a:r>
            <a:r>
              <a:rPr lang="ru-RU" dirty="0">
                <a:effectLst/>
              </a:rPr>
              <a:t>, комою. </a:t>
            </a:r>
            <a:r>
              <a:rPr lang="ru-RU" dirty="0" err="1">
                <a:effectLst/>
              </a:rPr>
              <a:t>Механізм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її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розвитку</a:t>
            </a:r>
            <a:r>
              <a:rPr lang="ru-RU" dirty="0">
                <a:effectLst/>
              </a:rPr>
              <a:t> - </a:t>
            </a:r>
            <a:r>
              <a:rPr lang="ru-RU" dirty="0" err="1">
                <a:effectLst/>
              </a:rPr>
              <a:t>антагонізм</a:t>
            </a:r>
            <a:r>
              <a:rPr lang="ru-RU" dirty="0">
                <a:effectLst/>
              </a:rPr>
              <a:t> (3-лактамних </a:t>
            </a:r>
            <a:r>
              <a:rPr lang="ru-RU" dirty="0" err="1">
                <a:effectLst/>
              </a:rPr>
              <a:t>антибіотиків</a:t>
            </a:r>
            <a:r>
              <a:rPr lang="ru-RU" dirty="0">
                <a:effectLst/>
              </a:rPr>
              <a:t> з ГАМК і </a:t>
            </a:r>
            <a:r>
              <a:rPr lang="ru-RU" dirty="0" err="1">
                <a:effectLst/>
              </a:rPr>
              <a:t>усунення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її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гальмівного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впливу</a:t>
            </a:r>
            <a:r>
              <a:rPr lang="ru-RU" dirty="0">
                <a:effectLst/>
              </a:rPr>
              <a:t> на передачу </a:t>
            </a:r>
            <a:r>
              <a:rPr lang="ru-RU" dirty="0" err="1">
                <a:effectLst/>
              </a:rPr>
              <a:t>нервових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імпульсів</a:t>
            </a:r>
            <a:r>
              <a:rPr lang="ru-RU" dirty="0">
                <a:effectLst/>
              </a:rPr>
              <a:t> у ЦНС. Для </a:t>
            </a:r>
            <a:r>
              <a:rPr lang="ru-RU" dirty="0" err="1">
                <a:effectLst/>
              </a:rPr>
              <a:t>профілактики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цього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ускладнення</a:t>
            </a:r>
            <a:r>
              <a:rPr lang="ru-RU" dirty="0">
                <a:effectLst/>
              </a:rPr>
              <a:t> при </a:t>
            </a:r>
            <a:r>
              <a:rPr lang="ru-RU" dirty="0" err="1">
                <a:effectLst/>
              </a:rPr>
              <a:t>введенні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препаратів</a:t>
            </a:r>
            <a:r>
              <a:rPr lang="ru-RU" dirty="0">
                <a:effectLst/>
              </a:rPr>
              <a:t> у великих дозах </a:t>
            </a:r>
            <a:r>
              <a:rPr lang="ru-RU" dirty="0" err="1">
                <a:effectLst/>
              </a:rPr>
              <a:t>одночасно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призначають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сибазон</a:t>
            </a:r>
            <a:r>
              <a:rPr lang="ru-RU" dirty="0">
                <a:effectLst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206831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анец">
  <a:themeElements>
    <a:clrScheme name="Сланец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Сланец">
      <a:maj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анец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ate" id="{C3F70B94-7CE9-428E-ADC1-3269CC2C3385}" vid="{3F2DE9A5-64E6-437C-A389-CC4477E817E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84B2EA9DF61B243BEB64F8DC0581C31" ma:contentTypeVersion="0" ma:contentTypeDescription="Создание документа." ma:contentTypeScope="" ma:versionID="08d80c5b458c71977c2cf4a42561872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0edfefee1b60a52cba00537df63ffc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115E54-A9BF-4DAA-A302-6C3C6A0D972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E347709-3FCE-4DC6-8727-62F2F5CA62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Сланец</Template>
  <TotalTime>643</TotalTime>
  <Words>1907</Words>
  <Application>Microsoft Office PowerPoint</Application>
  <PresentationFormat>Произвольный</PresentationFormat>
  <Paragraphs>110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Сланец</vt:lpstr>
      <vt:lpstr>Напівсинтетичні пеніциліни</vt:lpstr>
      <vt:lpstr>Як виникли напівсинететичні пеніциліни?</vt:lpstr>
      <vt:lpstr>Класифікація</vt:lpstr>
      <vt:lpstr>Антистафілококові пеніциліназорезпетентні пеніциліни (ізоксазолілпеніциліни)</vt:lpstr>
      <vt:lpstr>Антистафілококові пеніциліназорезпетентні пеніциліни (ізоксазолілпеніциліни)</vt:lpstr>
      <vt:lpstr>Антистафілококові пеніциліназорезпетентні пеніциліни (ізоксазолілпеніциліни)</vt:lpstr>
      <vt:lpstr>Антистафілококові пеніциліназорезпетентні пеніциліни (ізоксазолілпеніциліни)</vt:lpstr>
      <vt:lpstr>Антистафілококові пеніциліназорезпетентні пеніциліни (ізоксазолілпеніциліни)</vt:lpstr>
      <vt:lpstr>Амінопеніциліни</vt:lpstr>
      <vt:lpstr>Амінопеніциліни</vt:lpstr>
      <vt:lpstr>Слайд 11</vt:lpstr>
      <vt:lpstr>Амінопеніциліни</vt:lpstr>
      <vt:lpstr>Протисинегнійні напівсинтетичні пеніциліни</vt:lpstr>
      <vt:lpstr>Протисинегнійні напівсинтетичні пеніциліни</vt:lpstr>
      <vt:lpstr>Комбіновані препарати</vt:lpstr>
      <vt:lpstr>Комбіновані препарати</vt:lpstr>
      <vt:lpstr>Ускладнення</vt:lpstr>
      <vt:lpstr>Ускладнення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Напівсинтетичні пеніциліни</dc:title>
  <dc:creator>Надія Виговська</dc:creator>
  <cp:lastModifiedBy>Холод Поліна</cp:lastModifiedBy>
  <cp:revision>3</cp:revision>
  <dcterms:created xsi:type="dcterms:W3CDTF">2023-12-17T19:41:35Z</dcterms:created>
  <dcterms:modified xsi:type="dcterms:W3CDTF">2024-02-14T11:35:59Z</dcterms:modified>
</cp:coreProperties>
</file>