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1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8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40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5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3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0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3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5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09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3245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06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00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59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43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0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3352278-F6EF-45B4-8891-F68BA7FAC89B}" type="datetimeFigureOut">
              <a:rPr lang="en-US" smtClean="0"/>
              <a:t>12/17/23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107BEBB-9BF1-404B-ACA3-FE0AB74D4122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615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sdmanuals.com/uk/professional/infectious-diseases/anaerobic-bacteria/clostridioides-formerly-clostridium-difficile%E2%80%93induced-diarrhe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4232" y="4464028"/>
            <a:ext cx="10429568" cy="1641490"/>
          </a:xfrm>
        </p:spPr>
        <p:txBody>
          <a:bodyPr>
            <a:normAutofit/>
          </a:bodyPr>
          <a:lstStyle/>
          <a:p>
            <a:r>
              <a:rPr lang="uk-UA"/>
              <a:t>Природні пеніциліни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4232" y="3786809"/>
            <a:ext cx="10429567" cy="661591"/>
          </a:xfrm>
        </p:spPr>
        <p:txBody>
          <a:bodyPr>
            <a:normAutofit lnSpcReduction="10000"/>
          </a:bodyPr>
          <a:lstStyle/>
          <a:p>
            <a:r>
              <a:rPr lang="uk-UA" sz="800"/>
              <a:t>Підготувала</a:t>
            </a:r>
          </a:p>
          <a:p>
            <a:r>
              <a:rPr lang="uk-UA" sz="800"/>
              <a:t>Студентка 6 курсу</a:t>
            </a:r>
          </a:p>
          <a:p>
            <a:r>
              <a:rPr lang="uk-UA" sz="800"/>
              <a:t>Баранецька Віолетта</a:t>
            </a:r>
            <a:endParaRPr lang="en-US" sz="800"/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CE80B758-F788-4251-BA6E-92ADA92E5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77070" y="645981"/>
            <a:ext cx="5871775" cy="3048394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3A48D0-BC58-7A25-C988-D24A7FB473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3" b="19681"/>
          <a:stretch/>
        </p:blipFill>
        <p:spPr>
          <a:xfrm>
            <a:off x="5697110" y="969928"/>
            <a:ext cx="5231695" cy="24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8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A9112F-10E5-EEEE-DFC2-3A56F061BA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7" r="29259" b="-1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229B61F6-561C-44B1-809D-51A2F295F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>
            <a:normAutofit/>
          </a:bodyPr>
          <a:lstStyle/>
          <a:p>
            <a:r>
              <a:rPr lang="uk-UA" sz="4200"/>
              <a:t>Що ж таке антибіотики?</a:t>
            </a:r>
            <a:endParaRPr lang="en-US" sz="42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4572877" cy="4351338"/>
          </a:xfrm>
        </p:spPr>
        <p:txBody>
          <a:bodyPr>
            <a:normAutofit/>
          </a:bodyPr>
          <a:lstStyle/>
          <a:p>
            <a:r>
              <a:rPr lang="uk-UA" sz="2000"/>
              <a:t>Антибіотики - це речовини, які використовуються для лікування інфекцій, викликаних патогенними мікроорганізмами. Це з’єднання часто природного походження (виробляються певними бактеріями, грибами) або синтетичного (не мають природного аналогу). Основне завдання антибіотиків </a:t>
            </a:r>
            <a:r>
              <a:rPr lang="uk-UA" sz="2000" b="1"/>
              <a:t>–</a:t>
            </a:r>
            <a:r>
              <a:rPr lang="uk-UA" sz="2000"/>
              <a:t> придушити зростання хвороботворних бактерій і, відповідно, допомогти організму позбавитися інфекційного захворювання.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74760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6130003-5222-4875-8738-1217755C7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gradFill flip="none" rotWithShape="1">
                  <a:gsLst>
                    <a:gs pos="28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  <a:tileRect/>
                </a:gradFill>
              </a:rPr>
              <a:t>Класифікація </a:t>
            </a:r>
            <a:endParaRPr lang="en-US">
              <a:gradFill flip="none" rotWithShape="1">
                <a:gsLst>
                  <a:gs pos="28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  <a:tileRect/>
              </a:gradFill>
            </a:endParaRPr>
          </a:p>
        </p:txBody>
      </p:sp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3E388DCC-9257-412E-811D-30F74D4CB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948070"/>
            <a:ext cx="4773166" cy="3896140"/>
          </a:xfrm>
          <a:prstGeom prst="roundRect">
            <a:avLst>
              <a:gd name="adj" fmla="val 2028"/>
            </a:avLst>
          </a:prstGeom>
          <a:solidFill>
            <a:schemeClr val="bg1"/>
          </a:solidFill>
          <a:ln>
            <a:noFill/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EAA14E-2D40-6784-9B79-142D7A4C9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172" y="2849336"/>
            <a:ext cx="4187222" cy="20936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0" y="1948069"/>
            <a:ext cx="5257799" cy="4228893"/>
          </a:xfrm>
        </p:spPr>
        <p:txBody>
          <a:bodyPr>
            <a:normAutofit/>
          </a:bodyPr>
          <a:lstStyle/>
          <a:p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1.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Інгібітори синтезу клітинної стінки (пеніциліни,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цефалоспорини, ванкоміцин, тіенам, меронем )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2.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Антибіотики, що порушують синтез білку на рівні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рибосом: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а) взаємодіють з субодиницями рибосом, які мають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коефіціент седиментації 50 сведебергів - 50</a:t>
            </a:r>
            <a:r>
              <a:rPr lang="en-US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S (</a:t>
            </a: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макроліди,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левоміцетин, лінкоміцин.)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б) взаємодіють з субодиницями рибосом, які мають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коефіціент седиментації 30</a:t>
            </a:r>
            <a:r>
              <a:rPr lang="en-US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S (</a:t>
            </a: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аміноглікозиди,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тетрацикліни та ін.)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3.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Інгібітори синтезу РНК (рифампіцин, актіноміцин,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протипухлинні антибіотики)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4.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Порушують організацію та функцію клітинних мембран</a:t>
            </a:r>
            <a:b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5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(ністатин, леворин, амфотерицин, граміцидин)</a:t>
            </a:r>
            <a:endParaRPr lang="en-US" sz="150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79045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46352E-C259-7DB3-1319-9AD65EA357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0" b="4854"/>
          <a:stretch/>
        </p:blipFill>
        <p:spPr>
          <a:xfrm>
            <a:off x="20" y="1"/>
            <a:ext cx="12191980" cy="5938683"/>
          </a:xfrm>
          <a:prstGeom prst="rect">
            <a:avLst/>
          </a:prstGeom>
          <a:effectLst>
            <a:reflection blurRad="38100" stA="55000" endPos="1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 dirty="0"/>
              <a:t>Пеніциліни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351338"/>
          </a:xfrm>
        </p:spPr>
        <p:txBody>
          <a:bodyPr>
            <a:normAutofit/>
          </a:bodyPr>
          <a:lstStyle/>
          <a:p>
            <a:r>
              <a:rPr lang="uk-UA" sz="2200"/>
              <a:t>Виділяють природні і синтетичні.</a:t>
            </a:r>
          </a:p>
          <a:p>
            <a:r>
              <a:rPr lang="uk-UA" sz="2200"/>
              <a:t>Природні: 1.Бензилпеніциліну натрієва</a:t>
            </a:r>
            <a:br>
              <a:rPr lang="uk-UA" sz="2200"/>
            </a:br>
            <a:r>
              <a:rPr lang="uk-UA" sz="2200"/>
              <a:t>сіль </a:t>
            </a:r>
            <a:r>
              <a:rPr lang="en-US" sz="2200" err="1"/>
              <a:t>Benzylpenicillini-natrium</a:t>
            </a:r>
            <a:br>
              <a:rPr lang="en-US" sz="2200"/>
            </a:br>
            <a:r>
              <a:rPr lang="en-US" sz="2200"/>
              <a:t>2.</a:t>
            </a:r>
            <a:r>
              <a:rPr lang="uk-UA" sz="2200" err="1"/>
              <a:t>Бензилпеніциліну</a:t>
            </a:r>
            <a:r>
              <a:rPr lang="uk-UA" sz="2200"/>
              <a:t> калієва сіль</a:t>
            </a:r>
            <a:br>
              <a:rPr lang="uk-UA" sz="2200"/>
            </a:br>
            <a:r>
              <a:rPr lang="en-US" sz="2200" err="1"/>
              <a:t>Benzylpenicillini-kalium</a:t>
            </a:r>
            <a:br>
              <a:rPr lang="en-US" sz="2200"/>
            </a:br>
            <a:r>
              <a:rPr lang="en-US" sz="2200"/>
              <a:t>3.</a:t>
            </a:r>
            <a:r>
              <a:rPr lang="uk-UA" sz="2200" err="1"/>
              <a:t>Бензилпеніциліну</a:t>
            </a:r>
            <a:r>
              <a:rPr lang="uk-UA" sz="2200"/>
              <a:t> новокаїнова</a:t>
            </a:r>
            <a:br>
              <a:rPr lang="uk-UA" sz="2200"/>
            </a:br>
            <a:r>
              <a:rPr lang="uk-UA" sz="2200"/>
              <a:t>сіль </a:t>
            </a:r>
            <a:r>
              <a:rPr lang="en-US" sz="2200" err="1"/>
              <a:t>Benzylpenicillininovocainum</a:t>
            </a:r>
            <a:br>
              <a:rPr lang="en-US" sz="2200"/>
            </a:br>
            <a:r>
              <a:rPr lang="en-US" sz="2200"/>
              <a:t>4. </a:t>
            </a:r>
            <a:r>
              <a:rPr lang="uk-UA" sz="2200"/>
              <a:t>Біцилін-1- </a:t>
            </a:r>
            <a:r>
              <a:rPr lang="en-US" sz="2200"/>
              <a:t>Bicillinum-1.</a:t>
            </a:r>
            <a:br>
              <a:rPr lang="en-US" sz="2200"/>
            </a:br>
            <a:r>
              <a:rPr lang="uk-UA" sz="2200" err="1"/>
              <a:t>Екстенцилін</a:t>
            </a:r>
            <a:r>
              <a:rPr lang="uk-UA" sz="2200"/>
              <a:t> – </a:t>
            </a:r>
            <a:r>
              <a:rPr lang="en-US" sz="2200" err="1"/>
              <a:t>Extencilline</a:t>
            </a:r>
            <a:br>
              <a:rPr lang="en-US" sz="2200"/>
            </a:br>
            <a:r>
              <a:rPr lang="en-US" sz="2200"/>
              <a:t>5. </a:t>
            </a:r>
            <a:r>
              <a:rPr lang="uk-UA" sz="2200"/>
              <a:t>Біцилін-3 — </a:t>
            </a:r>
            <a:r>
              <a:rPr lang="en-US" sz="2200"/>
              <a:t>Bicillinum-3</a:t>
            </a:r>
            <a:br>
              <a:rPr lang="en-US" sz="2200"/>
            </a:br>
            <a:r>
              <a:rPr lang="en-US" sz="2200"/>
              <a:t>6. </a:t>
            </a:r>
            <a:r>
              <a:rPr lang="uk-UA" sz="2200"/>
              <a:t>Біцилін-5 — </a:t>
            </a:r>
            <a:r>
              <a:rPr lang="en-US" sz="2200"/>
              <a:t>Bicillinum-5</a:t>
            </a:r>
            <a:br>
              <a:rPr lang="en-US" sz="2200"/>
            </a:br>
            <a:r>
              <a:rPr lang="en-US" sz="2200"/>
              <a:t>7.</a:t>
            </a:r>
            <a:r>
              <a:rPr lang="uk-UA" sz="2200" err="1"/>
              <a:t>Феноксиметилпеніцилін</a:t>
            </a:r>
            <a:br>
              <a:rPr lang="uk-UA" sz="2200"/>
            </a:br>
            <a:r>
              <a:rPr lang="en-US" sz="2200" err="1"/>
              <a:t>Phenoxymethylpenicillinum</a:t>
            </a:r>
            <a:endParaRPr lang="en-US" sz="220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C7A793-0F3C-E4F9-B4E2-06F598092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08" y="384947"/>
            <a:ext cx="1102560" cy="27223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05E0FD-5857-C2F0-8816-E5C22EB3DD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316" y="1242406"/>
            <a:ext cx="1714853" cy="17148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D76A80-D76E-3073-D820-D549B89E6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163" y="3429000"/>
            <a:ext cx="1203158" cy="2970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89A4A9-4F2F-1AB9-3E12-2CBE8EB537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193" y="3745391"/>
            <a:ext cx="1543718" cy="232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4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Природні пеніциліни. Механізм дії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/>
              <a:t>Пеніциліни</a:t>
            </a:r>
            <a:r>
              <a:rPr lang="uk-UA" dirty="0"/>
              <a:t> інгібують синтез компонентів клітинної стінки мікроорганізмів за рахунок незворотної інактивації ферменту </a:t>
            </a:r>
            <a:r>
              <a:rPr lang="uk-UA" dirty="0" err="1"/>
              <a:t>транспептидази</a:t>
            </a:r>
            <a:r>
              <a:rPr lang="uk-UA" dirty="0"/>
              <a:t>, що бере участь у побудові її з </a:t>
            </a:r>
            <a:r>
              <a:rPr lang="uk-UA" dirty="0" err="1"/>
              <a:t>пептидогліканів</a:t>
            </a:r>
            <a:r>
              <a:rPr lang="uk-UA" dirty="0"/>
              <a:t>. Порушення синтезу призводить до того, що бактерії неспроможні протистояти осмотичному градієнту між клітинами і зовнішнім середовищем. Внаслідок цього вони розбухають і руйнуються. Таким чином, пеніциліни проявляють свою бактерицидну дію лише на мікроорганізмах, які розмножуються, оскільки саме в них відбувається побудова клітинних стінок.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72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57BDDD9-A397-4FC1-8310-B76E4FFB9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26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726BC60-4D7E-4EE6-99C3-C856144B2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827104" cy="1325563"/>
          </a:xfrm>
        </p:spPr>
        <p:txBody>
          <a:bodyPr>
            <a:normAutofit/>
          </a:bodyPr>
          <a:lstStyle/>
          <a:p>
            <a:r>
              <a:rPr lang="uk-UA" sz="3800"/>
              <a:t>Природні </a:t>
            </a:r>
            <a:r>
              <a:rPr lang="uk-UA" sz="3800" err="1"/>
              <a:t>пеніциліни.Спектр</a:t>
            </a:r>
            <a:r>
              <a:rPr lang="uk-UA" sz="3800"/>
              <a:t> дії</a:t>
            </a:r>
            <a:endParaRPr lang="en-US" sz="38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4545305" cy="4351338"/>
          </a:xfrm>
        </p:spPr>
        <p:txBody>
          <a:bodyPr>
            <a:normAutofit/>
          </a:bodyPr>
          <a:lstStyle/>
          <a:p>
            <a:r>
              <a:rPr lang="uk-UA" sz="1800"/>
              <a:t>Спектр протимікробної дії:</a:t>
            </a:r>
            <a:br>
              <a:rPr lang="uk-UA" sz="1800"/>
            </a:br>
            <a:r>
              <a:rPr lang="uk-UA" sz="1800"/>
              <a:t>стрептококи, стафілококи, пневмококи, </a:t>
            </a:r>
            <a:r>
              <a:rPr lang="uk-UA" sz="1800" err="1"/>
              <a:t>менингококи</a:t>
            </a:r>
            <a:r>
              <a:rPr lang="uk-UA" sz="1800"/>
              <a:t>,</a:t>
            </a:r>
            <a:br>
              <a:rPr lang="uk-UA" sz="1800"/>
            </a:br>
            <a:r>
              <a:rPr lang="uk-UA" sz="1800"/>
              <a:t>гонококи, збудники</a:t>
            </a:r>
            <a:br>
              <a:rPr lang="uk-UA" sz="1800"/>
            </a:br>
            <a:r>
              <a:rPr lang="uk-UA" sz="1800"/>
              <a:t>газової гангрени, правця,</a:t>
            </a:r>
            <a:br>
              <a:rPr lang="uk-UA" sz="1800"/>
            </a:br>
            <a:r>
              <a:rPr lang="uk-UA" sz="1800" err="1"/>
              <a:t>сибірскої</a:t>
            </a:r>
            <a:r>
              <a:rPr lang="uk-UA" sz="1800"/>
              <a:t> виразки, дифтерії, спірохети.</a:t>
            </a:r>
            <a:br>
              <a:rPr lang="uk-UA" sz="1800"/>
            </a:br>
            <a:r>
              <a:rPr lang="uk-UA" sz="1800"/>
              <a:t>Природні препарати пеніциліну не стійкі в ШКТ,</a:t>
            </a:r>
            <a:br>
              <a:rPr lang="uk-UA" sz="1800"/>
            </a:br>
            <a:r>
              <a:rPr lang="uk-UA" sz="1800"/>
              <a:t>тому вводяться тільки </a:t>
            </a:r>
            <a:r>
              <a:rPr lang="uk-UA" sz="1800" err="1"/>
              <a:t>парентерально</a:t>
            </a:r>
            <a:r>
              <a:rPr lang="uk-UA" sz="1800"/>
              <a:t> в розчинах</a:t>
            </a:r>
            <a:br>
              <a:rPr lang="uk-UA" sz="1800"/>
            </a:br>
            <a:r>
              <a:rPr lang="uk-UA" sz="1800"/>
              <a:t>виготовлених перед використанням.</a:t>
            </a:r>
            <a:br>
              <a:rPr lang="uk-UA" sz="1800"/>
            </a:br>
            <a:r>
              <a:rPr lang="uk-UA" sz="1800"/>
              <a:t>Для підтримки в організмі хіміотерапевтичної</a:t>
            </a:r>
            <a:br>
              <a:rPr lang="uk-UA" sz="1800"/>
            </a:br>
            <a:r>
              <a:rPr lang="uk-UA" sz="1800"/>
              <a:t>концентрації </a:t>
            </a:r>
            <a:r>
              <a:rPr lang="uk-UA" sz="1800" err="1"/>
              <a:t>бензилпеніцилін</a:t>
            </a:r>
            <a:r>
              <a:rPr lang="uk-UA" sz="1800"/>
              <a:t> вводять в/м через</a:t>
            </a:r>
            <a:br>
              <a:rPr lang="uk-UA" sz="1800"/>
            </a:br>
            <a:r>
              <a:rPr lang="uk-UA" sz="1800"/>
              <a:t>кожні 4 години, а в/в - через 3 години.</a:t>
            </a:r>
            <a:endParaRPr lang="en-US" sz="18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21E016-7A02-AB85-A89C-08960FE6C0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2" r="20102" b="-2"/>
          <a:stretch/>
        </p:blipFill>
        <p:spPr>
          <a:xfrm>
            <a:off x="6587120" y="484632"/>
            <a:ext cx="2725903" cy="351164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5585BCD-B8B2-41BB-8374-AC5C71475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700" y="484632"/>
            <a:ext cx="2241661" cy="2022476"/>
          </a:xfrm>
          <a:prstGeom prst="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AE4F6C-F3E0-18DB-2F2C-0B8589F469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7" r="21880" b="3"/>
          <a:stretch/>
        </p:blipFill>
        <p:spPr>
          <a:xfrm>
            <a:off x="9465700" y="484632"/>
            <a:ext cx="2241661" cy="2022476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64A5D0C-5EBB-480B-A3D5-B87FF7DA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6819" y="4164379"/>
            <a:ext cx="2726204" cy="220898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B65C50-C1BF-87AD-9A1B-31B6C63339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3" r="-3" b="-3"/>
          <a:stretch/>
        </p:blipFill>
        <p:spPr>
          <a:xfrm>
            <a:off x="6586819" y="4164379"/>
            <a:ext cx="2726204" cy="22089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529661-C274-2393-0443-616A855F8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5" r="26206"/>
          <a:stretch/>
        </p:blipFill>
        <p:spPr>
          <a:xfrm>
            <a:off x="9465700" y="2661434"/>
            <a:ext cx="2241661" cy="371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51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2628" y="365125"/>
            <a:ext cx="6651171" cy="1325563"/>
          </a:xfrm>
        </p:spPr>
        <p:txBody>
          <a:bodyPr>
            <a:normAutofit/>
          </a:bodyPr>
          <a:lstStyle/>
          <a:p>
            <a:r>
              <a:rPr lang="uk-UA" sz="4200"/>
              <a:t>Показання до застосування</a:t>
            </a:r>
            <a:endParaRPr lang="en-US" sz="42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3480" y="1825625"/>
            <a:ext cx="6487886" cy="4351338"/>
          </a:xfrm>
        </p:spPr>
        <p:txBody>
          <a:bodyPr>
            <a:normAutofit/>
          </a:bodyPr>
          <a:lstStyle/>
          <a:p>
            <a:r>
              <a:rPr lang="uk-UA" sz="2000"/>
              <a:t>Препарати даної групи застосовують при інфекційних захворюваннях,</a:t>
            </a:r>
            <a:br>
              <a:rPr lang="uk-UA" sz="2000"/>
            </a:br>
            <a:r>
              <a:rPr lang="uk-UA" sz="2000"/>
              <a:t>викликаних чутливими до даного антибіотику мікроорганізмами</a:t>
            </a:r>
            <a:br>
              <a:rPr lang="uk-UA" sz="2000"/>
            </a:br>
            <a:r>
              <a:rPr lang="uk-UA" sz="2000"/>
              <a:t>Пневмонія</a:t>
            </a:r>
            <a:br>
              <a:rPr lang="uk-UA" sz="2000"/>
            </a:br>
            <a:r>
              <a:rPr lang="uk-UA" sz="2000" err="1"/>
              <a:t>Менингит</a:t>
            </a:r>
            <a:br>
              <a:rPr lang="uk-UA" sz="2000"/>
            </a:br>
            <a:r>
              <a:rPr lang="uk-UA" sz="2000"/>
              <a:t>Остеомієліт</a:t>
            </a:r>
            <a:br>
              <a:rPr lang="uk-UA" sz="2000"/>
            </a:br>
            <a:r>
              <a:rPr lang="uk-UA" sz="2000"/>
              <a:t>Ангіна</a:t>
            </a:r>
            <a:br>
              <a:rPr lang="uk-UA" sz="2000"/>
            </a:br>
            <a:r>
              <a:rPr lang="uk-UA" sz="2000"/>
              <a:t>Сифіліс</a:t>
            </a:r>
            <a:br>
              <a:rPr lang="uk-UA" sz="2000"/>
            </a:br>
            <a:r>
              <a:rPr lang="uk-UA" sz="2000"/>
              <a:t>Сибірська виразка</a:t>
            </a:r>
            <a:br>
              <a:rPr lang="uk-UA" sz="2000"/>
            </a:br>
            <a:r>
              <a:rPr lang="uk-UA" sz="2000"/>
              <a:t>Дифтерія</a:t>
            </a:r>
            <a:br>
              <a:rPr lang="uk-UA" sz="2000"/>
            </a:br>
            <a:r>
              <a:rPr lang="uk-UA" sz="2000"/>
              <a:t>Правець</a:t>
            </a:r>
            <a:br>
              <a:rPr lang="uk-UA" sz="2000"/>
            </a:br>
            <a:r>
              <a:rPr lang="uk-UA" sz="2000"/>
              <a:t>Інфекції сечовидільних та жовчних шляхів</a:t>
            </a:r>
            <a:br>
              <a:rPr lang="uk-UA" sz="2000"/>
            </a:br>
            <a:r>
              <a:rPr lang="uk-UA" sz="2000"/>
              <a:t>Гнійні ураження шкіри</a:t>
            </a:r>
            <a:br>
              <a:rPr lang="uk-UA" sz="2000"/>
            </a:br>
            <a:r>
              <a:rPr lang="uk-UA" sz="2000"/>
              <a:t>Лікування та профілактика ревматизму</a:t>
            </a:r>
            <a:endParaRPr lang="en-US" sz="20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23ACF0-010F-02F2-7FA6-545BEF9805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3" r="32362" b="-1"/>
          <a:stretch/>
        </p:blipFill>
        <p:spPr>
          <a:xfrm>
            <a:off x="20" y="10"/>
            <a:ext cx="43433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62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6020E385-54F4-42F2-9A7E-7A8B8160E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r>
              <a:rPr lang="uk-UA" sz="4600">
                <a:gradFill flip="none" rotWithShape="1">
                  <a:gsLst>
                    <a:gs pos="28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  <a:tileRect/>
                </a:gradFill>
              </a:rPr>
              <a:t>Побічні ефекти природних пеніцилінів</a:t>
            </a:r>
            <a:endParaRPr lang="en-US" sz="4600">
              <a:gradFill flip="none" rotWithShape="1">
                <a:gsLst>
                  <a:gs pos="28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  <a:tileRect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47" y="1370264"/>
            <a:ext cx="7242909" cy="5487736"/>
          </a:xfrm>
        </p:spPr>
        <p:txBody>
          <a:bodyPr>
            <a:normAutofit/>
          </a:bodyPr>
          <a:lstStyle/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Алергічні реакції (до анафілактичного шоку)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Відстрочені реакції: сироваткова хвороба, висипання (наприклад, макулярні, папульозні, кореподібні) та ексфоліативний дерматит (що зазвичай виникає через 7–10 днів терапії)</a:t>
            </a:r>
          </a:p>
          <a:p>
            <a:r>
              <a:rPr lang="ru-RU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Більшість пацієнтів, які повідомляють про алергічну реакцію на пеніцилін, не реагують на подальше застосування пеніциліну</a:t>
            </a:r>
            <a:b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300" b="1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Інші побічні ефекти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Пеніциліни також можуть спричиняти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Токсичний вплив на центральну нервову систему (наприклад, судоми) в разі застосування високих доз, особливо в пацієнтів із нирковою недостатністю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Нефрит</a:t>
            </a:r>
          </a:p>
          <a:p>
            <a:r>
              <a:rPr lang="uk-UA" sz="1300" u="sng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hlinkClick r:id="rId3" tooltip="Clostridioides (раніше Clostridium) difficile- спричиняє діарею"/>
              </a:rPr>
              <a:t>Діарея, зумовлена </a:t>
            </a:r>
            <a:r>
              <a:rPr lang="en-US" sz="1300" u="sng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hlinkClick r:id="rId3" tooltip="Clostridioides (раніше Clostridium) difficile- спричиняє діарею"/>
              </a:rPr>
              <a:t>Clostridioides (</a:t>
            </a:r>
            <a:r>
              <a:rPr lang="uk-UA" sz="1300" u="sng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hlinkClick r:id="rId3" tooltip="Clostridioides (раніше Clostridium) difficile- спричиняє діарею"/>
              </a:rPr>
              <a:t>раніше </a:t>
            </a:r>
            <a:r>
              <a:rPr lang="en-US" sz="1300" u="sng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hlinkClick r:id="rId3" tooltip="Clostridioides (раніше Clostridium) difficile- спричиняє діарею"/>
              </a:rPr>
              <a:t>Clostridium) difficile</a:t>
            </a:r>
            <a:r>
              <a:rPr lang="en-US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 (</a:t>
            </a:r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псевдомембранозний коліт)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Гемолітична анемія з позитивним результатом проби Кумбса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Лейкопенія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Тромбоцитопенія</a:t>
            </a:r>
          </a:p>
          <a:p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Лейкопенія найчастіше виникає в разі застосування нафциліну. Будь-який пеніцилін, який використовується у дуже високих дозах внутрішньовенно, може негативно впливати на функцію тромбоцитів і викликати кровотечу.</a:t>
            </a:r>
          </a:p>
          <a:p>
            <a:b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Протипокази :</a:t>
            </a:r>
            <a:b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Підвищена чутливість</a:t>
            </a:r>
            <a:b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</a:br>
            <a:r>
              <a:rPr lang="uk-UA" sz="13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Алергічні захворювання</a:t>
            </a:r>
            <a:endParaRPr lang="en-US" sz="130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B1B60728-8C3E-4908-96B8-23E962259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3852" y="1948070"/>
            <a:ext cx="3429886" cy="3896139"/>
          </a:xfrm>
          <a:prstGeom prst="roundRect">
            <a:avLst>
              <a:gd name="adj" fmla="val 2028"/>
            </a:avLst>
          </a:prstGeom>
          <a:solidFill>
            <a:schemeClr val="bg1"/>
          </a:solidFill>
          <a:ln>
            <a:noFill/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D92E2B-A1BA-10AA-826C-A3EB366D9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824" y="2965209"/>
            <a:ext cx="2843942" cy="18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66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Фармакобезпека</a:t>
            </a:r>
            <a:r>
              <a:rPr lang="uk-UA" dirty="0"/>
              <a:t>!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/>
              <a:t>Пеніциліни</a:t>
            </a:r>
            <a:r>
              <a:rPr lang="uk-UA" dirty="0"/>
              <a:t> несумісні з </a:t>
            </a:r>
            <a:r>
              <a:rPr lang="uk-UA" dirty="0" err="1"/>
              <a:t>макролідами</a:t>
            </a:r>
            <a:r>
              <a:rPr lang="uk-UA" dirty="0"/>
              <a:t>, адреналіном, альфа- глобуліном, глюкозою, калію йодидом, вітамінами С, Р, К, В</a:t>
            </a:r>
            <a:r>
              <a:rPr lang="uk-UA" baseline="-25000" dirty="0"/>
              <a:t>1</a:t>
            </a:r>
            <a:r>
              <a:rPr lang="uk-UA" dirty="0"/>
              <a:t>, В</a:t>
            </a:r>
            <a:r>
              <a:rPr lang="uk-UA" baseline="-25000" dirty="0"/>
              <a:t>12</a:t>
            </a:r>
            <a:r>
              <a:rPr lang="uk-UA" dirty="0"/>
              <a:t>, антикоагулянтами, стрептоміцином, левоміцетином.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83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Дякую за увагу!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34867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творення нового документа." ma:contentTypeScope="" ma:versionID="cf91683d85f99a4210e7fdb1a518abb4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e4b4ba8e118c951cef17130392832a48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2EBAE3-0181-4EAC-A79A-1A547E8437D0}"/>
</file>

<file path=customXml/itemProps2.xml><?xml version="1.0" encoding="utf-8"?>
<ds:datastoreItem xmlns:ds="http://schemas.openxmlformats.org/officeDocument/2006/customXml" ds:itemID="{7D6F5FAC-7A1E-4B7D-9D71-976640FD1A89}"/>
</file>

<file path=customXml/itemProps3.xml><?xml version="1.0" encoding="utf-8"?>
<ds:datastoreItem xmlns:ds="http://schemas.openxmlformats.org/officeDocument/2006/customXml" ds:itemID="{BF929B8D-5ED1-432B-9E13-4F02ABCB15DA}"/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23</TotalTime>
  <Words>151</Words>
  <Application>Microsoft Office PowerPoint</Application>
  <PresentationFormat>Широкий екран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1" baseType="lpstr">
      <vt:lpstr>Глубина</vt:lpstr>
      <vt:lpstr>Природні пеніциліни</vt:lpstr>
      <vt:lpstr>Що ж таке антибіотики?</vt:lpstr>
      <vt:lpstr>Класифікація </vt:lpstr>
      <vt:lpstr>Пеніциліни</vt:lpstr>
      <vt:lpstr>Природні пеніциліни. Механізм дії</vt:lpstr>
      <vt:lpstr>Природні пеніциліни.Спектр дії</vt:lpstr>
      <vt:lpstr>Показання до застосування</vt:lpstr>
      <vt:lpstr>Побічні ефекти природних пеніцилінів</vt:lpstr>
      <vt:lpstr>Фармакобезпека!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Природні пеніциліни</dc:title>
  <dc:creator>Пользователь</dc:creator>
  <cp:lastModifiedBy>Баранецька Віолетта Віталіївна</cp:lastModifiedBy>
  <cp:revision>5</cp:revision>
  <dcterms:created xsi:type="dcterms:W3CDTF">2023-12-17T18:39:08Z</dcterms:created>
  <dcterms:modified xsi:type="dcterms:W3CDTF">2023-12-17T20:21:09Z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