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3"/>
  </p:sldMasterIdLst>
  <p:notesMasterIdLst>
    <p:notesMasterId r:id="rId25"/>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9144000" cy="5143500" type="screen16x9"/>
  <p:notesSz cx="6858000" cy="9144000"/>
  <p:embeddedFontLst>
    <p:embeddedFont>
      <p:font typeface="Lato" charset="0"/>
      <p:regular r:id="rId26"/>
      <p:bold r:id="rId27"/>
      <p:italic r:id="rId28"/>
      <p:boldItalic r:id="rId29"/>
    </p:embeddedFont>
    <p:embeddedFont>
      <p:font typeface="Playfair Display" charset="-52"/>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786" y="-9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80d6ec06fe_1_2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80d6ec06fe_1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80d6ec06fe_1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80d6ec06fe_1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80d6ec06fe_1_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80d6ec06fe_1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80d6ec06fe_1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80d6ec06fe_1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80d6ec06fe_1_2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80d6ec06fe_1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80d6ec06fe_1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80d6ec06fe_1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80d6ec06fe_1_2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80d6ec06fe_1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80d6ec06fe_1_2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80d6ec06fe_1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80d6ec06fe_1_2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80d6ec06fe_1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80d6ec06fe_1_2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80d6ec06fe_1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80d6ec06fe_1_3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80d6ec06fe_1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80d6ec06fe_1_3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80d6ec06fe_1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80d6ec06fe_1_3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80d6ec06fe_1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80d6ec06fe_1_3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80d6ec06fe_1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80d6ec06fe_1_3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80d6ec06fe_1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80d6ec06fe_1_3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80d6ec06fe_1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0d6ec06fe_1_3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0d6ec06fe_1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80d6ec06fe_1_3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80d6ec06fe_1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80d6ec06fe_1_2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80d6ec06fe_1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80d6ec06fe_1_3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80d6ec06fe_1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17" name="Google Shape;17;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37" name="Google Shape;37;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1" name="Google Shape;41;p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8" Type="http://schemas.openxmlformats.org/officeDocument/2006/relationships/hyperlink" Target="https://www.msdmanuals.com/uk/professional/infectious-diseases/bacteria-and-antibacterial-drugs/penicillins?ruleredirectid=465" TargetMode="External"/><Relationship Id="rId3" Type="http://schemas.openxmlformats.org/officeDocument/2006/relationships/hyperlink" Target="https://empendium.com/ua/chapter/B27.II.18.11.1" TargetMode="External"/><Relationship Id="rId7" Type="http://schemas.openxmlformats.org/officeDocument/2006/relationships/hyperlink" Target="http://www.dmupharm.pp.ua/index.php/temi/15-antibiotiki/25-penitsilini"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uk.wikipedia.org/wiki/%D0%9F%D0%B5%D0%BD%D1%96%D1%86%D0%B8%D0%BB%D1%96%D0%BD" TargetMode="External"/><Relationship Id="rId5" Type="http://schemas.openxmlformats.org/officeDocument/2006/relationships/hyperlink" Target="https://www.pharmencyclopedia.com.ua/article/764/penicilini" TargetMode="External"/><Relationship Id="rId4" Type="http://schemas.openxmlformats.org/officeDocument/2006/relationships/hyperlink" Target="https://uk.wikipedia.org/wiki/%D0%9F%D0%B5%D0%BD%D1%96%D1%86%D0%B8%D0%BB%D1%96%D0%BD%D0%B8" TargetMode="External"/><Relationship Id="rId9" Type="http://schemas.openxmlformats.org/officeDocument/2006/relationships/hyperlink" Target="https://doctorthinking.org/2020/11/penicillins/"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3096250" y="1322400"/>
            <a:ext cx="2951400" cy="15843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uk"/>
              <a:t>Пеніциліни</a:t>
            </a:r>
            <a:endParaRPr/>
          </a:p>
        </p:txBody>
      </p:sp>
      <p:sp>
        <p:nvSpPr>
          <p:cNvPr id="60" name="Google Shape;60;p13"/>
          <p:cNvSpPr txBox="1">
            <a:spLocks noGrp="1"/>
          </p:cNvSpPr>
          <p:nvPr>
            <p:ph type="subTitle" idx="1"/>
          </p:nvPr>
        </p:nvSpPr>
        <p:spPr>
          <a:xfrm>
            <a:off x="3096375" y="2589250"/>
            <a:ext cx="2951400" cy="1395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dirty="0"/>
          </a:p>
        </p:txBody>
      </p:sp>
      <p:sp>
        <p:nvSpPr>
          <p:cNvPr id="61" name="Google Shape;61;p13"/>
          <p:cNvSpPr txBox="1"/>
          <p:nvPr/>
        </p:nvSpPr>
        <p:spPr>
          <a:xfrm>
            <a:off x="0" y="4609475"/>
            <a:ext cx="9144000" cy="24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b="1" dirty="0">
              <a:solidFill>
                <a:schemeClr val="dk1"/>
              </a:solidFill>
              <a:latin typeface="Playfair Display"/>
              <a:ea typeface="Playfair Display"/>
              <a:cs typeface="Playfair Display"/>
              <a:sym typeface="Playfair Display"/>
            </a:endParaRPr>
          </a:p>
        </p:txBody>
      </p:sp>
      <p:sp>
        <p:nvSpPr>
          <p:cNvPr id="62" name="Google Shape;62;p13"/>
          <p:cNvSpPr txBox="1"/>
          <p:nvPr/>
        </p:nvSpPr>
        <p:spPr>
          <a:xfrm>
            <a:off x="0" y="41650"/>
            <a:ext cx="9144000" cy="47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 b="1">
                <a:solidFill>
                  <a:schemeClr val="dk1"/>
                </a:solidFill>
                <a:latin typeface="Playfair Display"/>
                <a:ea typeface="Playfair Display"/>
                <a:cs typeface="Playfair Display"/>
                <a:sym typeface="Playfair Display"/>
              </a:rPr>
              <a:t>Одеський національний медичний університет</a:t>
            </a:r>
            <a:endParaRPr b="1">
              <a:solidFill>
                <a:schemeClr val="dk1"/>
              </a:solidFill>
              <a:latin typeface="Playfair Display"/>
              <a:ea typeface="Playfair Display"/>
              <a:cs typeface="Playfair Display"/>
              <a:sym typeface="Playfair Display"/>
            </a:endParaRPr>
          </a:p>
          <a:p>
            <a:pPr marL="0" lvl="0" indent="0" algn="ctr" rtl="0">
              <a:spcBef>
                <a:spcPts val="0"/>
              </a:spcBef>
              <a:spcAft>
                <a:spcPts val="0"/>
              </a:spcAft>
              <a:buNone/>
            </a:pPr>
            <a:r>
              <a:rPr lang="uk" b="1">
                <a:solidFill>
                  <a:schemeClr val="dk1"/>
                </a:solidFill>
                <a:latin typeface="Playfair Display"/>
                <a:ea typeface="Playfair Display"/>
                <a:cs typeface="Playfair Display"/>
                <a:sym typeface="Playfair Display"/>
              </a:rPr>
              <a:t>Кафедра інфекційних хвороб</a:t>
            </a:r>
            <a:endParaRPr b="1">
              <a:solidFill>
                <a:schemeClr val="dk1"/>
              </a:solidFill>
              <a:latin typeface="Playfair Display"/>
              <a:ea typeface="Playfair Display"/>
              <a:cs typeface="Playfair Display"/>
              <a:sym typeface="Playfair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Зміст доповіді</a:t>
            </a:r>
            <a:endParaRPr/>
          </a:p>
        </p:txBody>
      </p:sp>
      <p:sp>
        <p:nvSpPr>
          <p:cNvPr id="68" name="Google Shape;68;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uk"/>
              <a:t>Визначення;</a:t>
            </a:r>
            <a:endParaRPr/>
          </a:p>
          <a:p>
            <a:pPr marL="457200" lvl="0" indent="-342900" algn="l" rtl="0">
              <a:spcBef>
                <a:spcPts val="0"/>
              </a:spcBef>
              <a:spcAft>
                <a:spcPts val="0"/>
              </a:spcAft>
              <a:buSzPts val="1800"/>
              <a:buAutoNum type="arabicPeriod"/>
            </a:pPr>
            <a:r>
              <a:rPr lang="uk"/>
              <a:t>Структура;</a:t>
            </a:r>
            <a:endParaRPr/>
          </a:p>
          <a:p>
            <a:pPr marL="457200" lvl="0" indent="-342900" algn="l" rtl="0">
              <a:spcBef>
                <a:spcPts val="0"/>
              </a:spcBef>
              <a:spcAft>
                <a:spcPts val="0"/>
              </a:spcAft>
              <a:buSzPts val="1800"/>
              <a:buAutoNum type="arabicPeriod"/>
            </a:pPr>
            <a:r>
              <a:rPr lang="uk"/>
              <a:t>Механізм дії;</a:t>
            </a:r>
            <a:endParaRPr/>
          </a:p>
          <a:p>
            <a:pPr marL="457200" lvl="0" indent="-342900" algn="l" rtl="0">
              <a:spcBef>
                <a:spcPts val="0"/>
              </a:spcBef>
              <a:spcAft>
                <a:spcPts val="0"/>
              </a:spcAft>
              <a:buSzPts val="1800"/>
              <a:buAutoNum type="arabicPeriod"/>
            </a:pPr>
            <a:r>
              <a:rPr lang="uk"/>
              <a:t>Класифікація;</a:t>
            </a:r>
            <a:endParaRPr/>
          </a:p>
          <a:p>
            <a:pPr marL="457200" lvl="0" indent="-342900" algn="l" rtl="0">
              <a:spcBef>
                <a:spcPts val="0"/>
              </a:spcBef>
              <a:spcAft>
                <a:spcPts val="0"/>
              </a:spcAft>
              <a:buSzPts val="1800"/>
              <a:buAutoNum type="arabicPeriod"/>
            </a:pPr>
            <a:r>
              <a:rPr lang="uk"/>
              <a:t>Показання;</a:t>
            </a:r>
            <a:endParaRPr/>
          </a:p>
          <a:p>
            <a:pPr marL="457200" lvl="0" indent="-342900" algn="l" rtl="0">
              <a:spcBef>
                <a:spcPts val="0"/>
              </a:spcBef>
              <a:spcAft>
                <a:spcPts val="0"/>
              </a:spcAft>
              <a:buSzPts val="1800"/>
              <a:buAutoNum type="arabicPeriod"/>
            </a:pPr>
            <a:r>
              <a:rPr lang="uk"/>
              <a:t>Протипоказання;</a:t>
            </a:r>
            <a:endParaRPr/>
          </a:p>
          <a:p>
            <a:pPr marL="457200" lvl="0" indent="-342900" algn="l" rtl="0">
              <a:spcBef>
                <a:spcPts val="0"/>
              </a:spcBef>
              <a:spcAft>
                <a:spcPts val="0"/>
              </a:spcAft>
              <a:buSzPts val="1800"/>
              <a:buAutoNum type="arabicPeriod"/>
            </a:pPr>
            <a:r>
              <a:rPr lang="uk"/>
              <a:t>Побічні ефекти;</a:t>
            </a:r>
            <a:endParaRPr/>
          </a:p>
          <a:p>
            <a:pPr marL="457200" lvl="0" indent="-342900" algn="l" rtl="0">
              <a:spcBef>
                <a:spcPts val="0"/>
              </a:spcBef>
              <a:spcAft>
                <a:spcPts val="0"/>
              </a:spcAft>
              <a:buSzPts val="1800"/>
              <a:buAutoNum type="arabicPeriod"/>
            </a:pPr>
            <a:r>
              <a:rPr lang="uk"/>
              <a:t>Застосування під час вагітності та годування грудьми;</a:t>
            </a:r>
            <a:endParaRPr/>
          </a:p>
          <a:p>
            <a:pPr marL="457200" lvl="0" indent="-342900" algn="l" rtl="0">
              <a:spcBef>
                <a:spcPts val="0"/>
              </a:spcBef>
              <a:spcAft>
                <a:spcPts val="0"/>
              </a:spcAft>
              <a:buSzPts val="1800"/>
              <a:buAutoNum type="arabicPeriod"/>
            </a:pPr>
            <a:r>
              <a:rPr lang="uk"/>
              <a:t>Міркування щодо дозування пеніцилінів.</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Визначення</a:t>
            </a:r>
            <a:endParaRPr/>
          </a:p>
        </p:txBody>
      </p:sp>
      <p:sp>
        <p:nvSpPr>
          <p:cNvPr id="74" name="Google Shape;74;p15"/>
          <p:cNvSpPr txBox="1">
            <a:spLocks noGrp="1"/>
          </p:cNvSpPr>
          <p:nvPr>
            <p:ph type="body" idx="1"/>
          </p:nvPr>
        </p:nvSpPr>
        <p:spPr>
          <a:xfrm>
            <a:off x="311700" y="1076275"/>
            <a:ext cx="8520600" cy="3416400"/>
          </a:xfrm>
          <a:prstGeom prst="rect">
            <a:avLst/>
          </a:prstGeom>
        </p:spPr>
        <p:txBody>
          <a:bodyPr spcFirstLastPara="1" wrap="square" lIns="91425" tIns="91425" rIns="91425" bIns="91425" anchor="t" anchorCtr="0">
            <a:normAutofit/>
          </a:bodyPr>
          <a:lstStyle/>
          <a:p>
            <a:pPr marL="0" lvl="0" indent="0" algn="just" rtl="0">
              <a:spcBef>
                <a:spcPts val="0"/>
              </a:spcBef>
              <a:spcAft>
                <a:spcPts val="1200"/>
              </a:spcAft>
              <a:buNone/>
            </a:pPr>
            <a:r>
              <a:rPr lang="uk" b="1"/>
              <a:t>Пеніциліни </a:t>
            </a:r>
            <a:r>
              <a:rPr lang="uk"/>
              <a:t>— група антибактеріальних препаратів, що синтезуються мікроорганізмами, які отримують із рослинних та тваринних тканин, а також їх напівсинтетичні та синтетичні аналоги, що вибірково пригнічують життєздатність чутливих до них мікроорганізмів.</a:t>
            </a:r>
            <a:endParaRPr/>
          </a:p>
        </p:txBody>
      </p:sp>
      <p:pic>
        <p:nvPicPr>
          <p:cNvPr id="75" name="Google Shape;75;p15"/>
          <p:cNvPicPr preferRelativeResize="0"/>
          <p:nvPr/>
        </p:nvPicPr>
        <p:blipFill>
          <a:blip r:embed="rId3">
            <a:alphaModFix/>
          </a:blip>
          <a:stretch>
            <a:fillRect/>
          </a:stretch>
        </p:blipFill>
        <p:spPr>
          <a:xfrm>
            <a:off x="2866049" y="2571750"/>
            <a:ext cx="3411915" cy="2273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Структура</a:t>
            </a:r>
            <a:endParaRPr/>
          </a:p>
        </p:txBody>
      </p:sp>
      <p:sp>
        <p:nvSpPr>
          <p:cNvPr id="81" name="Google Shape;81;p16"/>
          <p:cNvSpPr txBox="1">
            <a:spLocks noGrp="1"/>
          </p:cNvSpPr>
          <p:nvPr>
            <p:ph type="body" idx="1"/>
          </p:nvPr>
        </p:nvSpPr>
        <p:spPr>
          <a:xfrm>
            <a:off x="311700" y="950950"/>
            <a:ext cx="8520600" cy="4088400"/>
          </a:xfrm>
          <a:prstGeom prst="rect">
            <a:avLst/>
          </a:prstGeom>
        </p:spPr>
        <p:txBody>
          <a:bodyPr spcFirstLastPara="1" wrap="square" lIns="91425" tIns="91425" rIns="91425" bIns="91425" anchor="t" anchorCtr="0">
            <a:normAutofit fontScale="92500"/>
          </a:bodyPr>
          <a:lstStyle/>
          <a:p>
            <a:pPr marL="0" lvl="0" indent="0" algn="just" rtl="0">
              <a:spcBef>
                <a:spcPts val="0"/>
              </a:spcBef>
              <a:spcAft>
                <a:spcPts val="0"/>
              </a:spcAft>
              <a:buNone/>
            </a:pPr>
            <a:r>
              <a:rPr lang="uk"/>
              <a:t>Основна хімічна структура всіх пеніцилінів складається з бета-лактамного кільця, тіазолідинового кільця та бічного ланцюга (6-амінопеніциланова кислота). Антибактеріальна активність пеніцилінів залежить від бета-лактамного кільця. Будь-які зміни в цій кільцевій структурі призводять до утворення пеніцилоєвої кислоти, і антибактеріальна активність сполуки втрачається.</a:t>
            </a:r>
            <a:endParaRPr/>
          </a:p>
          <a:p>
            <a:pPr marL="0" lvl="0" indent="0" algn="just" rtl="0">
              <a:spcBef>
                <a:spcPts val="1200"/>
              </a:spcBef>
              <a:spcAft>
                <a:spcPts val="0"/>
              </a:spcAft>
              <a:buNone/>
            </a:pPr>
            <a:endParaRPr/>
          </a:p>
          <a:p>
            <a:pPr marL="0" lvl="0" indent="0" algn="just" rtl="0">
              <a:spcBef>
                <a:spcPts val="1200"/>
              </a:spcBef>
              <a:spcAft>
                <a:spcPts val="0"/>
              </a:spcAft>
              <a:buNone/>
            </a:pPr>
            <a:endParaRPr/>
          </a:p>
          <a:p>
            <a:pPr marL="0" lvl="0" indent="0" algn="just" rtl="0">
              <a:spcBef>
                <a:spcPts val="1200"/>
              </a:spcBef>
              <a:spcAft>
                <a:spcPts val="1200"/>
              </a:spcAft>
              <a:buNone/>
            </a:pPr>
            <a:r>
              <a:rPr lang="uk"/>
              <a:t>Бічний ланцюг змінюється залежно від кожної сполуки пеніциліну і, як правило, визначає спектр активності, а також фармакокінетичні властивості сполуки. Існує кілька природних пеніцилінів, серед яких бензилпеніцилін (пеніцилін G) є найбільш активним і є єдиним природним пеніциліном, що застосовується клінічно.</a:t>
            </a:r>
            <a:endParaRPr/>
          </a:p>
        </p:txBody>
      </p:sp>
      <p:pic>
        <p:nvPicPr>
          <p:cNvPr id="82" name="Google Shape;82;p16"/>
          <p:cNvPicPr preferRelativeResize="0"/>
          <p:nvPr/>
        </p:nvPicPr>
        <p:blipFill>
          <a:blip r:embed="rId3">
            <a:alphaModFix/>
          </a:blip>
          <a:stretch>
            <a:fillRect/>
          </a:stretch>
        </p:blipFill>
        <p:spPr>
          <a:xfrm>
            <a:off x="3739038" y="2647950"/>
            <a:ext cx="1665926" cy="11120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Механізм дії</a:t>
            </a:r>
            <a:endParaRPr/>
          </a:p>
        </p:txBody>
      </p:sp>
      <p:sp>
        <p:nvSpPr>
          <p:cNvPr id="88" name="Google Shape;88;p17"/>
          <p:cNvSpPr txBox="1">
            <a:spLocks noGrp="1"/>
          </p:cNvSpPr>
          <p:nvPr>
            <p:ph type="body" idx="1"/>
          </p:nvPr>
        </p:nvSpPr>
        <p:spPr>
          <a:xfrm>
            <a:off x="311700" y="1093650"/>
            <a:ext cx="4935900" cy="1654800"/>
          </a:xfrm>
          <a:prstGeom prst="rect">
            <a:avLst/>
          </a:prstGeom>
        </p:spPr>
        <p:txBody>
          <a:bodyPr spcFirstLastPara="1" wrap="square" lIns="91425" tIns="91425" rIns="91425" bIns="91425" anchor="t" anchorCtr="0">
            <a:noAutofit/>
          </a:bodyPr>
          <a:lstStyle/>
          <a:p>
            <a:pPr marL="0" lvl="0" indent="0" algn="just" rtl="0">
              <a:spcBef>
                <a:spcPts val="0"/>
              </a:spcBef>
              <a:spcAft>
                <a:spcPts val="1200"/>
              </a:spcAft>
              <a:buNone/>
            </a:pPr>
            <a:r>
              <a:rPr lang="uk" sz="1500"/>
              <a:t>Пеніциліни проявляють свою бактерицидну активність, пригнічуючи синтез бактеріальної клітинної стінки. Вони зв’язуються з пеніцилін-зв’язуючими білками (PBP), які є ферментами (транспептидазами, карбоксипептидазами та ендопептидазами), що відіграють важливу роль у формуванні та підтримці структури клітинної стінки.</a:t>
            </a:r>
            <a:endParaRPr sz="1500"/>
          </a:p>
        </p:txBody>
      </p:sp>
      <p:sp>
        <p:nvSpPr>
          <p:cNvPr id="89" name="Google Shape;89;p17"/>
          <p:cNvSpPr txBox="1"/>
          <p:nvPr/>
        </p:nvSpPr>
        <p:spPr>
          <a:xfrm>
            <a:off x="311700" y="2846400"/>
            <a:ext cx="8281500" cy="20088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1200"/>
              </a:spcAft>
              <a:buNone/>
            </a:pPr>
            <a:r>
              <a:rPr lang="uk" sz="1500">
                <a:solidFill>
                  <a:schemeClr val="dk2"/>
                </a:solidFill>
                <a:latin typeface="Lato"/>
                <a:ea typeface="Lato"/>
                <a:cs typeface="Lato"/>
                <a:sym typeface="Lato"/>
              </a:rPr>
              <a:t>Інгібування певних PBP може бути пов’язане з активацією бактеріального автолітичного процесу шляхом інактивації ендогенних інгібіторів цих аутолізинів або гідролаз муреїну. Ці ферменти розщеплюють частини клітинної стінки, щоб звільнити місце для синтезу пептидоглікану для розширення клітинної стінки. При гальмуванні синтезу клітинної стінки може відбуватися лізис бактерій через підвищений осмотичний тиск. Цей автоліз, найімовірніше, відбуватиметься під час поділу клітини. Виділено певні «толерантні» види стафілококів та стрептококів, які мають дефіцит аутолізину. Ці організми пригнічуються, але не вбиваються пеніцилінами.</a:t>
            </a:r>
            <a:endParaRPr sz="1500">
              <a:solidFill>
                <a:schemeClr val="dk2"/>
              </a:solidFill>
            </a:endParaRPr>
          </a:p>
        </p:txBody>
      </p:sp>
      <p:pic>
        <p:nvPicPr>
          <p:cNvPr id="90" name="Google Shape;90;p17"/>
          <p:cNvPicPr preferRelativeResize="0"/>
          <p:nvPr/>
        </p:nvPicPr>
        <p:blipFill>
          <a:blip r:embed="rId3">
            <a:alphaModFix/>
          </a:blip>
          <a:stretch>
            <a:fillRect/>
          </a:stretch>
        </p:blipFill>
        <p:spPr>
          <a:xfrm>
            <a:off x="5486275" y="601550"/>
            <a:ext cx="2995725" cy="2244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311700" y="2389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Механізм дії</a:t>
            </a:r>
            <a:endParaRPr/>
          </a:p>
        </p:txBody>
      </p:sp>
      <p:sp>
        <p:nvSpPr>
          <p:cNvPr id="96" name="Google Shape;96;p18"/>
          <p:cNvSpPr txBox="1">
            <a:spLocks noGrp="1"/>
          </p:cNvSpPr>
          <p:nvPr>
            <p:ph type="body" idx="1"/>
          </p:nvPr>
        </p:nvSpPr>
        <p:spPr>
          <a:xfrm>
            <a:off x="311700" y="788850"/>
            <a:ext cx="8520600" cy="2154300"/>
          </a:xfrm>
          <a:prstGeom prst="rect">
            <a:avLst/>
          </a:prstGeom>
        </p:spPr>
        <p:txBody>
          <a:bodyPr spcFirstLastPara="1" wrap="square" lIns="91425" tIns="91425" rIns="91425" bIns="91425" anchor="t" anchorCtr="0">
            <a:normAutofit fontScale="85000" lnSpcReduction="10000"/>
          </a:bodyPr>
          <a:lstStyle/>
          <a:p>
            <a:pPr marL="0" lvl="0" indent="0" algn="just" rtl="0">
              <a:spcBef>
                <a:spcPts val="0"/>
              </a:spcBef>
              <a:spcAft>
                <a:spcPts val="1200"/>
              </a:spcAft>
              <a:buNone/>
            </a:pPr>
            <a:r>
              <a:rPr lang="uk"/>
              <a:t>Як правило, чим щільніше бактеріальна популяція, тим більше вірогідність того, що будуть присутні резистентні варіанти мікроорганізмів. Це може бути у випадку внутрішньолікарняних грамнегативних пневмоній або інших інфекцій. Лікування пеніциліном як монотерапія може призвести до рецидиву після завершення терапії, коли стійкі субваріанти бактерій більше не пригнічуються. Пеніциліни та інші бета-лактами погано проникають у фагоцити, тим самим обмежуючи їх здатність знищувати внутрішньоклітинні патогени. Крім того, пеніциліни мають бактерицидну дію лише на бактерії, які активно розмножуються.</a:t>
            </a:r>
            <a:endParaRPr/>
          </a:p>
        </p:txBody>
      </p:sp>
      <p:pic>
        <p:nvPicPr>
          <p:cNvPr id="97" name="Google Shape;97;p18"/>
          <p:cNvPicPr preferRelativeResize="0"/>
          <p:nvPr/>
        </p:nvPicPr>
        <p:blipFill rotWithShape="1">
          <a:blip r:embed="rId3">
            <a:alphaModFix/>
          </a:blip>
          <a:srcRect l="9089" t="22294" r="8578" b="10896"/>
          <a:stretch/>
        </p:blipFill>
        <p:spPr>
          <a:xfrm>
            <a:off x="2961775" y="2932700"/>
            <a:ext cx="3220449" cy="19574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Класифікація</a:t>
            </a:r>
            <a:endParaRPr/>
          </a:p>
        </p:txBody>
      </p:sp>
      <p:sp>
        <p:nvSpPr>
          <p:cNvPr id="103" name="Google Shape;103;p19"/>
          <p:cNvSpPr txBox="1">
            <a:spLocks noGrp="1"/>
          </p:cNvSpPr>
          <p:nvPr>
            <p:ph type="body" idx="1"/>
          </p:nvPr>
        </p:nvSpPr>
        <p:spPr>
          <a:xfrm>
            <a:off x="3193000" y="999400"/>
            <a:ext cx="5442000" cy="3921900"/>
          </a:xfrm>
          <a:prstGeom prst="rect">
            <a:avLst/>
          </a:prstGeom>
        </p:spPr>
        <p:txBody>
          <a:bodyPr spcFirstLastPara="1" wrap="square" lIns="91425" tIns="91425" rIns="91425" bIns="91425" anchor="t" anchorCtr="0">
            <a:normAutofit fontScale="92500" lnSpcReduction="20000"/>
          </a:bodyPr>
          <a:lstStyle/>
          <a:p>
            <a:pPr marL="0" lvl="0" indent="0" algn="just" rtl="0">
              <a:spcBef>
                <a:spcPts val="0"/>
              </a:spcBef>
              <a:spcAft>
                <a:spcPts val="0"/>
              </a:spcAft>
              <a:buNone/>
            </a:pPr>
            <a:r>
              <a:rPr lang="uk" b="1"/>
              <a:t>1. Природні пеніциліни</a:t>
            </a:r>
            <a:endParaRPr b="1"/>
          </a:p>
          <a:p>
            <a:pPr marL="0" lvl="0" indent="0" algn="just" rtl="0">
              <a:spcBef>
                <a:spcPts val="1200"/>
              </a:spcBef>
              <a:spcAft>
                <a:spcPts val="1200"/>
              </a:spcAft>
              <a:buNone/>
            </a:pPr>
            <a:r>
              <a:rPr lang="uk"/>
              <a:t>Пеніцилін G – це природний пеніцилін, який виробляється безпосередньо при бродінні Penicillium crysogenum. Пеніцилін V є похідним пеніциліну G і через подібність у спектрі активності вважається природним пеніциліном. Природні пеніциліни діють на грам-позитивні коки, які не продукують бета-лактамазу (фермент, здатний руйнувати бета-лактамне кільце): S.viridans, стрептококи групи А, Streptococcus pneumoniae та анаеробні стрептококи (Peptostreptococcus, Peptococcus sp.). Enterococcus sp. є найбільш сприйнятливим до природних пеніцилінів.</a:t>
            </a:r>
            <a:endParaRPr/>
          </a:p>
        </p:txBody>
      </p:sp>
      <p:pic>
        <p:nvPicPr>
          <p:cNvPr id="104" name="Google Shape;104;p19"/>
          <p:cNvPicPr preferRelativeResize="0"/>
          <p:nvPr/>
        </p:nvPicPr>
        <p:blipFill>
          <a:blip r:embed="rId3">
            <a:alphaModFix/>
          </a:blip>
          <a:stretch>
            <a:fillRect/>
          </a:stretch>
        </p:blipFill>
        <p:spPr>
          <a:xfrm>
            <a:off x="464100" y="1443488"/>
            <a:ext cx="2388424" cy="23884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311700" y="2389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Класифікація</a:t>
            </a:r>
            <a:endParaRPr/>
          </a:p>
        </p:txBody>
      </p:sp>
      <p:sp>
        <p:nvSpPr>
          <p:cNvPr id="110" name="Google Shape;110;p20"/>
          <p:cNvSpPr txBox="1">
            <a:spLocks noGrp="1"/>
          </p:cNvSpPr>
          <p:nvPr>
            <p:ph type="body" idx="1"/>
          </p:nvPr>
        </p:nvSpPr>
        <p:spPr>
          <a:xfrm>
            <a:off x="311700" y="865050"/>
            <a:ext cx="6414300" cy="4035900"/>
          </a:xfrm>
          <a:prstGeom prst="rect">
            <a:avLst/>
          </a:prstGeom>
        </p:spPr>
        <p:txBody>
          <a:bodyPr spcFirstLastPara="1" wrap="square" lIns="91425" tIns="91425" rIns="91425" bIns="91425" anchor="t" anchorCtr="0">
            <a:normAutofit fontScale="85000" lnSpcReduction="20000"/>
          </a:bodyPr>
          <a:lstStyle/>
          <a:p>
            <a:pPr marL="0" lvl="0" indent="0" algn="just" rtl="0">
              <a:spcBef>
                <a:spcPts val="0"/>
              </a:spcBef>
              <a:spcAft>
                <a:spcPts val="0"/>
              </a:spcAft>
              <a:buNone/>
            </a:pPr>
            <a:r>
              <a:rPr lang="uk" b="1"/>
              <a:t>2. Стійкі до пеніцилінази пеніциліни (напівсинтетичні антистафілококові пеніциліни (ізоксазоли)</a:t>
            </a:r>
            <a:endParaRPr b="1"/>
          </a:p>
          <a:p>
            <a:pPr marL="0" lvl="0" indent="0" algn="just" rtl="0">
              <a:spcBef>
                <a:spcPts val="1200"/>
              </a:spcBef>
              <a:spcAft>
                <a:spcPts val="0"/>
              </a:spcAft>
              <a:buNone/>
            </a:pPr>
            <a:r>
              <a:rPr lang="uk"/>
              <a:t> Додавання бічного ланцюга ізоксазолу до сполуки пеніциліну захищає бета-лактамне кільце від кислотного гідролізу пеніциліназами, продукованими Staphylococcus sp. Метицилін, перший синтезований препарат із даної групи, в даний час рідко використовується через більшу частоту виникнення інтерстиціального нефриту. Нафцилін та оксацилін є агентами, які зазвичай використовуються парентерально, тоді як диклоксацилін доступний для перорального застосування. </a:t>
            </a:r>
            <a:endParaRPr/>
          </a:p>
          <a:p>
            <a:pPr marL="0" lvl="0" indent="0" algn="just" rtl="0">
              <a:spcBef>
                <a:spcPts val="1200"/>
              </a:spcBef>
              <a:spcAft>
                <a:spcPts val="1200"/>
              </a:spcAft>
              <a:buNone/>
            </a:pPr>
            <a:r>
              <a:rPr lang="uk"/>
              <a:t>Клінічно при серйозних інфекціях, що загрожують життю, при підозрі на грампозитивний мікроорганізм, комбінації пеніциліну G та стійкого до пеніцилінази пеніциліну можуть застосовуватися для досягнення максимального стрептококового та стафілококового покриття. Помітним винятком є ентерококи, не сприйнятливі до цього класу пеніцилінів. </a:t>
            </a:r>
            <a:endParaRPr/>
          </a:p>
        </p:txBody>
      </p:sp>
      <p:pic>
        <p:nvPicPr>
          <p:cNvPr id="111" name="Google Shape;111;p20"/>
          <p:cNvPicPr preferRelativeResize="0"/>
          <p:nvPr/>
        </p:nvPicPr>
        <p:blipFill rotWithShape="1">
          <a:blip r:embed="rId3">
            <a:alphaModFix/>
          </a:blip>
          <a:srcRect l="10640" t="14579" r="14324" b="14301"/>
          <a:stretch/>
        </p:blipFill>
        <p:spPr>
          <a:xfrm>
            <a:off x="6795400" y="1876500"/>
            <a:ext cx="2123776" cy="2013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Класифікація</a:t>
            </a:r>
            <a:endParaRPr/>
          </a:p>
        </p:txBody>
      </p:sp>
      <p:sp>
        <p:nvSpPr>
          <p:cNvPr id="117" name="Google Shape;117;p21"/>
          <p:cNvSpPr txBox="1">
            <a:spLocks noGrp="1"/>
          </p:cNvSpPr>
          <p:nvPr>
            <p:ph type="body" idx="1"/>
          </p:nvPr>
        </p:nvSpPr>
        <p:spPr>
          <a:xfrm>
            <a:off x="311700" y="1017450"/>
            <a:ext cx="8520600" cy="3869100"/>
          </a:xfrm>
          <a:prstGeom prst="rect">
            <a:avLst/>
          </a:prstGeom>
        </p:spPr>
        <p:txBody>
          <a:bodyPr spcFirstLastPara="1" wrap="square" lIns="91425" tIns="91425" rIns="91425" bIns="91425" anchor="t" anchorCtr="0">
            <a:normAutofit fontScale="77500" lnSpcReduction="20000"/>
          </a:bodyPr>
          <a:lstStyle/>
          <a:p>
            <a:pPr marL="0" lvl="0" indent="0" algn="just" rtl="0">
              <a:spcBef>
                <a:spcPts val="0"/>
              </a:spcBef>
              <a:spcAft>
                <a:spcPts val="0"/>
              </a:spcAft>
              <a:buNone/>
            </a:pPr>
            <a:r>
              <a:rPr lang="uk" b="1"/>
              <a:t>3. Амінопеніциліни</a:t>
            </a:r>
            <a:endParaRPr b="1"/>
          </a:p>
          <a:p>
            <a:pPr marL="0" lvl="0" indent="0" algn="just" rtl="0">
              <a:spcBef>
                <a:spcPts val="1200"/>
              </a:spcBef>
              <a:spcAft>
                <a:spcPts val="0"/>
              </a:spcAft>
              <a:buNone/>
            </a:pPr>
            <a:r>
              <a:rPr lang="uk"/>
              <a:t>Через необхідність поліпшення захисту від грамнегативних організмів було проведено подальші маніпуляції з бічним ланцюгом. Додаючи аміногрупу до основної сполуки пеніциліну, були розроблені амінопеніциліни. Спектр дії проти грампозитивних організмів подібний до спектру природних пеніцилінів. Ці агенти зберігають активність щодо стрептококової інфекції і мають дещо більшу активність щодо ентерококів (ампіцилін) та Listeria monocytogenes порівняно з природними пеніцилінами.</a:t>
            </a:r>
            <a:endParaRPr/>
          </a:p>
          <a:p>
            <a:pPr marL="0" lvl="0" indent="0" algn="just" rtl="0">
              <a:spcBef>
                <a:spcPts val="1200"/>
              </a:spcBef>
              <a:spcAft>
                <a:spcPts val="0"/>
              </a:spcAft>
              <a:buNone/>
            </a:pPr>
            <a:r>
              <a:rPr lang="uk"/>
              <a:t>Однак доданий бічний ланцюг не пригнічує гідроліз стафілококовими пеніциліназами або грамнегативними бета-лактамазами. Посилений спектр цих препаратів включає активність проти грамнегативних паличок, включаючи H. influenzae, E. coli, Proteus mirabilis, Salmonella sp. та Shigella sp. </a:t>
            </a:r>
            <a:endParaRPr/>
          </a:p>
          <a:p>
            <a:pPr marL="0" lvl="0" indent="0" algn="just" rtl="0">
              <a:spcBef>
                <a:spcPts val="1200"/>
              </a:spcBef>
              <a:spcAft>
                <a:spcPts val="1200"/>
              </a:spcAft>
              <a:buNone/>
            </a:pPr>
            <a:r>
              <a:rPr lang="uk"/>
              <a:t>В даний час, однак, багато штамів цих грамнегативних організмів стійкі до ампіциліну. Комбінації амінопеніциліну та інгібітора бета-лактамази, такі як клавуланова кислота або сульбактам, корисні для лікування інфекцій, спричинених організмами, що продукують бета-лактамазу.</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Класифікація</a:t>
            </a:r>
            <a:endParaRPr/>
          </a:p>
        </p:txBody>
      </p:sp>
      <p:sp>
        <p:nvSpPr>
          <p:cNvPr id="123" name="Google Shape;123;p22"/>
          <p:cNvSpPr txBox="1">
            <a:spLocks noGrp="1"/>
          </p:cNvSpPr>
          <p:nvPr>
            <p:ph type="body" idx="1"/>
          </p:nvPr>
        </p:nvSpPr>
        <p:spPr>
          <a:xfrm>
            <a:off x="3665000" y="1017450"/>
            <a:ext cx="5167200" cy="3792900"/>
          </a:xfrm>
          <a:prstGeom prst="rect">
            <a:avLst/>
          </a:prstGeom>
        </p:spPr>
        <p:txBody>
          <a:bodyPr spcFirstLastPara="1" wrap="square" lIns="91425" tIns="91425" rIns="91425" bIns="91425" anchor="t" anchorCtr="0">
            <a:normAutofit fontScale="92500" lnSpcReduction="10000"/>
          </a:bodyPr>
          <a:lstStyle/>
          <a:p>
            <a:pPr marL="0" lvl="0" indent="0" algn="just" rtl="0">
              <a:spcBef>
                <a:spcPts val="0"/>
              </a:spcBef>
              <a:spcAft>
                <a:spcPts val="0"/>
              </a:spcAft>
              <a:buNone/>
            </a:pPr>
            <a:r>
              <a:rPr lang="uk" b="1"/>
              <a:t>4. Карбоксипеніциліни</a:t>
            </a:r>
            <a:endParaRPr b="1"/>
          </a:p>
          <a:p>
            <a:pPr marL="0" lvl="0" indent="0" algn="just" rtl="0">
              <a:spcBef>
                <a:spcPts val="1200"/>
              </a:spcBef>
              <a:spcAft>
                <a:spcPts val="1200"/>
              </a:spcAft>
              <a:buNone/>
            </a:pPr>
            <a:r>
              <a:rPr lang="uk"/>
              <a:t>Заміщення аміногрупи на карбоксильну групу дає сполуки пеніциліну, які мають більший грамнегативний спектр дії, включаючи активність проти синьогнійної палички, найімовірніше, через посилене проникнення бактерій через клітинну стінку. Карбеніцилін і тикарцилін – два препарати цього класу. Спектр їх дії схожий до ампіциліну. Ці сполуки мають невелику активність щодо ентерококів. Ці агенти не ефективні проти організмів, що продукують бета-лактамазу, якщо не поєднуються з інгібітором бета-лактамази.</a:t>
            </a:r>
            <a:endParaRPr/>
          </a:p>
        </p:txBody>
      </p:sp>
      <p:pic>
        <p:nvPicPr>
          <p:cNvPr id="124" name="Google Shape;124;p22"/>
          <p:cNvPicPr preferRelativeResize="0"/>
          <p:nvPr/>
        </p:nvPicPr>
        <p:blipFill>
          <a:blip r:embed="rId3">
            <a:alphaModFix/>
          </a:blip>
          <a:stretch>
            <a:fillRect/>
          </a:stretch>
        </p:blipFill>
        <p:spPr>
          <a:xfrm>
            <a:off x="304800" y="1169850"/>
            <a:ext cx="3360198" cy="342757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23"/>
          <p:cNvPicPr preferRelativeResize="0"/>
          <p:nvPr/>
        </p:nvPicPr>
        <p:blipFill>
          <a:blip r:embed="rId3">
            <a:alphaModFix/>
          </a:blip>
          <a:stretch>
            <a:fillRect/>
          </a:stretch>
        </p:blipFill>
        <p:spPr>
          <a:xfrm>
            <a:off x="2438775" y="138796"/>
            <a:ext cx="3705075" cy="2472300"/>
          </a:xfrm>
          <a:prstGeom prst="rect">
            <a:avLst/>
          </a:prstGeom>
          <a:noFill/>
          <a:ln>
            <a:noFill/>
          </a:ln>
        </p:spPr>
      </p:pic>
      <p:sp>
        <p:nvSpPr>
          <p:cNvPr id="130" name="Google Shape;130;p23"/>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Класифікація</a:t>
            </a:r>
            <a:endParaRPr/>
          </a:p>
        </p:txBody>
      </p:sp>
      <p:sp>
        <p:nvSpPr>
          <p:cNvPr id="131" name="Google Shape;131;p23"/>
          <p:cNvSpPr txBox="1">
            <a:spLocks noGrp="1"/>
          </p:cNvSpPr>
          <p:nvPr>
            <p:ph type="body" idx="1"/>
          </p:nvPr>
        </p:nvSpPr>
        <p:spPr>
          <a:xfrm>
            <a:off x="311700" y="2447875"/>
            <a:ext cx="8520600" cy="2519400"/>
          </a:xfrm>
          <a:prstGeom prst="rect">
            <a:avLst/>
          </a:prstGeom>
        </p:spPr>
        <p:txBody>
          <a:bodyPr spcFirstLastPara="1" wrap="square" lIns="91425" tIns="91425" rIns="91425" bIns="91425" anchor="t" anchorCtr="0">
            <a:normAutofit fontScale="85000" lnSpcReduction="20000"/>
          </a:bodyPr>
          <a:lstStyle/>
          <a:p>
            <a:pPr marL="0" lvl="0" indent="0" algn="just" rtl="0">
              <a:spcBef>
                <a:spcPts val="0"/>
              </a:spcBef>
              <a:spcAft>
                <a:spcPts val="0"/>
              </a:spcAft>
              <a:buNone/>
            </a:pPr>
            <a:r>
              <a:rPr lang="uk" b="1"/>
              <a:t>5. Уреїдопеніциліни та піперазин пеніцилін</a:t>
            </a:r>
            <a:endParaRPr b="1"/>
          </a:p>
          <a:p>
            <a:pPr marL="0" lvl="0" indent="0" algn="just" rtl="0">
              <a:spcBef>
                <a:spcPts val="1200"/>
              </a:spcBef>
              <a:spcAft>
                <a:spcPts val="0"/>
              </a:spcAft>
              <a:buNone/>
            </a:pPr>
            <a:r>
              <a:rPr lang="uk"/>
              <a:t>Для того, щоб збільшити грамнегативне покриття і особливо покриття проти синьогнійної палички, доповнення до структури пеніциліну уреїдової групи утворює сполуки азлоцилін та мезлоцилін. Група уреїдів плюс бічний ланцюг піперазину призводять до утворення піперациліну. Грамнегативне покриття цього класу пеніцилінів включає покриття карбоксипеніцилінами, плюс покриття проти клебсієли, серратії, ентеробактерів, ентерококів та збільшення анаеробного покриття.</a:t>
            </a:r>
            <a:endParaRPr/>
          </a:p>
          <a:p>
            <a:pPr marL="0" lvl="0" indent="0" algn="just" rtl="0">
              <a:spcBef>
                <a:spcPts val="1200"/>
              </a:spcBef>
              <a:spcAft>
                <a:spcPts val="1200"/>
              </a:spcAft>
              <a:buNone/>
            </a:pPr>
            <a:r>
              <a:rPr lang="uk"/>
              <a:t>Активність проти стрептококів трохи менша, ніж у природних пеніцилінів та ампіциліну. Препарати цього класу сприйнятливі до інактивації бактеріальною бета-лактамазою, якщо не поєднуються з інгібітором бета-лактамази.</a:t>
            </a:r>
            <a:endParaRPr/>
          </a:p>
        </p:txBody>
      </p:sp>
      <p:pic>
        <p:nvPicPr>
          <p:cNvPr id="132" name="Google Shape;132;p23"/>
          <p:cNvPicPr preferRelativeResize="0"/>
          <p:nvPr/>
        </p:nvPicPr>
        <p:blipFill>
          <a:blip r:embed="rId4">
            <a:alphaModFix/>
          </a:blip>
          <a:stretch>
            <a:fillRect/>
          </a:stretch>
        </p:blipFill>
        <p:spPr>
          <a:xfrm>
            <a:off x="1188100" y="963000"/>
            <a:ext cx="1403850" cy="1403850"/>
          </a:xfrm>
          <a:prstGeom prst="rect">
            <a:avLst/>
          </a:prstGeom>
          <a:noFill/>
          <a:ln>
            <a:noFill/>
          </a:ln>
        </p:spPr>
      </p:pic>
      <p:pic>
        <p:nvPicPr>
          <p:cNvPr id="133" name="Google Shape;133;p23"/>
          <p:cNvPicPr preferRelativeResize="0"/>
          <p:nvPr/>
        </p:nvPicPr>
        <p:blipFill>
          <a:blip r:embed="rId5">
            <a:alphaModFix/>
          </a:blip>
          <a:stretch>
            <a:fillRect/>
          </a:stretch>
        </p:blipFill>
        <p:spPr>
          <a:xfrm>
            <a:off x="6431500" y="208313"/>
            <a:ext cx="1654325" cy="23332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Показання</a:t>
            </a:r>
            <a:endParaRPr/>
          </a:p>
        </p:txBody>
      </p:sp>
      <p:sp>
        <p:nvSpPr>
          <p:cNvPr id="139" name="Google Shape;139;p24"/>
          <p:cNvSpPr txBox="1">
            <a:spLocks noGrp="1"/>
          </p:cNvSpPr>
          <p:nvPr>
            <p:ph type="body" idx="1"/>
          </p:nvPr>
        </p:nvSpPr>
        <p:spPr>
          <a:xfrm>
            <a:off x="311700" y="1103675"/>
            <a:ext cx="8520600" cy="3762300"/>
          </a:xfrm>
          <a:prstGeom prst="rect">
            <a:avLst/>
          </a:prstGeom>
        </p:spPr>
        <p:txBody>
          <a:bodyPr spcFirstLastPara="1" wrap="square" lIns="91425" tIns="91425" rIns="91425" bIns="91425" anchor="t" anchorCtr="0">
            <a:normAutofit lnSpcReduction="10000"/>
          </a:bodyPr>
          <a:lstStyle/>
          <a:p>
            <a:pPr marL="0" lvl="0" indent="0" algn="just" rtl="0">
              <a:spcBef>
                <a:spcPts val="0"/>
              </a:spcBef>
              <a:spcAft>
                <a:spcPts val="0"/>
              </a:spcAft>
              <a:buNone/>
            </a:pPr>
            <a:r>
              <a:rPr lang="uk" sz="1400"/>
              <a:t>Пеніцилін G-подібні препарати (у тому числі пеніцилін V) </a:t>
            </a:r>
            <a:endParaRPr sz="1400"/>
          </a:p>
          <a:p>
            <a:pPr marL="0" lvl="0" indent="0" algn="just" rtl="0">
              <a:spcBef>
                <a:spcPts val="0"/>
              </a:spcBef>
              <a:spcAft>
                <a:spcPts val="0"/>
              </a:spcAft>
              <a:buNone/>
            </a:pPr>
            <a:r>
              <a:rPr lang="uk" sz="1400"/>
              <a:t>здебільшого застосовують проти таких мікроорганізмів:</a:t>
            </a:r>
            <a:endParaRPr sz="1400"/>
          </a:p>
          <a:p>
            <a:pPr marL="457200" lvl="0" indent="-317500" algn="just" rtl="0">
              <a:spcBef>
                <a:spcPts val="0"/>
              </a:spcBef>
              <a:spcAft>
                <a:spcPts val="0"/>
              </a:spcAft>
              <a:buSzPts val="1400"/>
              <a:buChar char="●"/>
            </a:pPr>
            <a:r>
              <a:rPr lang="uk" sz="1400"/>
              <a:t>Грампозитивні бактерії</a:t>
            </a:r>
            <a:endParaRPr sz="1400"/>
          </a:p>
          <a:p>
            <a:pPr marL="457200" lvl="0" indent="-317500" algn="just" rtl="0">
              <a:spcBef>
                <a:spcPts val="0"/>
              </a:spcBef>
              <a:spcAft>
                <a:spcPts val="0"/>
              </a:spcAft>
              <a:buSzPts val="1400"/>
              <a:buChar char="●"/>
            </a:pPr>
            <a:r>
              <a:rPr lang="uk" sz="1400"/>
              <a:t>Деякі грамнегативні коки (наприклад, менінгококи)</a:t>
            </a:r>
            <a:endParaRPr sz="1400"/>
          </a:p>
          <a:p>
            <a:pPr marL="457200" lvl="0" indent="-317500" algn="just" rtl="0">
              <a:spcBef>
                <a:spcPts val="0"/>
              </a:spcBef>
              <a:spcAft>
                <a:spcPts val="0"/>
              </a:spcAft>
              <a:buSzPts val="1400"/>
              <a:buChar char="●"/>
            </a:pPr>
            <a:r>
              <a:rPr lang="uk" sz="1400"/>
              <a:t>Незначна кількість грамнегативних бацил також чутлива до високих парентеральних доз пеніциліну G. </a:t>
            </a:r>
            <a:endParaRPr sz="1400"/>
          </a:p>
          <a:p>
            <a:pPr marL="457200" lvl="0" indent="-317500" algn="just" rtl="0">
              <a:spcBef>
                <a:spcPts val="0"/>
              </a:spcBef>
              <a:spcAft>
                <a:spcPts val="0"/>
              </a:spcAft>
              <a:buSzPts val="1400"/>
              <a:buChar char="●"/>
            </a:pPr>
            <a:r>
              <a:rPr lang="uk" sz="1400"/>
              <a:t>Більшість стафілококів, більшість штамів Neisseria gonorrhoeae, багато анаеробних грамнегативних бацил і приблизно 30 % Haemophilus influenzae є резистентними до цих лікарських засобів.</a:t>
            </a:r>
            <a:endParaRPr sz="1400"/>
          </a:p>
          <a:p>
            <a:pPr marL="0" lvl="0" indent="0" algn="just" rtl="0">
              <a:spcBef>
                <a:spcPts val="0"/>
              </a:spcBef>
              <a:spcAft>
                <a:spcPts val="0"/>
              </a:spcAft>
              <a:buNone/>
            </a:pPr>
            <a:r>
              <a:rPr lang="uk" sz="1400"/>
              <a:t>Пеніцилін G є препаратом вибору для лікування сифілісу, певних клостридіальних інфекцій і (разом із гентаміцином) ендокардиту, зумовленого чутливими ентерококами.</a:t>
            </a:r>
            <a:endParaRPr sz="1400"/>
          </a:p>
          <a:p>
            <a:pPr marL="0" lvl="0" indent="0" algn="just" rtl="0">
              <a:spcBef>
                <a:spcPts val="0"/>
              </a:spcBef>
              <a:spcAft>
                <a:spcPts val="0"/>
              </a:spcAft>
              <a:buNone/>
            </a:pPr>
            <a:r>
              <a:rPr lang="uk" sz="1400"/>
              <a:t>Амоксицилін і ампіцилін є активнішими проти таких мікроорганізмів:</a:t>
            </a:r>
            <a:endParaRPr sz="1400"/>
          </a:p>
          <a:p>
            <a:pPr marL="457200" lvl="0" indent="-317500" algn="just" rtl="0">
              <a:spcBef>
                <a:spcPts val="0"/>
              </a:spcBef>
              <a:spcAft>
                <a:spcPts val="0"/>
              </a:spcAft>
              <a:buSzPts val="1400"/>
              <a:buChar char="●"/>
            </a:pPr>
            <a:r>
              <a:rPr lang="uk" sz="1400"/>
              <a:t>Ентерококи</a:t>
            </a:r>
            <a:endParaRPr sz="1400"/>
          </a:p>
          <a:p>
            <a:pPr marL="457200" lvl="0" indent="-317500" algn="just" rtl="0">
              <a:spcBef>
                <a:spcPts val="0"/>
              </a:spcBef>
              <a:spcAft>
                <a:spcPts val="0"/>
              </a:spcAft>
              <a:buSzPts val="1400"/>
              <a:buChar char="●"/>
            </a:pPr>
            <a:r>
              <a:rPr lang="uk" sz="1400"/>
              <a:t>Деякі грамнегативні бацили, такі як H. influenzae, E. coli та Proteus mirabilis, які не виробляють бета-лактамазу; види Salmonella і Shigella</a:t>
            </a:r>
            <a:endParaRPr sz="1400"/>
          </a:p>
          <a:p>
            <a:pPr marL="0" lvl="0" indent="0" algn="just" rtl="0">
              <a:spcBef>
                <a:spcPts val="0"/>
              </a:spcBef>
              <a:spcAft>
                <a:spcPts val="0"/>
              </a:spcAft>
              <a:buNone/>
            </a:pPr>
            <a:r>
              <a:rPr lang="uk" sz="1400"/>
              <a:t>Додавання інгібітора бета-лактамази (клавуланат або сульбактам) дає змогу застосовувати ці лікарські засоби проти стафілококів, чутливих до метициліну, H. influenzae, Moraxella catarrhalis, видів Bacteroides, E. coli та K. pneumoniae.</a:t>
            </a:r>
            <a:endParaRPr sz="1400"/>
          </a:p>
        </p:txBody>
      </p:sp>
      <p:pic>
        <p:nvPicPr>
          <p:cNvPr id="140" name="Google Shape;140;p24"/>
          <p:cNvPicPr preferRelativeResize="0"/>
          <p:nvPr/>
        </p:nvPicPr>
        <p:blipFill>
          <a:blip r:embed="rId3">
            <a:alphaModFix/>
          </a:blip>
          <a:stretch>
            <a:fillRect/>
          </a:stretch>
        </p:blipFill>
        <p:spPr>
          <a:xfrm>
            <a:off x="5501875" y="228825"/>
            <a:ext cx="2612500" cy="17425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5"/>
          <p:cNvSpPr txBox="1">
            <a:spLocks noGrp="1"/>
          </p:cNvSpPr>
          <p:nvPr>
            <p:ph type="title"/>
          </p:nvPr>
        </p:nvSpPr>
        <p:spPr>
          <a:xfrm>
            <a:off x="311700" y="3151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Показання</a:t>
            </a:r>
            <a:endParaRPr/>
          </a:p>
        </p:txBody>
      </p:sp>
      <p:sp>
        <p:nvSpPr>
          <p:cNvPr id="146" name="Google Shape;146;p25"/>
          <p:cNvSpPr txBox="1">
            <a:spLocks noGrp="1"/>
          </p:cNvSpPr>
          <p:nvPr>
            <p:ph type="body" idx="1"/>
          </p:nvPr>
        </p:nvSpPr>
        <p:spPr>
          <a:xfrm>
            <a:off x="311700" y="941250"/>
            <a:ext cx="8520600" cy="3994200"/>
          </a:xfrm>
          <a:prstGeom prst="rect">
            <a:avLst/>
          </a:prstGeom>
        </p:spPr>
        <p:txBody>
          <a:bodyPr spcFirstLastPara="1" wrap="square" lIns="91425" tIns="91425" rIns="91425" bIns="91425" anchor="t" anchorCtr="0">
            <a:normAutofit fontScale="85000" lnSpcReduction="20000"/>
          </a:bodyPr>
          <a:lstStyle/>
          <a:p>
            <a:pPr marL="0" lvl="0" indent="0" algn="just" rtl="0">
              <a:spcBef>
                <a:spcPts val="0"/>
              </a:spcBef>
              <a:spcAft>
                <a:spcPts val="0"/>
              </a:spcAft>
              <a:buNone/>
            </a:pPr>
            <a:r>
              <a:rPr lang="uk" sz="1400"/>
              <a:t>Ампіцилін показаний переважно для лікування інфекцій, які зазвичай зумовлені чутливими грамнегативними бактеріями:</a:t>
            </a:r>
            <a:endParaRPr sz="1400"/>
          </a:p>
          <a:p>
            <a:pPr marL="457200" lvl="0" indent="-304165" algn="just" rtl="0">
              <a:spcBef>
                <a:spcPts val="0"/>
              </a:spcBef>
              <a:spcAft>
                <a:spcPts val="0"/>
              </a:spcAft>
              <a:buSzPct val="100000"/>
              <a:buChar char="●"/>
            </a:pPr>
            <a:r>
              <a:rPr lang="uk" sz="1400"/>
              <a:t>Інфекції сечовивідних шляхів</a:t>
            </a:r>
            <a:endParaRPr sz="1400"/>
          </a:p>
          <a:p>
            <a:pPr marL="457200" lvl="0" indent="-304165" algn="just" rtl="0">
              <a:spcBef>
                <a:spcPts val="0"/>
              </a:spcBef>
              <a:spcAft>
                <a:spcPts val="0"/>
              </a:spcAft>
              <a:buSzPct val="100000"/>
              <a:buChar char="●"/>
            </a:pPr>
            <a:r>
              <a:rPr lang="uk" sz="1400"/>
              <a:t>Менінгококовий менінгіт</a:t>
            </a:r>
            <a:endParaRPr sz="1400"/>
          </a:p>
          <a:p>
            <a:pPr marL="457200" lvl="0" indent="-304165" algn="just" rtl="0">
              <a:spcBef>
                <a:spcPts val="0"/>
              </a:spcBef>
              <a:spcAft>
                <a:spcPts val="0"/>
              </a:spcAft>
              <a:buSzPct val="100000"/>
              <a:buChar char="●"/>
            </a:pPr>
            <a:r>
              <a:rPr lang="uk" sz="1400"/>
              <a:t>Біліарний сепсис</a:t>
            </a:r>
            <a:endParaRPr sz="1400"/>
          </a:p>
          <a:p>
            <a:pPr marL="457200" lvl="0" indent="-304165" algn="just" rtl="0">
              <a:spcBef>
                <a:spcPts val="0"/>
              </a:spcBef>
              <a:spcAft>
                <a:spcPts val="0"/>
              </a:spcAft>
              <a:buSzPct val="100000"/>
              <a:buChar char="●"/>
            </a:pPr>
            <a:r>
              <a:rPr lang="uk" sz="1400"/>
              <a:t>Інфекції дихальних шляхів</a:t>
            </a:r>
            <a:endParaRPr sz="1400"/>
          </a:p>
          <a:p>
            <a:pPr marL="457200" lvl="0" indent="-304165" algn="just" rtl="0">
              <a:spcBef>
                <a:spcPts val="0"/>
              </a:spcBef>
              <a:spcAft>
                <a:spcPts val="0"/>
              </a:spcAft>
              <a:buSzPct val="100000"/>
              <a:buChar char="●"/>
            </a:pPr>
            <a:r>
              <a:rPr lang="uk" sz="1400"/>
              <a:t>Listeria meningitis</a:t>
            </a:r>
            <a:endParaRPr sz="1400"/>
          </a:p>
          <a:p>
            <a:pPr marL="457200" lvl="0" indent="-304165" algn="just" rtl="0">
              <a:spcBef>
                <a:spcPts val="0"/>
              </a:spcBef>
              <a:spcAft>
                <a:spcPts val="0"/>
              </a:spcAft>
              <a:buSzPct val="100000"/>
              <a:buChar char="●"/>
            </a:pPr>
            <a:r>
              <a:rPr lang="uk" sz="1400"/>
              <a:t>Ентерококові інфекції</a:t>
            </a:r>
            <a:endParaRPr sz="1400"/>
          </a:p>
          <a:p>
            <a:pPr marL="457200" lvl="0" indent="-304165" algn="just" rtl="0">
              <a:spcBef>
                <a:spcPts val="0"/>
              </a:spcBef>
              <a:spcAft>
                <a:spcPts val="0"/>
              </a:spcAft>
              <a:buSzPct val="100000"/>
              <a:buChar char="●"/>
            </a:pPr>
            <a:r>
              <a:rPr lang="uk" sz="1400"/>
              <a:t>Деякі випадки черевного тифу та носії черевного тифу</a:t>
            </a:r>
            <a:endParaRPr sz="1400"/>
          </a:p>
          <a:p>
            <a:pPr marL="0" lvl="0" indent="0" algn="just" rtl="0">
              <a:spcBef>
                <a:spcPts val="0"/>
              </a:spcBef>
              <a:spcAft>
                <a:spcPts val="0"/>
              </a:spcAft>
              <a:buNone/>
            </a:pPr>
            <a:endParaRPr sz="1400"/>
          </a:p>
          <a:p>
            <a:pPr marL="0" lvl="0" indent="0" algn="just" rtl="0">
              <a:spcBef>
                <a:spcPts val="0"/>
              </a:spcBef>
              <a:spcAft>
                <a:spcPts val="0"/>
              </a:spcAft>
              <a:buNone/>
            </a:pPr>
            <a:r>
              <a:rPr lang="uk" sz="1400"/>
              <a:t>Резистентні до пеніцилінази пеніциліни:</a:t>
            </a:r>
            <a:endParaRPr sz="1400"/>
          </a:p>
          <a:p>
            <a:pPr marL="0" lvl="0" indent="0" algn="just" rtl="0">
              <a:spcBef>
                <a:spcPts val="0"/>
              </a:spcBef>
              <a:spcAft>
                <a:spcPts val="0"/>
              </a:spcAft>
              <a:buNone/>
            </a:pPr>
            <a:r>
              <a:rPr lang="uk" sz="1400"/>
              <a:t>Ці лікарські засоби (диклоксацилін, нафцилін, клоксацилін, флуклоксацилін і оксацилін) в основному застосовуються проти чутливих до метициліну Staphylococcus aureus, що виробляють пеніциліназу</a:t>
            </a:r>
            <a:endParaRPr sz="1400"/>
          </a:p>
          <a:p>
            <a:pPr marL="0" lvl="0" indent="0" algn="just" rtl="0">
              <a:spcBef>
                <a:spcPts val="0"/>
              </a:spcBef>
              <a:spcAft>
                <a:spcPts val="0"/>
              </a:spcAft>
              <a:buNone/>
            </a:pPr>
            <a:r>
              <a:rPr lang="uk" sz="1400"/>
              <a:t>Ці лікарські засоби також застосовують для лікування інфекцій, зумовлених деякими видами Streptococcus pneumoniae, стрептококами групи А та чутливими до метициліну коагулазо-негативними стафілококами.</a:t>
            </a:r>
            <a:endParaRPr sz="1400"/>
          </a:p>
          <a:p>
            <a:pPr marL="0" lvl="0" indent="0" algn="just" rtl="0">
              <a:spcBef>
                <a:spcPts val="0"/>
              </a:spcBef>
              <a:spcAft>
                <a:spcPts val="0"/>
              </a:spcAft>
              <a:buNone/>
            </a:pPr>
            <a:endParaRPr sz="1400"/>
          </a:p>
          <a:p>
            <a:pPr marL="0" lvl="0" indent="0" algn="just" rtl="0">
              <a:spcBef>
                <a:spcPts val="0"/>
              </a:spcBef>
              <a:spcAft>
                <a:spcPts val="0"/>
              </a:spcAft>
              <a:buNone/>
            </a:pPr>
            <a:r>
              <a:rPr lang="uk" sz="1400"/>
              <a:t>Пеніциліни широкого спектра дії (проти синьогнійної палички):</a:t>
            </a:r>
            <a:endParaRPr sz="1400"/>
          </a:p>
          <a:p>
            <a:pPr marL="0" lvl="0" indent="0" algn="just" rtl="0">
              <a:spcBef>
                <a:spcPts val="0"/>
              </a:spcBef>
              <a:spcAft>
                <a:spcPts val="0"/>
              </a:spcAft>
              <a:buNone/>
            </a:pPr>
            <a:r>
              <a:rPr lang="uk" sz="1400"/>
              <a:t>Піперацилін і піперацилін/тазобактам мають активність проти наступних мікроорганізмів:</a:t>
            </a:r>
            <a:endParaRPr sz="1400"/>
          </a:p>
          <a:p>
            <a:pPr marL="457200" lvl="0" indent="-304165" algn="just" rtl="0">
              <a:spcBef>
                <a:spcPts val="0"/>
              </a:spcBef>
              <a:spcAft>
                <a:spcPts val="0"/>
              </a:spcAft>
              <a:buSzPct val="100000"/>
              <a:buChar char="●"/>
            </a:pPr>
            <a:r>
              <a:rPr lang="uk" sz="1400"/>
              <a:t>Бактерії, чутливі до ампіциліну</a:t>
            </a:r>
            <a:endParaRPr sz="1400"/>
          </a:p>
          <a:p>
            <a:pPr marL="457200" lvl="0" indent="-304165" algn="just" rtl="0">
              <a:spcBef>
                <a:spcPts val="0"/>
              </a:spcBef>
              <a:spcAft>
                <a:spcPts val="0"/>
              </a:spcAft>
              <a:buSzPct val="100000"/>
              <a:buChar char="●"/>
            </a:pPr>
            <a:r>
              <a:rPr lang="uk" sz="1400"/>
              <a:t>Деякі штами Enterobacter і види Serratia</a:t>
            </a:r>
            <a:endParaRPr sz="1400"/>
          </a:p>
          <a:p>
            <a:pPr marL="457200" lvl="0" indent="-304165" algn="just" rtl="0">
              <a:spcBef>
                <a:spcPts val="0"/>
              </a:spcBef>
              <a:spcAft>
                <a:spcPts val="0"/>
              </a:spcAft>
              <a:buSzPct val="100000"/>
              <a:buChar char="●"/>
            </a:pPr>
            <a:r>
              <a:rPr lang="uk" sz="1400"/>
              <a:t>Багато штамів P. aeruginosa</a:t>
            </a:r>
            <a:endParaRPr sz="1400"/>
          </a:p>
          <a:p>
            <a:pPr marL="0" lvl="0" indent="0" algn="just" rtl="0">
              <a:spcBef>
                <a:spcPts val="0"/>
              </a:spcBef>
              <a:spcAft>
                <a:spcPts val="0"/>
              </a:spcAft>
              <a:buNone/>
            </a:pPr>
            <a:r>
              <a:rPr lang="uk" sz="1400"/>
              <a:t>Пеніциліни широкого спектра дії діють синергічно з аміноглікозидами, і їх зазвичай застосовують разом із цим класом лікарських засобів для лікування інфекцій, зумовлених P. aeruginosa.</a:t>
            </a:r>
            <a:endParaRPr sz="1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Протипоказання</a:t>
            </a:r>
            <a:endParaRPr/>
          </a:p>
        </p:txBody>
      </p:sp>
      <p:sp>
        <p:nvSpPr>
          <p:cNvPr id="152" name="Google Shape;152;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spcBef>
                <a:spcPts val="0"/>
              </a:spcBef>
              <a:spcAft>
                <a:spcPts val="1200"/>
              </a:spcAft>
              <a:buNone/>
            </a:pPr>
            <a:r>
              <a:rPr lang="uk"/>
              <a:t>Пеніциліни протипоказані пацієнтам, в яких були на них серйозні алергічні реакції.</a:t>
            </a:r>
            <a:endParaRPr/>
          </a:p>
        </p:txBody>
      </p:sp>
      <p:pic>
        <p:nvPicPr>
          <p:cNvPr id="153" name="Google Shape;153;p26"/>
          <p:cNvPicPr preferRelativeResize="0"/>
          <p:nvPr/>
        </p:nvPicPr>
        <p:blipFill>
          <a:blip r:embed="rId3">
            <a:alphaModFix/>
          </a:blip>
          <a:stretch>
            <a:fillRect/>
          </a:stretch>
        </p:blipFill>
        <p:spPr>
          <a:xfrm>
            <a:off x="2359363" y="1775625"/>
            <a:ext cx="4425274" cy="2944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Побічні ефекти</a:t>
            </a:r>
            <a:endParaRPr/>
          </a:p>
        </p:txBody>
      </p:sp>
      <p:sp>
        <p:nvSpPr>
          <p:cNvPr id="159" name="Google Shape;159;p27"/>
          <p:cNvSpPr txBox="1">
            <a:spLocks noGrp="1"/>
          </p:cNvSpPr>
          <p:nvPr>
            <p:ph type="body" idx="1"/>
          </p:nvPr>
        </p:nvSpPr>
        <p:spPr>
          <a:xfrm>
            <a:off x="311700" y="1000075"/>
            <a:ext cx="8520600" cy="3768900"/>
          </a:xfrm>
          <a:prstGeom prst="rect">
            <a:avLst/>
          </a:prstGeom>
        </p:spPr>
        <p:txBody>
          <a:bodyPr spcFirstLastPara="1" wrap="square" lIns="91425" tIns="91425" rIns="91425" bIns="91425" anchor="t" anchorCtr="0">
            <a:normAutofit fontScale="70000" lnSpcReduction="10000"/>
          </a:bodyPr>
          <a:lstStyle/>
          <a:p>
            <a:pPr marL="0" lvl="0" indent="0" algn="just" rtl="0">
              <a:spcBef>
                <a:spcPts val="0"/>
              </a:spcBef>
              <a:spcAft>
                <a:spcPts val="0"/>
              </a:spcAft>
              <a:buNone/>
            </a:pPr>
            <a:r>
              <a:rPr lang="uk" b="1"/>
              <a:t>Шлунково-кишкові ефекти:</a:t>
            </a:r>
            <a:endParaRPr b="1"/>
          </a:p>
          <a:p>
            <a:pPr marL="0" lvl="0" indent="0" algn="just" rtl="0">
              <a:spcBef>
                <a:spcPts val="0"/>
              </a:spcBef>
              <a:spcAft>
                <a:spcPts val="0"/>
              </a:spcAft>
              <a:buNone/>
            </a:pPr>
            <a:r>
              <a:rPr lang="uk"/>
              <a:t>Мабуть, найпоширенішою побічною реакцією на пеніциліни, що вводяться всередину, є вплив на ШКТ. Діарея може спостерігатися у 20% та 5% пацієнтів, які отримують перорально ампіцилін та амоксицилін відповідно (до 40% у дітей). Також можуть спостерігатися інші ефекти, такі як нудота, блювота та епігастральний дистрес.</a:t>
            </a:r>
            <a:endParaRPr/>
          </a:p>
          <a:p>
            <a:pPr marL="0" lvl="0" indent="0" algn="just" rtl="0">
              <a:spcBef>
                <a:spcPts val="0"/>
              </a:spcBef>
              <a:spcAft>
                <a:spcPts val="0"/>
              </a:spcAft>
              <a:buNone/>
            </a:pPr>
            <a:endParaRPr/>
          </a:p>
          <a:p>
            <a:pPr marL="0" lvl="0" indent="0" algn="just" rtl="0">
              <a:spcBef>
                <a:spcPts val="0"/>
              </a:spcBef>
              <a:spcAft>
                <a:spcPts val="0"/>
              </a:spcAft>
              <a:buNone/>
            </a:pPr>
            <a:r>
              <a:rPr lang="uk" b="1"/>
              <a:t>Шкірні прояви</a:t>
            </a:r>
            <a:endParaRPr b="1"/>
          </a:p>
          <a:p>
            <a:pPr marL="0" lvl="0" indent="0" algn="just" rtl="0">
              <a:spcBef>
                <a:spcPts val="0"/>
              </a:spcBef>
              <a:spcAft>
                <a:spcPts val="0"/>
              </a:spcAft>
              <a:buNone/>
            </a:pPr>
            <a:r>
              <a:rPr lang="uk"/>
              <a:t>Висип може виникати при введенні будь-якого пеніциліну. У пацієнтів удвічі частіше розвивається висип під час прийому ампіциліну або амоксициліну (5-10%) порівняно з іншими пеніцилінами (2%). Він є макулопапульозним і часто має обмежений характер. Пацієнти, які мають інфекційний мононуклеоз, цитомегаловірусну інфекцію, хронічний лімфолейкоз або одночасно перебувають на лікуванні алопуринолом, мають підвищений ризик розвитку такого висипу.</a:t>
            </a:r>
            <a:endParaRPr/>
          </a:p>
          <a:p>
            <a:pPr marL="0" lvl="0" indent="0" algn="just" rtl="0">
              <a:spcBef>
                <a:spcPts val="1200"/>
              </a:spcBef>
              <a:spcAft>
                <a:spcPts val="0"/>
              </a:spcAft>
              <a:buNone/>
            </a:pPr>
            <a:r>
              <a:rPr lang="uk" b="1"/>
              <a:t>Гематологічні ефекти</a:t>
            </a:r>
            <a:endParaRPr b="1"/>
          </a:p>
          <a:p>
            <a:pPr marL="0" lvl="0" indent="0" algn="just" rtl="0">
              <a:spcBef>
                <a:spcPts val="0"/>
              </a:spcBef>
              <a:spcAft>
                <a:spcPts val="0"/>
              </a:spcAft>
              <a:buNone/>
            </a:pPr>
            <a:r>
              <a:rPr lang="uk"/>
              <a:t>Нейтропенія може виникнути при призначенні будь-якого пеніциліну в 3-8% випадків. Фактори ризику включають високі дози протягом тривалого (&gt; 10 днів) періоду часу та порушення функції печінки. Механізм може бути зумовлений відкладенням імунного комплексу на мембранах нейтрофілів.</a:t>
            </a:r>
            <a:endParaRPr/>
          </a:p>
          <a:p>
            <a:pPr marL="0" lvl="0" indent="0" algn="just" rtl="0">
              <a:spcBef>
                <a:spcPts val="0"/>
              </a:spcBef>
              <a:spcAft>
                <a:spcPts val="1200"/>
              </a:spcAft>
              <a:buNone/>
            </a:pPr>
            <a:r>
              <a:rPr lang="uk"/>
              <a:t>Інгібування агрегації тромбоцитів може відбуватися внаслідок зміни відповіді аденозину дифосфату, особливо з тикарциліном та карбеніциліном. Це може призвести до подовження часу кровотечі. У пацієнтів із тромбоцитопенією та / або азотемією підвищений ризик такого побічного ефекту.</a:t>
            </a:r>
            <a:endParaRPr/>
          </a:p>
        </p:txBody>
      </p:sp>
      <p:pic>
        <p:nvPicPr>
          <p:cNvPr id="160" name="Google Shape;160;p27"/>
          <p:cNvPicPr preferRelativeResize="0"/>
          <p:nvPr/>
        </p:nvPicPr>
        <p:blipFill>
          <a:blip r:embed="rId3">
            <a:alphaModFix/>
          </a:blip>
          <a:stretch>
            <a:fillRect/>
          </a:stretch>
        </p:blipFill>
        <p:spPr>
          <a:xfrm flipH="1">
            <a:off x="3741349" y="127475"/>
            <a:ext cx="1694976" cy="1131350"/>
          </a:xfrm>
          <a:prstGeom prst="rect">
            <a:avLst/>
          </a:prstGeom>
          <a:noFill/>
          <a:ln>
            <a:noFill/>
          </a:ln>
        </p:spPr>
      </p:pic>
      <p:pic>
        <p:nvPicPr>
          <p:cNvPr id="161" name="Google Shape;161;p27"/>
          <p:cNvPicPr preferRelativeResize="0"/>
          <p:nvPr/>
        </p:nvPicPr>
        <p:blipFill>
          <a:blip r:embed="rId4">
            <a:alphaModFix/>
          </a:blip>
          <a:stretch>
            <a:fillRect/>
          </a:stretch>
        </p:blipFill>
        <p:spPr>
          <a:xfrm>
            <a:off x="6379048" y="144638"/>
            <a:ext cx="1641124" cy="10970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8"/>
          <p:cNvSpPr txBox="1">
            <a:spLocks noGrp="1"/>
          </p:cNvSpPr>
          <p:nvPr>
            <p:ph type="title"/>
          </p:nvPr>
        </p:nvSpPr>
        <p:spPr>
          <a:xfrm>
            <a:off x="311700" y="2389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Побічні ефекти</a:t>
            </a:r>
            <a:endParaRPr/>
          </a:p>
        </p:txBody>
      </p:sp>
      <p:sp>
        <p:nvSpPr>
          <p:cNvPr id="167" name="Google Shape;167;p28"/>
          <p:cNvSpPr txBox="1">
            <a:spLocks noGrp="1"/>
          </p:cNvSpPr>
          <p:nvPr>
            <p:ph type="body" idx="1"/>
          </p:nvPr>
        </p:nvSpPr>
        <p:spPr>
          <a:xfrm>
            <a:off x="311700" y="819075"/>
            <a:ext cx="8520600" cy="4143900"/>
          </a:xfrm>
          <a:prstGeom prst="rect">
            <a:avLst/>
          </a:prstGeom>
        </p:spPr>
        <p:txBody>
          <a:bodyPr spcFirstLastPara="1" wrap="square" lIns="91425" tIns="91425" rIns="91425" bIns="91425" anchor="t" anchorCtr="0">
            <a:normAutofit fontScale="70000" lnSpcReduction="20000"/>
          </a:bodyPr>
          <a:lstStyle/>
          <a:p>
            <a:pPr marL="0" lvl="0" indent="0" algn="just" rtl="0">
              <a:spcBef>
                <a:spcPts val="0"/>
              </a:spcBef>
              <a:spcAft>
                <a:spcPts val="0"/>
              </a:spcAft>
              <a:buNone/>
            </a:pPr>
            <a:r>
              <a:rPr lang="uk" b="1"/>
              <a:t>Вплив на ЦНС</a:t>
            </a:r>
            <a:endParaRPr b="1"/>
          </a:p>
          <a:p>
            <a:pPr marL="0" lvl="0" indent="0" algn="just" rtl="0">
              <a:spcBef>
                <a:spcPts val="0"/>
              </a:spcBef>
              <a:spcAft>
                <a:spcPts val="0"/>
              </a:spcAft>
              <a:buNone/>
            </a:pPr>
            <a:r>
              <a:rPr lang="uk"/>
              <a:t>Збільшені дози та результуючі концентрації пеніциліну G у сироватці крові були пов’язані з енцефалопатією, особливо у пацієнтів із тяжкою нирковою недостатністю, так само, як і судомні напади. Сприятливими факторами є порушення функції нирок, судомний розлад в анамнезі, менінгіт або внутрішньошлуночкове введення антибіотика. Якщо розвиваються неврологічні симптоми, дозу пеніциліну слід зменшити або припинити; при судомах можуть бути ефективними бензодіазепіни.</a:t>
            </a:r>
            <a:endParaRPr/>
          </a:p>
          <a:p>
            <a:pPr marL="0" lvl="0" indent="0" algn="just" rtl="0">
              <a:spcBef>
                <a:spcPts val="1200"/>
              </a:spcBef>
              <a:spcAft>
                <a:spcPts val="0"/>
              </a:spcAft>
              <a:buNone/>
            </a:pPr>
            <a:r>
              <a:rPr lang="uk" b="1"/>
              <a:t>Печінка</a:t>
            </a:r>
            <a:endParaRPr b="1"/>
          </a:p>
          <a:p>
            <a:pPr marL="0" lvl="0" indent="0" algn="just" rtl="0">
              <a:spcBef>
                <a:spcPts val="0"/>
              </a:spcBef>
              <a:spcAft>
                <a:spcPts val="0"/>
              </a:spcAft>
              <a:buNone/>
            </a:pPr>
            <a:r>
              <a:rPr lang="uk"/>
              <a:t>Може спостерігатися тимчасове збільшення рівня трансаміназ. Реактивний гепатит або холестаз можуть виникати при застосуванні високих доз оксациліну і, як правило, оборотні після припинення прийому препарату.</a:t>
            </a:r>
            <a:endParaRPr/>
          </a:p>
          <a:p>
            <a:pPr marL="0" lvl="0" indent="0" algn="just" rtl="0">
              <a:spcBef>
                <a:spcPts val="1200"/>
              </a:spcBef>
              <a:spcAft>
                <a:spcPts val="0"/>
              </a:spcAft>
              <a:buNone/>
            </a:pPr>
            <a:r>
              <a:rPr lang="uk" b="1"/>
              <a:t>Тромбофлебіт</a:t>
            </a:r>
            <a:endParaRPr b="1"/>
          </a:p>
          <a:p>
            <a:pPr marL="0" lvl="0" indent="0" algn="just" rtl="0">
              <a:spcBef>
                <a:spcPts val="0"/>
              </a:spcBef>
              <a:spcAft>
                <a:spcPts val="0"/>
              </a:spcAft>
              <a:buNone/>
            </a:pPr>
            <a:r>
              <a:rPr lang="uk"/>
              <a:t>Внутрішньовенне введення пеніциліну G, нафциліну, оксациліну та метициліну може спричинити тромбофлебіт. Некроз тканин може виникнути при екстравазації нафциліну. Якщо відбувається екстравазація, гіалуронідазу можна використовувати локально у місці пошкодження.</a:t>
            </a:r>
            <a:endParaRPr/>
          </a:p>
          <a:p>
            <a:pPr marL="0" lvl="0" indent="0" algn="just" rtl="0">
              <a:spcBef>
                <a:spcPts val="1200"/>
              </a:spcBef>
              <a:spcAft>
                <a:spcPts val="0"/>
              </a:spcAft>
              <a:buNone/>
            </a:pPr>
            <a:r>
              <a:rPr lang="uk" b="1"/>
              <a:t>Реакція Яріша-Герксгеймера</a:t>
            </a:r>
            <a:endParaRPr b="1"/>
          </a:p>
          <a:p>
            <a:pPr marL="0" lvl="0" indent="0" algn="just" rtl="0">
              <a:spcBef>
                <a:spcPts val="0"/>
              </a:spcBef>
              <a:spcAft>
                <a:spcPts val="1200"/>
              </a:spcAft>
              <a:buNone/>
            </a:pPr>
            <a:r>
              <a:rPr lang="uk"/>
              <a:t>Ця реакція виникає у пацієнтів, які отримують пеніцилін (як правило, пеніцилін G) від спірохетальної інфекції і є результатом вивільнення пірогенів із мікроорганізмів. Реакція, як правило, починається протягом 2 годин після початку лікування сифілісу і складається з лихоманки, ознобу, пітливості, тахікардії, гіпервентиляції, «припливів» і міалгії. Тривалість становить близько 1 дня, можливо застосовувати преднізолон або аспірин для нівелювання цього побічного ефекту.</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Застосування під час вагітності та годування грудьми</a:t>
            </a:r>
            <a:endParaRPr/>
          </a:p>
        </p:txBody>
      </p:sp>
      <p:sp>
        <p:nvSpPr>
          <p:cNvPr id="173" name="Google Shape;173;p29"/>
          <p:cNvSpPr txBox="1">
            <a:spLocks noGrp="1"/>
          </p:cNvSpPr>
          <p:nvPr>
            <p:ph type="body" idx="1"/>
          </p:nvPr>
        </p:nvSpPr>
        <p:spPr>
          <a:xfrm>
            <a:off x="311700" y="1436850"/>
            <a:ext cx="5248200" cy="3574800"/>
          </a:xfrm>
          <a:prstGeom prst="rect">
            <a:avLst/>
          </a:prstGeom>
        </p:spPr>
        <p:txBody>
          <a:bodyPr spcFirstLastPara="1" wrap="square" lIns="91425" tIns="91425" rIns="91425" bIns="91425" anchor="t" anchorCtr="0">
            <a:normAutofit fontScale="92500" lnSpcReduction="10000"/>
          </a:bodyPr>
          <a:lstStyle/>
          <a:p>
            <a:pPr marL="0" lvl="0" indent="0" algn="just" rtl="0">
              <a:spcBef>
                <a:spcPts val="0"/>
              </a:spcBef>
              <a:spcAft>
                <a:spcPts val="0"/>
              </a:spcAft>
              <a:buNone/>
            </a:pPr>
            <a:r>
              <a:rPr lang="uk"/>
              <a:t>Пеніциліни є одними з найбезпечніших антибіотиків під час вагітності. Дослідження впливу пеніциліну на репродуктивну функцію тварин не виявили ризиків для плода. Дані, пов’язані з вагітністю в людей, обмежені. За наявності медичних показань пеніциліни можна застосовувати під час вагітності. Пеніцилін G є ефективним засобом для запобігання передаванню сифілісу від матері до плода та для лікування інфекції в матері та плода.</a:t>
            </a:r>
            <a:endParaRPr/>
          </a:p>
          <a:p>
            <a:pPr marL="0" lvl="0" indent="0" algn="just" rtl="0">
              <a:spcBef>
                <a:spcPts val="1200"/>
              </a:spcBef>
              <a:spcAft>
                <a:spcPts val="1200"/>
              </a:spcAft>
              <a:buNone/>
            </a:pPr>
            <a:r>
              <a:rPr lang="uk"/>
              <a:t>Пеніциліни потрапляють у грудне молоко в невеликій кількості. Їх застосування зазвичай вважається сумісним із годуванням грудьми.</a:t>
            </a:r>
            <a:endParaRPr/>
          </a:p>
        </p:txBody>
      </p:sp>
      <p:pic>
        <p:nvPicPr>
          <p:cNvPr id="174" name="Google Shape;174;p29"/>
          <p:cNvPicPr preferRelativeResize="0"/>
          <p:nvPr/>
        </p:nvPicPr>
        <p:blipFill>
          <a:blip r:embed="rId3">
            <a:alphaModFix/>
          </a:blip>
          <a:stretch>
            <a:fillRect/>
          </a:stretch>
        </p:blipFill>
        <p:spPr>
          <a:xfrm>
            <a:off x="5816775" y="2898375"/>
            <a:ext cx="3084900" cy="1945860"/>
          </a:xfrm>
          <a:prstGeom prst="rect">
            <a:avLst/>
          </a:prstGeom>
          <a:noFill/>
          <a:ln>
            <a:noFill/>
          </a:ln>
        </p:spPr>
      </p:pic>
      <p:pic>
        <p:nvPicPr>
          <p:cNvPr id="175" name="Google Shape;175;p29"/>
          <p:cNvPicPr preferRelativeResize="0"/>
          <p:nvPr/>
        </p:nvPicPr>
        <p:blipFill>
          <a:blip r:embed="rId4">
            <a:alphaModFix/>
          </a:blip>
          <a:stretch>
            <a:fillRect/>
          </a:stretch>
        </p:blipFill>
        <p:spPr>
          <a:xfrm>
            <a:off x="6121625" y="1065875"/>
            <a:ext cx="2475209" cy="1652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0"/>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Міркування щодо дозування пеніцилінів</a:t>
            </a:r>
            <a:endParaRPr/>
          </a:p>
        </p:txBody>
      </p:sp>
      <p:sp>
        <p:nvSpPr>
          <p:cNvPr id="181" name="Google Shape;181;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spcBef>
                <a:spcPts val="0"/>
              </a:spcBef>
              <a:spcAft>
                <a:spcPts val="1200"/>
              </a:spcAft>
              <a:buNone/>
            </a:pPr>
            <a:r>
              <a:rPr lang="uk"/>
              <a:t>Оскільки пеніциліни, крім протистафілококових пеніцилінів, досягають високих рівнів у сечі, у пацієнтів із тяжкою нирковою недостатністю потрібно знижувати їх дози. Пробенецид пригнічує секрецію багатьох пеніцилінів у ниркових канальцях, підвищуючи їхній рівень у крові. Іноді його застосовують одночасно з цими лікарськими засобами для підтримання їхнього високого рівня в крові.</a:t>
            </a:r>
            <a:endParaRPr/>
          </a:p>
        </p:txBody>
      </p:sp>
      <p:pic>
        <p:nvPicPr>
          <p:cNvPr id="182" name="Google Shape;182;p30"/>
          <p:cNvPicPr preferRelativeResize="0"/>
          <p:nvPr/>
        </p:nvPicPr>
        <p:blipFill>
          <a:blip r:embed="rId3">
            <a:alphaModFix/>
          </a:blip>
          <a:stretch>
            <a:fillRect/>
          </a:stretch>
        </p:blipFill>
        <p:spPr>
          <a:xfrm>
            <a:off x="3589187" y="2910775"/>
            <a:ext cx="1965625" cy="1954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1"/>
          <p:cNvSpPr txBox="1">
            <a:spLocks noGrp="1"/>
          </p:cNvSpPr>
          <p:nvPr>
            <p:ph type="title"/>
          </p:nvPr>
        </p:nvSpPr>
        <p:spPr>
          <a:xfrm>
            <a:off x="311700" y="1206600"/>
            <a:ext cx="8520600" cy="2730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uk" sz="9500"/>
              <a:t>Дякую за увагу!</a:t>
            </a:r>
            <a:endParaRPr sz="95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Використані джерела</a:t>
            </a:r>
            <a:endParaRPr/>
          </a:p>
        </p:txBody>
      </p:sp>
      <p:sp>
        <p:nvSpPr>
          <p:cNvPr id="193" name="Google Shape;193;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uk" u="sng">
                <a:solidFill>
                  <a:schemeClr val="hlink"/>
                </a:solidFill>
                <a:hlinkClick r:id="rId3"/>
              </a:rPr>
              <a:t>https://empendium.com/ua/chapter/B27.II.18.11.1</a:t>
            </a:r>
            <a:r>
              <a:rPr lang="uk"/>
              <a:t>.;</a:t>
            </a:r>
            <a:endParaRPr/>
          </a:p>
          <a:p>
            <a:pPr marL="457200" lvl="0" indent="-342900" algn="l" rtl="0">
              <a:spcBef>
                <a:spcPts val="0"/>
              </a:spcBef>
              <a:spcAft>
                <a:spcPts val="0"/>
              </a:spcAft>
              <a:buSzPts val="1800"/>
              <a:buChar char="●"/>
            </a:pPr>
            <a:r>
              <a:rPr lang="uk" u="sng">
                <a:solidFill>
                  <a:schemeClr val="hlink"/>
                </a:solidFill>
                <a:hlinkClick r:id="rId4"/>
              </a:rPr>
              <a:t>https://uk.wikipedia.org/wiki/%D0%9F%D0%B5%D0%BD%D1%96%D1%86%D0%B8%D0%BB%D1%96%D0%BD%D0%B8</a:t>
            </a:r>
            <a:r>
              <a:rPr lang="uk"/>
              <a:t>;</a:t>
            </a:r>
            <a:endParaRPr/>
          </a:p>
          <a:p>
            <a:pPr marL="457200" lvl="0" indent="-342900" algn="l" rtl="0">
              <a:spcBef>
                <a:spcPts val="0"/>
              </a:spcBef>
              <a:spcAft>
                <a:spcPts val="0"/>
              </a:spcAft>
              <a:buSzPts val="1800"/>
              <a:buChar char="●"/>
            </a:pPr>
            <a:r>
              <a:rPr lang="uk" u="sng">
                <a:solidFill>
                  <a:schemeClr val="hlink"/>
                </a:solidFill>
                <a:hlinkClick r:id="rId5"/>
              </a:rPr>
              <a:t>https://www.pharmencyclopedia.com.ua/article/764/penicilini</a:t>
            </a:r>
            <a:r>
              <a:rPr lang="uk"/>
              <a:t>;</a:t>
            </a:r>
            <a:endParaRPr/>
          </a:p>
          <a:p>
            <a:pPr marL="457200" lvl="0" indent="-342900" algn="l" rtl="0">
              <a:spcBef>
                <a:spcPts val="0"/>
              </a:spcBef>
              <a:spcAft>
                <a:spcPts val="0"/>
              </a:spcAft>
              <a:buSzPts val="1800"/>
              <a:buChar char="●"/>
            </a:pPr>
            <a:r>
              <a:rPr lang="uk" u="sng">
                <a:solidFill>
                  <a:schemeClr val="hlink"/>
                </a:solidFill>
                <a:hlinkClick r:id="rId6"/>
              </a:rPr>
              <a:t>https://uk.wikipedia.org/wiki/%D0%9F%D0%B5%D0%BD%D1%96%D1%86%D0%B8%D0%BB%D1%96%D0%BD</a:t>
            </a:r>
            <a:r>
              <a:rPr lang="uk"/>
              <a:t>;</a:t>
            </a:r>
            <a:endParaRPr/>
          </a:p>
          <a:p>
            <a:pPr marL="457200" lvl="0" indent="-342900" algn="l" rtl="0">
              <a:spcBef>
                <a:spcPts val="0"/>
              </a:spcBef>
              <a:spcAft>
                <a:spcPts val="0"/>
              </a:spcAft>
              <a:buSzPts val="1800"/>
              <a:buChar char="●"/>
            </a:pPr>
            <a:r>
              <a:rPr lang="uk" u="sng">
                <a:solidFill>
                  <a:schemeClr val="hlink"/>
                </a:solidFill>
                <a:hlinkClick r:id="rId7"/>
              </a:rPr>
              <a:t>http://www.dmupharm.pp.ua/index.php/temi/15-antibiotiki/25-penitsilini</a:t>
            </a:r>
            <a:r>
              <a:rPr lang="uk"/>
              <a:t>;</a:t>
            </a:r>
            <a:endParaRPr/>
          </a:p>
          <a:p>
            <a:pPr marL="457200" lvl="0" indent="-342900" algn="l" rtl="0">
              <a:spcBef>
                <a:spcPts val="0"/>
              </a:spcBef>
              <a:spcAft>
                <a:spcPts val="0"/>
              </a:spcAft>
              <a:buSzPts val="1800"/>
              <a:buChar char="●"/>
            </a:pPr>
            <a:r>
              <a:rPr lang="uk" u="sng">
                <a:solidFill>
                  <a:schemeClr val="hlink"/>
                </a:solidFill>
                <a:hlinkClick r:id="rId8"/>
              </a:rPr>
              <a:t>https://www.msdmanuals.com/uk/professional/infectious-diseases/bacteria-and-antibacterial-drugs/penicillins?ruleredirectid=465</a:t>
            </a:r>
            <a:r>
              <a:rPr lang="uk"/>
              <a:t>;</a:t>
            </a:r>
            <a:endParaRPr/>
          </a:p>
          <a:p>
            <a:pPr marL="457200" lvl="0" indent="-342900" algn="l" rtl="0">
              <a:spcBef>
                <a:spcPts val="0"/>
              </a:spcBef>
              <a:spcAft>
                <a:spcPts val="0"/>
              </a:spcAft>
              <a:buSzPts val="1800"/>
              <a:buChar char="●"/>
            </a:pPr>
            <a:r>
              <a:rPr lang="uk" u="sng">
                <a:solidFill>
                  <a:schemeClr val="hlink"/>
                </a:solidFill>
                <a:hlinkClick r:id="rId9"/>
              </a:rPr>
              <a:t>https://doctorthinking.org/2020/11/penicillins/.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3"/>
          <p:cNvSpPr txBox="1">
            <a:spLocks noGrp="1"/>
          </p:cNvSpPr>
          <p:nvPr>
            <p:ph type="ctrTitle"/>
          </p:nvPr>
        </p:nvSpPr>
        <p:spPr>
          <a:xfrm>
            <a:off x="3096250" y="1322400"/>
            <a:ext cx="2951400" cy="15843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uk"/>
              <a:t>Пеніциліни</a:t>
            </a:r>
            <a:endParaRPr/>
          </a:p>
        </p:txBody>
      </p:sp>
      <p:sp>
        <p:nvSpPr>
          <p:cNvPr id="199" name="Google Shape;199;p33"/>
          <p:cNvSpPr txBox="1">
            <a:spLocks noGrp="1"/>
          </p:cNvSpPr>
          <p:nvPr>
            <p:ph type="subTitle" idx="1"/>
          </p:nvPr>
        </p:nvSpPr>
        <p:spPr>
          <a:xfrm>
            <a:off x="3096375" y="2589250"/>
            <a:ext cx="2951400" cy="1395000"/>
          </a:xfrm>
          <a:prstGeom prst="rect">
            <a:avLst/>
          </a:prstGeom>
        </p:spPr>
        <p:txBody>
          <a:bodyPr spcFirstLastPara="1" wrap="square" lIns="91425" tIns="91425" rIns="91425" bIns="91425" anchor="b" anchorCtr="0">
            <a:normAutofit fontScale="92500" lnSpcReduction="10000"/>
          </a:bodyPr>
          <a:lstStyle/>
          <a:p>
            <a:pPr marL="0" lvl="0" indent="0" algn="ctr" rtl="0">
              <a:spcBef>
                <a:spcPts val="0"/>
              </a:spcBef>
              <a:spcAft>
                <a:spcPts val="0"/>
              </a:spcAft>
              <a:buNone/>
            </a:pPr>
            <a:r>
              <a:rPr lang="uk"/>
              <a:t>Доповідь</a:t>
            </a:r>
            <a:endParaRPr/>
          </a:p>
          <a:p>
            <a:pPr marL="0" lvl="0" indent="0" algn="ctr" rtl="0">
              <a:spcBef>
                <a:spcPts val="0"/>
              </a:spcBef>
              <a:spcAft>
                <a:spcPts val="0"/>
              </a:spcAft>
              <a:buNone/>
            </a:pPr>
            <a:r>
              <a:rPr lang="uk"/>
              <a:t>студентки VI курсу 3 групи</a:t>
            </a:r>
            <a:endParaRPr/>
          </a:p>
          <a:p>
            <a:pPr marL="0" lvl="0" indent="0" algn="ctr" rtl="0">
              <a:spcBef>
                <a:spcPts val="0"/>
              </a:spcBef>
              <a:spcAft>
                <a:spcPts val="0"/>
              </a:spcAft>
              <a:buNone/>
            </a:pPr>
            <a:r>
              <a:rPr lang="uk"/>
              <a:t>Кравцової А. М.</a:t>
            </a:r>
            <a:endParaRPr/>
          </a:p>
          <a:p>
            <a:pPr marL="0" lvl="0" indent="0" algn="ctr" rtl="0">
              <a:spcBef>
                <a:spcPts val="0"/>
              </a:spcBef>
              <a:spcAft>
                <a:spcPts val="0"/>
              </a:spcAft>
              <a:buNone/>
            </a:pPr>
            <a:r>
              <a:rPr lang="uk"/>
              <a:t>Викладач: Усиченко К. М.</a:t>
            </a:r>
            <a:endParaRPr/>
          </a:p>
        </p:txBody>
      </p:sp>
      <p:sp>
        <p:nvSpPr>
          <p:cNvPr id="200" name="Google Shape;200;p33"/>
          <p:cNvSpPr txBox="1"/>
          <p:nvPr/>
        </p:nvSpPr>
        <p:spPr>
          <a:xfrm>
            <a:off x="0" y="4609475"/>
            <a:ext cx="9144000" cy="24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 b="1">
                <a:solidFill>
                  <a:schemeClr val="dk1"/>
                </a:solidFill>
                <a:latin typeface="Playfair Display"/>
                <a:ea typeface="Playfair Display"/>
                <a:cs typeface="Playfair Display"/>
                <a:sym typeface="Playfair Display"/>
              </a:rPr>
              <a:t>Одеса - 2023</a:t>
            </a:r>
            <a:endParaRPr b="1">
              <a:solidFill>
                <a:schemeClr val="dk1"/>
              </a:solidFill>
              <a:latin typeface="Playfair Display"/>
              <a:ea typeface="Playfair Display"/>
              <a:cs typeface="Playfair Display"/>
              <a:sym typeface="Playfair Display"/>
            </a:endParaRPr>
          </a:p>
        </p:txBody>
      </p:sp>
      <p:sp>
        <p:nvSpPr>
          <p:cNvPr id="201" name="Google Shape;201;p33"/>
          <p:cNvSpPr txBox="1"/>
          <p:nvPr/>
        </p:nvSpPr>
        <p:spPr>
          <a:xfrm>
            <a:off x="0" y="41650"/>
            <a:ext cx="9144000" cy="47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 b="1">
                <a:solidFill>
                  <a:schemeClr val="dk1"/>
                </a:solidFill>
                <a:latin typeface="Playfair Display"/>
                <a:ea typeface="Playfair Display"/>
                <a:cs typeface="Playfair Display"/>
                <a:sym typeface="Playfair Display"/>
              </a:rPr>
              <a:t>Одеський національний медичний університет</a:t>
            </a:r>
            <a:endParaRPr b="1">
              <a:solidFill>
                <a:schemeClr val="dk1"/>
              </a:solidFill>
              <a:latin typeface="Playfair Display"/>
              <a:ea typeface="Playfair Display"/>
              <a:cs typeface="Playfair Display"/>
              <a:sym typeface="Playfair Display"/>
            </a:endParaRPr>
          </a:p>
          <a:p>
            <a:pPr marL="0" lvl="0" indent="0" algn="ctr" rtl="0">
              <a:spcBef>
                <a:spcPts val="0"/>
              </a:spcBef>
              <a:spcAft>
                <a:spcPts val="0"/>
              </a:spcAft>
              <a:buNone/>
            </a:pPr>
            <a:r>
              <a:rPr lang="uk" b="1">
                <a:solidFill>
                  <a:schemeClr val="dk1"/>
                </a:solidFill>
                <a:latin typeface="Playfair Display"/>
                <a:ea typeface="Playfair Display"/>
                <a:cs typeface="Playfair Display"/>
                <a:sym typeface="Playfair Display"/>
              </a:rPr>
              <a:t>Кафедра інфекційних хвороб</a:t>
            </a:r>
            <a:endParaRPr b="1">
              <a:solidFill>
                <a:schemeClr val="dk1"/>
              </a:solidFill>
              <a:latin typeface="Playfair Display"/>
              <a:ea typeface="Playfair Display"/>
              <a:cs typeface="Playfair Display"/>
              <a:sym typeface="Playfair Display"/>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98E3CB2640C81744928279585D4A664A" ma:contentTypeVersion="9" ma:contentTypeDescription="Создание документа." ma:contentTypeScope="" ma:versionID="9eafdcc8666d14964a6fb37490e74613">
  <xsd:schema xmlns:xsd="http://www.w3.org/2001/XMLSchema" xmlns:xs="http://www.w3.org/2001/XMLSchema" xmlns:p="http://schemas.microsoft.com/office/2006/metadata/properties" xmlns:ns2="b8fe0a08-5d13-4527-b6da-45b036e56415" xmlns:ns3="30b7ca45-b60c-42e8-bffa-54e603c66290" targetNamespace="http://schemas.microsoft.com/office/2006/metadata/properties" ma:root="true" ma:fieldsID="e955451ac09686499e5fc1a3427fc953" ns2:_="" ns3:_="">
    <xsd:import namespace="b8fe0a08-5d13-4527-b6da-45b036e56415"/>
    <xsd:import namespace="30b7ca45-b60c-42e8-bffa-54e603c66290"/>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e0a08-5d13-4527-b6da-45b036e56415"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b7ca45-b60c-42e8-bffa-54e603c66290"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297939fb-c391-4571-a8dd-1335035cf352}" ma:internalName="TaxCatchAll" ma:showField="CatchAllData" ma:web="30b7ca45-b60c-42e8-bffa-54e603c662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0D2E33-9734-494E-B19F-FE129B73D04A}">
  <ds:schemaRefs>
    <ds:schemaRef ds:uri="http://schemas.microsoft.com/sharepoint/v3/contenttype/forms"/>
  </ds:schemaRefs>
</ds:datastoreItem>
</file>

<file path=customXml/itemProps2.xml><?xml version="1.0" encoding="utf-8"?>
<ds:datastoreItem xmlns:ds="http://schemas.openxmlformats.org/officeDocument/2006/customXml" ds:itemID="{DF4478BE-8015-4FB5-A1A1-64B26A9BDF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fe0a08-5d13-4527-b6da-45b036e56415"/>
    <ds:schemaRef ds:uri="30b7ca45-b60c-42e8-bffa-54e603c662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1890</Words>
  <Application>Microsoft Office PowerPoint</Application>
  <PresentationFormat>Экран (16:9)</PresentationFormat>
  <Paragraphs>118</Paragraphs>
  <Slides>21</Slides>
  <Notes>21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Lato</vt:lpstr>
      <vt:lpstr>Playfair Display</vt:lpstr>
      <vt:lpstr>Coral</vt:lpstr>
      <vt:lpstr>Пеніциліни</vt:lpstr>
      <vt:lpstr>Зміст доповіді</vt:lpstr>
      <vt:lpstr>Визначення</vt:lpstr>
      <vt:lpstr>Структура</vt:lpstr>
      <vt:lpstr>Механізм дії</vt:lpstr>
      <vt:lpstr>Механізм дії</vt:lpstr>
      <vt:lpstr>Класифікація</vt:lpstr>
      <vt:lpstr>Класифікація</vt:lpstr>
      <vt:lpstr>Класифікація</vt:lpstr>
      <vt:lpstr>Класифікація</vt:lpstr>
      <vt:lpstr>Класифікація</vt:lpstr>
      <vt:lpstr>Показання</vt:lpstr>
      <vt:lpstr>Показання</vt:lpstr>
      <vt:lpstr>Протипоказання</vt:lpstr>
      <vt:lpstr>Побічні ефекти</vt:lpstr>
      <vt:lpstr>Побічні ефекти</vt:lpstr>
      <vt:lpstr>Застосування під час вагітності та годування грудьми</vt:lpstr>
      <vt:lpstr>Міркування щодо дозування пеніцилінів</vt:lpstr>
      <vt:lpstr>Дякую за увагу!</vt:lpstr>
      <vt:lpstr>Використані джерела</vt:lpstr>
      <vt:lpstr>Пеніциліни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Пеніциліни</dc:title>
  <cp:lastModifiedBy>Холод Поліна</cp:lastModifiedBy>
  <cp:revision>1</cp:revision>
  <dcterms:modified xsi:type="dcterms:W3CDTF">2024-02-14T11:38:35Z</dcterms:modified>
</cp:coreProperties>
</file>