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3"/>
  </p:sldMasterIdLst>
  <p:sldIdLst>
    <p:sldId id="256" r:id="rId4"/>
    <p:sldId id="257" r:id="rId5"/>
    <p:sldId id="259" r:id="rId6"/>
    <p:sldId id="258" r:id="rId7"/>
    <p:sldId id="260" r:id="rId8"/>
    <p:sldId id="261" r:id="rId9"/>
    <p:sldId id="262" r:id="rId10"/>
    <p:sldId id="268" r:id="rId11"/>
    <p:sldId id="264" r:id="rId12"/>
    <p:sldId id="263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4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xmlns="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xmlns="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xmlns="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xmlns="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xmlns="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xmlns="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xmlns="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xmlns="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xmlns="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xmlns="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xmlns="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xmlns="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xmlns="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xmlns="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xmlns="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xmlns="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xmlns="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xmlns="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xmlns="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xmlns="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xmlns="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xmlns="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xmlns="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A5B0A250-5CC0-1746-B209-08E8B0DAE6AF}" type="datetimeFigureOut">
              <a:rPr lang="en-US" smtClean="0"/>
              <a:pPr algn="l"/>
              <a:t>2/14/2024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22932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xmlns="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xmlns="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xmlns="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xmlns="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xmlns="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xmlns="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xmlns="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xmlns="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xmlns="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xmlns="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49683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xmlns="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xmlns="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xmlns="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xmlns="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xmlns="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xmlns="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xmlns="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xmlns="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xmlns="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xmlns="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xmlns="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xmlns="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xmlns="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xmlns="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xmlns="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xmlns="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xmlns="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xmlns="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xmlns="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xmlns="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xmlns="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xmlns="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xmlns="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34540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xmlns="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xmlns="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xmlns="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xmlns="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xmlns="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xmlns="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82842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xmlns="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xmlns="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xmlns="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xmlns="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xmlns="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xmlns="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26726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xmlns="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xmlns="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xmlns="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xmlns="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xmlns="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xmlns="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2315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65107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xmlns="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xmlns="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xmlns="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xmlns="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xmlns="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xmlns="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91704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xmlns="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xmlns="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xmlns="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xmlns="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xmlns="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xmlns="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26236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xmlns="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xmlns="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xmlns="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xmlns="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xmlns="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xmlns="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xmlns="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xmlns="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xmlns="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xmlns="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86788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xmlns="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xmlns="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xmlns="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xmlns="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xmlns="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xmlns="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8751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5B0A250-5CC0-1746-B209-08E8B0DAE6AF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2054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4EFE82FE-7465-AE46-88DF-34D347E83B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66F2B51C-9578-EB41-A17E-FFF9D491AD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14E9CAEA-4CF4-D249-8127-CD2FA20187E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290315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85">
              <a:extLst>
                <a:ext uri="{FF2B5EF4-FFF2-40B4-BE49-F238E27FC236}">
                  <a16:creationId xmlns:a16="http://schemas.microsoft.com/office/drawing/2014/main" xmlns="" id="{E51EDD93-C3A3-DF47-BCFC-43B049E34EC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86">
              <a:extLst>
                <a:ext uri="{FF2B5EF4-FFF2-40B4-BE49-F238E27FC236}">
                  <a16:creationId xmlns:a16="http://schemas.microsoft.com/office/drawing/2014/main" xmlns="" id="{D574DB0D-896A-D649-89B1-33753E1D46E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87">
              <a:extLst>
                <a:ext uri="{FF2B5EF4-FFF2-40B4-BE49-F238E27FC236}">
                  <a16:creationId xmlns:a16="http://schemas.microsoft.com/office/drawing/2014/main" xmlns="" id="{62256DD9-FEA3-4A40-80D1-B33F0FF158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88">
              <a:extLst>
                <a:ext uri="{FF2B5EF4-FFF2-40B4-BE49-F238E27FC236}">
                  <a16:creationId xmlns:a16="http://schemas.microsoft.com/office/drawing/2014/main" xmlns="" id="{534E9839-EAD7-3C49-8D10-E4BFE082082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 89">
              <a:extLst>
                <a:ext uri="{FF2B5EF4-FFF2-40B4-BE49-F238E27FC236}">
                  <a16:creationId xmlns:a16="http://schemas.microsoft.com/office/drawing/2014/main" xmlns="" id="{DDFC3FA6-9BB5-A34E-9337-A2E9A1EED9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97">
              <a:extLst>
                <a:ext uri="{FF2B5EF4-FFF2-40B4-BE49-F238E27FC236}">
                  <a16:creationId xmlns:a16="http://schemas.microsoft.com/office/drawing/2014/main" xmlns="" id="{45000D9E-4AD7-5A4F-8E99-302F388C833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CF6D1B-2BB8-1F4D-3259-ABE9CBA5B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0432" y="1289466"/>
            <a:ext cx="6883742" cy="1489033"/>
          </a:xfrm>
        </p:spPr>
        <p:txBody>
          <a:bodyPr>
            <a:normAutofit/>
          </a:bodyPr>
          <a:lstStyle/>
          <a:p>
            <a:pPr algn="ctr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 на тему: «Поліпептидні антибіотики»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BF36633-6129-E4CA-EF32-6524409858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9751" y="4283239"/>
            <a:ext cx="6479629" cy="1475177"/>
          </a:xfrm>
        </p:spPr>
        <p:txBody>
          <a:bodyPr>
            <a:normAutofit/>
          </a:bodyPr>
          <a:lstStyle/>
          <a:p>
            <a:pPr algn="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08527E3-CBBF-B70A-DFA0-C28F4CA104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9369" r="24991"/>
          <a:stretch/>
        </p:blipFill>
        <p:spPr>
          <a:xfrm>
            <a:off x="20" y="1"/>
            <a:ext cx="4173349" cy="685799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EEA70831-9A8D-3B4D-8EA5-EE32F93E94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739752" y="6087110"/>
            <a:ext cx="688374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7040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C7F2E4D6-EF46-1C43-8F3E-3620C3C83F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B008AA0-D10F-80A2-CF27-78FA9EC87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8357" y="1101213"/>
            <a:ext cx="5995137" cy="4660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(лат.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апіг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протимікробну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антагонізму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08ECECF-DC45-EB5C-687D-64187DC335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323" y="1101213"/>
            <a:ext cx="4951712" cy="317436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97620302-BEE8-1447-8324-5F4178AA16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13" name="Freeform 37">
              <a:extLst>
                <a:ext uri="{FF2B5EF4-FFF2-40B4-BE49-F238E27FC236}">
                  <a16:creationId xmlns:a16="http://schemas.microsoft.com/office/drawing/2014/main" xmlns="" id="{075332F5-EA0C-8B40-ADC9-D024EBD7716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39">
              <a:extLst>
                <a:ext uri="{FF2B5EF4-FFF2-40B4-BE49-F238E27FC236}">
                  <a16:creationId xmlns:a16="http://schemas.microsoft.com/office/drawing/2014/main" xmlns="" id="{2619F114-DF39-F544-B487-5430D00E13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41">
              <a:extLst>
                <a:ext uri="{FF2B5EF4-FFF2-40B4-BE49-F238E27FC236}">
                  <a16:creationId xmlns:a16="http://schemas.microsoft.com/office/drawing/2014/main" xmlns="" id="{5CDF6368-32C4-A64F-8D2E-11DE400CD9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42">
              <a:extLst>
                <a:ext uri="{FF2B5EF4-FFF2-40B4-BE49-F238E27FC236}">
                  <a16:creationId xmlns:a16="http://schemas.microsoft.com/office/drawing/2014/main" xmlns="" id="{148F19D8-49E5-0945-BC17-56044D43D38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68C50EA3-7CF1-9542-A21D-5B3EBACC50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3871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6E6085-B4F3-966C-AA0B-A2CA7F1E0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49" y="399495"/>
            <a:ext cx="10052543" cy="53617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Поліміксини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стикається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величезною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зростаючою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загрозою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Резистентність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проблемою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За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роки практично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мультирезистентні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грамнегативні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синьогнійну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паличку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нагальна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антибіотиках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тих,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грамнегативних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супербактерій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таких як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aeruginosa, Acinetobacter baumannii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Klebsiella pneumoniae.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найшвидшої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Тим часом,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терапії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спричинених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грамнегативними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бактеріями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даний час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</a:t>
            </a: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Е) та </a:t>
            </a:r>
            <a:r>
              <a:rPr lang="ru-RU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</a:t>
            </a: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них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перехресна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резистентність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0350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64C106C-58C4-11E5-ABF6-A3297F577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417251"/>
            <a:ext cx="10327751" cy="534397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були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1940-х роках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ніколи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піддавались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Вони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вузький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антибактеріальний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чином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зменшилось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1970-х роках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побічних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нефротоксичність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нейротоксичність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внутрішньовенного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викликало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Парентеральний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набагато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ін’єкційний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ряді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таких як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Бразилія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Сінгапур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США; 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обидва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Е) 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метаболітами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нерибосомних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пептидів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виробляються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ґрунтовою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бактерією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Bacillus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polymyxa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дефіцит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те, як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оптимально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основному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останнього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ряду для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серйозних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піддаються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даний час частота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резистентності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резистентність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з’явитися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vitro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aeruginosa, A. baumannii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K. pneumoniae.</a:t>
            </a: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XDR) P. aeruginosa, A. baumannii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K. pneumoniae,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резистентність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найсерйозніші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терапевтичні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резистентність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загрозливих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спричинених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грамнегативними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супербактеріями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підкреслює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терміновість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587764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CBBFA2-90AC-9E5F-8327-658350B1B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470517"/>
            <a:ext cx="9422229" cy="529071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endParaRPr lang="ru-RU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сьогоднішній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день з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Paenibacillus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polymyxa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структурно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ідентифіковано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амінокислотними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послідовностях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Мішенню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мембрана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грамнегативних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електростатичну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α, γ-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діаміномасляної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позитивно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зарядженого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одного боку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фосфатними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негативно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зарядженої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ліпіду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боку,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двовалентні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Ca2 +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Mg2 +)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витісняються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негативно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заряджених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фосфатних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ліпідів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ліпополісахариди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дестабілізуються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витоку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назовні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спричиняє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загибель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антибактеріальним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ендотоксинний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Ендотоксин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грамнегативних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ліпідній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ліпополісахаридів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зв’язуватись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нейтралізувати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лізису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Нарешті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одним способом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інгібування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дихального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ланцюга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10928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3809FDE-3608-D30D-3A4C-75E239B6D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506027"/>
            <a:ext cx="9129266" cy="525520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 </a:t>
            </a:r>
            <a:r>
              <a:rPr lang="ru-RU" sz="3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endParaRPr lang="ru-RU" sz="3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антибактеріальний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чином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грамнегативних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сімейства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Enterobacteriaceae,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Escherichia coli, Enterobacter spp., Klebsiella spp., Citrobacter spp., Salmonella spp.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Shigella spp. 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також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неферментативних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грамнегативних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Acinetobacter baumannii, Pseudomonas aeruginosa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Stenotrophomonas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maltophilia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навпаки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Proteus spp.,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Morganella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morganii, Providencia spp., Serratia marcescens, Pseudomonas mallei,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Burkholderia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cepacia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Chromobacterium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spp.,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Edwardsiella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spp., Brucella, Legionella, Campylobacter,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Vibr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грамнегативних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Neisseria spp.),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грампозитивних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анаеробів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057275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xmlns="" id="{C7F2E4D6-EF46-1C43-8F3E-3620C3C83F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7A00BDF4-7643-A942-A588-F24E4E09AA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xmlns="" id="{90B25A21-16B9-8D47-928B-2367A0B8C0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34">
              <a:extLst>
                <a:ext uri="{FF2B5EF4-FFF2-40B4-BE49-F238E27FC236}">
                  <a16:creationId xmlns:a16="http://schemas.microsoft.com/office/drawing/2014/main" xmlns="" id="{E5E64190-3AC0-0A48-9917-5FAE935A85C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xmlns="" id="{AE71CDB8-B430-F14E-99C8-E6AAB8E21C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48">
              <a:extLst>
                <a:ext uri="{FF2B5EF4-FFF2-40B4-BE49-F238E27FC236}">
                  <a16:creationId xmlns:a16="http://schemas.microsoft.com/office/drawing/2014/main" xmlns="" id="{DCA37B0A-FCCC-7642-B70D-56AD500498A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F7958DB-FF55-6D4B-1B8A-D637AFD03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59" y="167148"/>
            <a:ext cx="11231952" cy="5919962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Фармакокінетика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вводять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неактивних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проліків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колістиметату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(КМС).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внутрішньовенного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КМС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лінійні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дозозалежні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ФК.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основному (&gt; 99%)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виводиться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до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зрозумілі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свідчать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канальцеву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реабсорбцію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КМС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кліренс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КМС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кліренс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нормальною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функцією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нирок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Таким чином,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підраховано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таких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25%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CMS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екскреція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КМС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зменшується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напіввиведення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14,4 годин.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показали,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накопичуються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печінці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легенях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нирках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м’язах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Через 24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50% доз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зв’язувалося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тканинами;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м’язах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тваринах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внутрішньовенного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повідомлялося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зв’язування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білками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55%.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внутрішньовенному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досягаються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спинномозковій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запалення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посилює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нервової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(ЦНС) до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терапевтичних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Причинами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проходження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гематоенцефалічного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бар’єру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молекулярна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пасивній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дифузії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насосних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білків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глікопротеїни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lnSpc>
                <a:spcPct val="90000"/>
              </a:lnSpc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вводять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сульфатної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є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Таким чином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Виводиться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основному за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Як результат,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напіввиведення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становить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3,1 (у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до 13,6 годин.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Незв’язана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40%.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BF3CF3DF-4809-5B42-9F22-9813913792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224243" y="6087110"/>
            <a:ext cx="640099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60846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101145EE-601E-5191-03BB-054A72A610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670"/>
          <a:stretch/>
        </p:blipFill>
        <p:spPr>
          <a:xfrm>
            <a:off x="304799" y="258097"/>
            <a:ext cx="8967020" cy="634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784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xmlns="" id="{557B0AD7-E991-E343-BF68-F1188152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EF23AE7F-6927-303E-81C2-2C7FC59581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635" r="-1" b="20346"/>
          <a:stretch/>
        </p:blipFill>
        <p:spPr>
          <a:xfrm>
            <a:off x="3048" y="-1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62708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527F043-564A-1624-39AB-626BF9EB1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49" y="372863"/>
            <a:ext cx="11295418" cy="611671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Покази</a:t>
            </a: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endParaRPr lang="ru-RU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спричинених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грамнегативними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бактеріями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стійкими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протимікробних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тестами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чутливості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vitro. 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цінним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варіантом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інфекціями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спричиненими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грамнегативними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бактеріями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vitro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сприйнятливі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протимікробних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препаратами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неефективним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великий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аерозолізованого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муковісцидозом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пацієнтам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вводять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внутрішньовенно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аерозолізований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намагаючись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викорінити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колонізацію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aeruginosa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дихальних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загострення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основному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спричинені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мікроорганізмом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3-тижневий курс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інгаляції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КМС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пероральним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ципрофлоксацином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багатообіцяючих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викоріненні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ранньої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колонізації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aeruginosa. 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Побоювання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штамів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aeruginosa,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легеневих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спадковою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стійкістю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підтвердились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опублікованого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муковісцидоз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тобраміцином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стійкості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повільнішою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Окрім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муковісцидозу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інгаляційні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пневмонію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пневмонію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штучною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вентиляцією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даний момент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підтверджують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мікробіологічного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ШВЛ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внутрішньовенний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небулізований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внутрішньовенним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колістином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Різниці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спостерігалось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Аерозолізовані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використовувались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також для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загострень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некістозним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фіброзом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бронхоектатичною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хворобою,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муковісцидозом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проникнення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ліквор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недостатнім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інтравентрикулярне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інтратекальне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нейрохірургічних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менінгіт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вентрикуліт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грамнегативними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мультирезистентними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бактеріями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</a:p>
          <a:p>
            <a:pPr marL="0" indent="0">
              <a:buNone/>
            </a:pP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Нарешті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адсорбційним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властивостям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використовувався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субстрат для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ендотоксинів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септичним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шоком. 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надходять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невеликих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Японії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У систематичному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огляді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мета-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вчені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дійшли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асоціюється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нижчою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смертністю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септичним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шоком. </a:t>
            </a:r>
          </a:p>
        </p:txBody>
      </p:sp>
    </p:spTree>
    <p:extLst>
      <p:ext uri="{BB962C8B-B14F-4D97-AF65-F5344CB8AC3E}">
        <p14:creationId xmlns:p14="http://schemas.microsoft.com/office/powerpoint/2010/main" xmlns="" val="3955206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664713-DF10-93C9-8BE0-252C5FC87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49" y="656948"/>
            <a:ext cx="10878167" cy="51042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Побічні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Нефротоксичність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нефротоксичністю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молекулярному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недостатньо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результатом 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індукція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апоптозу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канальцевий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некроз,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креатиніну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нефротоксичність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Недавні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також показали,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у 3 рази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цитотоксичний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канальцевих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недостатньому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дозуванню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недостатністю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зосередитись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нормалізації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AUC,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тих,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нормальною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функцією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Нейротоксичність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Неврологічна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проявлятися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запамороченням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слабкістю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лицьовою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периферичною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парестезіями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вертиго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сплутаністю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атаксією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нервово-м’язовою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блокадою,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призвести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дихальної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апное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Повідомлялося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глухоту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атаксію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надмірно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Частота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асоційованої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нейротоксичності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 яку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повідомлялося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становила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7%,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були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парестезії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Нейротоксичні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терапією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муковісцидозі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некістозний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Внутрішньошлуночкове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поліміксинів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3000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04B9CE-ED7F-87D7-0F37-77C0A3F77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488273"/>
            <a:ext cx="10354384" cy="52729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прояви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свербіж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дерматоз, препарат-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індукована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лихоманка,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шлунково-кишкові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розлади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суперінфекції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нечасто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терапії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Лейкопенія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гранулоцитопенія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внутрішньом’язової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ін’єкції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тромбофлебіт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Clostridium difficile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рідкісну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несприятливу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зумовлену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поліміксином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аерозольованим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ускладнюватися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бронхоконстрикцією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відчуттям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грудях.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β2-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агоністами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аерозолізованого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бронхоконстрикції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476325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6C25923-9F6F-D0CC-12C7-FEED00A79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477" y="2439892"/>
            <a:ext cx="7335835" cy="1268984"/>
          </a:xfrm>
        </p:spPr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8547854"/>
      </p:ext>
    </p:extLst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AnalogousFromLightSeedRightStep">
      <a:dk1>
        <a:srgbClr val="000000"/>
      </a:dk1>
      <a:lt1>
        <a:srgbClr val="FFFFFF"/>
      </a:lt1>
      <a:dk2>
        <a:srgbClr val="243141"/>
      </a:dk2>
      <a:lt2>
        <a:srgbClr val="E2E3E8"/>
      </a:lt2>
      <a:accent1>
        <a:srgbClr val="AAA180"/>
      </a:accent1>
      <a:accent2>
        <a:srgbClr val="9CA671"/>
      </a:accent2>
      <a:accent3>
        <a:srgbClr val="8FA880"/>
      </a:accent3>
      <a:accent4>
        <a:srgbClr val="76AD78"/>
      </a:accent4>
      <a:accent5>
        <a:srgbClr val="81AB94"/>
      </a:accent5>
      <a:accent6>
        <a:srgbClr val="74AAA2"/>
      </a:accent6>
      <a:hlink>
        <a:srgbClr val="6978AE"/>
      </a:hlink>
      <a:folHlink>
        <a:srgbClr val="7F7F7F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unchcardVTI" id="{C7262591-AF98-8F48-B56D-6342D2439B1A}" vid="{261D9F73-974A-B14E-9EAF-4871CCA60BB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E6544F15939447A35031D1902E74C7" ma:contentTypeVersion="3" ma:contentTypeDescription="Создание документа." ma:contentTypeScope="" ma:versionID="2750fb0e769519f179e2a7107ab332fd">
  <xsd:schema xmlns:xsd="http://www.w3.org/2001/XMLSchema" xmlns:xs="http://www.w3.org/2001/XMLSchema" xmlns:p="http://schemas.microsoft.com/office/2006/metadata/properties" xmlns:ns2="97334ca9-d5bb-4258-820d-09089bec2f80" targetNamespace="http://schemas.microsoft.com/office/2006/metadata/properties" ma:root="true" ma:fieldsID="958dd774d996d4e7ea55a40975735e89" ns2:_="">
    <xsd:import namespace="97334ca9-d5bb-4258-820d-09089bec2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34ca9-d5bb-4258-820d-09089bec2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D873F8-0A1F-48FA-A23A-5AE458865A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CE401CB-BFDB-491A-97F2-941F39DA84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334ca9-d5bb-4258-820d-09089bec2f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1720</Words>
  <Application>Microsoft Office PowerPoint</Application>
  <PresentationFormat>Произвольный</PresentationFormat>
  <Paragraphs>64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PunchcardVTI</vt:lpstr>
      <vt:lpstr>Презентація на тему: «Поліпептидні антибіотики»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Дякую за увагу!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тему: «Поліпептидні антибіотики»</dc:title>
  <dc:creator>Татьяна Челебей</dc:creator>
  <cp:lastModifiedBy>Холод Поліна</cp:lastModifiedBy>
  <cp:revision>4</cp:revision>
  <dcterms:created xsi:type="dcterms:W3CDTF">2023-12-09T08:08:42Z</dcterms:created>
  <dcterms:modified xsi:type="dcterms:W3CDTF">2024-02-14T11:39:30Z</dcterms:modified>
</cp:coreProperties>
</file>