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62" r:id="rId8"/>
    <p:sldId id="263" r:id="rId9"/>
    <p:sldId id="264" r:id="rId10"/>
    <p:sldId id="259" r:id="rId11"/>
    <p:sldId id="260" r:id="rId12"/>
    <p:sldId id="26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5"/>
    <p:restoredTop sz="95329"/>
  </p:normalViewPr>
  <p:slideViewPr>
    <p:cSldViewPr snapToGrid="0" snapToObjects="1">
      <p:cViewPr varScale="1">
        <p:scale>
          <a:sx n="73" d="100"/>
          <a:sy n="73" d="100"/>
        </p:scale>
        <p:origin x="-59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76CA4-92ED-DC42-925C-AAAA65CEFD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701099"/>
            <a:ext cx="7766936" cy="1646302"/>
          </a:xfrm>
        </p:spPr>
        <p:txBody>
          <a:bodyPr/>
          <a:lstStyle/>
          <a:p>
            <a:r>
              <a:rPr lang="ru-RU" dirty="0" err="1"/>
              <a:t>Поліпептидні</a:t>
            </a:r>
            <a:r>
              <a:rPr lang="ru-RU" dirty="0"/>
              <a:t> </a:t>
            </a:r>
            <a:r>
              <a:rPr lang="ru-RU" dirty="0" err="1"/>
              <a:t>антибіотики</a:t>
            </a:r>
            <a:r>
              <a:rPr lang="ru-RU" dirty="0"/>
              <a:t> (</a:t>
            </a:r>
            <a:r>
              <a:rPr lang="ru-RU" dirty="0" err="1"/>
              <a:t>поліміксини</a:t>
            </a:r>
            <a:r>
              <a:rPr lang="ru-RU" dirty="0"/>
              <a:t>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45D22B5-1C6B-1440-8D71-02AECCD6C0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508033"/>
            <a:ext cx="7766936" cy="10968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0DE2D59-CDDA-4241-94D2-DEA703066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535" y="0"/>
            <a:ext cx="469900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501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0CB525C-D2E5-E746-BC43-A4A00CA43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250" y="0"/>
            <a:ext cx="2876550" cy="28765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944751-C89E-C843-8929-5CBB199E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Визначення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F313F1D-93A7-2B46-88D2-ACDCBEFFF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22439"/>
            <a:ext cx="8596668" cy="4678361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Поліпептидні</a:t>
            </a:r>
            <a:r>
              <a:rPr lang="ru-RU" dirty="0"/>
              <a:t> </a:t>
            </a:r>
            <a:r>
              <a:rPr lang="ru-RU" dirty="0" err="1"/>
              <a:t>антибіотики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споріднених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продукуються</a:t>
            </a:r>
            <a:r>
              <a:rPr lang="ru-RU" dirty="0"/>
              <a:t> </a:t>
            </a:r>
            <a:r>
              <a:rPr lang="ru-RU" dirty="0" err="1"/>
              <a:t>спороутворюючими</a:t>
            </a:r>
            <a:r>
              <a:rPr lang="ru-RU" dirty="0"/>
              <a:t> </a:t>
            </a:r>
            <a:r>
              <a:rPr lang="ru-RU" dirty="0" err="1"/>
              <a:t>ґрунтовими</a:t>
            </a:r>
            <a:r>
              <a:rPr lang="ru-RU" dirty="0"/>
              <a:t> </a:t>
            </a:r>
            <a:r>
              <a:rPr lang="ru-RU" dirty="0" err="1"/>
              <a:t>бактеріями</a:t>
            </a:r>
            <a:r>
              <a:rPr lang="ru-RU" dirty="0"/>
              <a:t> </a:t>
            </a:r>
            <a:r>
              <a:rPr lang="en" dirty="0"/>
              <a:t>Bacillus </a:t>
            </a:r>
            <a:r>
              <a:rPr lang="en" dirty="0" err="1"/>
              <a:t>polymyxa</a:t>
            </a:r>
            <a:r>
              <a:rPr lang="en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спорідненими</a:t>
            </a:r>
            <a:r>
              <a:rPr lang="ru-RU" dirty="0"/>
              <a:t> </a:t>
            </a:r>
            <a:r>
              <a:rPr lang="ru-RU" dirty="0" err="1"/>
              <a:t>мікроорганізмами</a:t>
            </a:r>
            <a:r>
              <a:rPr lang="ru-RU" dirty="0"/>
              <a:t>.</a:t>
            </a:r>
          </a:p>
          <a:p>
            <a:r>
              <a:rPr lang="ru-RU" dirty="0"/>
              <a:t>За </a:t>
            </a:r>
            <a:r>
              <a:rPr lang="ru-RU" dirty="0" err="1"/>
              <a:t>хімічною</a:t>
            </a:r>
            <a:r>
              <a:rPr lang="ru-RU" dirty="0"/>
              <a:t> </a:t>
            </a:r>
            <a:r>
              <a:rPr lang="ru-RU" dirty="0" err="1"/>
              <a:t>будовою</a:t>
            </a:r>
            <a:r>
              <a:rPr lang="ru-RU" dirty="0"/>
              <a:t> </a:t>
            </a:r>
            <a:r>
              <a:rPr lang="ru-RU" dirty="0" err="1"/>
              <a:t>поліміксини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складними</a:t>
            </a:r>
            <a:r>
              <a:rPr lang="ru-RU" dirty="0"/>
              <a:t> </a:t>
            </a:r>
            <a:r>
              <a:rPr lang="ru-RU" dirty="0" err="1"/>
              <a:t>сполуками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</a:t>
            </a:r>
            <a:r>
              <a:rPr lang="ru-RU" dirty="0" err="1"/>
              <a:t>залишки</a:t>
            </a:r>
            <a:r>
              <a:rPr lang="ru-RU" dirty="0"/>
              <a:t> </a:t>
            </a:r>
            <a:r>
              <a:rPr lang="ru-RU" dirty="0" err="1"/>
              <a:t>поліпептидів</a:t>
            </a:r>
            <a:r>
              <a:rPr lang="ru-RU" dirty="0"/>
              <a:t>.</a:t>
            </a:r>
          </a:p>
          <a:p>
            <a:r>
              <a:rPr lang="ru-RU" dirty="0" err="1"/>
              <a:t>Антибіотики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виявляють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чином </a:t>
            </a:r>
            <a:r>
              <a:rPr lang="ru-RU" dirty="0" err="1"/>
              <a:t>щодо</a:t>
            </a:r>
            <a:r>
              <a:rPr lang="ru-RU" dirty="0"/>
              <a:t> Гр-</a:t>
            </a:r>
            <a:r>
              <a:rPr lang="ru-RU" dirty="0" err="1"/>
              <a:t>бактерій</a:t>
            </a:r>
            <a:r>
              <a:rPr lang="ru-RU" dirty="0"/>
              <a:t>: </a:t>
            </a:r>
            <a:r>
              <a:rPr lang="ru-RU" dirty="0" err="1"/>
              <a:t>діють</a:t>
            </a:r>
            <a:r>
              <a:rPr lang="ru-RU" dirty="0"/>
              <a:t> на </a:t>
            </a:r>
            <a:r>
              <a:rPr lang="ru-RU" dirty="0" err="1"/>
              <a:t>кишкові</a:t>
            </a:r>
            <a:r>
              <a:rPr lang="ru-RU" dirty="0"/>
              <a:t> та </a:t>
            </a:r>
            <a:r>
              <a:rPr lang="ru-RU" dirty="0" err="1"/>
              <a:t>синьогнійні</a:t>
            </a:r>
            <a:r>
              <a:rPr lang="ru-RU" dirty="0"/>
              <a:t> </a:t>
            </a:r>
            <a:r>
              <a:rPr lang="ru-RU" dirty="0" err="1"/>
              <a:t>палички</a:t>
            </a:r>
            <a:r>
              <a:rPr lang="ru-RU" dirty="0"/>
              <a:t>, </a:t>
            </a:r>
            <a:r>
              <a:rPr lang="ru-RU" dirty="0" err="1"/>
              <a:t>сальмонели</a:t>
            </a:r>
            <a:r>
              <a:rPr lang="ru-RU" dirty="0"/>
              <a:t>, </a:t>
            </a:r>
            <a:r>
              <a:rPr lang="ru-RU" dirty="0" err="1"/>
              <a:t>шигели</a:t>
            </a:r>
            <a:r>
              <a:rPr lang="ru-RU" dirty="0"/>
              <a:t>, </a:t>
            </a:r>
            <a:r>
              <a:rPr lang="ru-RU" dirty="0" err="1"/>
              <a:t>пастерели</a:t>
            </a:r>
            <a:r>
              <a:rPr lang="ru-RU" dirty="0"/>
              <a:t>, </a:t>
            </a:r>
            <a:r>
              <a:rPr lang="ru-RU" dirty="0" err="1"/>
              <a:t>розташовані</a:t>
            </a:r>
            <a:r>
              <a:rPr lang="ru-RU" dirty="0"/>
              <a:t> поза </a:t>
            </a:r>
            <a:r>
              <a:rPr lang="ru-RU" dirty="0" err="1"/>
              <a:t>клітинами</a:t>
            </a:r>
            <a:r>
              <a:rPr lang="ru-RU" dirty="0"/>
              <a:t> і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як у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розмноження</a:t>
            </a:r>
            <a:r>
              <a:rPr lang="ru-RU" dirty="0"/>
              <a:t>, так і в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спокою</a:t>
            </a:r>
            <a:r>
              <a:rPr lang="ru-RU" dirty="0"/>
              <a:t>.</a:t>
            </a:r>
          </a:p>
          <a:p>
            <a:r>
              <a:rPr lang="ru-RU" dirty="0"/>
              <a:t>До </a:t>
            </a:r>
            <a:r>
              <a:rPr lang="ru-RU" dirty="0" err="1"/>
              <a:t>поліміксинів</a:t>
            </a:r>
            <a:r>
              <a:rPr lang="ru-RU" dirty="0"/>
              <a:t> </a:t>
            </a:r>
            <a:r>
              <a:rPr lang="ru-RU" dirty="0" err="1"/>
              <a:t>резистентні</a:t>
            </a:r>
            <a:r>
              <a:rPr lang="ru-RU" dirty="0"/>
              <a:t> Гр+ та Гр-коки, </a:t>
            </a:r>
            <a:r>
              <a:rPr lang="ru-RU" dirty="0" err="1"/>
              <a:t>мікобактерії</a:t>
            </a:r>
            <a:r>
              <a:rPr lang="ru-RU" dirty="0"/>
              <a:t>, протей.</a:t>
            </a:r>
          </a:p>
          <a:p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представниками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поліміксини</a:t>
            </a:r>
            <a:r>
              <a:rPr lang="ru-RU" dirty="0"/>
              <a:t> (</a:t>
            </a:r>
            <a:r>
              <a:rPr lang="ru-RU" dirty="0" err="1"/>
              <a:t>поліміксин</a:t>
            </a:r>
            <a:r>
              <a:rPr lang="ru-RU" dirty="0"/>
              <a:t> В (</a:t>
            </a:r>
            <a:r>
              <a:rPr lang="en" dirty="0" err="1"/>
              <a:t>Polymyxinum</a:t>
            </a:r>
            <a:r>
              <a:rPr lang="en" dirty="0"/>
              <a:t> B, </a:t>
            </a:r>
            <a:r>
              <a:rPr lang="ru-RU" dirty="0" err="1"/>
              <a:t>ліоф</a:t>
            </a:r>
            <a:r>
              <a:rPr lang="ru-RU" dirty="0"/>
              <a:t>. 25 і 50 мг), </a:t>
            </a:r>
            <a:r>
              <a:rPr lang="ru-RU" dirty="0" err="1"/>
              <a:t>поліміксин</a:t>
            </a:r>
            <a:r>
              <a:rPr lang="ru-RU" dirty="0"/>
              <a:t> М (</a:t>
            </a:r>
            <a:r>
              <a:rPr lang="ru-RU" dirty="0" err="1"/>
              <a:t>поліміксину</a:t>
            </a:r>
            <a:r>
              <a:rPr lang="ru-RU" dirty="0"/>
              <a:t> М сульфат) (</a:t>
            </a:r>
            <a:r>
              <a:rPr lang="en" dirty="0" err="1"/>
              <a:t>Polymyxini</a:t>
            </a:r>
            <a:r>
              <a:rPr lang="en" dirty="0"/>
              <a:t> M sulfas, </a:t>
            </a:r>
            <a:r>
              <a:rPr lang="ru-RU" dirty="0"/>
              <a:t>таб. 100 та 500 тис. ОД, мазь 2%), </a:t>
            </a:r>
            <a:r>
              <a:rPr lang="ru-RU" dirty="0" err="1"/>
              <a:t>поліміксин</a:t>
            </a:r>
            <a:r>
              <a:rPr lang="ru-RU" dirty="0"/>
              <a:t> Е ( </a:t>
            </a:r>
            <a:r>
              <a:rPr lang="ru-RU" dirty="0" err="1"/>
              <a:t>колистиметат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) (</a:t>
            </a:r>
            <a:r>
              <a:rPr lang="en" dirty="0" err="1"/>
              <a:t>Colistimethatum</a:t>
            </a:r>
            <a:r>
              <a:rPr lang="en" dirty="0"/>
              <a:t> natrium, </a:t>
            </a:r>
            <a:r>
              <a:rPr lang="ru-RU" dirty="0"/>
              <a:t>пор. 80 мг))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бацитрацин</a:t>
            </a:r>
            <a:r>
              <a:rPr lang="ru-RU" dirty="0"/>
              <a:t> (</a:t>
            </a:r>
            <a:r>
              <a:rPr lang="en" dirty="0" err="1"/>
              <a:t>Bacitracinum</a:t>
            </a:r>
            <a:r>
              <a:rPr lang="en" dirty="0"/>
              <a:t>, </a:t>
            </a:r>
            <a:r>
              <a:rPr lang="ru-RU" dirty="0"/>
              <a:t>мазь 0,5 МО/мг) та </a:t>
            </a:r>
            <a:r>
              <a:rPr lang="ru-RU" dirty="0" err="1"/>
              <a:t>граміцидин</a:t>
            </a:r>
            <a:r>
              <a:rPr lang="ru-RU" dirty="0"/>
              <a:t> С (</a:t>
            </a:r>
            <a:r>
              <a:rPr lang="en" dirty="0" err="1"/>
              <a:t>Gramicidinum</a:t>
            </a:r>
            <a:r>
              <a:rPr lang="en" dirty="0"/>
              <a:t> S, </a:t>
            </a:r>
            <a:r>
              <a:rPr lang="ru-RU" dirty="0"/>
              <a:t>таб. 1500 мг, </a:t>
            </a:r>
            <a:r>
              <a:rPr lang="ru-RU" dirty="0" err="1"/>
              <a:t>конц</a:t>
            </a:r>
            <a:r>
              <a:rPr lang="ru-RU" dirty="0"/>
              <a:t>. 2%).</a:t>
            </a:r>
          </a:p>
        </p:txBody>
      </p:sp>
    </p:spTree>
    <p:extLst>
      <p:ext uri="{BB962C8B-B14F-4D97-AF65-F5344CB8AC3E}">
        <p14:creationId xmlns:p14="http://schemas.microsoft.com/office/powerpoint/2010/main" xmlns="" val="165647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82E4DC-4490-E545-AC99-97591F42C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дії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DAC6CB-6306-4F41-B561-0E8E07E3D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22439"/>
            <a:ext cx="8596668" cy="3880773"/>
          </a:xfrm>
        </p:spPr>
        <p:txBody>
          <a:bodyPr/>
          <a:lstStyle/>
          <a:p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поліпептиди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 </a:t>
            </a:r>
            <a:r>
              <a:rPr lang="ru-RU" dirty="0" err="1"/>
              <a:t>поверхнево-активних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блокуванню</a:t>
            </a:r>
            <a:r>
              <a:rPr lang="ru-RU" dirty="0"/>
              <a:t> </a:t>
            </a:r>
            <a:r>
              <a:rPr lang="ru-RU" dirty="0" err="1"/>
              <a:t>фосфоліпідних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</a:t>
            </a:r>
            <a:r>
              <a:rPr lang="ru-RU" dirty="0" err="1"/>
              <a:t>цитоплазматичної</a:t>
            </a:r>
            <a:r>
              <a:rPr lang="ru-RU" dirty="0"/>
              <a:t> </a:t>
            </a:r>
            <a:r>
              <a:rPr lang="ru-RU" dirty="0" err="1"/>
              <a:t>мембрани</a:t>
            </a:r>
            <a:r>
              <a:rPr lang="ru-RU" dirty="0"/>
              <a:t>, а </a:t>
            </a:r>
            <a:r>
              <a:rPr lang="ru-RU" dirty="0" err="1"/>
              <a:t>отже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проникності</a:t>
            </a:r>
            <a:r>
              <a:rPr lang="ru-RU" dirty="0"/>
              <a:t> ЦПМ і </a:t>
            </a:r>
            <a:r>
              <a:rPr lang="ru-RU" dirty="0" err="1"/>
              <a:t>виходу</a:t>
            </a:r>
            <a:r>
              <a:rPr lang="ru-RU" dirty="0"/>
              <a:t> в </a:t>
            </a:r>
            <a:r>
              <a:rPr lang="ru-RU" dirty="0" err="1"/>
              <a:t>навколишнє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</a:t>
            </a:r>
            <a:r>
              <a:rPr lang="ru-RU" dirty="0" err="1"/>
              <a:t>водорозчинних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</a:t>
            </a:r>
            <a:r>
              <a:rPr lang="ru-RU" dirty="0" err="1"/>
              <a:t>цитоплазми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лізису</a:t>
            </a:r>
            <a:r>
              <a:rPr lang="ru-RU" dirty="0"/>
              <a:t> </a:t>
            </a:r>
            <a:r>
              <a:rPr lang="ru-RU" dirty="0" err="1"/>
              <a:t>мікроорганізмів</a:t>
            </a:r>
            <a:r>
              <a:rPr lang="ru-RU" dirty="0"/>
              <a:t>.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поліпептиди</a:t>
            </a:r>
            <a:r>
              <a:rPr lang="ru-RU" dirty="0"/>
              <a:t> </a:t>
            </a:r>
            <a:r>
              <a:rPr lang="ru-RU" dirty="0" err="1"/>
              <a:t>подібно</a:t>
            </a:r>
            <a:r>
              <a:rPr lang="ru-RU" dirty="0"/>
              <a:t> до </a:t>
            </a:r>
            <a:r>
              <a:rPr lang="ru-RU" dirty="0" err="1"/>
              <a:t>пеніцилінів</a:t>
            </a:r>
            <a:r>
              <a:rPr lang="ru-RU" dirty="0"/>
              <a:t> </a:t>
            </a:r>
            <a:r>
              <a:rPr lang="ru-RU" dirty="0" err="1"/>
              <a:t>інгібують</a:t>
            </a:r>
            <a:r>
              <a:rPr lang="ru-RU" dirty="0"/>
              <a:t> синтез </a:t>
            </a:r>
            <a:r>
              <a:rPr lang="ru-RU" dirty="0" err="1"/>
              <a:t>клітинної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утворюючи</a:t>
            </a:r>
            <a:r>
              <a:rPr lang="ru-RU" dirty="0"/>
              <a:t> комплекс </a:t>
            </a:r>
            <a:r>
              <a:rPr lang="ru-RU" dirty="0" err="1"/>
              <a:t>із</a:t>
            </a:r>
            <a:r>
              <a:rPr lang="ru-RU" dirty="0"/>
              <a:t> дипептидом, </a:t>
            </a:r>
            <a:r>
              <a:rPr lang="ru-RU" dirty="0" err="1"/>
              <a:t>що</a:t>
            </a:r>
            <a:r>
              <a:rPr lang="ru-RU" dirty="0"/>
              <a:t> входить до складу </a:t>
            </a:r>
            <a:r>
              <a:rPr lang="ru-RU" dirty="0" err="1"/>
              <a:t>пептидоглікану</a:t>
            </a:r>
            <a:r>
              <a:rPr lang="ru-RU" dirty="0"/>
              <a:t> </a:t>
            </a:r>
            <a:r>
              <a:rPr lang="ru-RU" dirty="0" err="1"/>
              <a:t>бактеріальної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, </a:t>
            </a:r>
            <a:r>
              <a:rPr lang="ru-RU" dirty="0" err="1"/>
              <a:t>перешкоджаючи</a:t>
            </a:r>
            <a:r>
              <a:rPr lang="ru-RU" dirty="0"/>
              <a:t> </a:t>
            </a:r>
            <a:r>
              <a:rPr lang="ru-RU" dirty="0" err="1"/>
              <a:t>завершенню</a:t>
            </a:r>
            <a:r>
              <a:rPr lang="ru-RU" dirty="0"/>
              <a:t> синтезу </a:t>
            </a:r>
            <a:r>
              <a:rPr lang="ru-RU" dirty="0" err="1"/>
              <a:t>клітинної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мікроорганізмів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їхньої</a:t>
            </a:r>
            <a:r>
              <a:rPr lang="ru-RU" dirty="0"/>
              <a:t> </a:t>
            </a:r>
            <a:r>
              <a:rPr lang="ru-RU" dirty="0" err="1"/>
              <a:t>загибелі</a:t>
            </a:r>
            <a:r>
              <a:rPr lang="ru-RU" dirty="0"/>
              <a:t>.</a:t>
            </a:r>
          </a:p>
          <a:p>
            <a:r>
              <a:rPr lang="ru-RU" dirty="0" err="1"/>
              <a:t>Діють</a:t>
            </a:r>
            <a:r>
              <a:rPr lang="ru-RU" dirty="0"/>
              <a:t> </a:t>
            </a:r>
            <a:r>
              <a:rPr lang="ru-RU" dirty="0" err="1"/>
              <a:t>бактеріостатично</a:t>
            </a:r>
            <a:r>
              <a:rPr lang="ru-RU" dirty="0"/>
              <a:t>; </a:t>
            </a:r>
            <a:r>
              <a:rPr lang="ru-RU" dirty="0" err="1"/>
              <a:t>бактерицидну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виявляють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у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концентраціях</a:t>
            </a:r>
            <a:r>
              <a:rPr lang="ru-RU" dirty="0"/>
              <a:t>.</a:t>
            </a:r>
          </a:p>
          <a:p>
            <a:r>
              <a:rPr lang="ru-RU" dirty="0" err="1"/>
              <a:t>Стійкість</a:t>
            </a:r>
            <a:r>
              <a:rPr lang="ru-RU" dirty="0"/>
              <a:t> до них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повільно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403045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6AC28F-A0B2-804D-A266-3F0B0873D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Бацитрацін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3BB38F6-3B22-3B43-B7E6-2E4C3054D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9701"/>
            <a:ext cx="8596668" cy="49745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/>
              <a:t>Бацитрацин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поліпептидним</a:t>
            </a:r>
            <a:r>
              <a:rPr lang="ru-RU" dirty="0"/>
              <a:t> </a:t>
            </a:r>
            <a:r>
              <a:rPr lang="ru-RU" dirty="0" err="1"/>
              <a:t>антибіотиком</a:t>
            </a:r>
            <a:r>
              <a:rPr lang="ru-RU" dirty="0"/>
              <a:t>, </a:t>
            </a:r>
            <a:r>
              <a:rPr lang="ru-RU" dirty="0" err="1"/>
              <a:t>отриманим</a:t>
            </a:r>
            <a:r>
              <a:rPr lang="ru-RU" dirty="0"/>
              <a:t> з </a:t>
            </a:r>
            <a:r>
              <a:rPr lang="ru-RU" dirty="0" err="1"/>
              <a:t>бактерії</a:t>
            </a:r>
            <a:r>
              <a:rPr lang="ru-RU" dirty="0"/>
              <a:t> </a:t>
            </a:r>
            <a:r>
              <a:rPr lang="en" dirty="0"/>
              <a:t>Bacillus subtilis, </a:t>
            </a:r>
            <a:r>
              <a:rPr lang="ru-RU" dirty="0"/>
              <a:t>і </a:t>
            </a:r>
            <a:r>
              <a:rPr lang="ru-RU" dirty="0" err="1"/>
              <a:t>діє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інгібування</a:t>
            </a:r>
            <a:r>
              <a:rPr lang="ru-RU" dirty="0"/>
              <a:t> синтезу </a:t>
            </a:r>
            <a:r>
              <a:rPr lang="ru-RU" dirty="0" err="1"/>
              <a:t>клітинної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робить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шляхом </a:t>
            </a:r>
            <a:r>
              <a:rPr lang="ru-RU" dirty="0" err="1"/>
              <a:t>пригнічення</a:t>
            </a:r>
            <a:r>
              <a:rPr lang="ru-RU" dirty="0"/>
              <a:t> </a:t>
            </a:r>
            <a:r>
              <a:rPr lang="ru-RU" dirty="0" err="1"/>
              <a:t>видалення</a:t>
            </a:r>
            <a:r>
              <a:rPr lang="ru-RU" dirty="0"/>
              <a:t> фосфату з </a:t>
            </a:r>
            <a:r>
              <a:rPr lang="ru-RU" dirty="0" err="1"/>
              <a:t>ліпідних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</a:t>
            </a:r>
            <a:r>
              <a:rPr lang="ru-RU" dirty="0" err="1"/>
              <a:t>тим</a:t>
            </a:r>
            <a:r>
              <a:rPr lang="ru-RU" dirty="0"/>
              <a:t> самим </a:t>
            </a:r>
            <a:r>
              <a:rPr lang="ru-RU" dirty="0" err="1"/>
              <a:t>дезактивуючи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функцію</a:t>
            </a:r>
            <a:r>
              <a:rPr lang="ru-RU" dirty="0"/>
              <a:t> транспорту </a:t>
            </a:r>
            <a:r>
              <a:rPr lang="ru-RU" dirty="0" err="1"/>
              <a:t>пептидоглікану</a:t>
            </a:r>
            <a:r>
              <a:rPr lang="ru-RU" dirty="0"/>
              <a:t>; </a:t>
            </a:r>
            <a:r>
              <a:rPr lang="ru-RU" dirty="0" err="1"/>
              <a:t>Основний</a:t>
            </a:r>
            <a:r>
              <a:rPr lang="ru-RU" dirty="0"/>
              <a:t> компонент мембран </a:t>
            </a:r>
            <a:r>
              <a:rPr lang="ru-RU" dirty="0" err="1"/>
              <a:t>бактеріальних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– </a:t>
            </a:r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ru-RU" dirty="0" err="1"/>
              <a:t>мікробних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Бацитрацин</a:t>
            </a:r>
            <a:r>
              <a:rPr lang="ru-RU" dirty="0"/>
              <a:t> </a:t>
            </a:r>
            <a:r>
              <a:rPr lang="ru-RU" dirty="0" err="1"/>
              <a:t>використовувався</a:t>
            </a:r>
            <a:r>
              <a:rPr lang="ru-RU" dirty="0"/>
              <a:t> в </a:t>
            </a:r>
            <a:r>
              <a:rPr lang="ru-RU" dirty="0" err="1"/>
              <a:t>клінічній</a:t>
            </a:r>
            <a:r>
              <a:rPr lang="ru-RU" dirty="0"/>
              <a:t> </a:t>
            </a:r>
            <a:r>
              <a:rPr lang="ru-RU" dirty="0" err="1"/>
              <a:t>практиці</a:t>
            </a:r>
            <a:r>
              <a:rPr lang="ru-RU" dirty="0"/>
              <a:t> в основному як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ліки</a:t>
            </a:r>
            <a:r>
              <a:rPr lang="ru-RU" dirty="0"/>
              <a:t> через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токсичність</a:t>
            </a:r>
            <a:r>
              <a:rPr lang="ru-RU" dirty="0"/>
              <a:t>, </a:t>
            </a:r>
            <a:r>
              <a:rPr lang="ru-RU" dirty="0" err="1"/>
              <a:t>занадто</a:t>
            </a:r>
            <a:r>
              <a:rPr lang="ru-RU" dirty="0"/>
              <a:t> </a:t>
            </a:r>
            <a:r>
              <a:rPr lang="ru-RU" dirty="0" err="1"/>
              <a:t>високу</a:t>
            </a:r>
            <a:r>
              <a:rPr lang="ru-RU" dirty="0"/>
              <a:t> для </a:t>
            </a:r>
            <a:r>
              <a:rPr lang="ru-RU" dirty="0" err="1"/>
              <a:t>батьківського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,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Докази</a:t>
            </a:r>
            <a:r>
              <a:rPr lang="ru-RU" dirty="0"/>
              <a:t> </a:t>
            </a:r>
            <a:r>
              <a:rPr lang="ru-RU" dirty="0" err="1"/>
              <a:t>успішного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в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випробуваннях</a:t>
            </a:r>
            <a:r>
              <a:rPr lang="ru-RU" dirty="0"/>
              <a:t> </a:t>
            </a:r>
            <a:r>
              <a:rPr lang="ru-RU" dirty="0" err="1"/>
              <a:t>обмежені</a:t>
            </a:r>
            <a:r>
              <a:rPr lang="ru-RU" dirty="0"/>
              <a:t>. </a:t>
            </a:r>
            <a:r>
              <a:rPr lang="ru-RU" dirty="0" err="1"/>
              <a:t>Хірурги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бацитрацин</a:t>
            </a:r>
            <a:r>
              <a:rPr lang="ru-RU" dirty="0"/>
              <a:t> у процедурах пересадки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нетоксичним</a:t>
            </a:r>
            <a:r>
              <a:rPr lang="ru-RU" dirty="0"/>
              <a:t> </a:t>
            </a:r>
            <a:r>
              <a:rPr lang="ru-RU" dirty="0" err="1"/>
              <a:t>властивостям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  </a:t>
            </a:r>
            <a:r>
              <a:rPr lang="ru-RU" dirty="0" err="1"/>
              <a:t>Псевдомембранозний</a:t>
            </a:r>
            <a:r>
              <a:rPr lang="ru-RU" dirty="0"/>
              <a:t> </a:t>
            </a:r>
            <a:r>
              <a:rPr lang="ru-RU" dirty="0" err="1"/>
              <a:t>коліт</a:t>
            </a:r>
            <a:r>
              <a:rPr lang="ru-RU" dirty="0"/>
              <a:t>; </a:t>
            </a:r>
            <a:r>
              <a:rPr lang="ru-RU" dirty="0" err="1"/>
              <a:t>запалення</a:t>
            </a:r>
            <a:r>
              <a:rPr lang="ru-RU" dirty="0"/>
              <a:t> </a:t>
            </a:r>
            <a:r>
              <a:rPr lang="ru-RU" dirty="0" err="1"/>
              <a:t>товстої</a:t>
            </a:r>
            <a:r>
              <a:rPr lang="ru-RU" dirty="0"/>
              <a:t> кишки </a:t>
            </a:r>
            <a:r>
              <a:rPr lang="ru-RU" dirty="0" err="1"/>
              <a:t>успішно</a:t>
            </a:r>
            <a:r>
              <a:rPr lang="ru-RU" dirty="0"/>
              <a:t> </a:t>
            </a:r>
            <a:r>
              <a:rPr lang="ru-RU" dirty="0" err="1"/>
              <a:t>лікувалося</a:t>
            </a:r>
            <a:r>
              <a:rPr lang="ru-RU" dirty="0"/>
              <a:t> </a:t>
            </a:r>
            <a:r>
              <a:rPr lang="ru-RU" dirty="0" err="1"/>
              <a:t>бацитрацином</a:t>
            </a:r>
            <a:r>
              <a:rPr lang="ru-RU" dirty="0"/>
              <a:t> як </a:t>
            </a:r>
            <a:r>
              <a:rPr lang="ru-RU" dirty="0" err="1"/>
              <a:t>пероральне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страждають</a:t>
            </a:r>
            <a:r>
              <a:rPr lang="ru-RU" dirty="0"/>
              <a:t> на </a:t>
            </a:r>
            <a:r>
              <a:rPr lang="ru-RU" dirty="0" err="1"/>
              <a:t>рецидиви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та </a:t>
            </a:r>
            <a:r>
              <a:rPr lang="ru-RU" dirty="0" err="1"/>
              <a:t>алергічними</a:t>
            </a:r>
            <a:r>
              <a:rPr lang="ru-RU" dirty="0"/>
              <a:t> </a:t>
            </a:r>
            <a:r>
              <a:rPr lang="ru-RU" dirty="0" err="1"/>
              <a:t>реакціями</a:t>
            </a:r>
            <a:r>
              <a:rPr lang="ru-RU" dirty="0"/>
              <a:t>, </a:t>
            </a:r>
            <a:r>
              <a:rPr lang="ru-RU" dirty="0" err="1"/>
              <a:t>відповідно</a:t>
            </a:r>
            <a:r>
              <a:rPr lang="ru-RU" dirty="0"/>
              <a:t>, на </a:t>
            </a:r>
            <a:r>
              <a:rPr lang="ru-RU" dirty="0" err="1"/>
              <a:t>звичайне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антибіотиками</a:t>
            </a:r>
            <a:r>
              <a:rPr lang="ru-RU" dirty="0"/>
              <a:t> з </a:t>
            </a:r>
            <a:r>
              <a:rPr lang="ru-RU" dirty="0" err="1"/>
              <a:t>ванкоміцином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Бацитрацин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випробовувався</a:t>
            </a:r>
            <a:r>
              <a:rPr lang="ru-RU" dirty="0"/>
              <a:t> при </a:t>
            </a:r>
            <a:r>
              <a:rPr lang="ru-RU" dirty="0" err="1"/>
              <a:t>бульозному</a:t>
            </a:r>
            <a:r>
              <a:rPr lang="ru-RU" dirty="0"/>
              <a:t> </a:t>
            </a:r>
            <a:r>
              <a:rPr lang="ru-RU" dirty="0" err="1"/>
              <a:t>імпетиго</a:t>
            </a:r>
            <a:r>
              <a:rPr lang="ru-RU" dirty="0"/>
              <a:t>, </a:t>
            </a:r>
            <a:r>
              <a:rPr lang="ru-RU" dirty="0" err="1"/>
              <a:t>гострій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пухирів</a:t>
            </a:r>
            <a:r>
              <a:rPr lang="ru-RU" dirty="0"/>
              <a:t>, </a:t>
            </a:r>
            <a:r>
              <a:rPr lang="ru-RU" dirty="0" err="1"/>
              <a:t>проте</a:t>
            </a:r>
            <a:r>
              <a:rPr lang="ru-RU" dirty="0"/>
              <a:t> дав </a:t>
            </a:r>
            <a:r>
              <a:rPr lang="ru-RU" dirty="0" err="1"/>
              <a:t>неефективні</a:t>
            </a:r>
            <a:r>
              <a:rPr lang="ru-RU" dirty="0"/>
              <a:t> </a:t>
            </a:r>
            <a:r>
              <a:rPr lang="ru-RU" dirty="0" err="1"/>
              <a:t>результати</a:t>
            </a:r>
            <a:r>
              <a:rPr lang="ru-RU" dirty="0"/>
              <a:t> без </a:t>
            </a:r>
            <a:r>
              <a:rPr lang="ru-RU" dirty="0" err="1"/>
              <a:t>істотної</a:t>
            </a:r>
            <a:r>
              <a:rPr lang="ru-RU" dirty="0"/>
              <a:t> </a:t>
            </a:r>
            <a:r>
              <a:rPr lang="ru-RU" dirty="0" err="1"/>
              <a:t>різниці</a:t>
            </a:r>
            <a:r>
              <a:rPr lang="ru-RU" dirty="0"/>
              <a:t> в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успіху</a:t>
            </a:r>
            <a:r>
              <a:rPr lang="ru-RU" dirty="0"/>
              <a:t> </a:t>
            </a:r>
            <a:r>
              <a:rPr lang="ru-RU" dirty="0" err="1"/>
              <a:t>порівняно</a:t>
            </a:r>
            <a:r>
              <a:rPr lang="ru-RU" dirty="0"/>
              <a:t> з </a:t>
            </a:r>
            <a:r>
              <a:rPr lang="ru-RU" dirty="0" err="1"/>
              <a:t>дослідженнями</a:t>
            </a:r>
            <a:r>
              <a:rPr lang="ru-RU" dirty="0"/>
              <a:t> плацебо.</a:t>
            </a:r>
          </a:p>
        </p:txBody>
      </p:sp>
    </p:spTree>
    <p:extLst>
      <p:ext uri="{BB962C8B-B14F-4D97-AF65-F5344CB8AC3E}">
        <p14:creationId xmlns:p14="http://schemas.microsoft.com/office/powerpoint/2010/main" xmlns="" val="152190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0D56A6-B0F6-2F4C-8ECE-7F91E63BB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Поліміксини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A6B08C-3597-364B-B2E4-ADB1FCF8F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5901"/>
            <a:ext cx="8596668" cy="45554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/>
              <a:t>Поліміксини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класом</a:t>
            </a:r>
            <a:r>
              <a:rPr lang="ru-RU" dirty="0"/>
              <a:t> </a:t>
            </a:r>
            <a:r>
              <a:rPr lang="ru-RU" dirty="0" err="1"/>
              <a:t>поліпептидних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діють</a:t>
            </a:r>
            <a:r>
              <a:rPr lang="ru-RU" dirty="0"/>
              <a:t> на </a:t>
            </a:r>
            <a:r>
              <a:rPr lang="ru-RU" dirty="0" err="1"/>
              <a:t>бактерії</a:t>
            </a:r>
            <a:r>
              <a:rPr lang="ru-RU" dirty="0"/>
              <a:t> шляхом </a:t>
            </a:r>
            <a:r>
              <a:rPr lang="ru-RU" dirty="0" err="1"/>
              <a:t>порушення</a:t>
            </a:r>
            <a:r>
              <a:rPr lang="ru-RU" dirty="0"/>
              <a:t> транспортного </a:t>
            </a:r>
            <a:r>
              <a:rPr lang="ru-RU" dirty="0" err="1"/>
              <a:t>механізму</a:t>
            </a:r>
            <a:r>
              <a:rPr lang="ru-RU" dirty="0"/>
              <a:t> </a:t>
            </a:r>
            <a:r>
              <a:rPr lang="ru-RU" dirty="0" err="1"/>
              <a:t>клітинної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.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поліміксину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серйозних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, </a:t>
            </a:r>
            <a:r>
              <a:rPr lang="ru-RU" dirty="0" err="1"/>
              <a:t>спричинених</a:t>
            </a:r>
            <a:r>
              <a:rPr lang="ru-RU" dirty="0"/>
              <a:t> </a:t>
            </a:r>
            <a:r>
              <a:rPr lang="ru-RU" dirty="0" err="1"/>
              <a:t>штамами</a:t>
            </a:r>
            <a:r>
              <a:rPr lang="ru-RU" dirty="0"/>
              <a:t> </a:t>
            </a:r>
            <a:r>
              <a:rPr lang="en" dirty="0"/>
              <a:t>Pseudomonas aeruginosa, </a:t>
            </a:r>
            <a:r>
              <a:rPr lang="ru-RU" dirty="0" err="1"/>
              <a:t>застосовується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, коли у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розвинулася</a:t>
            </a:r>
            <a:r>
              <a:rPr lang="ru-RU" dirty="0"/>
              <a:t> </a:t>
            </a:r>
            <a:r>
              <a:rPr lang="ru-RU" dirty="0" err="1"/>
              <a:t>стійкість</a:t>
            </a:r>
            <a:r>
              <a:rPr lang="ru-RU" dirty="0"/>
              <a:t> до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і </a:t>
            </a:r>
            <a:r>
              <a:rPr lang="ru-RU" dirty="0" err="1"/>
              <a:t>більш</a:t>
            </a:r>
            <a:r>
              <a:rPr lang="ru-RU" dirty="0"/>
              <a:t> часто </a:t>
            </a:r>
            <a:r>
              <a:rPr lang="ru-RU" dirty="0" err="1"/>
              <a:t>використовуваних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, в </a:t>
            </a:r>
            <a:r>
              <a:rPr lang="ru-RU" dirty="0" err="1"/>
              <a:t>даному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до </a:t>
            </a:r>
            <a:r>
              <a:rPr lang="ru-RU" dirty="0" err="1"/>
              <a:t>аміноглікозидів</a:t>
            </a:r>
            <a:r>
              <a:rPr lang="ru-RU" dirty="0"/>
              <a:t> та </a:t>
            </a:r>
            <a:r>
              <a:rPr lang="ru-RU" dirty="0" err="1"/>
              <a:t>антипсевдомонадних</a:t>
            </a:r>
            <a:r>
              <a:rPr lang="ru-RU" dirty="0"/>
              <a:t> </a:t>
            </a:r>
            <a:r>
              <a:rPr lang="ru-RU" dirty="0" err="1"/>
              <a:t>пеніцилінів</a:t>
            </a:r>
            <a:r>
              <a:rPr lang="ru-RU" dirty="0"/>
              <a:t>. </a:t>
            </a:r>
            <a:r>
              <a:rPr lang="ru-RU" dirty="0" err="1"/>
              <a:t>Поліміксини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поширюються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інгаляційних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незначних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викликаються</a:t>
            </a:r>
            <a:r>
              <a:rPr lang="ru-RU" dirty="0"/>
              <a:t> </a:t>
            </a:r>
            <a:r>
              <a:rPr lang="en" dirty="0"/>
              <a:t>Pseudomonas, </a:t>
            </a:r>
            <a:r>
              <a:rPr lang="ru-RU" dirty="0"/>
              <a:t>таких як </a:t>
            </a:r>
            <a:r>
              <a:rPr lang="ru-RU" dirty="0" err="1"/>
              <a:t>кістозний</a:t>
            </a:r>
            <a:r>
              <a:rPr lang="ru-RU" dirty="0"/>
              <a:t> </a:t>
            </a:r>
            <a:r>
              <a:rPr lang="ru-RU" dirty="0" err="1"/>
              <a:t>фіброз</a:t>
            </a:r>
            <a:r>
              <a:rPr lang="ru-RU" dirty="0"/>
              <a:t>.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поліміксин</a:t>
            </a:r>
            <a:r>
              <a:rPr lang="ru-RU" dirty="0"/>
              <a:t> </a:t>
            </a:r>
            <a:r>
              <a:rPr lang="ru-RU" dirty="0" err="1"/>
              <a:t>поширюється</a:t>
            </a:r>
            <a:r>
              <a:rPr lang="ru-RU" dirty="0"/>
              <a:t> як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ліки</a:t>
            </a:r>
            <a:r>
              <a:rPr lang="ru-RU" dirty="0"/>
              <a:t> для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поверхневими</a:t>
            </a:r>
            <a:r>
              <a:rPr lang="ru-RU" dirty="0"/>
              <a:t> </a:t>
            </a:r>
            <a:r>
              <a:rPr lang="ru-RU" dirty="0" err="1"/>
              <a:t>інфекціями</a:t>
            </a:r>
            <a:r>
              <a:rPr lang="ru-RU" dirty="0"/>
              <a:t>, такими як </a:t>
            </a:r>
            <a:r>
              <a:rPr lang="ru-RU" dirty="0" err="1"/>
              <a:t>інфіковані</a:t>
            </a:r>
            <a:r>
              <a:rPr lang="ru-RU" dirty="0"/>
              <a:t> </a:t>
            </a:r>
            <a:r>
              <a:rPr lang="ru-RU" dirty="0" err="1"/>
              <a:t>варикозні</a:t>
            </a:r>
            <a:r>
              <a:rPr lang="ru-RU" dirty="0"/>
              <a:t> </a:t>
            </a:r>
            <a:r>
              <a:rPr lang="ru-RU" dirty="0" err="1"/>
              <a:t>виразки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Поліміксин</a:t>
            </a:r>
            <a:r>
              <a:rPr lang="ru-RU" dirty="0"/>
              <a:t> </a:t>
            </a:r>
            <a:r>
              <a:rPr lang="en" dirty="0"/>
              <a:t>E, </a:t>
            </a:r>
            <a:r>
              <a:rPr lang="ru-RU" dirty="0" err="1"/>
              <a:t>з'єднання</a:t>
            </a:r>
            <a:r>
              <a:rPr lang="ru-RU" dirty="0"/>
              <a:t> </a:t>
            </a:r>
            <a:r>
              <a:rPr lang="ru-RU" dirty="0" err="1"/>
              <a:t>поліміксину</a:t>
            </a:r>
            <a:r>
              <a:rPr lang="ru-RU" dirty="0"/>
              <a:t>,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зване</a:t>
            </a:r>
            <a:r>
              <a:rPr lang="ru-RU" dirty="0"/>
              <a:t> </a:t>
            </a:r>
            <a:r>
              <a:rPr lang="ru-RU" dirty="0" err="1"/>
              <a:t>колістин</a:t>
            </a:r>
            <a:r>
              <a:rPr lang="ru-RU" dirty="0"/>
              <a:t>, </a:t>
            </a:r>
            <a:r>
              <a:rPr lang="ru-RU" dirty="0" err="1"/>
              <a:t>є</a:t>
            </a:r>
            <a:r>
              <a:rPr lang="ru-RU" dirty="0"/>
              <a:t> одним з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поліпептидних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, </a:t>
            </a:r>
            <a:r>
              <a:rPr lang="ru-RU" dirty="0" err="1"/>
              <a:t>здатних</a:t>
            </a:r>
            <a:r>
              <a:rPr lang="ru-RU" dirty="0"/>
              <a:t> систематично </a:t>
            </a:r>
            <a:r>
              <a:rPr lang="ru-RU" dirty="0" err="1"/>
              <a:t>всмоктуватись</a:t>
            </a:r>
            <a:r>
              <a:rPr lang="ru-RU" dirty="0"/>
              <a:t> при пероральному </a:t>
            </a:r>
            <a:r>
              <a:rPr lang="ru-RU" dirty="0" err="1"/>
              <a:t>прийомі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при </a:t>
            </a:r>
            <a:r>
              <a:rPr lang="ru-RU" dirty="0" err="1"/>
              <a:t>лікуванні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/>
              <a:t>лейкемію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страждають</a:t>
            </a:r>
            <a:r>
              <a:rPr lang="ru-RU" dirty="0"/>
              <a:t>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лейкоцитів</a:t>
            </a:r>
            <a:r>
              <a:rPr lang="ru-RU" dirty="0"/>
              <a:t>. При </a:t>
            </a:r>
            <a:r>
              <a:rPr lang="ru-RU" dirty="0" err="1"/>
              <a:t>використанні</a:t>
            </a:r>
            <a:r>
              <a:rPr lang="ru-RU" dirty="0"/>
              <a:t> у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спостерігаються</a:t>
            </a:r>
            <a:r>
              <a:rPr lang="ru-RU" dirty="0"/>
              <a:t> </a:t>
            </a:r>
            <a:r>
              <a:rPr lang="ru-RU" dirty="0" err="1"/>
              <a:t>нетоксичні</a:t>
            </a:r>
            <a:r>
              <a:rPr lang="ru-RU" dirty="0"/>
              <a:t> </a:t>
            </a:r>
            <a:r>
              <a:rPr lang="ru-RU" dirty="0" err="1"/>
              <a:t>побічні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циліндрів</a:t>
            </a:r>
            <a:r>
              <a:rPr lang="ru-RU" dirty="0"/>
              <a:t> та </a:t>
            </a:r>
            <a:r>
              <a:rPr lang="ru-RU" dirty="0" err="1"/>
              <a:t>азотемії</a:t>
            </a:r>
            <a:r>
              <a:rPr lang="ru-RU" dirty="0"/>
              <a:t> у </a:t>
            </a:r>
            <a:r>
              <a:rPr lang="ru-RU" dirty="0" err="1"/>
              <a:t>сечі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484521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3E3BD5-BDE6-BC42-8799-5F38FA13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1320800"/>
          </a:xfrm>
        </p:spPr>
        <p:txBody>
          <a:bodyPr/>
          <a:lstStyle/>
          <a:p>
            <a:r>
              <a:rPr lang="ru-RU" dirty="0" err="1"/>
              <a:t>Блеоміцин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0FF17C0-7B32-6A40-9B07-342726D02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5050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поліпептидний</a:t>
            </a:r>
            <a:r>
              <a:rPr lang="ru-RU" dirty="0"/>
              <a:t> </a:t>
            </a:r>
            <a:r>
              <a:rPr lang="ru-RU" dirty="0" err="1"/>
              <a:t>антибіотик</a:t>
            </a:r>
            <a:r>
              <a:rPr lang="ru-RU" dirty="0"/>
              <a:t>, </a:t>
            </a:r>
            <a:r>
              <a:rPr lang="ru-RU" dirty="0" err="1"/>
              <a:t>отриманий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грибка </a:t>
            </a:r>
            <a:r>
              <a:rPr lang="en" dirty="0"/>
              <a:t>Streptomyces </a:t>
            </a:r>
            <a:r>
              <a:rPr lang="en" dirty="0" err="1"/>
              <a:t>verticillus</a:t>
            </a:r>
            <a:r>
              <a:rPr lang="en" dirty="0"/>
              <a:t>.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зв'язування</a:t>
            </a:r>
            <a:r>
              <a:rPr lang="ru-RU" dirty="0"/>
              <a:t> </a:t>
            </a:r>
            <a:r>
              <a:rPr lang="ru-RU" dirty="0" err="1"/>
              <a:t>блеоміцину</a:t>
            </a:r>
            <a:r>
              <a:rPr lang="ru-RU" dirty="0"/>
              <a:t> з основами </a:t>
            </a:r>
            <a:r>
              <a:rPr lang="ru-RU" dirty="0" err="1"/>
              <a:t>гуаніну</a:t>
            </a:r>
            <a:r>
              <a:rPr lang="ru-RU" dirty="0"/>
              <a:t> в </a:t>
            </a:r>
            <a:r>
              <a:rPr lang="ru-RU" dirty="0" err="1"/>
              <a:t>дезоксирибонуклеїновій</a:t>
            </a:r>
            <a:r>
              <a:rPr lang="ru-RU" dirty="0"/>
              <a:t> </a:t>
            </a:r>
            <a:r>
              <a:rPr lang="ru-RU" dirty="0" err="1"/>
              <a:t>кислоті</a:t>
            </a:r>
            <a:r>
              <a:rPr lang="ru-RU" dirty="0"/>
              <a:t> (ДНК) з </a:t>
            </a:r>
            <a:r>
              <a:rPr lang="ru-RU" dirty="0" err="1"/>
              <a:t>окисненням</a:t>
            </a:r>
            <a:r>
              <a:rPr lang="ru-RU" dirty="0"/>
              <a:t> </a:t>
            </a:r>
            <a:r>
              <a:rPr lang="ru-RU" dirty="0" err="1"/>
              <a:t>двовалентного</a:t>
            </a:r>
            <a:r>
              <a:rPr lang="ru-RU" dirty="0"/>
              <a:t> </a:t>
            </a:r>
            <a:r>
              <a:rPr lang="ru-RU" dirty="0" err="1"/>
              <a:t>заліза</a:t>
            </a:r>
            <a:r>
              <a:rPr lang="ru-RU" dirty="0"/>
              <a:t> до </a:t>
            </a:r>
            <a:r>
              <a:rPr lang="ru-RU" dirty="0" err="1"/>
              <a:t>тривалентного</a:t>
            </a:r>
            <a:r>
              <a:rPr lang="ru-RU" dirty="0"/>
              <a:t> </a:t>
            </a:r>
            <a:r>
              <a:rPr lang="ru-RU" dirty="0" err="1"/>
              <a:t>заліза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Блеоміцин</a:t>
            </a:r>
            <a:r>
              <a:rPr lang="ru-RU" dirty="0"/>
              <a:t> у </a:t>
            </a:r>
            <a:r>
              <a:rPr lang="ru-RU" dirty="0" err="1"/>
              <a:t>медицині</a:t>
            </a:r>
            <a:r>
              <a:rPr lang="ru-RU" dirty="0"/>
              <a:t> </a:t>
            </a:r>
            <a:r>
              <a:rPr lang="ru-RU" dirty="0" err="1"/>
              <a:t>застосовується</a:t>
            </a:r>
            <a:r>
              <a:rPr lang="ru-RU" dirty="0"/>
              <a:t> як </a:t>
            </a:r>
            <a:r>
              <a:rPr lang="ru-RU" dirty="0" err="1"/>
              <a:t>протипухлинний</a:t>
            </a:r>
            <a:r>
              <a:rPr lang="ru-RU" dirty="0"/>
              <a:t> препарат в основному при </a:t>
            </a:r>
            <a:r>
              <a:rPr lang="ru-RU" dirty="0" err="1"/>
              <a:t>гермінативних</a:t>
            </a:r>
            <a:r>
              <a:rPr lang="ru-RU" dirty="0"/>
              <a:t> </a:t>
            </a:r>
            <a:r>
              <a:rPr lang="ru-RU" dirty="0" err="1"/>
              <a:t>пухлинах</a:t>
            </a:r>
            <a:r>
              <a:rPr lang="ru-RU" dirty="0"/>
              <a:t> і </a:t>
            </a:r>
            <a:r>
              <a:rPr lang="ru-RU" dirty="0" err="1"/>
              <a:t>лімфомі</a:t>
            </a:r>
            <a:r>
              <a:rPr lang="ru-RU" dirty="0"/>
              <a:t> </a:t>
            </a:r>
            <a:r>
              <a:rPr lang="ru-RU" dirty="0" err="1"/>
              <a:t>Ходжкіна</a:t>
            </a:r>
            <a:r>
              <a:rPr lang="ru-RU" dirty="0"/>
              <a:t>,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обмежується</a:t>
            </a:r>
            <a:r>
              <a:rPr lang="ru-RU" dirty="0"/>
              <a:t> </a:t>
            </a:r>
            <a:r>
              <a:rPr lang="ru-RU" dirty="0" err="1"/>
              <a:t>легеневою</a:t>
            </a:r>
            <a:r>
              <a:rPr lang="ru-RU" dirty="0"/>
              <a:t> </a:t>
            </a:r>
            <a:r>
              <a:rPr lang="ru-RU" dirty="0" err="1"/>
              <a:t>токсичністю</a:t>
            </a:r>
            <a:r>
              <a:rPr lang="ru-RU" dirty="0"/>
              <a:t>.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комбінування</a:t>
            </a:r>
            <a:r>
              <a:rPr lang="ru-RU" dirty="0"/>
              <a:t> </a:t>
            </a:r>
            <a:r>
              <a:rPr lang="ru-RU" dirty="0" err="1"/>
              <a:t>блеоміцину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у </a:t>
            </a:r>
            <a:r>
              <a:rPr lang="ru-RU" dirty="0" err="1"/>
              <a:t>ракових</a:t>
            </a:r>
            <a:r>
              <a:rPr lang="ru-RU" dirty="0"/>
              <a:t> </a:t>
            </a:r>
            <a:r>
              <a:rPr lang="ru-RU" dirty="0" err="1"/>
              <a:t>клітинах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показали,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блеоміцин</a:t>
            </a:r>
            <a:r>
              <a:rPr lang="ru-RU" dirty="0"/>
              <a:t> </a:t>
            </a:r>
            <a:r>
              <a:rPr lang="ru-RU" dirty="0" err="1"/>
              <a:t>спричиняє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ДНК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протестованих</a:t>
            </a:r>
            <a:r>
              <a:rPr lang="ru-RU" dirty="0"/>
              <a:t> </a:t>
            </a:r>
            <a:r>
              <a:rPr lang="ru-RU" dirty="0" err="1"/>
              <a:t>клітинних</a:t>
            </a:r>
            <a:r>
              <a:rPr lang="ru-RU" dirty="0"/>
              <a:t> </a:t>
            </a:r>
            <a:r>
              <a:rPr lang="ru-RU" dirty="0" err="1"/>
              <a:t>ліній</a:t>
            </a:r>
            <a:r>
              <a:rPr lang="ru-RU" dirty="0"/>
              <a:t>. Таким чином, </a:t>
            </a:r>
            <a:r>
              <a:rPr lang="ru-RU" dirty="0" err="1"/>
              <a:t>блеоміцин</a:t>
            </a:r>
            <a:r>
              <a:rPr lang="ru-RU" dirty="0"/>
              <a:t> як </a:t>
            </a:r>
            <a:r>
              <a:rPr lang="ru-RU" dirty="0" err="1"/>
              <a:t>комбінована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варіантом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пухлин</a:t>
            </a:r>
            <a:r>
              <a:rPr lang="ru-RU" dirty="0"/>
              <a:t>. </a:t>
            </a:r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блеоміцину</a:t>
            </a:r>
            <a:r>
              <a:rPr lang="ru-RU" dirty="0"/>
              <a:t> у </a:t>
            </a:r>
            <a:r>
              <a:rPr lang="ru-RU" dirty="0" err="1"/>
              <a:t>поєднанні</a:t>
            </a:r>
            <a:r>
              <a:rPr lang="ru-RU" dirty="0"/>
              <a:t> з </a:t>
            </a:r>
            <a:r>
              <a:rPr lang="ru-RU" dirty="0" err="1"/>
              <a:t>цисплатином</a:t>
            </a:r>
            <a:r>
              <a:rPr lang="ru-RU" dirty="0"/>
              <a:t> та </a:t>
            </a:r>
            <a:r>
              <a:rPr lang="ru-RU" dirty="0" err="1"/>
              <a:t>етопозидом</a:t>
            </a:r>
            <a:r>
              <a:rPr lang="ru-RU" dirty="0"/>
              <a:t> при раку </a:t>
            </a:r>
            <a:r>
              <a:rPr lang="ru-RU" dirty="0" err="1"/>
              <a:t>яєчок</a:t>
            </a:r>
            <a:r>
              <a:rPr lang="ru-RU" dirty="0"/>
              <a:t> становить </a:t>
            </a:r>
            <a:r>
              <a:rPr lang="ru-RU" dirty="0" err="1"/>
              <a:t>приблизно</a:t>
            </a:r>
            <a:r>
              <a:rPr lang="ru-RU" dirty="0"/>
              <a:t> 90%. </a:t>
            </a:r>
            <a:r>
              <a:rPr lang="ru-RU" dirty="0" err="1"/>
              <a:t>Блеоміцин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не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мієлосупресії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зниженням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кісткового</a:t>
            </a:r>
            <a:r>
              <a:rPr lang="ru-RU" dirty="0"/>
              <a:t> </a:t>
            </a:r>
            <a:r>
              <a:rPr lang="ru-RU" dirty="0" err="1"/>
              <a:t>мозку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імуносупресії</a:t>
            </a:r>
            <a:r>
              <a:rPr lang="ru-RU" dirty="0"/>
              <a:t>; </a:t>
            </a:r>
            <a:r>
              <a:rPr lang="ru-RU" dirty="0" err="1"/>
              <a:t>пригнічення</a:t>
            </a:r>
            <a:r>
              <a:rPr lang="ru-RU" dirty="0"/>
              <a:t> </a:t>
            </a:r>
            <a:r>
              <a:rPr lang="ru-RU" dirty="0" err="1"/>
              <a:t>імунних</a:t>
            </a:r>
            <a:r>
              <a:rPr lang="ru-RU" dirty="0"/>
              <a:t> </a:t>
            </a:r>
            <a:r>
              <a:rPr lang="ru-RU" dirty="0" err="1"/>
              <a:t>відповідей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альтернативних</a:t>
            </a:r>
            <a:r>
              <a:rPr lang="ru-RU" dirty="0"/>
              <a:t> </a:t>
            </a:r>
            <a:r>
              <a:rPr lang="ru-RU" dirty="0" err="1"/>
              <a:t>цитотоксичних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подальші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легенева</a:t>
            </a:r>
            <a:r>
              <a:rPr lang="ru-RU" dirty="0"/>
              <a:t> </a:t>
            </a:r>
            <a:r>
              <a:rPr lang="ru-RU" dirty="0" err="1"/>
              <a:t>токсичність</a:t>
            </a:r>
            <a:r>
              <a:rPr lang="ru-RU" dirty="0"/>
              <a:t> </a:t>
            </a:r>
            <a:r>
              <a:rPr lang="ru-RU" dirty="0" err="1"/>
              <a:t>зустрічається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r>
              <a:rPr lang="ru-RU" dirty="0"/>
              <a:t> у 10% </a:t>
            </a:r>
            <a:r>
              <a:rPr lang="ru-RU" dirty="0" err="1"/>
              <a:t>пацієнтів</a:t>
            </a:r>
            <a:r>
              <a:rPr lang="ru-RU" dirty="0"/>
              <a:t>, і </a:t>
            </a:r>
            <a:r>
              <a:rPr lang="ru-RU" dirty="0" err="1"/>
              <a:t>близько</a:t>
            </a:r>
            <a:r>
              <a:rPr lang="ru-RU" dirty="0"/>
              <a:t> 1%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смерті</a:t>
            </a:r>
            <a:r>
              <a:rPr lang="ru-RU" dirty="0"/>
              <a:t> через </a:t>
            </a:r>
            <a:r>
              <a:rPr lang="ru-RU" dirty="0" err="1"/>
              <a:t>фіброз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213512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769ADF-0D99-E747-90A3-ECC45F723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Показання</a:t>
            </a:r>
            <a:r>
              <a:rPr lang="ru-RU" dirty="0"/>
              <a:t> та </a:t>
            </a:r>
            <a:r>
              <a:rPr lang="ru-RU" dirty="0" err="1"/>
              <a:t>застосування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6034B40-24BC-264C-B38E-6C5B5DE41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0989"/>
            <a:ext cx="8596668" cy="3880773"/>
          </a:xfrm>
        </p:spPr>
        <p:txBody>
          <a:bodyPr/>
          <a:lstStyle/>
          <a:p>
            <a:r>
              <a:rPr lang="ru-RU" dirty="0" err="1"/>
              <a:t>Бацитрацин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чином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поверхневих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спричинених</a:t>
            </a:r>
            <a:r>
              <a:rPr lang="ru-RU" dirty="0"/>
              <a:t> </a:t>
            </a:r>
            <a:r>
              <a:rPr lang="ru-RU" dirty="0" err="1"/>
              <a:t>золотистим</a:t>
            </a:r>
            <a:r>
              <a:rPr lang="ru-RU" dirty="0"/>
              <a:t> </a:t>
            </a:r>
            <a:r>
              <a:rPr lang="ru-RU" dirty="0" err="1"/>
              <a:t>стафілококом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наноситься прямо на </a:t>
            </a:r>
            <a:r>
              <a:rPr lang="ru-RU" dirty="0" err="1"/>
              <a:t>шкіру</a:t>
            </a:r>
            <a:r>
              <a:rPr lang="ru-RU" dirty="0"/>
              <a:t> (</a:t>
            </a:r>
            <a:r>
              <a:rPr lang="ru-RU" dirty="0" err="1"/>
              <a:t>місцево</a:t>
            </a:r>
            <a:r>
              <a:rPr lang="ru-RU" dirty="0"/>
              <a:t>).</a:t>
            </a:r>
          </a:p>
          <a:p>
            <a:r>
              <a:rPr lang="ru-RU" dirty="0" err="1"/>
              <a:t>Колістин</a:t>
            </a:r>
            <a:r>
              <a:rPr lang="ru-RU" dirty="0"/>
              <a:t> і </a:t>
            </a:r>
            <a:r>
              <a:rPr lang="ru-RU" dirty="0" err="1"/>
              <a:t>поліміксин</a:t>
            </a:r>
            <a:r>
              <a:rPr lang="ru-RU" dirty="0"/>
              <a:t> </a:t>
            </a:r>
            <a:r>
              <a:rPr lang="en" dirty="0"/>
              <a:t>B </a:t>
            </a:r>
            <a:r>
              <a:rPr lang="ru-RU" dirty="0"/>
              <a:t>часто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, тому вони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серйозних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, при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бактерії</a:t>
            </a:r>
            <a:r>
              <a:rPr lang="ru-RU" dirty="0"/>
              <a:t> </a:t>
            </a:r>
            <a:r>
              <a:rPr lang="ru-RU" dirty="0" err="1"/>
              <a:t>стійкі</a:t>
            </a:r>
            <a:r>
              <a:rPr lang="ru-RU" dirty="0"/>
              <a:t> до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, та за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доступних</a:t>
            </a:r>
            <a:r>
              <a:rPr lang="ru-RU" dirty="0"/>
              <a:t> альтернатив. При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колістину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поліміксину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вводять</a:t>
            </a:r>
            <a:r>
              <a:rPr lang="ru-RU" dirty="0"/>
              <a:t> </a:t>
            </a:r>
            <a:r>
              <a:rPr lang="ru-RU" dirty="0" err="1"/>
              <a:t>внутрішньовенно</a:t>
            </a:r>
            <a:r>
              <a:rPr lang="ru-RU" dirty="0"/>
              <a:t>. У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, </a:t>
            </a:r>
            <a:r>
              <a:rPr lang="ru-RU" dirty="0" err="1"/>
              <a:t>колистин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вдихати</a:t>
            </a:r>
            <a:r>
              <a:rPr lang="ru-RU" dirty="0"/>
              <a:t> через </a:t>
            </a:r>
            <a:r>
              <a:rPr lang="ru-RU" dirty="0" err="1"/>
              <a:t>небулайзер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238691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10D1E77-FEFF-EA43-9FA6-EA225A58B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101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79F9F141-114C-E548-9DE2-4A2F72583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Використовування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вагітності</a:t>
            </a:r>
            <a:r>
              <a:rPr lang="ru-RU" dirty="0"/>
              <a:t> на грудного </a:t>
            </a:r>
            <a:r>
              <a:rPr lang="ru-RU" dirty="0" err="1"/>
              <a:t>годування</a:t>
            </a:r>
            <a:r>
              <a:rPr lang="ru-RU" dirty="0"/>
              <a:t>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50A8DC1-BB2F-2347-BD72-0BC603E92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При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бацитрацину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для плода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вагітності</a:t>
            </a:r>
            <a:r>
              <a:rPr lang="ru-RU" dirty="0"/>
              <a:t> та для </a:t>
            </a:r>
            <a:r>
              <a:rPr lang="ru-RU" dirty="0" err="1"/>
              <a:t>новонародженого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грудного </a:t>
            </a:r>
            <a:r>
              <a:rPr lang="ru-RU" dirty="0" err="1"/>
              <a:t>вигодовування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/>
              <a:t>незначним</a:t>
            </a:r>
            <a:r>
              <a:rPr lang="ru-RU" dirty="0"/>
              <a:t>, тому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бацитрацин</a:t>
            </a:r>
            <a:r>
              <a:rPr lang="ru-RU" dirty="0"/>
              <a:t> </a:t>
            </a:r>
            <a:r>
              <a:rPr lang="ru-RU" dirty="0" err="1"/>
              <a:t>застосовується</a:t>
            </a:r>
            <a:r>
              <a:rPr lang="ru-RU" dirty="0"/>
              <a:t> </a:t>
            </a:r>
            <a:r>
              <a:rPr lang="ru-RU" dirty="0" err="1"/>
              <a:t>місцево</a:t>
            </a:r>
            <a:r>
              <a:rPr lang="ru-RU" dirty="0"/>
              <a:t>, і препарат </a:t>
            </a:r>
            <a:r>
              <a:rPr lang="ru-RU" dirty="0" err="1"/>
              <a:t>майже</a:t>
            </a:r>
            <a:r>
              <a:rPr lang="ru-RU" dirty="0"/>
              <a:t> не </a:t>
            </a:r>
            <a:r>
              <a:rPr lang="ru-RU" dirty="0" err="1"/>
              <a:t>всмоктується</a:t>
            </a:r>
            <a:r>
              <a:rPr lang="ru-RU" dirty="0"/>
              <a:t> у </a:t>
            </a:r>
            <a:r>
              <a:rPr lang="ru-RU" dirty="0" err="1"/>
              <a:t>кровотік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безпеку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не </a:t>
            </a:r>
            <a:r>
              <a:rPr lang="ru-RU" dirty="0" err="1"/>
              <a:t>встановлено</a:t>
            </a:r>
            <a:r>
              <a:rPr lang="ru-RU" dirty="0"/>
              <a:t>. Те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стосується</a:t>
            </a:r>
            <a:r>
              <a:rPr lang="ru-RU" dirty="0"/>
              <a:t> </a:t>
            </a:r>
            <a:r>
              <a:rPr lang="ru-RU" dirty="0" err="1"/>
              <a:t>поліміксину</a:t>
            </a:r>
            <a:r>
              <a:rPr lang="ru-RU" dirty="0"/>
              <a:t> В і </a:t>
            </a:r>
            <a:r>
              <a:rPr lang="ru-RU" dirty="0" err="1"/>
              <a:t>колістину</a:t>
            </a:r>
            <a:r>
              <a:rPr lang="ru-RU" dirty="0"/>
              <a:t> при </a:t>
            </a:r>
            <a:r>
              <a:rPr lang="ru-RU" dirty="0" err="1"/>
              <a:t>місцевому</a:t>
            </a:r>
            <a:r>
              <a:rPr lang="ru-RU" dirty="0"/>
              <a:t> </a:t>
            </a:r>
            <a:r>
              <a:rPr lang="ru-RU" dirty="0" err="1"/>
              <a:t>застосуванні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Поліміксин</a:t>
            </a:r>
            <a:r>
              <a:rPr lang="ru-RU" dirty="0"/>
              <a:t> і </a:t>
            </a:r>
            <a:r>
              <a:rPr lang="ru-RU" dirty="0" err="1"/>
              <a:t>колистин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ін'єкцій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вагітності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тоді</a:t>
            </a:r>
            <a:r>
              <a:rPr lang="ru-RU" dirty="0"/>
              <a:t>, коли </a:t>
            </a:r>
            <a:r>
              <a:rPr lang="ru-RU" dirty="0" err="1"/>
              <a:t>користь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переважує</a:t>
            </a:r>
            <a:r>
              <a:rPr lang="ru-RU" dirty="0"/>
              <a:t> </a:t>
            </a:r>
            <a:r>
              <a:rPr lang="ru-RU" dirty="0" err="1"/>
              <a:t>ризики</a:t>
            </a:r>
            <a:r>
              <a:rPr lang="ru-RU" dirty="0"/>
              <a:t>. При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поліміксину</a:t>
            </a:r>
            <a:r>
              <a:rPr lang="ru-RU" dirty="0"/>
              <a:t> </a:t>
            </a:r>
            <a:r>
              <a:rPr lang="ru-RU" dirty="0" err="1"/>
              <a:t>ніяких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впливів</a:t>
            </a:r>
            <a:r>
              <a:rPr lang="ru-RU" dirty="0"/>
              <a:t> на </a:t>
            </a:r>
            <a:r>
              <a:rPr lang="ru-RU" dirty="0" err="1"/>
              <a:t>плід</a:t>
            </a:r>
            <a:r>
              <a:rPr lang="ru-RU" dirty="0"/>
              <a:t> не </a:t>
            </a:r>
            <a:r>
              <a:rPr lang="ru-RU" dirty="0" err="1"/>
              <a:t>спостерігалося</a:t>
            </a:r>
            <a:r>
              <a:rPr lang="ru-RU" dirty="0"/>
              <a:t> в </a:t>
            </a:r>
            <a:r>
              <a:rPr lang="ru-RU" dirty="0" err="1"/>
              <a:t>дослідженнях</a:t>
            </a:r>
            <a:r>
              <a:rPr lang="ru-RU" dirty="0"/>
              <a:t> на </a:t>
            </a:r>
            <a:r>
              <a:rPr lang="ru-RU" dirty="0" err="1"/>
              <a:t>тваринах</a:t>
            </a:r>
            <a:r>
              <a:rPr lang="ru-RU" dirty="0"/>
              <a:t>, але у </a:t>
            </a:r>
            <a:r>
              <a:rPr lang="ru-RU" dirty="0" err="1"/>
              <a:t>вагітних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з </a:t>
            </a:r>
            <a:r>
              <a:rPr lang="ru-RU" dirty="0" err="1"/>
              <a:t>належним</a:t>
            </a:r>
            <a:r>
              <a:rPr lang="ru-RU" dirty="0"/>
              <a:t> дизайном не </a:t>
            </a:r>
            <a:r>
              <a:rPr lang="ru-RU" dirty="0" err="1"/>
              <a:t>проводилися</a:t>
            </a:r>
            <a:r>
              <a:rPr lang="ru-RU" dirty="0"/>
              <a:t>. При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колістину</a:t>
            </a:r>
            <a:r>
              <a:rPr lang="ru-RU" dirty="0"/>
              <a:t> </a:t>
            </a:r>
            <a:r>
              <a:rPr lang="ru-RU" dirty="0" err="1"/>
              <a:t>шкідливий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плід</a:t>
            </a:r>
            <a:r>
              <a:rPr lang="ru-RU" dirty="0"/>
              <a:t> </a:t>
            </a:r>
            <a:r>
              <a:rPr lang="ru-RU" dirty="0" err="1"/>
              <a:t>спостерігався</a:t>
            </a:r>
            <a:r>
              <a:rPr lang="ru-RU" dirty="0"/>
              <a:t> у </a:t>
            </a:r>
            <a:r>
              <a:rPr lang="ru-RU" dirty="0" err="1"/>
              <a:t>дослідженнях</a:t>
            </a:r>
            <a:r>
              <a:rPr lang="ru-RU" dirty="0"/>
              <a:t> на </a:t>
            </a:r>
            <a:r>
              <a:rPr lang="ru-RU" dirty="0" err="1"/>
              <a:t>тваринах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Невідомо</a:t>
            </a:r>
            <a:r>
              <a:rPr lang="ru-RU" dirty="0"/>
              <a:t>,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безпечне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поліміксину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колістину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ін'єкцій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грудного </a:t>
            </a:r>
            <a:r>
              <a:rPr lang="ru-RU" dirty="0" err="1"/>
              <a:t>вигодовування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58222224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935B3E-7B57-4BC3-80A6-2CFC7AE1307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3E9AD99-9529-48A3-8B15-E9A5B48DF4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AF132F-362C-4C7E-9AE5-203472A092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61</TotalTime>
  <Words>952</Words>
  <Application>Microsoft Office PowerPoint</Application>
  <PresentationFormat>Произвольный</PresentationFormat>
  <Paragraphs>33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Поліпептидні антибіотики (поліміксини)</vt:lpstr>
      <vt:lpstr>Визначення </vt:lpstr>
      <vt:lpstr>Механізм дії</vt:lpstr>
      <vt:lpstr>Бацитрацін</vt:lpstr>
      <vt:lpstr>Поліміксини</vt:lpstr>
      <vt:lpstr>Блеоміцин</vt:lpstr>
      <vt:lpstr>Показання та застосування</vt:lpstr>
      <vt:lpstr>Слайд 8</vt:lpstr>
      <vt:lpstr>Використовування під час вагітності на грудного годування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Поліпептидні антибіотики (поліміксини)</dc:title>
  <dc:creator>Разумовська Світлана Дмитрівна</dc:creator>
  <cp:lastModifiedBy>Холод Поліна</cp:lastModifiedBy>
  <cp:revision>6</cp:revision>
  <dcterms:created xsi:type="dcterms:W3CDTF">2023-12-17T15:41:37Z</dcterms:created>
  <dcterms:modified xsi:type="dcterms:W3CDTF">2024-02-14T11:39:56Z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