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0" r:id="rId9"/>
    <p:sldId id="261" r:id="rId10"/>
    <p:sldId id="262" r:id="rId11"/>
    <p:sldId id="263" r:id="rId12"/>
    <p:sldId id="264" r:id="rId13"/>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100434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1055898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3735409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2008665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3388969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2874291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4248836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2057712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3031173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2542216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E855BAC-52AE-4344-82B6-591F4313BC06}" type="slidenum">
              <a:rPr lang="uk-UA" smtClean="0"/>
              <a:pPr/>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1167331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2535504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E855BAC-52AE-4344-82B6-591F4313BC06}" type="slidenum">
              <a:rPr lang="uk-UA" smtClean="0"/>
              <a:pPr/>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3612852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1938836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2843285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7287CD3-5F04-4CF7-9598-7BD3F905FF63}" type="datetimeFigureOut">
              <a:rPr lang="uk-UA" smtClean="0"/>
              <a:pPr/>
              <a:t>14.02.2024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3923202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7287CD3-5F04-4CF7-9598-7BD3F905FF63}" type="datetimeFigureOut">
              <a:rPr lang="uk-UA" smtClean="0"/>
              <a:pPr/>
              <a:t>14.02.2024</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E855BAC-52AE-4344-82B6-591F4313BC06}" type="slidenum">
              <a:rPr lang="uk-UA" smtClean="0"/>
              <a:pPr/>
              <a:t>‹#›</a:t>
            </a:fld>
            <a:endParaRPr lang="uk-UA"/>
          </a:p>
        </p:txBody>
      </p:sp>
    </p:spTree>
    <p:extLst>
      <p:ext uri="{BB962C8B-B14F-4D97-AF65-F5344CB8AC3E}">
        <p14:creationId xmlns:p14="http://schemas.microsoft.com/office/powerpoint/2010/main" xmlns="" val="11123814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uk.wikipedia.org/w/index.php?title=Clitopilus_passeckerianus&amp;action=edit&amp;redlink=1"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uk.wikipedia.org/wiki/%D0%A0%D0%B8%D0%B1%D0%BE%D1%81%D0%BE%D0%BC%D0%B0" TargetMode="External"/><Relationship Id="rId2" Type="http://schemas.openxmlformats.org/officeDocument/2006/relationships/hyperlink" Target="https://uk.wikipedia.org/wiki/%D0%91%D1%96%D0%BB%D0%BE%D0%BA" TargetMode="External"/><Relationship Id="rId1" Type="http://schemas.openxmlformats.org/officeDocument/2006/relationships/slideLayout" Target="../slideLayouts/slideLayout6.xml"/><Relationship Id="rId4" Type="http://schemas.openxmlformats.org/officeDocument/2006/relationships/hyperlink" Target="https://uk.wikipedia.org/w/index.php?title=%D0%9F%D0%B5%D0%BF%D1%82%D0%B8%D0%B4%D0%B8%D0%BB%D1%82%D1%80%D0%B0%D0%BD%D1%81%D1%84%D0%B5%D1%80%D0%B0%D0%B7%D0%B0&amp;action=edit&amp;redlink=1"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uk.wikipedia.org/wiki/%D0%9F%D0%B0%D1%80%D0%B5%D0%BD%D1%82%D0%B5%D1%80%D0%B0%D0%BB%D1%8C%D0%BD%D0%B8%D0%B9" TargetMode="External"/><Relationship Id="rId3" Type="http://schemas.openxmlformats.org/officeDocument/2006/relationships/hyperlink" Target="https://uk.wikipedia.org/w/index.php?title=%D0%A2%D1%96%D0%B0%D0%BC%D1%83%D0%BB%D1%96%D0%BD&amp;action=edit&amp;redlink=1" TargetMode="External"/><Relationship Id="rId7" Type="http://schemas.openxmlformats.org/officeDocument/2006/relationships/hyperlink" Target="https://uk.wikipedia.org/wiki/%D0%9F%D0%B5%D1%80%D0%BE%D1%80%D0%B0%D0%BB%D1%8C%D0%BD%D0%B8%D0%B9_%D0%BF%D1%80%D0%B8%D0%B9%D0%BE%D0%BC_%D0%BB%D1%96%D0%BA%D0%B0%D1%80%D1%81%D1%8C%D0%BA%D0%B8%D1%85_%D0%B7%D0%B0%D1%81%D0%BE%D0%B1%D1%96%D0%B2" TargetMode="External"/><Relationship Id="rId2" Type="http://schemas.openxmlformats.org/officeDocument/2006/relationships/hyperlink" Target="https://uk.wikipedia.org/w/index.php?title=%D0%92%D0%B0%D0%BB%D0%BD%D0%B5%D0%BC%D1%83%D0%BB%D1%96%D0%BD&amp;action=edit&amp;redlink=1" TargetMode="External"/><Relationship Id="rId1" Type="http://schemas.openxmlformats.org/officeDocument/2006/relationships/slideLayout" Target="../slideLayouts/slideLayout6.xml"/><Relationship Id="rId6" Type="http://schemas.openxmlformats.org/officeDocument/2006/relationships/hyperlink" Target="https://uk.wikipedia.org/w/index.php?title=%D0%90%D0%B7%D0%B0%D0%BC%D1%83%D0%BB%D1%96%D0%BD&amp;action=edit&amp;redlink=1" TargetMode="External"/><Relationship Id="rId5" Type="http://schemas.openxmlformats.org/officeDocument/2006/relationships/hyperlink" Target="https://uk.wikipedia.org/wiki/%D0%94%D0%B5%D1%80%D0%BC%D0%B0%D1%82%D0%BE%D0%BB%D0%BE%D0%B3%D1%96%D1%8F" TargetMode="External"/><Relationship Id="rId4" Type="http://schemas.openxmlformats.org/officeDocument/2006/relationships/hyperlink" Target="https://uk.wikipedia.org/wiki/%D0%A0%D0%B5%D1%82%D0%B0%D0%BF%D0%B0%D0%BC%D1%83%D0%BB%D1%96%D0%BD" TargetMode="External"/><Relationship Id="rId9" Type="http://schemas.openxmlformats.org/officeDocument/2006/relationships/hyperlink" Target="https://uk.wikipedia.org/wiki/%D0%94%D0%B8%D1%85%D0%B0%D0%BB%D1%8C%D0%BD%D0%B0_%D1%81%D0%B8%D1%81%D1%82%D0%B5%D0%BC%D0%B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hyperlink" Target="https://uk.wikipedia.org/wiki/%D0%A1%D1%82%D1%80%D0%B5%D0%BF%D1%82%D0%BE%D0%BA%D0%BE%D0%BA%D0%B8" TargetMode="External"/><Relationship Id="rId3" Type="http://schemas.openxmlformats.org/officeDocument/2006/relationships/hyperlink" Target="https://uk.wikipedia.org/wiki/%D0%A0%D0%B5%D1%82%D0%B0%D0%BF%D0%B0%D0%BC%D1%83%D0%BB%D1%96%D0%BD#cite_note-compendium.com.ua-1" TargetMode="External"/><Relationship Id="rId7" Type="http://schemas.openxmlformats.org/officeDocument/2006/relationships/hyperlink" Target="https://uk.wikipedia.org/wiki/%D0%A1%D1%82%D0%B0%D1%84%D1%96%D0%BB%D0%BE%D0%BA%D0%BE%D0%BA%D0%B8" TargetMode="External"/><Relationship Id="rId12" Type="http://schemas.openxmlformats.org/officeDocument/2006/relationships/hyperlink" Target="https://uk.wikipedia.org/wiki/Porphyromonas" TargetMode="External"/><Relationship Id="rId2" Type="http://schemas.openxmlformats.org/officeDocument/2006/relationships/hyperlink" Target="https://uk.wikipedia.org/wiki/%D0%91%D1%96%D0%BB%D0%BE%D0%BA" TargetMode="External"/><Relationship Id="rId1" Type="http://schemas.openxmlformats.org/officeDocument/2006/relationships/slideLayout" Target="../slideLayouts/slideLayout6.xml"/><Relationship Id="rId6" Type="http://schemas.openxmlformats.org/officeDocument/2006/relationships/hyperlink" Target="https://uk.wikipedia.org/wiki/%D0%A0%D0%B5%D1%82%D0%B0%D0%BF%D0%B0%D0%BC%D1%83%D0%BB%D1%96%D0%BD#cite_note-vitapol.com.ua-3" TargetMode="External"/><Relationship Id="rId11" Type="http://schemas.openxmlformats.org/officeDocument/2006/relationships/hyperlink" Target="https://uk.wikipedia.org/wiki/Fusobacterium" TargetMode="External"/><Relationship Id="rId5" Type="http://schemas.openxmlformats.org/officeDocument/2006/relationships/hyperlink" Target="https://uk.wikipedia.org/w/index.php?title=%D0%9F%D0%B5%D0%BF%D1%82%D0%B8%D0%B4%D0%B8%D0%BB%D1%82%D1%80%D0%B0%D0%BD%D1%81%D1%84%D0%B5%D1%80%D0%B0%D0%B7%D0%B0&amp;action=edit&amp;redlink=1" TargetMode="External"/><Relationship Id="rId10" Type="http://schemas.openxmlformats.org/officeDocument/2006/relationships/hyperlink" Target="https://uk.wikipedia.org/w/index.php?title=Prevotella&amp;action=edit&amp;redlink=1" TargetMode="External"/><Relationship Id="rId4" Type="http://schemas.openxmlformats.org/officeDocument/2006/relationships/hyperlink" Target="https://uk.wikipedia.org/wiki/%D0%A0%D0%B8%D0%B1%D0%BE%D1%81%D0%BE%D0%BC%D0%B0" TargetMode="External"/><Relationship Id="rId9" Type="http://schemas.openxmlformats.org/officeDocument/2006/relationships/hyperlink" Target="https://uk.wikipedia.org/wiki/%D0%A0%D0%B5%D1%82%D0%B0%D0%BF%D0%B0%D0%BC%D1%83%D0%BB%D1%96%D0%BD#cite_note-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uk.wikipedia.org/wiki/%D0%9F%D1%81%D0%BE%D1%80%D1%96%D0%B0%D0%B7"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smtClean="0"/>
              <a:t>Похідні </a:t>
            </a:r>
            <a:r>
              <a:rPr lang="uk-UA" dirty="0" err="1" smtClean="0"/>
              <a:t>плевромутиліну</a:t>
            </a:r>
            <a:endParaRPr lang="uk-UA" dirty="0"/>
          </a:p>
        </p:txBody>
      </p:sp>
      <p:sp>
        <p:nvSpPr>
          <p:cNvPr id="3" name="Подзаголовок 2"/>
          <p:cNvSpPr>
            <a:spLocks noGrp="1"/>
          </p:cNvSpPr>
          <p:nvPr>
            <p:ph type="subTitle" idx="1"/>
          </p:nvPr>
        </p:nvSpPr>
        <p:spPr>
          <a:xfrm>
            <a:off x="8176335" y="5202238"/>
            <a:ext cx="3610252" cy="1655762"/>
          </a:xfrm>
        </p:spPr>
        <p:txBody>
          <a:bodyPr/>
          <a:lstStyle/>
          <a:p>
            <a:endParaRPr lang="uk-UA" dirty="0"/>
          </a:p>
        </p:txBody>
      </p:sp>
      <p:pic>
        <p:nvPicPr>
          <p:cNvPr id="4098" name="Picture 2" descr="Плевромутилин — Википедия"/>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61244" y="483440"/>
            <a:ext cx="2969365" cy="342619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1989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14509" y="331433"/>
            <a:ext cx="8915400" cy="3777622"/>
          </a:xfrm>
        </p:spPr>
        <p:txBody>
          <a:bodyPr/>
          <a:lstStyle/>
          <a:p>
            <a:r>
              <a:rPr lang="uk-UA" b="1" dirty="0" err="1"/>
              <a:t>Плевромутилін</a:t>
            </a:r>
            <a:r>
              <a:rPr lang="uk-UA" dirty="0"/>
              <a:t> — природний препарат, що має антибактеріальну дію. </a:t>
            </a:r>
            <a:r>
              <a:rPr lang="uk-UA" dirty="0" err="1"/>
              <a:t>Плевромутилін</a:t>
            </a:r>
            <a:r>
              <a:rPr lang="uk-UA" dirty="0"/>
              <a:t> уперше отриманий у 1950 році як продукт життєдіяльності грибка </a:t>
            </a:r>
            <a:r>
              <a:rPr lang="en-US" dirty="0" err="1">
                <a:hlinkClick r:id="rId2" tooltip="Clitopilus passeckerianus (ще не написана)"/>
              </a:rPr>
              <a:t>Clitopilus</a:t>
            </a:r>
            <a:r>
              <a:rPr lang="en-US" dirty="0">
                <a:hlinkClick r:id="rId2" tooltip="Clitopilus passeckerianus (ще не написана)"/>
              </a:rPr>
              <a:t> </a:t>
            </a:r>
            <a:r>
              <a:rPr lang="en-US" dirty="0" err="1">
                <a:hlinkClick r:id="rId2" tooltip="Clitopilus passeckerianus (ще не написана)"/>
              </a:rPr>
              <a:t>passeckerianus</a:t>
            </a:r>
            <a:endParaRPr lang="uk-UA" dirty="0"/>
          </a:p>
        </p:txBody>
      </p:sp>
      <p:pic>
        <p:nvPicPr>
          <p:cNvPr id="1026" name="Picture 2" descr="undefine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59619" y="1183431"/>
            <a:ext cx="6683622" cy="55192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51275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2400" dirty="0"/>
              <a:t>Механізм антибактеріальної дії </a:t>
            </a:r>
            <a:r>
              <a:rPr lang="uk-UA" sz="2400" dirty="0" err="1"/>
              <a:t>плевромутиліну</a:t>
            </a:r>
            <a:r>
              <a:rPr lang="uk-UA" sz="2400" dirty="0"/>
              <a:t> полягає у блокуванні синтезу </a:t>
            </a:r>
            <a:r>
              <a:rPr lang="uk-UA" sz="2400" dirty="0">
                <a:hlinkClick r:id="rId2" tooltip="Білок"/>
              </a:rPr>
              <a:t>білка</a:t>
            </a:r>
            <a:r>
              <a:rPr lang="uk-UA" sz="2400" dirty="0"/>
              <a:t> шляхом зв'язування з 50</a:t>
            </a:r>
            <a:r>
              <a:rPr lang="en-US" sz="2400" dirty="0"/>
              <a:t>S </a:t>
            </a:r>
            <a:r>
              <a:rPr lang="uk-UA" sz="2400" dirty="0" err="1"/>
              <a:t>субодиницею</a:t>
            </a:r>
            <a:r>
              <a:rPr lang="uk-UA" sz="2400" dirty="0"/>
              <a:t> бактеріальних </a:t>
            </a:r>
            <a:r>
              <a:rPr lang="uk-UA" sz="2400" dirty="0">
                <a:hlinkClick r:id="rId3" tooltip="Рибосома"/>
              </a:rPr>
              <a:t>рибосом</a:t>
            </a:r>
            <a:r>
              <a:rPr lang="uk-UA" sz="2400" dirty="0"/>
              <a:t> одночасно у трьох місцях — </a:t>
            </a:r>
            <a:r>
              <a:rPr lang="en-US" sz="2400" dirty="0"/>
              <a:t>P-</a:t>
            </a:r>
            <a:r>
              <a:rPr lang="uk-UA" sz="2400" dirty="0"/>
              <a:t>ділянці, </a:t>
            </a:r>
            <a:r>
              <a:rPr lang="en-US" sz="2400" dirty="0"/>
              <a:t>L3-</a:t>
            </a:r>
            <a:r>
              <a:rPr lang="uk-UA" sz="2400" dirty="0"/>
              <a:t>ділянці та </a:t>
            </a:r>
            <a:r>
              <a:rPr lang="uk-UA" sz="2400" dirty="0" err="1">
                <a:hlinkClick r:id="rId4" tooltip="Пептидилтрансфераза (ще не написана)"/>
              </a:rPr>
              <a:t>пептидилтрансферазному</a:t>
            </a:r>
            <a:r>
              <a:rPr lang="uk-UA" sz="2400" dirty="0"/>
              <a:t> центрі, що забезпечує зменшення імовірності розвитку резистентності у мікроорганізмів, яка обумовлена виробленням бактеріями спеціальних механізмів генетичної та метаболічної компенсації до деяких механізмів пригнічення їх життєдіяльності</a:t>
            </a:r>
          </a:p>
        </p:txBody>
      </p:sp>
    </p:spTree>
    <p:extLst>
      <p:ext uri="{BB962C8B-B14F-4D97-AF65-F5344CB8AC3E}">
        <p14:creationId xmlns:p14="http://schemas.microsoft.com/office/powerpoint/2010/main" xmlns="" val="963637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2000" dirty="0" err="1">
                <a:solidFill>
                  <a:schemeClr val="tx1"/>
                </a:solidFill>
              </a:rPr>
              <a:t>Плевромутилін</a:t>
            </a:r>
            <a:r>
              <a:rPr lang="uk-UA" sz="2000" dirty="0">
                <a:solidFill>
                  <a:schemeClr val="tx1"/>
                </a:solidFill>
              </a:rPr>
              <a:t> не знайшов застосування у клінічній практиці, але його похідні — </a:t>
            </a:r>
            <a:r>
              <a:rPr lang="uk-UA" sz="2000" dirty="0" err="1">
                <a:solidFill>
                  <a:schemeClr val="tx1"/>
                </a:solidFill>
                <a:hlinkClick r:id="rId2" tooltip="Валнемулін (ще не написана)"/>
              </a:rPr>
              <a:t>валнемулін</a:t>
            </a:r>
            <a:r>
              <a:rPr lang="uk-UA" sz="2000" dirty="0">
                <a:solidFill>
                  <a:schemeClr val="tx1"/>
                </a:solidFill>
              </a:rPr>
              <a:t> та </a:t>
            </a:r>
            <a:r>
              <a:rPr lang="uk-UA" sz="2000" dirty="0" err="1">
                <a:solidFill>
                  <a:schemeClr val="tx1"/>
                </a:solidFill>
                <a:hlinkClick r:id="rId3" tooltip="Тіамулін (ще не написана)"/>
              </a:rPr>
              <a:t>тіамулін</a:t>
            </a:r>
            <a:r>
              <a:rPr lang="uk-UA" sz="2000" dirty="0">
                <a:solidFill>
                  <a:schemeClr val="tx1"/>
                </a:solidFill>
              </a:rPr>
              <a:t> знайшли застосування у ветеринарії</a:t>
            </a:r>
            <a:r>
              <a:rPr lang="uk-UA" sz="2000" dirty="0" smtClean="0">
                <a:solidFill>
                  <a:schemeClr val="tx1"/>
                </a:solidFill>
              </a:rPr>
              <a:t>.</a:t>
            </a:r>
            <a:r>
              <a:rPr lang="uk-UA" sz="2000" dirty="0">
                <a:solidFill>
                  <a:schemeClr val="tx1"/>
                </a:solidFill>
              </a:rPr>
              <a:t> Ще один препарат, що є похідним </a:t>
            </a:r>
            <a:r>
              <a:rPr lang="uk-UA" sz="2000" dirty="0" err="1">
                <a:solidFill>
                  <a:schemeClr val="tx1"/>
                </a:solidFill>
              </a:rPr>
              <a:t>плевромутиліну</a:t>
            </a:r>
            <a:r>
              <a:rPr lang="uk-UA" sz="2000" dirty="0">
                <a:solidFill>
                  <a:schemeClr val="tx1"/>
                </a:solidFill>
              </a:rPr>
              <a:t> — </a:t>
            </a:r>
            <a:r>
              <a:rPr lang="uk-UA" sz="2000" dirty="0" err="1">
                <a:solidFill>
                  <a:schemeClr val="tx1"/>
                </a:solidFill>
                <a:hlinkClick r:id="rId4" tooltip="Ретапамулін"/>
              </a:rPr>
              <a:t>ретапамулін</a:t>
            </a:r>
            <a:r>
              <a:rPr lang="uk-UA" sz="2000" dirty="0">
                <a:solidFill>
                  <a:schemeClr val="tx1"/>
                </a:solidFill>
              </a:rPr>
              <a:t> — із 2007 року застосовується для місцевого лікування у </a:t>
            </a:r>
            <a:r>
              <a:rPr lang="uk-UA" sz="2000" dirty="0">
                <a:solidFill>
                  <a:schemeClr val="tx1"/>
                </a:solidFill>
                <a:hlinkClick r:id="rId5" tooltip="Дерматологія"/>
              </a:rPr>
              <a:t>дерматології</a:t>
            </a:r>
            <a:r>
              <a:rPr lang="uk-UA" sz="2000" dirty="0" smtClean="0">
                <a:solidFill>
                  <a:schemeClr val="tx1"/>
                </a:solidFill>
              </a:rPr>
              <a:t>.</a:t>
            </a:r>
            <a:r>
              <a:rPr lang="uk-UA" sz="2000" dirty="0">
                <a:solidFill>
                  <a:schemeClr val="tx1"/>
                </a:solidFill>
              </a:rPr>
              <a:t> Проводяться клінічні дослідження нових антибіотиків, що є похідними </a:t>
            </a:r>
            <a:r>
              <a:rPr lang="uk-UA" sz="2000" dirty="0" err="1">
                <a:solidFill>
                  <a:schemeClr val="tx1"/>
                </a:solidFill>
              </a:rPr>
              <a:t>плевромутиліну</a:t>
            </a:r>
            <a:r>
              <a:rPr lang="uk-UA" sz="2000" dirty="0">
                <a:solidFill>
                  <a:schemeClr val="tx1"/>
                </a:solidFill>
              </a:rPr>
              <a:t> — </a:t>
            </a:r>
            <a:r>
              <a:rPr lang="uk-UA" sz="2000" dirty="0" err="1" smtClean="0">
                <a:solidFill>
                  <a:schemeClr val="tx1"/>
                </a:solidFill>
                <a:hlinkClick r:id="rId6" tooltip="Азамулін (ще не написана)"/>
              </a:rPr>
              <a:t>азамуліну</a:t>
            </a:r>
            <a:r>
              <a:rPr lang="uk-UA" sz="2000" dirty="0" smtClean="0">
                <a:solidFill>
                  <a:schemeClr val="tx1"/>
                </a:solidFill>
              </a:rPr>
              <a:t> та </a:t>
            </a:r>
            <a:r>
              <a:rPr lang="uk-UA" sz="2000" dirty="0">
                <a:solidFill>
                  <a:schemeClr val="tx1"/>
                </a:solidFill>
              </a:rPr>
              <a:t>препарату </a:t>
            </a:r>
            <a:r>
              <a:rPr lang="en-US" sz="2000" b="1" dirty="0">
                <a:solidFill>
                  <a:schemeClr val="tx1"/>
                </a:solidFill>
              </a:rPr>
              <a:t>BC-3781</a:t>
            </a:r>
            <a:r>
              <a:rPr lang="en-US" sz="2000" dirty="0">
                <a:solidFill>
                  <a:schemeClr val="tx1"/>
                </a:solidFill>
              </a:rPr>
              <a:t>, </a:t>
            </a:r>
            <a:r>
              <a:rPr lang="uk-UA" sz="2000" dirty="0">
                <a:solidFill>
                  <a:schemeClr val="tx1"/>
                </a:solidFill>
              </a:rPr>
              <a:t>що пройшов ІІ фазу клінічних </a:t>
            </a:r>
            <a:r>
              <a:rPr lang="uk-UA" sz="2000" dirty="0" err="1" smtClean="0">
                <a:solidFill>
                  <a:schemeClr val="tx1"/>
                </a:solidFill>
              </a:rPr>
              <a:t>досліджень.Препарат</a:t>
            </a:r>
            <a:r>
              <a:rPr lang="uk-UA" sz="2000" dirty="0">
                <a:solidFill>
                  <a:schemeClr val="tx1"/>
                </a:solidFill>
              </a:rPr>
              <a:t> </a:t>
            </a:r>
            <a:r>
              <a:rPr lang="en-US" sz="2000" b="1" dirty="0">
                <a:solidFill>
                  <a:schemeClr val="tx1"/>
                </a:solidFill>
              </a:rPr>
              <a:t>BC-3781</a:t>
            </a:r>
            <a:r>
              <a:rPr lang="en-US" sz="2000" dirty="0">
                <a:solidFill>
                  <a:schemeClr val="tx1"/>
                </a:solidFill>
              </a:rPr>
              <a:t> </a:t>
            </a:r>
            <a:r>
              <a:rPr lang="uk-UA" sz="2000" dirty="0">
                <a:solidFill>
                  <a:schemeClr val="tx1"/>
                </a:solidFill>
              </a:rPr>
              <a:t>є першим похідним </a:t>
            </a:r>
            <a:r>
              <a:rPr lang="uk-UA" sz="2000" dirty="0" err="1">
                <a:solidFill>
                  <a:schemeClr val="tx1"/>
                </a:solidFill>
              </a:rPr>
              <a:t>плевромутиліну</a:t>
            </a:r>
            <a:r>
              <a:rPr lang="uk-UA" sz="2000" dirty="0">
                <a:solidFill>
                  <a:schemeClr val="tx1"/>
                </a:solidFill>
              </a:rPr>
              <a:t>, що може застосовуватися </a:t>
            </a:r>
            <a:r>
              <a:rPr lang="uk-UA" sz="2000" dirty="0" err="1">
                <a:solidFill>
                  <a:schemeClr val="tx1"/>
                </a:solidFill>
                <a:hlinkClick r:id="rId7" tooltip="Пероральний прийом лікарських засобів"/>
              </a:rPr>
              <a:t>перорально</a:t>
            </a:r>
            <a:r>
              <a:rPr lang="uk-UA" sz="2000" dirty="0">
                <a:solidFill>
                  <a:schemeClr val="tx1"/>
                </a:solidFill>
              </a:rPr>
              <a:t> та </a:t>
            </a:r>
            <a:r>
              <a:rPr lang="uk-UA" sz="2000" dirty="0" err="1">
                <a:solidFill>
                  <a:schemeClr val="tx1"/>
                </a:solidFill>
                <a:hlinkClick r:id="rId8" tooltip="Парентеральний"/>
              </a:rPr>
              <a:t>парентерально</a:t>
            </a:r>
            <a:r>
              <a:rPr lang="uk-UA" sz="2000" dirty="0">
                <a:solidFill>
                  <a:schemeClr val="tx1"/>
                </a:solidFill>
              </a:rPr>
              <a:t> для лікування інфекцій </a:t>
            </a:r>
            <a:r>
              <a:rPr lang="uk-UA" sz="2000" dirty="0">
                <a:solidFill>
                  <a:schemeClr val="tx1"/>
                </a:solidFill>
                <a:hlinkClick r:id="rId9" tooltip="Дихальна система"/>
              </a:rPr>
              <a:t>дихальної системи</a:t>
            </a:r>
            <a:r>
              <a:rPr lang="uk-UA" sz="2000" dirty="0">
                <a:solidFill>
                  <a:schemeClr val="tx1"/>
                </a:solidFill>
              </a:rPr>
              <a:t> та шкіри у людини</a:t>
            </a:r>
          </a:p>
        </p:txBody>
      </p:sp>
    </p:spTree>
    <p:extLst>
      <p:ext uri="{BB962C8B-B14F-4D97-AF65-F5344CB8AC3E}">
        <p14:creationId xmlns:p14="http://schemas.microsoft.com/office/powerpoint/2010/main" xmlns="" val="56065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err="1"/>
              <a:t>Гідрофумарат</a:t>
            </a:r>
            <a:r>
              <a:rPr lang="uk-UA" b="1" dirty="0"/>
              <a:t> </a:t>
            </a:r>
            <a:r>
              <a:rPr lang="uk-UA" b="1" dirty="0" err="1"/>
              <a:t>тіамуліну</a:t>
            </a:r>
            <a:r>
              <a:rPr lang="uk-UA" b="1" dirty="0"/>
              <a:t> </a:t>
            </a:r>
            <a:r>
              <a:rPr lang="uk-UA" dirty="0"/>
              <a:t>є похідним </a:t>
            </a:r>
            <a:r>
              <a:rPr lang="uk-UA" dirty="0" err="1"/>
              <a:t>плевромутиліну</a:t>
            </a:r>
            <a:r>
              <a:rPr lang="uk-UA" dirty="0"/>
              <a:t>, який може використовуватися у ветеринарії, зокрема для свиней і птиці. Це </a:t>
            </a:r>
            <a:r>
              <a:rPr lang="uk-UA" dirty="0" err="1"/>
              <a:t>дитерпеновий</a:t>
            </a:r>
            <a:r>
              <a:rPr lang="uk-UA" dirty="0"/>
              <a:t> антимікробний препарат із хімічною структурою </a:t>
            </a:r>
            <a:r>
              <a:rPr lang="uk-UA" dirty="0" err="1"/>
              <a:t>плевромутиліну</a:t>
            </a:r>
            <a:r>
              <a:rPr lang="uk-UA" dirty="0"/>
              <a:t>, подібною до </a:t>
            </a:r>
            <a:r>
              <a:rPr lang="uk-UA" dirty="0" err="1"/>
              <a:t>валнемуліну</a:t>
            </a:r>
            <a:r>
              <a:rPr lang="uk-UA" dirty="0"/>
              <a:t>.</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524763" y="3887678"/>
            <a:ext cx="2663625" cy="2663625"/>
          </a:xfrm>
          <a:prstGeom prst="rect">
            <a:avLst/>
          </a:prstGeom>
        </p:spPr>
      </p:pic>
    </p:spTree>
    <p:extLst>
      <p:ext uri="{BB962C8B-B14F-4D97-AF65-F5344CB8AC3E}">
        <p14:creationId xmlns:p14="http://schemas.microsoft.com/office/powerpoint/2010/main" xmlns="" val="3692396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1800" dirty="0"/>
              <a:t>Цей продукт є бактеріостатичним антибіотиком, але він також має бактерицидну дію на чутливі бактерії при дуже високій </a:t>
            </a:r>
            <a:r>
              <a:rPr lang="uk-UA" sz="1800" dirty="0" err="1"/>
              <a:t>концентрації.Антибактеріальний</a:t>
            </a:r>
            <a:r>
              <a:rPr lang="uk-UA" sz="1800" dirty="0"/>
              <a:t> механізм дії полягає в пригніченні синтезу бактеріального білка шляхом зв’язування з 50-ю </a:t>
            </a:r>
            <a:r>
              <a:rPr lang="uk-UA" sz="1800" dirty="0" err="1"/>
              <a:t>субодиницею</a:t>
            </a:r>
            <a:r>
              <a:rPr lang="uk-UA" sz="1800" dirty="0"/>
              <a:t> бактеріальної рибосоми.</a:t>
            </a:r>
            <a:br>
              <a:rPr lang="uk-UA" sz="1800" dirty="0"/>
            </a:br>
            <a:r>
              <a:rPr lang="uk-UA" sz="1800" dirty="0" err="1"/>
              <a:t>Тіамуліну</a:t>
            </a:r>
            <a:r>
              <a:rPr lang="uk-UA" sz="1800" dirty="0"/>
              <a:t> </a:t>
            </a:r>
            <a:r>
              <a:rPr lang="uk-UA" sz="1800" dirty="0" err="1"/>
              <a:t>гідрофумарат</a:t>
            </a:r>
            <a:r>
              <a:rPr lang="uk-UA" sz="1800" dirty="0"/>
              <a:t> має хорошу антибактеріальну дію проти різних </a:t>
            </a:r>
            <a:r>
              <a:rPr lang="uk-UA" sz="1800" dirty="0" err="1"/>
              <a:t>грампозитивних</a:t>
            </a:r>
            <a:r>
              <a:rPr lang="uk-UA" sz="1800" dirty="0"/>
              <a:t> коків, включаючи більшість стафілококів і стрептококів (за винятком стрептококів групи </a:t>
            </a:r>
            <a:r>
              <a:rPr lang="en-US" sz="1800" dirty="0"/>
              <a:t>D), </a:t>
            </a:r>
            <a:r>
              <a:rPr lang="uk-UA" sz="1800" dirty="0"/>
              <a:t>а також різноманітних </a:t>
            </a:r>
            <a:r>
              <a:rPr lang="uk-UA" sz="1800" dirty="0" err="1"/>
              <a:t>мікоплазм</a:t>
            </a:r>
            <a:r>
              <a:rPr lang="uk-UA" sz="1800" dirty="0"/>
              <a:t> і деяких </a:t>
            </a:r>
            <a:r>
              <a:rPr lang="uk-UA" sz="1800" dirty="0" err="1"/>
              <a:t>спірохет.Однак</a:t>
            </a:r>
            <a:r>
              <a:rPr lang="uk-UA" sz="1800" dirty="0"/>
              <a:t> антибактеріальна активність проти деяких негативних бактерій дуже слабка, за винятком видів </a:t>
            </a:r>
            <a:r>
              <a:rPr lang="en-US" sz="1800" dirty="0" err="1"/>
              <a:t>Haemophilus</a:t>
            </a:r>
            <a:r>
              <a:rPr lang="en-US" sz="1800" dirty="0"/>
              <a:t> </a:t>
            </a:r>
            <a:r>
              <a:rPr lang="uk-UA" sz="1800" dirty="0"/>
              <a:t>і деяких штамів </a:t>
            </a:r>
            <a:r>
              <a:rPr lang="en-US" sz="1800" dirty="0"/>
              <a:t>E. coli </a:t>
            </a:r>
            <a:r>
              <a:rPr lang="uk-UA" sz="1800" dirty="0"/>
              <a:t>і </a:t>
            </a:r>
            <a:r>
              <a:rPr lang="en-US" sz="1800" dirty="0" err="1"/>
              <a:t>Klebsiella</a:t>
            </a:r>
            <a:r>
              <a:rPr lang="en-US" sz="1800" dirty="0"/>
              <a:t>.</a:t>
            </a:r>
            <a:br>
              <a:rPr lang="en-US" sz="1800" dirty="0"/>
            </a:br>
            <a:r>
              <a:rPr lang="uk-UA" sz="1800" dirty="0" err="1"/>
              <a:t>Гідрофумарат</a:t>
            </a:r>
            <a:r>
              <a:rPr lang="uk-UA" sz="1800" dirty="0"/>
              <a:t> </a:t>
            </a:r>
            <a:r>
              <a:rPr lang="uk-UA" sz="1800" dirty="0" err="1"/>
              <a:t>тіамуліну</a:t>
            </a:r>
            <a:r>
              <a:rPr lang="uk-UA" sz="1800" dirty="0"/>
              <a:t> легко засвоюється після перорального введення у </a:t>
            </a:r>
            <a:r>
              <a:rPr lang="uk-UA" sz="1800" dirty="0" err="1"/>
              <a:t>свиней.Приблизно</a:t>
            </a:r>
            <a:r>
              <a:rPr lang="uk-UA" sz="1800" dirty="0"/>
              <a:t> 85% одноразової дози всмоктується, а максимальна концентрація досягається через 2-4 </a:t>
            </a:r>
            <a:r>
              <a:rPr lang="uk-UA" sz="1800" dirty="0" err="1"/>
              <a:t>години.Він</a:t>
            </a:r>
            <a:r>
              <a:rPr lang="uk-UA" sz="1800" dirty="0"/>
              <a:t> широко поширений в організмі, з найбільшою концентрацією в </a:t>
            </a:r>
            <a:r>
              <a:rPr lang="uk-UA" sz="1800" dirty="0" err="1"/>
              <a:t>легенях.Тіамуліну</a:t>
            </a:r>
            <a:r>
              <a:rPr lang="uk-UA" sz="1800" dirty="0"/>
              <a:t> </a:t>
            </a:r>
            <a:r>
              <a:rPr lang="uk-UA" sz="1800" dirty="0" err="1"/>
              <a:t>гідрофумарат</a:t>
            </a:r>
            <a:r>
              <a:rPr lang="uk-UA" sz="1800" dirty="0"/>
              <a:t> </a:t>
            </a:r>
            <a:r>
              <a:rPr lang="uk-UA" sz="1800" dirty="0" err="1"/>
              <a:t>метаболізується</a:t>
            </a:r>
            <a:r>
              <a:rPr lang="uk-UA" sz="1800" dirty="0"/>
              <a:t> в організмі до 20 метаболітів, деякі з яких мають антибактеріальну </a:t>
            </a:r>
            <a:r>
              <a:rPr lang="uk-UA" sz="1800" dirty="0" err="1"/>
              <a:t>дію.Близько</a:t>
            </a:r>
            <a:r>
              <a:rPr lang="uk-UA" sz="1800" dirty="0"/>
              <a:t> 30 % метаболітів виводиться із сечею, а решта виводиться з калом</a:t>
            </a:r>
          </a:p>
        </p:txBody>
      </p:sp>
    </p:spTree>
    <p:extLst>
      <p:ext uri="{BB962C8B-B14F-4D97-AF65-F5344CB8AC3E}">
        <p14:creationId xmlns:p14="http://schemas.microsoft.com/office/powerpoint/2010/main" xmlns="" val="3264837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err="1"/>
              <a:t>Вальнемулін</a:t>
            </a:r>
            <a:r>
              <a:rPr lang="uk-UA" dirty="0"/>
              <a:t> (торгова назва </a:t>
            </a:r>
            <a:r>
              <a:rPr lang="uk-UA" dirty="0" err="1"/>
              <a:t>Еконор</a:t>
            </a:r>
            <a:r>
              <a:rPr lang="uk-UA" dirty="0"/>
              <a:t>) — антибіотик </a:t>
            </a:r>
            <a:r>
              <a:rPr lang="uk-UA" dirty="0" err="1"/>
              <a:t>плевромутилін</a:t>
            </a:r>
            <a:r>
              <a:rPr lang="uk-UA" dirty="0"/>
              <a:t>, який використовується для лікування дизентерії свиней, </a:t>
            </a:r>
            <a:r>
              <a:rPr lang="uk-UA" dirty="0" err="1"/>
              <a:t>ілеїту</a:t>
            </a:r>
            <a:r>
              <a:rPr lang="uk-UA" dirty="0"/>
              <a:t>, коліту та пневмонії. Використовується також для профілактики кишкових інфекцій свиней. Помічено, що </a:t>
            </a:r>
            <a:r>
              <a:rPr lang="uk-UA" dirty="0" err="1"/>
              <a:t>вальнемулін</a:t>
            </a:r>
            <a:r>
              <a:rPr lang="uk-UA" dirty="0"/>
              <a:t> викликає швидке зменшення клінічних симптомів інфекції </a:t>
            </a:r>
            <a:r>
              <a:rPr lang="en-US" dirty="0"/>
              <a:t>Mycoplasma </a:t>
            </a:r>
            <a:r>
              <a:rPr lang="en-US" dirty="0" err="1"/>
              <a:t>bovis</a:t>
            </a:r>
            <a:r>
              <a:rPr lang="en-US" dirty="0"/>
              <a:t> </a:t>
            </a:r>
            <a:r>
              <a:rPr lang="uk-UA" dirty="0"/>
              <a:t>та виводить </a:t>
            </a:r>
            <a:r>
              <a:rPr lang="en-US" dirty="0"/>
              <a:t>M. </a:t>
            </a:r>
            <a:r>
              <a:rPr lang="en-US" dirty="0" err="1"/>
              <a:t>bovis</a:t>
            </a:r>
            <a:r>
              <a:rPr lang="en-US" dirty="0"/>
              <a:t> </a:t>
            </a:r>
            <a:r>
              <a:rPr lang="uk-UA" dirty="0"/>
              <a:t>з </a:t>
            </a:r>
            <a:r>
              <a:rPr lang="uk-UA" dirty="0" err="1"/>
              <a:t>легенів</a:t>
            </a:r>
            <a:r>
              <a:rPr lang="uk-UA" dirty="0"/>
              <a:t> телят.</a:t>
            </a:r>
          </a:p>
        </p:txBody>
      </p:sp>
    </p:spTree>
    <p:extLst>
      <p:ext uri="{BB962C8B-B14F-4D97-AF65-F5344CB8AC3E}">
        <p14:creationId xmlns:p14="http://schemas.microsoft.com/office/powerpoint/2010/main" xmlns="" val="3382937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1800" b="1" dirty="0" err="1"/>
              <a:t>Ретапамулін</a:t>
            </a:r>
            <a:r>
              <a:rPr lang="uk-UA" sz="1800" b="1" dirty="0"/>
              <a:t> </a:t>
            </a:r>
            <a:r>
              <a:rPr lang="uk-UA" sz="1800" dirty="0"/>
              <a:t>— напівсинтетичний антибіотик із групи </a:t>
            </a:r>
            <a:r>
              <a:rPr lang="uk-UA" sz="1800" dirty="0" err="1"/>
              <a:t>плевромутилінів</a:t>
            </a:r>
            <a:r>
              <a:rPr lang="uk-UA" sz="1800" dirty="0"/>
              <a:t>. Препарат діє </a:t>
            </a:r>
            <a:r>
              <a:rPr lang="uk-UA" sz="1800" dirty="0" err="1"/>
              <a:t>бактеріостатично</a:t>
            </a:r>
            <a:r>
              <a:rPr lang="uk-UA" sz="1800" dirty="0"/>
              <a:t>. Механізм дії </a:t>
            </a:r>
            <a:r>
              <a:rPr lang="uk-UA" sz="1800" dirty="0" err="1"/>
              <a:t>ретапамуліну</a:t>
            </a:r>
            <a:r>
              <a:rPr lang="uk-UA" sz="1800" dirty="0"/>
              <a:t> полягає у блокуванні синтезу </a:t>
            </a:r>
            <a:r>
              <a:rPr lang="uk-UA" sz="1800" dirty="0">
                <a:hlinkClick r:id="rId2" tooltip="Білок"/>
              </a:rPr>
              <a:t>білка</a:t>
            </a:r>
            <a:r>
              <a:rPr lang="uk-UA" sz="1800" baseline="30000" dirty="0">
                <a:hlinkClick r:id="rId3"/>
              </a:rPr>
              <a:t>[1]</a:t>
            </a:r>
            <a:r>
              <a:rPr lang="uk-UA" sz="1800" dirty="0"/>
              <a:t> шляхом зв'язування з 50</a:t>
            </a:r>
            <a:r>
              <a:rPr lang="en-US" sz="1800" dirty="0"/>
              <a:t>S </a:t>
            </a:r>
            <a:r>
              <a:rPr lang="uk-UA" sz="1800" dirty="0" err="1"/>
              <a:t>субодиницею</a:t>
            </a:r>
            <a:r>
              <a:rPr lang="uk-UA" sz="1800" dirty="0"/>
              <a:t> бактеріальних </a:t>
            </a:r>
            <a:r>
              <a:rPr lang="uk-UA" sz="1800" dirty="0">
                <a:hlinkClick r:id="rId4" tooltip="Рибосома"/>
              </a:rPr>
              <a:t>рибосом</a:t>
            </a:r>
            <a:r>
              <a:rPr lang="uk-UA" sz="1800" dirty="0"/>
              <a:t> одночасно у трьох місцях — </a:t>
            </a:r>
            <a:r>
              <a:rPr lang="en-US" sz="1800" dirty="0"/>
              <a:t>P-</a:t>
            </a:r>
            <a:r>
              <a:rPr lang="uk-UA" sz="1800" dirty="0"/>
              <a:t>ділянці, </a:t>
            </a:r>
            <a:r>
              <a:rPr lang="en-US" sz="1800" dirty="0"/>
              <a:t>L3-</a:t>
            </a:r>
            <a:r>
              <a:rPr lang="uk-UA" sz="1800" dirty="0"/>
              <a:t>ділянці та </a:t>
            </a:r>
            <a:r>
              <a:rPr lang="uk-UA" sz="1800" dirty="0" err="1">
                <a:hlinkClick r:id="rId5" tooltip="Пептидилтрансфераза (ще не написана)"/>
              </a:rPr>
              <a:t>пептидилтрансферазному</a:t>
            </a:r>
            <a:r>
              <a:rPr lang="uk-UA" sz="1800" dirty="0"/>
              <a:t> центрі, що забезпечує зменшення імовірності розвитку резистентності у мікроорганізмів, яка обумовлена виробленням бактеріями спеціальних механізмів генетичної та метаболічної компенсації до деяких механізмів пригнічення їх життєдіяльності.</a:t>
            </a:r>
            <a:r>
              <a:rPr lang="uk-UA" sz="1800" baseline="30000" dirty="0">
                <a:hlinkClick r:id="rId6"/>
              </a:rPr>
              <a:t>[3]</a:t>
            </a:r>
            <a:r>
              <a:rPr lang="uk-UA" sz="1800" dirty="0"/>
              <a:t> До препарату чутливі переважно </a:t>
            </a:r>
            <a:r>
              <a:rPr lang="uk-UA" sz="1800" dirty="0" err="1"/>
              <a:t>грампозитивні</a:t>
            </a:r>
            <a:r>
              <a:rPr lang="uk-UA" sz="1800" dirty="0"/>
              <a:t> бактерії — </a:t>
            </a:r>
            <a:r>
              <a:rPr lang="uk-UA" sz="1800" dirty="0">
                <a:hlinkClick r:id="rId7" tooltip="Стафілококи"/>
              </a:rPr>
              <a:t>стафілококи</a:t>
            </a:r>
            <a:r>
              <a:rPr lang="uk-UA" sz="1800" dirty="0"/>
              <a:t> та </a:t>
            </a:r>
            <a:r>
              <a:rPr lang="uk-UA" sz="1800" dirty="0">
                <a:hlinkClick r:id="rId8" tooltip="Стрептококи"/>
              </a:rPr>
              <a:t>стрептококи</a:t>
            </a:r>
            <a:r>
              <a:rPr lang="uk-UA" sz="1800" baseline="30000" dirty="0">
                <a:hlinkClick r:id="rId9"/>
              </a:rPr>
              <a:t>[4]</a:t>
            </a:r>
            <a:r>
              <a:rPr lang="uk-UA" sz="1800" dirty="0"/>
              <a:t> , </a:t>
            </a:r>
            <a:r>
              <a:rPr lang="en-US" sz="1800" i="1" dirty="0"/>
              <a:t>in vitro</a:t>
            </a:r>
            <a:r>
              <a:rPr lang="en-US" sz="1800" dirty="0"/>
              <a:t> </a:t>
            </a:r>
            <a:r>
              <a:rPr lang="uk-UA" sz="1800" dirty="0" err="1"/>
              <a:t>ретапамулін</a:t>
            </a:r>
            <a:r>
              <a:rPr lang="uk-UA" sz="1800" dirty="0"/>
              <a:t> ефективний також до </a:t>
            </a:r>
            <a:r>
              <a:rPr lang="uk-UA" sz="1800" dirty="0" err="1"/>
              <a:t>пептостептококів</a:t>
            </a:r>
            <a:r>
              <a:rPr lang="uk-UA" sz="1800" dirty="0"/>
              <a:t>, </a:t>
            </a:r>
            <a:r>
              <a:rPr lang="uk-UA" sz="1800" dirty="0" err="1"/>
              <a:t>пропіонобактерій</a:t>
            </a:r>
            <a:r>
              <a:rPr lang="uk-UA" sz="1800" dirty="0"/>
              <a:t>, </a:t>
            </a:r>
            <a:r>
              <a:rPr lang="en-US" sz="1800" dirty="0" err="1">
                <a:hlinkClick r:id="rId10" tooltip="Prevotella (ще не написана)"/>
              </a:rPr>
              <a:t>Prevotella</a:t>
            </a:r>
            <a:r>
              <a:rPr lang="en-US" sz="1800" dirty="0"/>
              <a:t> spp., </a:t>
            </a:r>
            <a:r>
              <a:rPr lang="en-US" sz="1800" dirty="0" err="1">
                <a:hlinkClick r:id="rId11" tooltip="Fusobacterium"/>
              </a:rPr>
              <a:t>Fusobacterium</a:t>
            </a:r>
            <a:r>
              <a:rPr lang="en-US" sz="1800" dirty="0"/>
              <a:t> spp. </a:t>
            </a:r>
            <a:r>
              <a:rPr lang="uk-UA" sz="1800" dirty="0"/>
              <a:t>та </a:t>
            </a:r>
            <a:r>
              <a:rPr lang="en-US" sz="1800" dirty="0" err="1">
                <a:hlinkClick r:id="rId12" tooltip="Porphyromonas"/>
              </a:rPr>
              <a:t>Porphyromonas</a:t>
            </a:r>
            <a:r>
              <a:rPr lang="en-US" sz="1800" dirty="0"/>
              <a:t> spp.</a:t>
            </a:r>
            <a:r>
              <a:rPr lang="en-US" sz="1800" baseline="30000" dirty="0">
                <a:hlinkClick r:id="rId6"/>
              </a:rPr>
              <a:t>[3]</a:t>
            </a:r>
            <a:r>
              <a:rPr lang="en-US" sz="1800" dirty="0"/>
              <a:t> </a:t>
            </a:r>
            <a:r>
              <a:rPr lang="uk-UA" sz="1800" dirty="0" err="1"/>
              <a:t>Ретапамулін</a:t>
            </a:r>
            <a:r>
              <a:rPr lang="uk-UA" sz="1800" dirty="0"/>
              <a:t> застосовується виключно місцево. При нанесенні на шкіру системна абсорбція препарату мінімальна. Встановлено, що </a:t>
            </a:r>
            <a:r>
              <a:rPr lang="uk-UA" sz="1800" dirty="0" err="1"/>
              <a:t>ретапамулін</a:t>
            </a:r>
            <a:r>
              <a:rPr lang="uk-UA" sz="1800" dirty="0"/>
              <a:t> на 94% зв'язується з білками плазми крові. </a:t>
            </a:r>
            <a:r>
              <a:rPr lang="uk-UA" sz="1800" dirty="0" err="1"/>
              <a:t>Метаболізується</a:t>
            </a:r>
            <a:r>
              <a:rPr lang="uk-UA" sz="1800" dirty="0"/>
              <a:t> препарат у печінці. Виведення </a:t>
            </a:r>
            <a:r>
              <a:rPr lang="uk-UA" sz="1800" dirty="0" err="1"/>
              <a:t>ретапамуліну</a:t>
            </a:r>
            <a:r>
              <a:rPr lang="uk-UA" sz="1800" dirty="0"/>
              <a:t> з організму не досліджене, не досліджено також проникнення препарату через плацентарний бар'єр і виділення в грудне молоко.</a:t>
            </a:r>
          </a:p>
        </p:txBody>
      </p:sp>
    </p:spTree>
    <p:extLst>
      <p:ext uri="{BB962C8B-B14F-4D97-AF65-F5344CB8AC3E}">
        <p14:creationId xmlns:p14="http://schemas.microsoft.com/office/powerpoint/2010/main" xmlns="" val="168952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2167" y="624109"/>
            <a:ext cx="9969623" cy="1666329"/>
          </a:xfrm>
        </p:spPr>
        <p:txBody>
          <a:bodyPr>
            <a:normAutofit fontScale="90000"/>
          </a:bodyPr>
          <a:lstStyle/>
          <a:p>
            <a:r>
              <a:rPr lang="uk-UA" b="1" dirty="0" err="1"/>
              <a:t>Ретапамулін</a:t>
            </a:r>
            <a:r>
              <a:rPr lang="uk-UA" dirty="0"/>
              <a:t> застосовується для лікування інфекцій шкіри, які спричинені чутливими до антибіотика збудниками — імпетиго, інфіковані травматичні пошкодження шкіри (порізи, садна, краї зашитої рани), вторинно інфіковані дерматози (пустульозний </a:t>
            </a:r>
            <a:r>
              <a:rPr lang="uk-UA" dirty="0">
                <a:hlinkClick r:id="rId2" tooltip="Псоріаз"/>
              </a:rPr>
              <a:t>псоріаз</a:t>
            </a:r>
            <a:r>
              <a:rPr lang="uk-UA" dirty="0"/>
              <a:t>, інфіковані </a:t>
            </a:r>
            <a:r>
              <a:rPr lang="uk-UA" dirty="0" err="1"/>
              <a:t>атопічні</a:t>
            </a:r>
            <a:r>
              <a:rPr lang="uk-UA" dirty="0"/>
              <a:t> та контактні дерматити).</a:t>
            </a:r>
          </a:p>
        </p:txBody>
      </p:sp>
      <p:sp>
        <p:nvSpPr>
          <p:cNvPr id="3" name="AutoShape 2" descr="Альтарго мазь 1%, 5 г: інструкція, ціна, відгуки, аналоги. Купити Альтарго  мазь 1%, 5 г від ГлаксоСмітКляйн Великобританія в Україні: Київ, Харків,  Одеса | Подорожник"/>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4" name="AutoShape 4" descr="Альтарго мазь 1%, 5 г: інструкція, ціна, відгуки, аналоги. Купити Альтарго  мазь 1%, 5 г від ГлаксоСмітКляйн Великобританія в Україні: Київ, Харків,  Одеса | Подорожник"/>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5" name="AutoShape 6" descr="Альтарго мазь 1%, 5 г: інструкція, ціна, відгуки, аналоги. Купити Альтарго  мазь 1%, 5 г від ГлаксоСмітКляйн Великобританія в Україні: Київ, Харків,  Одеса | Подорожник"/>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6" name="AutoShape 8" descr="Альтарго мазь 1%, 5 г: інструкція, ціна, відгуки, аналоги. Купити Альтарго  мазь 1%, 5 г від ГлаксоСмітКляйн Великобританія в Україні: Київ, Харків,  Одеса | Подорожник"/>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95435" y="4030385"/>
            <a:ext cx="4049573" cy="2705115"/>
          </a:xfrm>
          <a:prstGeom prst="rect">
            <a:avLst/>
          </a:prstGeom>
        </p:spPr>
      </p:pic>
    </p:spTree>
    <p:extLst>
      <p:ext uri="{BB962C8B-B14F-4D97-AF65-F5344CB8AC3E}">
        <p14:creationId xmlns:p14="http://schemas.microsoft.com/office/powerpoint/2010/main" xmlns="" val="3668654743"/>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284B2EA9DF61B243BEB64F8DC0581C31" ma:contentTypeVersion="3" ma:contentTypeDescription="Создание документа." ma:contentTypeScope="" ma:versionID="93cfa836460f0464c71dd761b066470f">
  <xsd:schema xmlns:xsd="http://www.w3.org/2001/XMLSchema" xmlns:xs="http://www.w3.org/2001/XMLSchema" xmlns:p="http://schemas.microsoft.com/office/2006/metadata/properties" xmlns:ns2="e9681779-98cf-4038-a7c6-f9fe7d751b66" targetNamespace="http://schemas.microsoft.com/office/2006/metadata/properties" ma:root="true" ma:fieldsID="54699afb428aa99352f7fb83f08d1121" ns2:_="">
    <xsd:import namespace="e9681779-98cf-4038-a7c6-f9fe7d751b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681779-98cf-4038-a7c6-f9fe7d751b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70D64F-E7DD-4C2B-A4C3-BF31CD81CCB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B54A30E-D768-4CC5-BD56-1B74DB900F6F}">
  <ds:schemaRefs>
    <ds:schemaRef ds:uri="http://schemas.microsoft.com/sharepoint/v3/contenttype/forms"/>
  </ds:schemaRefs>
</ds:datastoreItem>
</file>

<file path=customXml/itemProps3.xml><?xml version="1.0" encoding="utf-8"?>
<ds:datastoreItem xmlns:ds="http://schemas.openxmlformats.org/officeDocument/2006/customXml" ds:itemID="{A25D9F89-CF0B-4B29-BB08-2981689AB6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681779-98cf-4038-a7c6-f9fe7d751b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Wisp</Template>
  <TotalTime>23</TotalTime>
  <Words>154</Words>
  <Application>Microsoft Office PowerPoint</Application>
  <PresentationFormat>Произвольный</PresentationFormat>
  <Paragraphs>9</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Легкий дым</vt:lpstr>
      <vt:lpstr>Похідні плевромутиліну</vt:lpstr>
      <vt:lpstr>Слайд 2</vt:lpstr>
      <vt:lpstr>Механізм антибактеріальної дії плевромутиліну полягає у блокуванні синтезу білка шляхом зв'язування з 50S субодиницею бактеріальних рибосом одночасно у трьох місцях — P-ділянці, L3-ділянці та пептидилтрансферазному центрі, що забезпечує зменшення імовірності розвитку резистентності у мікроорганізмів, яка обумовлена виробленням бактеріями спеціальних механізмів генетичної та метаболічної компенсації до деяких механізмів пригнічення їх життєдіяльності</vt:lpstr>
      <vt:lpstr>Плевромутилін не знайшов застосування у клінічній практиці, але його похідні — валнемулін та тіамулін знайшли застосування у ветеринарії. Ще один препарат, що є похідним плевромутиліну — ретапамулін — із 2007 року застосовується для місцевого лікування у дерматології. Проводяться клінічні дослідження нових антибіотиків, що є похідними плевромутиліну — азамуліну та препарату BC-3781, що пройшов ІІ фазу клінічних досліджень.Препарат BC-3781 є першим похідним плевромутиліну, що може застосовуватися перорально та парентерально для лікування інфекцій дихальної системи та шкіри у людини</vt:lpstr>
      <vt:lpstr>Гідрофумарат тіамуліну є похідним плевромутиліну, який може використовуватися у ветеринарії, зокрема для свиней і птиці. Це дитерпеновий антимікробний препарат із хімічною структурою плевромутиліну, подібною до валнемуліну.</vt:lpstr>
      <vt:lpstr>Цей продукт є бактеріостатичним антибіотиком, але він також має бактерицидну дію на чутливі бактерії при дуже високій концентрації.Антибактеріальний механізм дії полягає в пригніченні синтезу бактеріального білка шляхом зв’язування з 50-ю субодиницею бактеріальної рибосоми. Тіамуліну гідрофумарат має хорошу антибактеріальну дію проти різних грампозитивних коків, включаючи більшість стафілококів і стрептококів (за винятком стрептококів групи D), а також різноманітних мікоплазм і деяких спірохет.Однак антибактеріальна активність проти деяких негативних бактерій дуже слабка, за винятком видів Haemophilus і деяких штамів E. coli і Klebsiella. Гідрофумарат тіамуліну легко засвоюється після перорального введення у свиней.Приблизно 85% одноразової дози всмоктується, а максимальна концентрація досягається через 2-4 години.Він широко поширений в організмі, з найбільшою концентрацією в легенях.Тіамуліну гідрофумарат метаболізується в організмі до 20 метаболітів, деякі з яких мають антибактеріальну дію.Близько 30 % метаболітів виводиться із сечею, а решта виводиться з калом</vt:lpstr>
      <vt:lpstr>Вальнемулін (торгова назва Еконор) — антибіотик плевромутилін, який використовується для лікування дизентерії свиней, ілеїту, коліту та пневмонії. Використовується також для профілактики кишкових інфекцій свиней. Помічено, що вальнемулін викликає швидке зменшення клінічних симптомів інфекції Mycoplasma bovis та виводить M. bovis з легенів телят.</vt:lpstr>
      <vt:lpstr>Ретапамулін — напівсинтетичний антибіотик із групи плевромутилінів. Препарат діє бактеріостатично. Механізм дії ретапамуліну полягає у блокуванні синтезу білка[1] шляхом зв'язування з 50S субодиницею бактеріальних рибосом одночасно у трьох місцях — P-ділянці, L3-ділянці та пептидилтрансферазному центрі, що забезпечує зменшення імовірності розвитку резистентності у мікроорганізмів, яка обумовлена виробленням бактеріями спеціальних механізмів генетичної та метаболічної компенсації до деяких механізмів пригнічення їх життєдіяльності.[3] До препарату чутливі переважно грампозитивні бактерії — стафілококи та стрептококи[4] , in vitro ретапамулін ефективний також до пептостептококів, пропіонобактерій, Prevotella spp., Fusobacterium spp. та Porphyromonas spp.[3] Ретапамулін застосовується виключно місцево. При нанесенні на шкіру системна абсорбція препарату мінімальна. Встановлено, що ретапамулін на 94% зв'язується з білками плазми крові. Метаболізується препарат у печінці. Виведення ретапамуліну з організму не досліджене, не досліджено також проникнення препарату через плацентарний бар'єр і виділення в грудне молоко.</vt:lpstr>
      <vt:lpstr>Ретапамулін застосовується для лікування інфекцій шкіри, які спричинені чутливими до антибіотика збудниками — імпетиго, інфіковані травматичні пошкодження шкіри (порізи, садна, краї зашитої рани), вторинно інфіковані дерматози (пустульозний псоріаз, інфіковані атопічні та контактні дерматити).</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Похідні плевромутиліну</dc:title>
  <dc:creator>mkl1 marketing</dc:creator>
  <cp:lastModifiedBy>Холод Поліна</cp:lastModifiedBy>
  <cp:revision>4</cp:revision>
  <dcterms:created xsi:type="dcterms:W3CDTF">2023-12-18T07:19:15Z</dcterms:created>
  <dcterms:modified xsi:type="dcterms:W3CDTF">2024-02-14T11:40:15Z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0x010100284B2EA9DF61B243BEB64F8DC0581C31</vt:lpwstr>
  </property>
</Properties>
</file>