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9"/>
  </p:normalViewPr>
  <p:slideViewPr>
    <p:cSldViewPr snapToGrid="0" snapToObjects="1">
      <p:cViewPr varScale="1">
        <p:scale>
          <a:sx n="73" d="100"/>
          <a:sy n="73" d="100"/>
        </p:scale>
        <p:origin x="-6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9787EA-9820-B942-967A-2E7D39DAC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F6898B6-7295-DE47-836B-369F4C301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287EDF-AEED-1E41-B8AB-20146BE7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F0CD17-0230-A44A-A622-33A101DAE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5FD06A-5600-074D-8B7A-BCD7F975A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79D1D7A-0A78-234D-B941-3A3FFEB08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943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989B27-7D39-C848-A335-2A14F9A6D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F1672A-6D21-8D49-AC72-FFB65A7B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7B551C-036F-E14E-AF50-C3894144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0E160F2-37FE-E940-881E-3287CD5F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2EC358-56EC-B840-A163-EDE3E7E6C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6893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D03CAC-C438-9B4B-B4FF-7D4F257F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7D3037-E95D-5A45-A712-3C0E6E328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9EFDB4-787B-B64C-B6ED-2C868246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5E6BCB-16AF-864C-AE0B-9D494961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1AC8F2-6B3C-F446-9069-BC4F0B80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9372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AD5E4F-2408-EC49-B51D-A76CE278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15BB7F-D601-F945-8F88-4CF3D2B07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B49431-75D9-B147-B72D-00C52F135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357E619-31EC-D549-8CB0-14C0FB0E6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47B23D-9CF6-4645-A5E1-3398E1834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BBC808-DB22-1B4E-93CC-8E543BE8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87658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995692-40A9-3441-AEF4-28FC9D73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573ADF-163A-CB49-A77F-065050711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CB8409-11F3-A549-BFC3-6B2A22184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B0AAA6-3547-2B43-B039-6EBF28E72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243B8C5-F9C0-CE4A-AD25-CFFB353473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1083A21-CCE0-7D42-8A3C-8DFEC929F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0A966DE-7C98-FC4C-B4ED-CC4816D7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AE9EB0-3A92-1F4B-8D06-FB217A03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57858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E67E50-BF7D-BF44-87F7-87298C06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F773DA2-8EB4-204F-8D71-0EDE5FBE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23A1085-A0A6-7745-BB23-88A2BB50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D857764-7623-1146-843B-1DEADE35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71133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6EC1F04-DB6A-A247-9C69-D54044F6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1E16D5C-1924-064D-872D-C2956440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9138F9-50F1-3B4B-9F51-8F82F101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9101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F55C91-7743-A24A-A6DB-59D2F366C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1D1799-A35B-1540-99EB-8FB5166F7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31EF903-AD75-A94F-A18A-F83D7E377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503B2B-4C41-444E-A232-26862135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C035D9D-8454-B742-8469-8450726D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E2DE238-1D2C-0447-83CB-A661F803D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1828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2707E1-D9ED-A641-B66E-5D286786A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B46054E-DACD-8840-A95A-5E32A3193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4454E91-84C2-FB4D-8539-A3715E63A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95A787-ABD1-0946-A254-391EC023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314F13D-045E-E343-996F-95B144F2D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04D1D3-91D0-4A42-9CA9-BABCC937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94157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D0B5C3-EEAA-2C41-A5EC-057C77CA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F41923D-E253-D141-8E9E-31971932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2EF74D-A7F2-BF4E-B16E-315B7B31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C0F02A-FB8B-3941-A36A-9F0970D8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3C64DF-6505-7743-A8D1-EFB518EB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4118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7DC0D76-ECE5-694E-91B4-9DD2AFA46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0C417AC-0056-504D-8916-BFA48AE69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C13E86-1A48-F646-B90E-547DAE60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726A9F-4EE8-2A48-98FE-C080D0020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AD07496-3987-9A45-AE00-F688BAE16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316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BE80BD0-B258-4C48-802B-DF23EC757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1FE7C6-8C0C-4C46-BAF2-5FD0C2CB6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62840B-4774-9942-A341-BA1C9D5C1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C02F4-5978-734A-AD67-0EA7FC44956C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C90983-1941-B940-9D50-D36CC4AA5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3528CE-632B-E345-8262-5F01761B2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9E0D3-C641-4848-A660-04D6CF0E1358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72BD58D-9B78-FE4E-8764-84D9EB39C00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945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s://uk.wikipedia.org/wiki/%D0%93%D0%B5%D1%80%D0%BF%D0%B5%D1%81_%D0%BF%D1%80%D0%BE%D1%81%D1%82%D0%B8%D0%B9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s://uk.wikipedia.org/wiki/%D0%93%D0%B5%D1%80%D0%BF%D0%B5%D1%81%D0%B2%D1%96%D1%80%D1%83%D1%81%D0%B8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k.wikipedia.org/wiki/%D0%94%D0%9D%D0%9A" TargetMode="External"/><Relationship Id="rId5" Type="http://schemas.openxmlformats.org/officeDocument/2006/relationships/hyperlink" Target="https://uk.wikipedia.org/wiki/%D0%92%D1%96%D1%82%D1%80%D1%8F%D0%BD%D0%B0_%D0%B2%D1%96%D1%81%D0%BF%D0%B0" TargetMode="External"/><Relationship Id="rId4" Type="http://schemas.openxmlformats.org/officeDocument/2006/relationships/hyperlink" Target="https://uk.wikipedia.org/wiki/%D0%9E%D0%BF%D0%B5%D1%80%D1%96%D0%B7%D1%83%D1%8E%D1%87%D0%B8%D0%B9_%D0%B3%D0%B5%D1%80%D0%BF%D0%B5%D1%81" TargetMode="Externa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/index.php?title=%D0%94%D0%B5%D0%B7%D0%BE%D0%BA%D1%81%D0%B8%D0%B3%D1%83%D0%B0%D0%BD%D0%BE%D0%B7%D0%B8%D0%BD&amp;action=edit&amp;redlink=1" TargetMode="External"/><Relationship Id="rId7" Type="http://schemas.openxmlformats.org/officeDocument/2006/relationships/image" Target="../media/image12.jpeg"/><Relationship Id="rId2" Type="http://schemas.openxmlformats.org/officeDocument/2006/relationships/hyperlink" Target="https://uk.wikipedia.org/wiki/%D0%9D%D1%83%D0%BA%D0%BB%D0%B5%D0%BE%D0%B7%D0%B8%D0%B4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hyperlink" Target="https://uk.wikipedia.org/wiki/%D0%94%D0%B5%D0%B7%D0%BE%D0%BA%D1%81%D0%B8%D1%80%D0%B8%D0%B1%D0%BE%D0%B7%D0%B0" TargetMode="External"/><Relationship Id="rId4" Type="http://schemas.openxmlformats.org/officeDocument/2006/relationships/hyperlink" Target="https://uk.wikipedia.org/wiki/%D0%93%D1%83%D0%B0%D0%BD%D1%96%D0%BD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2%D0%BD%D1%83%D1%82%D1%80%D1%96%D1%88%D0%BD%D1%8C%D0%BE%D0%B2%D0%B5%D0%BD%D0%BD%D0%B0_%D1%96%D0%BD'%D1%94%D0%BA%D1%86%D1%96%D1%8F" TargetMode="External"/><Relationship Id="rId3" Type="http://schemas.openxmlformats.org/officeDocument/2006/relationships/hyperlink" Target="https://uk.wikipedia.org/wiki/%D0%9E%D0%BF%D0%B5%D1%80%D1%96%D0%B7%D1%83%D1%8E%D1%87%D0%B8%D0%B9_%D0%B3%D0%B5%D1%80%D0%BF%D0%B5%D1%81" TargetMode="External"/><Relationship Id="rId7" Type="http://schemas.openxmlformats.org/officeDocument/2006/relationships/hyperlink" Target="https://uk.wikipedia.org/wiki/%D0%92%D1%96%D1%80%D1%83%D1%81_%D0%BF%D1%80%D0%BE%D1%81%D1%82%D0%BE%D0%B3%D0%BE_%D0%B3%D0%B5%D1%80%D0%BF%D0%B5%D1%81%D1%83" TargetMode="External"/><Relationship Id="rId2" Type="http://schemas.openxmlformats.org/officeDocument/2006/relationships/hyperlink" Target="https://uk.wikipedia.org/wiki/%D0%93%D0%B5%D1%80%D0%BF%D0%B5%D1%81%D0%B2%D1%96%D1%80%D1%83%D1%81%D0%B8#%D0%9A%D0%BB%D0%B0%D1%81%D0%B8%D1%84%D1%96%D0%BA%D0%B0%D1%86%D1%96%D1%8F_%D1%81%D1%96%D0%BC%D0%B5%D0%B9%D1%81%D1%82%D0%B2%D0%B0_%D0%B3%D0%B5%D1%80%D0%BF%D0%B5%D1%81%D0%B2%D1%96%D1%80%D1%83%D1%81%D1%96%D0%B2_%D0%B7%D0%B0_%D0%B1%D1%96%D0%BE%D0%BB%D0%BE%D0%B3%D1%96%D1%87%D0%BD%D0%B8%D0%BC%D0%B8_%D0%B2%D0%BB%D0%B0%D1%81%D1%82%D0%B8%D0%B2%D0%BE%D1%81%D1%82%D1%8F%D0%BC%D0%B8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k.wikipedia.org/wiki/%D0%92%D0%B8%D1%81%D0%B8%D0%BF" TargetMode="External"/><Relationship Id="rId11" Type="http://schemas.openxmlformats.org/officeDocument/2006/relationships/image" Target="../media/image14.jpeg"/><Relationship Id="rId5" Type="http://schemas.openxmlformats.org/officeDocument/2006/relationships/hyperlink" Target="https://uk.wikipedia.org/wiki/%D0%93%D0%B5%D1%80%D0%BF%D0%B5%D1%81_%D0%BF%D1%80%D0%BE%D1%81%D1%82%D0%B8%D0%B9" TargetMode="External"/><Relationship Id="rId10" Type="http://schemas.openxmlformats.org/officeDocument/2006/relationships/image" Target="../media/image13.jpeg"/><Relationship Id="rId4" Type="http://schemas.openxmlformats.org/officeDocument/2006/relationships/hyperlink" Target="https://uk.wikipedia.org/wiki/%D0%92%D1%96%D1%82%D1%80%D1%8F%D0%BD%D0%B0_%D0%B2%D1%96%D1%81%D0%BF%D0%B0" TargetMode="External"/><Relationship Id="rId9" Type="http://schemas.openxmlformats.org/officeDocument/2006/relationships/hyperlink" Target="https://uk.wikipedia.org/wiki/%D0%9F%D0%B5%D1%80%D0%BE%D1%80%D0%B0%D0%BB%D1%8C%D0%BD%D0%B8%D0%B9_%D0%BF%D1%80%D0%B8%D0%B9%D0%BE%D0%BC_%D0%BB%D1%96%D0%BA%D0%B0%D1%80%D1%81%D1%8C%D0%BA%D0%B8%D1%85_%D0%B7%D0%B0%D1%81%D0%BE%D0%B1%D1%96%D0%B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6%D0%B8%D1%82%D0%BE%D0%BC%D0%B5%D0%B3%D0%B0%D0%BB%D0%BE%D0%B2%D1%96%D1%80%D1%83%D1%81%D0%B8" TargetMode="External"/><Relationship Id="rId13" Type="http://schemas.openxmlformats.org/officeDocument/2006/relationships/image" Target="../media/image20.jpeg"/><Relationship Id="rId3" Type="http://schemas.openxmlformats.org/officeDocument/2006/relationships/hyperlink" Target="https://uk.wikipedia.org/w/index.php?title=%D0%9D%D1%83%D0%BA%D0%BB%D0%B5%D0%BE%D0%B7%D0%B8%D0%B4%D0%BD%D1%96_%D0%B0%D0%BD%D0%B0%D0%BB%D0%BE%D0%B3%D0%B8&amp;action=edit&amp;redlink=1" TargetMode="External"/><Relationship Id="rId7" Type="http://schemas.openxmlformats.org/officeDocument/2006/relationships/hyperlink" Target="https://uk.wikipedia.org/wiki/%D0%93%D0%B5%D1%80%D0%BF%D0%B5%D1%81" TargetMode="External"/><Relationship Id="rId12" Type="http://schemas.openxmlformats.org/officeDocument/2006/relationships/image" Target="NULL"/><Relationship Id="rId2" Type="http://schemas.openxmlformats.org/officeDocument/2006/relationships/hyperlink" Target="https://uk.wikipedia.org/wiki/%D0%9F%D1%80%D0%BE%D1%82%D0%B8%D0%B2%D1%96%D1%80%D1%83%D1%81%D0%BD%D0%B8%D0%B9_%D0%BF%D1%80%D0%B5%D0%BF%D0%B0%D1%80%D0%B0%D1%82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k.wikipedia.org/wiki/%D0%94%D0%9D%D0%9A" TargetMode="External"/><Relationship Id="rId11" Type="http://schemas.openxmlformats.org/officeDocument/2006/relationships/image" Target="../media/image19.png"/><Relationship Id="rId5" Type="http://schemas.openxmlformats.org/officeDocument/2006/relationships/hyperlink" Target="https://uk.wikipedia.org/wiki/%D0%94%D0%9D%D0%9A-%D0%BF%D0%BE%D0%BB%D1%96%D0%BC%D0%B5%D1%80%D0%B0%D0%B7%D0%B0" TargetMode="External"/><Relationship Id="rId10" Type="http://schemas.openxmlformats.org/officeDocument/2006/relationships/hyperlink" Target="https://uk.wikipedia.org/wiki/%D0%92%D1%96%D1%80%D1%83%D1%81_%D0%95%D0%BF%D1%88%D1%82%D0%B5%D0%B9%D0%BD%D0%B0_%E2%80%94_%D0%91%D0%B0%D1%80%D1%80" TargetMode="External"/><Relationship Id="rId4" Type="http://schemas.openxmlformats.org/officeDocument/2006/relationships/hyperlink" Target="https://uk.wikipedia.org/wiki/%D0%9F%D0%B5%D0%BD%D1%86%D0%B8%D0%BA%D0%BB%D0%BE%D0%B2%D1%96%D1%80" TargetMode="External"/><Relationship Id="rId9" Type="http://schemas.openxmlformats.org/officeDocument/2006/relationships/hyperlink" Target="https://uk.wikipedia.org/wiki/%D0%92%D1%96%D1%82%D1%80%D1%8F%D0%BD%D0%B0_%D0%B2%D1%96%D1%81%D0%BF%D0%B0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2%D1%96%D1%82%D1%80%D1%8F%D0%BD%D0%B0_%D0%B2%D1%96%D1%81%D0%BF%D0%B0" TargetMode="External"/><Relationship Id="rId13" Type="http://schemas.openxmlformats.org/officeDocument/2006/relationships/image" Target="../media/image21.png"/><Relationship Id="rId3" Type="http://schemas.openxmlformats.org/officeDocument/2006/relationships/hyperlink" Target="https://uk.wikipedia.org/w/index.php?title=%D0%9D%D1%83%D0%BA%D0%BB%D0%B5%D0%BE%D0%B7%D0%B8%D0%B4%D0%BD%D1%96_%D0%B0%D0%BD%D0%B0%D0%BB%D0%BE%D0%B3%D0%B8&amp;action=edit&amp;redlink=1" TargetMode="External"/><Relationship Id="rId7" Type="http://schemas.openxmlformats.org/officeDocument/2006/relationships/hyperlink" Target="https://uk.wikipedia.org/wiki/%D0%A6%D0%B8%D1%82%D0%BE%D0%BC%D0%B5%D0%B3%D0%B0%D0%BB%D0%BE%D0%B2%D1%96%D1%80%D1%83%D1%81%D0%B8" TargetMode="External"/><Relationship Id="rId12" Type="http://schemas.openxmlformats.org/officeDocument/2006/relationships/hyperlink" Target="https://uk.wikipedia.org/wiki/%D0%97%D0%BB%D0%BE%D1%8F%D0%BA%D1%96%D1%81%D0%BD%D0%B0_%D0%BF%D1%83%D1%85%D0%BB%D0%B8%D0%BD%D0%B0" TargetMode="External"/><Relationship Id="rId2" Type="http://schemas.openxmlformats.org/officeDocument/2006/relationships/hyperlink" Target="https://uk.wikipedia.org/wiki/%D0%9F%D1%80%D0%BE%D1%82%D0%B8%D0%B2%D1%96%D1%80%D1%83%D1%81%D0%BD%D0%B8%D0%B9_%D0%BF%D1%80%D0%B5%D0%BF%D0%B0%D1%80%D0%B0%D1%82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k.wikipedia.org/wiki/%D0%93%D0%B5%D1%80%D0%BF%D0%B5%D1%81_%D0%BF%D1%80%D0%BE%D1%81%D1%82%D0%B8%D0%B9" TargetMode="External"/><Relationship Id="rId11" Type="http://schemas.openxmlformats.org/officeDocument/2006/relationships/hyperlink" Target="https://uk.wikipedia.org/wiki/%D0%A1%D0%9D%D0%86%D0%94" TargetMode="External"/><Relationship Id="rId5" Type="http://schemas.openxmlformats.org/officeDocument/2006/relationships/hyperlink" Target="https://uk.wikipedia.org/wiki/%D0%93%D0%B5%D1%80%D0%BF%D0%B5%D1%81%D0%B2%D1%96%D1%80%D1%83%D1%81%D0%B8" TargetMode="External"/><Relationship Id="rId15" Type="http://schemas.openxmlformats.org/officeDocument/2006/relationships/image" Target="../media/image5.jpeg"/><Relationship Id="rId10" Type="http://schemas.openxmlformats.org/officeDocument/2006/relationships/hyperlink" Target="https://uk.wikipedia.org/wiki/%D0%A6%D0%B8%D1%82%D0%BE%D0%BC%D0%B5%D0%B3%D0%B0%D0%BB%D0%BE%D0%B2%D1%96%D1%80%D1%83%D1%81%D0%BD%D0%B0_%D1%96%D0%BD%D1%84%D0%B5%D0%BA%D1%86%D1%96%D1%8F" TargetMode="External"/><Relationship Id="rId4" Type="http://schemas.openxmlformats.org/officeDocument/2006/relationships/hyperlink" Target="https://uk.wikipedia.org/wiki/%D0%94%D0%9D%D0%9A" TargetMode="External"/><Relationship Id="rId9" Type="http://schemas.openxmlformats.org/officeDocument/2006/relationships/hyperlink" Target="https://uk.wikipedia.org/wiki/%D0%92%D1%96%D1%80%D1%83%D1%81_%D0%95%D0%BF%D1%88%D1%82%D0%B5%D0%B9%D0%BD%D0%B0_%E2%80%94_%D0%91%D0%B0%D1%80%D1%80" TargetMode="External"/><Relationship Id="rId1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4%D0%9D%D0%9A" TargetMode="External"/><Relationship Id="rId13" Type="http://schemas.openxmlformats.org/officeDocument/2006/relationships/hyperlink" Target="https://uk.wikipedia.org/wiki/%D0%92%D1%96%D1%80%D1%83%D1%81_%D0%95%D0%BF%D1%88%D1%82%D0%B5%D0%B9%D0%BD%D0%B0_%E2%80%94_%D0%91%D0%B0%D1%80%D1%80" TargetMode="External"/><Relationship Id="rId18" Type="http://schemas.openxmlformats.org/officeDocument/2006/relationships/image" Target="../media/image4.jpeg"/><Relationship Id="rId3" Type="http://schemas.openxmlformats.org/officeDocument/2006/relationships/hyperlink" Target="https://uk.wikipedia.org/w/index.php?title=%D0%9D%D1%83%D0%BA%D0%BB%D0%B5%D0%BE%D0%B7%D0%B8%D0%B4%D0%BD%D1%96_%D0%B0%D0%BD%D0%B0%D0%BB%D0%BE%D0%B3%D0%B8&amp;action=edit&amp;redlink=1" TargetMode="External"/><Relationship Id="rId7" Type="http://schemas.openxmlformats.org/officeDocument/2006/relationships/hyperlink" Target="https://uk.wikipedia.org/wiki/%D0%94%D0%9D%D0%9A-%D0%BF%D0%BE%D0%BB%D1%96%D0%BC%D0%B5%D1%80%D0%B0%D0%B7%D0%B0" TargetMode="External"/><Relationship Id="rId12" Type="http://schemas.openxmlformats.org/officeDocument/2006/relationships/hyperlink" Target="https://uk.wikipedia.org/wiki/%D0%92%D1%96%D1%82%D1%80%D1%8F%D0%BD%D0%B0_%D0%B2%D1%96%D1%81%D0%BF%D0%B0" TargetMode="External"/><Relationship Id="rId17" Type="http://schemas.openxmlformats.org/officeDocument/2006/relationships/image" Target="../media/image23.png"/><Relationship Id="rId2" Type="http://schemas.openxmlformats.org/officeDocument/2006/relationships/hyperlink" Target="https://uk.wikipedia.org/wiki/%D0%9F%D1%80%D0%BE%D1%82%D0%B8%D0%B2%D1%96%D1%80%D1%83%D1%81%D0%BD%D0%B8%D0%B9_%D0%BF%D1%80%D0%B5%D0%BF%D0%B0%D1%80%D0%B0%D1%82" TargetMode="External"/><Relationship Id="rId16" Type="http://schemas.openxmlformats.org/officeDocument/2006/relationships/hyperlink" Target="https://uk.wikipedia.org/wiki/%D0%A6%D0%B8%D1%82%D0%BE%D0%BC%D0%B5%D0%B3%D0%B0%D0%BB%D0%BE%D0%B2%D1%96%D1%80%D1%83%D1%81%D0%BD%D0%B0_%D1%96%D0%BD%D1%84%D0%B5%D0%BA%D1%86%D1%96%D1%8F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k.wikipedia.org/wiki/%D0%93%D0%B0%D0%BD%D1%86%D0%B8%D0%BA%D0%BB%D0%BE%D0%B2%D1%96%D1%80" TargetMode="External"/><Relationship Id="rId11" Type="http://schemas.openxmlformats.org/officeDocument/2006/relationships/hyperlink" Target="https://uk.wikipedia.org/wiki/%D0%A6%D0%B8%D1%82%D0%BE%D0%BC%D0%B5%D0%B3%D0%B0%D0%BB%D0%BE%D0%B2%D1%96%D1%80%D1%83%D1%81%D0%B8" TargetMode="External"/><Relationship Id="rId5" Type="http://schemas.openxmlformats.org/officeDocument/2006/relationships/hyperlink" Target="https://uk.wikipedia.org/wiki/%D0%95%D1%82%D0%B5%D1%80%D0%B8" TargetMode="External"/><Relationship Id="rId15" Type="http://schemas.openxmlformats.org/officeDocument/2006/relationships/hyperlink" Target="https://uk.wikipedia.org/wiki/%D0%A1%D0%9D%D0%86%D0%94" TargetMode="External"/><Relationship Id="rId10" Type="http://schemas.openxmlformats.org/officeDocument/2006/relationships/hyperlink" Target="https://uk.wikipedia.org/wiki/%D0%92%D1%96%D1%80%D1%83%D1%81_%D0%BF%D1%80%D0%BE%D1%81%D1%82%D0%BE%D0%B3%D0%BE_%D0%B3%D0%B5%D1%80%D0%BF%D0%B5%D1%81%D1%83" TargetMode="External"/><Relationship Id="rId4" Type="http://schemas.openxmlformats.org/officeDocument/2006/relationships/hyperlink" Target="https://uk.wikipedia.org/wiki/%D0%92%D0%B0%D0%BB%D1%96%D0%BD" TargetMode="External"/><Relationship Id="rId9" Type="http://schemas.openxmlformats.org/officeDocument/2006/relationships/hyperlink" Target="https://uk.wikipedia.org/wiki/%D0%93%D0%B5%D1%80%D0%BF%D0%B5%D1%81%D0%B2%D1%96%D1%80%D1%83%D1%81%D0%B8" TargetMode="External"/><Relationship Id="rId14" Type="http://schemas.openxmlformats.org/officeDocument/2006/relationships/hyperlink" Target="https://uk.wikipedia.org/wiki/%D0%93%D0%B5%D0%BF%D0%B0%D1%82%D0%B8%D1%82_B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A7F85D-D569-A94B-B484-F1E879ED6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6404" y="694851"/>
            <a:ext cx="5829056" cy="2387600"/>
          </a:xfrm>
        </p:spPr>
        <p:txBody>
          <a:bodyPr/>
          <a:lstStyle/>
          <a:p>
            <a:pPr algn="r"/>
            <a:r>
              <a:rPr lang="ru-RU" dirty="0" err="1"/>
              <a:t>Протигерпетичні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C8A2FFC-179D-3B4A-BDD7-C0DA6FBF5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6404" y="3174526"/>
            <a:ext cx="5300353" cy="1655762"/>
          </a:xfrm>
        </p:spPr>
        <p:txBody>
          <a:bodyPr/>
          <a:lstStyle/>
          <a:p>
            <a:pPr algn="r"/>
            <a:r>
              <a:rPr lang="uk-UA"/>
              <a:t>	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850716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05FD9D-A354-4FA9-8B05-8C4C0E68C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560" y="5194"/>
            <a:ext cx="10467315" cy="909206"/>
          </a:xfrm>
        </p:spPr>
        <p:txBody>
          <a:bodyPr>
            <a:normAutofit fontScale="90000"/>
          </a:bodyPr>
          <a:lstStyle/>
          <a:p>
            <a:r>
              <a:rPr lang="uk-UA" dirty="0" err="1"/>
              <a:t>Герпесвірусні</a:t>
            </a:r>
            <a:r>
              <a:rPr lang="uk-UA" dirty="0"/>
              <a:t> інфекції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36952E9-B992-44EE-9887-DEF70E54C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517" y="976545"/>
            <a:ext cx="10876933" cy="5113106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Це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група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інфекційних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спричиняють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віруси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герпесвірусів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Натепер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відомо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100 </a:t>
            </a:r>
            <a:r>
              <a:rPr lang="ru-RU" dirty="0" err="1">
                <a:solidFill>
                  <a:schemeClr val="tx1"/>
                </a:solidFill>
              </a:rPr>
              <a:t>герпесвірусів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серед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патогенними</a:t>
            </a:r>
            <a:r>
              <a:rPr lang="ru-RU" dirty="0">
                <a:solidFill>
                  <a:schemeClr val="tx1"/>
                </a:solidFill>
              </a:rPr>
              <a:t> є 8 </a:t>
            </a:r>
            <a:r>
              <a:rPr lang="ru-RU" dirty="0" err="1">
                <a:solidFill>
                  <a:schemeClr val="tx1"/>
                </a:solidFill>
              </a:rPr>
              <a:t>вірусів</a:t>
            </a:r>
            <a:r>
              <a:rPr lang="ru-RU" dirty="0">
                <a:solidFill>
                  <a:schemeClr val="tx1"/>
                </a:solidFill>
              </a:rPr>
              <a:t>. Перший 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цієї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відкритий</a:t>
            </a:r>
            <a:r>
              <a:rPr lang="ru-RU" dirty="0">
                <a:solidFill>
                  <a:schemeClr val="tx1"/>
                </a:solidFill>
              </a:rPr>
              <a:t> у 1902 р. </a:t>
            </a:r>
            <a:r>
              <a:rPr lang="ru-RU" dirty="0" err="1">
                <a:solidFill>
                  <a:schemeClr val="tx1"/>
                </a:solidFill>
              </a:rPr>
              <a:t>угорським</a:t>
            </a:r>
            <a:r>
              <a:rPr lang="ru-RU" dirty="0">
                <a:solidFill>
                  <a:schemeClr val="tx1"/>
                </a:solidFill>
              </a:rPr>
              <a:t> патологом А. </a:t>
            </a:r>
            <a:r>
              <a:rPr lang="ru-RU" dirty="0" err="1">
                <a:solidFill>
                  <a:schemeClr val="tx1"/>
                </a:solidFill>
              </a:rPr>
              <a:t>Ауескі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подібні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</a:t>
            </a:r>
            <a:r>
              <a:rPr lang="ru-RU" dirty="0">
                <a:solidFill>
                  <a:schemeClr val="tx1"/>
                </a:solidFill>
              </a:rPr>
              <a:t> собою за </a:t>
            </a:r>
            <a:r>
              <a:rPr lang="ru-RU" dirty="0" err="1">
                <a:solidFill>
                  <a:schemeClr val="tx1"/>
                </a:solidFill>
              </a:rPr>
              <a:t>морфологічними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ознаками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віріонів</a:t>
            </a:r>
            <a:r>
              <a:rPr lang="ru-RU" dirty="0">
                <a:solidFill>
                  <a:schemeClr val="tx1"/>
                </a:solidFill>
              </a:rPr>
              <a:t>, типом </a:t>
            </a:r>
            <a:r>
              <a:rPr lang="ru-RU" dirty="0" err="1">
                <a:solidFill>
                  <a:schemeClr val="tx1"/>
                </a:solidFill>
              </a:rPr>
              <a:t>нуклеїнової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кислоти</a:t>
            </a:r>
            <a:r>
              <a:rPr lang="ru-RU" dirty="0">
                <a:solidFill>
                  <a:schemeClr val="tx1"/>
                </a:solidFill>
              </a:rPr>
              <a:t> і способом </a:t>
            </a:r>
            <a:r>
              <a:rPr lang="ru-RU" dirty="0" err="1">
                <a:solidFill>
                  <a:schemeClr val="tx1"/>
                </a:solidFill>
              </a:rPr>
              <a:t>репродукції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За </a:t>
            </a:r>
            <a:r>
              <a:rPr lang="ru-RU" dirty="0" err="1">
                <a:solidFill>
                  <a:schemeClr val="tx1"/>
                </a:solidFill>
              </a:rPr>
              <a:t>своїми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біологічними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властивостями</a:t>
            </a:r>
            <a:r>
              <a:rPr lang="ru-RU" dirty="0">
                <a:solidFill>
                  <a:schemeClr val="tx1"/>
                </a:solidFill>
              </a:rPr>
              <a:t> родину </a:t>
            </a:r>
            <a:r>
              <a:rPr lang="ru-RU" dirty="0" err="1">
                <a:solidFill>
                  <a:schemeClr val="tx1"/>
                </a:solidFill>
              </a:rPr>
              <a:t>герпесвірусів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поділяють</a:t>
            </a:r>
            <a:r>
              <a:rPr lang="ru-RU" dirty="0">
                <a:solidFill>
                  <a:schemeClr val="tx1"/>
                </a:solidFill>
              </a:rPr>
              <a:t> на три </a:t>
            </a:r>
            <a:r>
              <a:rPr lang="ru-RU" dirty="0" err="1">
                <a:solidFill>
                  <a:schemeClr val="tx1"/>
                </a:solidFill>
              </a:rPr>
              <a:t>підродини</a:t>
            </a:r>
            <a:r>
              <a:rPr lang="ru-RU" dirty="0">
                <a:solidFill>
                  <a:schemeClr val="tx1"/>
                </a:solidFill>
              </a:rPr>
              <a:t>, до </a:t>
            </a:r>
            <a:r>
              <a:rPr lang="ru-RU" dirty="0" err="1">
                <a:solidFill>
                  <a:schemeClr val="tx1"/>
                </a:solidFill>
              </a:rPr>
              <a:t>яких</a:t>
            </a:r>
            <a:r>
              <a:rPr lang="ru-RU" dirty="0">
                <a:solidFill>
                  <a:schemeClr val="tx1"/>
                </a:solidFill>
              </a:rPr>
              <a:t> належать </a:t>
            </a:r>
            <a:r>
              <a:rPr lang="ru-RU" dirty="0" err="1">
                <a:solidFill>
                  <a:schemeClr val="tx1"/>
                </a:solidFill>
              </a:rPr>
              <a:t>віруси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спричинюють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 у людей: </a:t>
            </a:r>
          </a:p>
          <a:p>
            <a:pPr marL="457200" indent="-457200">
              <a:buAutoNum type="arabicParenR"/>
            </a:pPr>
            <a:r>
              <a:rPr lang="el-GR" dirty="0">
                <a:solidFill>
                  <a:schemeClr val="tx1"/>
                </a:solidFill>
              </a:rPr>
              <a:t>α </a:t>
            </a:r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ru-RU" dirty="0" err="1">
                <a:solidFill>
                  <a:schemeClr val="tx1"/>
                </a:solidFill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1-го і 2-го </a:t>
            </a:r>
            <a:r>
              <a:rPr lang="ru-RU" dirty="0" err="1">
                <a:solidFill>
                  <a:schemeClr val="tx1"/>
                </a:solidFill>
              </a:rPr>
              <a:t>типів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герпесвірус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3-го типу (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вітряної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віспи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олерізувального</a:t>
            </a:r>
            <a:r>
              <a:rPr lang="ru-RU" dirty="0">
                <a:solidFill>
                  <a:schemeClr val="tx1"/>
                </a:solidFill>
              </a:rPr>
              <a:t> герпесу). Вони </a:t>
            </a:r>
            <a:r>
              <a:rPr lang="ru-RU" dirty="0" err="1">
                <a:solidFill>
                  <a:schemeClr val="tx1"/>
                </a:solidFill>
              </a:rPr>
              <a:t>швидко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поширюються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короткий цикл </a:t>
            </a:r>
            <a:r>
              <a:rPr lang="ru-RU" dirty="0" err="1">
                <a:solidFill>
                  <a:schemeClr val="tx1"/>
                </a:solidFill>
              </a:rPr>
              <a:t>репродукції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клітинах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зумовлюють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цитоліз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латентну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інфекцію</a:t>
            </a:r>
            <a:r>
              <a:rPr lang="ru-RU" dirty="0">
                <a:solidFill>
                  <a:schemeClr val="tx1"/>
                </a:solidFill>
              </a:rPr>
              <a:t> в нейронах. </a:t>
            </a:r>
          </a:p>
          <a:p>
            <a:pPr marL="457200" indent="-457200">
              <a:buAutoNum type="arabicParenR"/>
            </a:pPr>
            <a:r>
              <a:rPr lang="el-GR" dirty="0">
                <a:solidFill>
                  <a:schemeClr val="tx1"/>
                </a:solidFill>
              </a:rPr>
              <a:t>β</a:t>
            </a:r>
            <a:r>
              <a:rPr lang="uk-UA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герпесвірус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5-го типу (</a:t>
            </a:r>
            <a:r>
              <a:rPr lang="ru-RU" dirty="0" err="1">
                <a:solidFill>
                  <a:schemeClr val="tx1"/>
                </a:solidFill>
              </a:rPr>
              <a:t>цитомегаловірус</a:t>
            </a:r>
            <a:r>
              <a:rPr lang="ru-RU" dirty="0">
                <a:solidFill>
                  <a:schemeClr val="tx1"/>
                </a:solidFill>
              </a:rPr>
              <a:t>), </a:t>
            </a:r>
            <a:r>
              <a:rPr lang="ru-RU" dirty="0" err="1">
                <a:solidFill>
                  <a:schemeClr val="tx1"/>
                </a:solidFill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6-го і 7-го </a:t>
            </a:r>
            <a:r>
              <a:rPr lang="ru-RU" dirty="0" err="1">
                <a:solidFill>
                  <a:schemeClr val="tx1"/>
                </a:solidFill>
              </a:rPr>
              <a:t>типів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Повільно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розмножуються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спричинюють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цитомегалію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тропність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епітеліальних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клітин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слинних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залоз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сечових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шляхів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шийки</a:t>
            </a:r>
            <a:r>
              <a:rPr lang="ru-RU" dirty="0">
                <a:solidFill>
                  <a:schemeClr val="tx1"/>
                </a:solidFill>
              </a:rPr>
              <a:t> матки і </a:t>
            </a:r>
            <a:r>
              <a:rPr lang="ru-RU" dirty="0" err="1">
                <a:solidFill>
                  <a:schemeClr val="tx1"/>
                </a:solidFill>
              </a:rPr>
              <a:t>нирок</a:t>
            </a:r>
            <a:r>
              <a:rPr lang="ru-RU" dirty="0">
                <a:solidFill>
                  <a:schemeClr val="tx1"/>
                </a:solidFill>
              </a:rPr>
              <a:t>; </a:t>
            </a:r>
          </a:p>
          <a:p>
            <a:pPr marL="457200" indent="-457200">
              <a:buAutoNum type="arabicParenR"/>
            </a:pPr>
            <a:r>
              <a:rPr lang="ru-RU" dirty="0">
                <a:solidFill>
                  <a:schemeClr val="tx1"/>
                </a:solidFill>
              </a:rPr>
              <a:t>3) у-</a:t>
            </a:r>
            <a:r>
              <a:rPr lang="ru-RU" dirty="0" err="1">
                <a:solidFill>
                  <a:schemeClr val="tx1"/>
                </a:solidFill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герпесвірус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4-го типу (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Епштейн</a:t>
            </a:r>
            <a:r>
              <a:rPr lang="ru-RU" dirty="0">
                <a:solidFill>
                  <a:schemeClr val="tx1"/>
                </a:solidFill>
              </a:rPr>
              <a:t>—Барра), </a:t>
            </a:r>
            <a:r>
              <a:rPr lang="ru-RU" dirty="0" err="1">
                <a:solidFill>
                  <a:schemeClr val="tx1"/>
                </a:solidFill>
              </a:rPr>
              <a:t>герпесвірус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8-го типу,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інфікують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лімфоїдні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клітини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тропізм</a:t>
            </a:r>
            <a:r>
              <a:rPr lang="ru-RU" dirty="0">
                <a:solidFill>
                  <a:schemeClr val="tx1"/>
                </a:solidFill>
              </a:rPr>
              <a:t> до Т- і В-</a:t>
            </a:r>
            <a:r>
              <a:rPr lang="ru-RU" dirty="0" err="1">
                <a:solidFill>
                  <a:schemeClr val="tx1"/>
                </a:solidFill>
              </a:rPr>
              <a:t>лімфоцитів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тривалою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персистениісю</a:t>
            </a:r>
            <a:r>
              <a:rPr lang="ru-RU" dirty="0">
                <a:solidFill>
                  <a:schemeClr val="tx1"/>
                </a:solidFill>
              </a:rPr>
              <a:t> в них, </a:t>
            </a:r>
            <a:r>
              <a:rPr lang="ru-RU" dirty="0" err="1">
                <a:solidFill>
                  <a:schemeClr val="tx1"/>
                </a:solidFill>
              </a:rPr>
              <a:t>спричиняють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лімфопроліферативні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хвороби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6166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6FD66-3794-473E-958B-ED3870CDC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-22808"/>
            <a:ext cx="10515600" cy="985336"/>
          </a:xfrm>
        </p:spPr>
        <p:txBody>
          <a:bodyPr/>
          <a:lstStyle/>
          <a:p>
            <a:r>
              <a:rPr lang="uk-UA" dirty="0" err="1"/>
              <a:t>Протигерпетичні</a:t>
            </a:r>
            <a:r>
              <a:rPr lang="uk-UA" dirty="0"/>
              <a:t> препарати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55E01DB-1164-4498-A4C2-B7DC8C249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6452"/>
            <a:ext cx="4446003" cy="5420811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Мають системну і місцеву дію</a:t>
            </a:r>
          </a:p>
          <a:p>
            <a:r>
              <a:rPr lang="uk-UA" dirty="0">
                <a:solidFill>
                  <a:schemeClr val="tx1"/>
                </a:solidFill>
              </a:rPr>
              <a:t>До них відносяться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b="1" dirty="0" err="1">
                <a:solidFill>
                  <a:schemeClr val="tx1"/>
                </a:solidFill>
              </a:rPr>
              <a:t>Ацикловір</a:t>
            </a:r>
            <a:endParaRPr lang="ru-RU" altLang="ru-RU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b="1" dirty="0" err="1">
                <a:solidFill>
                  <a:schemeClr val="tx1"/>
                </a:solidFill>
              </a:rPr>
              <a:t>Валацикловір</a:t>
            </a:r>
            <a:r>
              <a:rPr lang="ru-RU" altLang="ru-RU" b="1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b="1" dirty="0" err="1">
                <a:solidFill>
                  <a:schemeClr val="tx1"/>
                </a:solidFill>
              </a:rPr>
              <a:t>Фамцикловір</a:t>
            </a:r>
            <a:r>
              <a:rPr lang="ru-RU" altLang="ru-RU" b="1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b="1" dirty="0" err="1">
                <a:solidFill>
                  <a:schemeClr val="tx1"/>
                </a:solidFill>
              </a:rPr>
              <a:t>Ганцикловір</a:t>
            </a:r>
            <a:r>
              <a:rPr lang="ru-RU" altLang="ru-RU" b="1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b="1" dirty="0" err="1">
                <a:solidFill>
                  <a:schemeClr val="tx1"/>
                </a:solidFill>
              </a:rPr>
              <a:t>Валганцикловір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Фамвір ®: інструкція, ціна, аналоги, форми випуску">
            <a:extLst>
              <a:ext uri="{FF2B5EF4-FFF2-40B4-BE49-F238E27FC236}">
                <a16:creationId xmlns:a16="http://schemas.microsoft.com/office/drawing/2014/main" xmlns="" id="{80E3DDAA-E8DA-4D25-AC12-66BFA73FC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971" b="10545"/>
          <a:stretch/>
        </p:blipFill>
        <p:spPr bwMode="auto">
          <a:xfrm rot="458748">
            <a:off x="9252408" y="1478381"/>
            <a:ext cx="2574537" cy="196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альцит таблетки, в/плів. обол. по 450 мг №60 у пляш. : інструкція + ціна в  аптеках | Tabletki.ua">
            <a:extLst>
              <a:ext uri="{FF2B5EF4-FFF2-40B4-BE49-F238E27FC236}">
                <a16:creationId xmlns:a16="http://schemas.microsoft.com/office/drawing/2014/main" xmlns="" id="{D006F121-5F20-4EBA-A3FA-2E19D7A99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149" t="15485" r="31451" b="13680"/>
          <a:stretch/>
        </p:blipFill>
        <p:spPr bwMode="auto">
          <a:xfrm rot="21208165">
            <a:off x="8640855" y="3515558"/>
            <a:ext cx="1677880" cy="269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Ганцикловір-Фармекс ліофілізат д/р-ну д/інф. 500мг №1">
            <a:extLst>
              <a:ext uri="{FF2B5EF4-FFF2-40B4-BE49-F238E27FC236}">
                <a16:creationId xmlns:a16="http://schemas.microsoft.com/office/drawing/2014/main" xmlns="" id="{9B13C3A8-7FC9-4DE8-83DE-193625538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92800">
            <a:off x="6367337" y="947249"/>
            <a:ext cx="2055606" cy="262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Активна речовина ВАЛАЦИКЛОВІР (VALACYCLOVIRUM) | Довідник лікарських  препаратів">
            <a:extLst>
              <a:ext uri="{FF2B5EF4-FFF2-40B4-BE49-F238E27FC236}">
                <a16:creationId xmlns:a16="http://schemas.microsoft.com/office/drawing/2014/main" xmlns="" id="{EEFD3EC8-DC46-460E-AB40-FD224C795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48" b="18406"/>
          <a:stretch/>
        </p:blipFill>
        <p:spPr bwMode="auto">
          <a:xfrm>
            <a:off x="5277853" y="4678533"/>
            <a:ext cx="2867025" cy="180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Ацикловір-Фармак таблетки 200 мг, №20: купити, ціни в аптеках | Аптека  Doc.ua">
            <a:extLst>
              <a:ext uri="{FF2B5EF4-FFF2-40B4-BE49-F238E27FC236}">
                <a16:creationId xmlns:a16="http://schemas.microsoft.com/office/drawing/2014/main" xmlns="" id="{B58FD5A4-D238-47CA-8367-3745C6B6D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31" t="13328" r="9939" b="9873"/>
          <a:stretch/>
        </p:blipFill>
        <p:spPr bwMode="auto">
          <a:xfrm>
            <a:off x="1196384" y="4714043"/>
            <a:ext cx="2947386" cy="173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899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42E59-EE2D-4680-BF89-9C796B47C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874"/>
            <a:ext cx="10515600" cy="1133475"/>
          </a:xfrm>
        </p:spPr>
        <p:txBody>
          <a:bodyPr/>
          <a:lstStyle/>
          <a:p>
            <a:pPr algn="ctr"/>
            <a:r>
              <a:rPr lang="uk-UA" dirty="0"/>
              <a:t>АЦИКЛОВІР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69F7104-E013-4B43-9313-22A88365D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342571"/>
            <a:ext cx="10515600" cy="3747079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  <a:hlinkClick r:id="rId2" tooltip="Герпес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Протигерпесвірусний</a:t>
            </a:r>
            <a:r>
              <a:rPr lang="ru-RU" dirty="0">
                <a:solidFill>
                  <a:schemeClr val="tx1"/>
                </a:solidFill>
              </a:rPr>
              <a:t> препарат, особливо </a:t>
            </a:r>
            <a:r>
              <a:rPr lang="ru-RU" dirty="0" err="1">
                <a:solidFill>
                  <a:schemeClr val="tx1"/>
                </a:solidFill>
              </a:rPr>
              <a:t>ефективний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щодо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вірусів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3" tooltip="Герпес простий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простого герпесу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4" tooltip="Оперізуючий герпес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оперізуючого</a:t>
            </a:r>
            <a:r>
              <a:rPr lang="ru-RU" dirty="0">
                <a:solidFill>
                  <a:schemeClr val="tx1"/>
                </a:solidFill>
                <a:hlinkClick r:id="rId4" tooltip="Оперізуючий герпес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герпесу</a:t>
            </a:r>
            <a:r>
              <a:rPr lang="ru-RU" dirty="0">
                <a:solidFill>
                  <a:schemeClr val="tx1"/>
                </a:solidFill>
              </a:rPr>
              <a:t>/</a:t>
            </a:r>
            <a:r>
              <a:rPr lang="ru-RU" dirty="0" err="1">
                <a:solidFill>
                  <a:schemeClr val="tx1"/>
                </a:solidFill>
                <a:hlinkClick r:id="rId5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вітряної</a:t>
            </a:r>
            <a:r>
              <a:rPr lang="ru-RU" dirty="0">
                <a:solidFill>
                  <a:schemeClr val="tx1"/>
                </a:solidFill>
                <a:hlinkClick r:id="rId5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5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віспи</a:t>
            </a:r>
            <a:r>
              <a:rPr lang="ru-RU" dirty="0">
                <a:solidFill>
                  <a:schemeClr val="tx1"/>
                </a:solidFill>
              </a:rPr>
              <a:t>. На </a:t>
            </a:r>
            <a:r>
              <a:rPr lang="ru-RU" dirty="0" err="1">
                <a:solidFill>
                  <a:schemeClr val="tx1"/>
                </a:solidFill>
              </a:rPr>
              <a:t>інші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віруси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діє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Ацикловір</a:t>
            </a:r>
            <a:r>
              <a:rPr lang="ru-RU" dirty="0">
                <a:solidFill>
                  <a:schemeClr val="tx1"/>
                </a:solidFill>
              </a:rPr>
              <a:t> є аналогом пуринового нуклеозиду </a:t>
            </a:r>
            <a:r>
              <a:rPr lang="ru-RU" dirty="0" err="1">
                <a:solidFill>
                  <a:schemeClr val="tx1"/>
                </a:solidFill>
              </a:rPr>
              <a:t>дезоксигуанозину</a:t>
            </a:r>
            <a:r>
              <a:rPr lang="ru-RU" dirty="0">
                <a:solidFill>
                  <a:schemeClr val="tx1"/>
                </a:solidFill>
              </a:rPr>
              <a:t>, нормального компонента </a:t>
            </a:r>
            <a:r>
              <a:rPr lang="ru-RU" dirty="0">
                <a:solidFill>
                  <a:schemeClr val="tx1"/>
                </a:solidFill>
                <a:hlinkClick r:id="rId6" tooltip="ДНК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ДНК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74E5EDF3-2E16-4065-86E7-7E4E49375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011" y="222546"/>
            <a:ext cx="3071734" cy="171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Ацикловир-Фармак таблетки по 200 мг №20 (10х2) : инструкция + цена в  аптеках | Tabletki.ua">
            <a:extLst>
              <a:ext uri="{FF2B5EF4-FFF2-40B4-BE49-F238E27FC236}">
                <a16:creationId xmlns:a16="http://schemas.microsoft.com/office/drawing/2014/main" xmlns="" id="{8FEA6021-718D-44B4-A8F0-CB1AB9135E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63" b="4355"/>
          <a:stretch/>
        </p:blipFill>
        <p:spPr bwMode="auto">
          <a:xfrm>
            <a:off x="6513206" y="3619557"/>
            <a:ext cx="3882546" cy="21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Ацикловир мазь 2,5% в тубе 10 г (4820030092952) ДКП фармацевтическая  фабрика (Украина) - инструкция, купить по низкой цене в Украине | Аналоги,  отзывы - МИС Аптека 9-1-1">
            <a:extLst>
              <a:ext uri="{FF2B5EF4-FFF2-40B4-BE49-F238E27FC236}">
                <a16:creationId xmlns:a16="http://schemas.microsoft.com/office/drawing/2014/main" xmlns="" id="{4A9135C2-81CF-46AD-B7F7-2D67FFCDF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116" b="36570"/>
          <a:stretch/>
        </p:blipFill>
        <p:spPr bwMode="auto">
          <a:xfrm>
            <a:off x="1015325" y="4462483"/>
            <a:ext cx="3846206" cy="10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484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B8E57F6-1EC0-437B-BBAF-26140F4E2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958789"/>
            <a:ext cx="10515600" cy="513086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Структура </a:t>
            </a:r>
            <a:r>
              <a:rPr lang="ru-RU" dirty="0" err="1">
                <a:solidFill>
                  <a:schemeClr val="tx1"/>
                </a:solidFill>
              </a:rPr>
              <a:t>молекули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ацикловіра</a:t>
            </a:r>
            <a:r>
              <a:rPr lang="ru-RU" dirty="0">
                <a:solidFill>
                  <a:schemeClr val="tx1"/>
                </a:solidFill>
              </a:rPr>
              <a:t> схожа на </a:t>
            </a:r>
            <a:r>
              <a:rPr lang="ru-RU" dirty="0">
                <a:solidFill>
                  <a:schemeClr val="tx1"/>
                </a:solidFill>
                <a:hlinkClick r:id="rId2" tooltip="Нуклеозид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нуклеозид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3" tooltip="Дезоксигуанозин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дезоксигуанозин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складається</a:t>
            </a:r>
            <a:r>
              <a:rPr lang="ru-RU" dirty="0">
                <a:solidFill>
                  <a:schemeClr val="tx1"/>
                </a:solidFill>
              </a:rPr>
              <a:t> з </a:t>
            </a:r>
            <a:r>
              <a:rPr lang="ru-RU" dirty="0" err="1">
                <a:solidFill>
                  <a:schemeClr val="tx1"/>
                </a:solidFill>
                <a:hlinkClick r:id="rId4" tooltip="Гуані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гуаніну</a:t>
            </a:r>
            <a:r>
              <a:rPr lang="ru-RU" dirty="0">
                <a:solidFill>
                  <a:schemeClr val="tx1"/>
                </a:solidFill>
              </a:rPr>
              <a:t> і </a:t>
            </a:r>
            <a:r>
              <a:rPr lang="ru-RU" dirty="0" err="1">
                <a:solidFill>
                  <a:schemeClr val="tx1"/>
                </a:solidFill>
                <a:hlinkClick r:id="rId5" tooltip="Дезоксирибоз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дезоксирибози</a:t>
            </a:r>
            <a:r>
              <a:rPr lang="ru-RU" dirty="0">
                <a:solidFill>
                  <a:schemeClr val="tx1"/>
                </a:solidFill>
              </a:rPr>
              <a:t>. Конкурентно </a:t>
            </a:r>
            <a:r>
              <a:rPr lang="ru-RU" dirty="0" err="1">
                <a:solidFill>
                  <a:schemeClr val="tx1"/>
                </a:solidFill>
              </a:rPr>
              <a:t>взаємодіє</a:t>
            </a:r>
            <a:r>
              <a:rPr lang="ru-RU" dirty="0">
                <a:solidFill>
                  <a:schemeClr val="tx1"/>
                </a:solidFill>
              </a:rPr>
              <a:t> з </a:t>
            </a:r>
            <a:r>
              <a:rPr lang="ru-RU" dirty="0" err="1">
                <a:solidFill>
                  <a:schemeClr val="tx1"/>
                </a:solidFill>
              </a:rPr>
              <a:t>вірусною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тимідинкіназою</a:t>
            </a:r>
            <a:r>
              <a:rPr lang="ru-RU" dirty="0">
                <a:solidFill>
                  <a:schemeClr val="tx1"/>
                </a:solidFill>
              </a:rPr>
              <a:t> та </a:t>
            </a:r>
            <a:r>
              <a:rPr lang="ru-RU" dirty="0" err="1">
                <a:solidFill>
                  <a:schemeClr val="tx1"/>
                </a:solidFill>
              </a:rPr>
              <a:t>послідовно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фосфорилюється</a:t>
            </a:r>
            <a:r>
              <a:rPr lang="ru-RU" dirty="0">
                <a:solidFill>
                  <a:schemeClr val="tx1"/>
                </a:solidFill>
              </a:rPr>
              <a:t> з </a:t>
            </a:r>
            <a:r>
              <a:rPr lang="ru-RU" dirty="0" err="1">
                <a:solidFill>
                  <a:schemeClr val="tx1"/>
                </a:solidFill>
              </a:rPr>
              <a:t>утворенням</a:t>
            </a:r>
            <a:r>
              <a:rPr lang="ru-RU" dirty="0">
                <a:solidFill>
                  <a:schemeClr val="tx1"/>
                </a:solidFill>
              </a:rPr>
              <a:t> моно-, </a:t>
            </a:r>
            <a:r>
              <a:rPr lang="ru-RU" dirty="0" err="1">
                <a:solidFill>
                  <a:schemeClr val="tx1"/>
                </a:solidFill>
              </a:rPr>
              <a:t>ди</a:t>
            </a:r>
            <a:r>
              <a:rPr lang="ru-RU" dirty="0">
                <a:solidFill>
                  <a:schemeClr val="tx1"/>
                </a:solidFill>
              </a:rPr>
              <a:t>- і </a:t>
            </a:r>
            <a:r>
              <a:rPr lang="ru-RU" dirty="0" err="1">
                <a:solidFill>
                  <a:schemeClr val="tx1"/>
                </a:solidFill>
              </a:rPr>
              <a:t>трифосфату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останній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інгібує</a:t>
            </a:r>
            <a:r>
              <a:rPr lang="ru-RU" dirty="0">
                <a:solidFill>
                  <a:schemeClr val="tx1"/>
                </a:solidFill>
              </a:rPr>
              <a:t> ДНК-</a:t>
            </a:r>
            <a:r>
              <a:rPr lang="ru-RU" dirty="0" err="1">
                <a:solidFill>
                  <a:schemeClr val="tx1"/>
                </a:solidFill>
              </a:rPr>
              <a:t>полімеразу</a:t>
            </a:r>
            <a:r>
              <a:rPr lang="ru-RU" dirty="0">
                <a:solidFill>
                  <a:schemeClr val="tx1"/>
                </a:solidFill>
              </a:rPr>
              <a:t> і </a:t>
            </a:r>
            <a:r>
              <a:rPr lang="ru-RU" dirty="0" err="1">
                <a:solidFill>
                  <a:schemeClr val="tx1"/>
                </a:solidFill>
              </a:rPr>
              <a:t>зупиняє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реплікацію</a:t>
            </a:r>
            <a:r>
              <a:rPr lang="ru-RU" dirty="0">
                <a:solidFill>
                  <a:schemeClr val="tx1"/>
                </a:solidFill>
              </a:rPr>
              <a:t>. При </a:t>
            </a:r>
            <a:r>
              <a:rPr lang="ru-RU" dirty="0" err="1">
                <a:solidFill>
                  <a:schemeClr val="tx1"/>
                </a:solidFill>
              </a:rPr>
              <a:t>герпесі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запобігає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елементів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висипу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знижує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ймовірність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дисемінації</a:t>
            </a:r>
            <a:r>
              <a:rPr lang="ru-RU" dirty="0">
                <a:solidFill>
                  <a:schemeClr val="tx1"/>
                </a:solidFill>
              </a:rPr>
              <a:t> та </a:t>
            </a:r>
            <a:r>
              <a:rPr lang="ru-RU" dirty="0" err="1">
                <a:solidFill>
                  <a:schemeClr val="tx1"/>
                </a:solidFill>
              </a:rPr>
              <a:t>вісцеральних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ускладнень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прискорює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епідермісу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знижує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біль</a:t>
            </a:r>
            <a:r>
              <a:rPr lang="ru-RU" dirty="0">
                <a:solidFill>
                  <a:schemeClr val="tx1"/>
                </a:solidFill>
              </a:rPr>
              <a:t> у </a:t>
            </a:r>
            <a:r>
              <a:rPr lang="ru-RU" dirty="0" err="1">
                <a:solidFill>
                  <a:schemeClr val="tx1"/>
                </a:solidFill>
              </a:rPr>
              <a:t>гострій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фазі</a:t>
            </a:r>
            <a:r>
              <a:rPr lang="ru-RU" dirty="0">
                <a:solidFill>
                  <a:schemeClr val="tx1"/>
                </a:solidFill>
              </a:rPr>
              <a:t> герпесу.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85C05D-A385-4EAF-A434-3BBF6D9FF3A6}"/>
              </a:ext>
            </a:extLst>
          </p:cNvPr>
          <p:cNvSpPr txBox="1"/>
          <p:nvPr/>
        </p:nvSpPr>
        <p:spPr>
          <a:xfrm>
            <a:off x="2955832" y="168675"/>
            <a:ext cx="6267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/>
              <a:t>Механізм дії</a:t>
            </a:r>
            <a:endParaRPr lang="ru-RU" sz="4000" dirty="0"/>
          </a:p>
        </p:txBody>
      </p:sp>
      <p:pic>
        <p:nvPicPr>
          <p:cNvPr id="3074" name="Picture 2" descr="Герпевір 0,25 г порошок для ін'єкцій №10 вартість, відгуки, інструкція,  купити за низькою ціною в Україні: Київ, Дніпро, Харків, Одеса, Львів - 1  Соціальна Аптека">
            <a:extLst>
              <a:ext uri="{FF2B5EF4-FFF2-40B4-BE49-F238E27FC236}">
                <a16:creationId xmlns:a16="http://schemas.microsoft.com/office/drawing/2014/main" xmlns="" id="{1750B872-28B7-4C0B-875B-362679100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79" b="16081"/>
          <a:stretch/>
        </p:blipFill>
        <p:spPr bwMode="auto">
          <a:xfrm>
            <a:off x="6695058" y="3596531"/>
            <a:ext cx="3576406" cy="240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Герпес простой — Derma.ua">
            <a:extLst>
              <a:ext uri="{FF2B5EF4-FFF2-40B4-BE49-F238E27FC236}">
                <a16:creationId xmlns:a16="http://schemas.microsoft.com/office/drawing/2014/main" xmlns="" id="{FD22C4A1-BCFC-41CF-9B04-2505D9974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138" y="3596532"/>
            <a:ext cx="3908774" cy="249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7468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7BFDCA-C2DB-44BA-808A-7634256FC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17755"/>
            <a:ext cx="10515600" cy="967019"/>
          </a:xfrm>
        </p:spPr>
        <p:txBody>
          <a:bodyPr/>
          <a:lstStyle/>
          <a:p>
            <a:pPr algn="ctr"/>
            <a:r>
              <a:rPr lang="uk-UA" dirty="0"/>
              <a:t>Показання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A1C0E4D-8BD0-4BC5-B499-70DB9F9F5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199" y="1056445"/>
            <a:ext cx="10108707" cy="274542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Терапія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клінічних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проявів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уражень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слизових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оболонок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спричинює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2" tooltip="Герпес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віруси</a:t>
            </a:r>
            <a:r>
              <a:rPr lang="ru-RU" dirty="0">
                <a:solidFill>
                  <a:schemeClr val="tx1"/>
                </a:solidFill>
                <a:hlinkClick r:id="rId2" tooltip="Герпес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простого герпесу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 err="1">
                <a:solidFill>
                  <a:schemeClr val="tx1"/>
                </a:solidFill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1 та 2 типу (</a:t>
            </a:r>
            <a:r>
              <a:rPr lang="en-US" i="1" dirty="0">
                <a:solidFill>
                  <a:schemeClr val="tx1"/>
                </a:solidFill>
              </a:rPr>
              <a:t>Herpes simplex</a:t>
            </a:r>
            <a:r>
              <a:rPr lang="en-US" dirty="0">
                <a:solidFill>
                  <a:schemeClr val="tx1"/>
                </a:solidFill>
              </a:rPr>
              <a:t> 1 </a:t>
            </a:r>
            <a:r>
              <a:rPr lang="ru-RU" dirty="0">
                <a:solidFill>
                  <a:schemeClr val="tx1"/>
                </a:solidFill>
              </a:rPr>
              <a:t>і 2); </a:t>
            </a:r>
            <a:r>
              <a:rPr lang="ru-RU" dirty="0" err="1">
                <a:solidFill>
                  <a:schemeClr val="tx1"/>
                </a:solidFill>
              </a:rPr>
              <a:t>герпесвірусом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3 типу (</a:t>
            </a:r>
            <a:r>
              <a:rPr lang="ru-RU" dirty="0" err="1">
                <a:solidFill>
                  <a:schemeClr val="tx1"/>
                </a:solidFill>
                <a:hlinkClick r:id="rId3" tooltip="Оперізуючий герпес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оперізуючий</a:t>
            </a:r>
            <a:r>
              <a:rPr lang="ru-RU" dirty="0">
                <a:solidFill>
                  <a:schemeClr val="tx1"/>
                </a:solidFill>
                <a:hlinkClick r:id="rId3" tooltip="Оперізуючий герпес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герпес</a:t>
            </a:r>
            <a:r>
              <a:rPr lang="ru-RU" dirty="0">
                <a:solidFill>
                  <a:schemeClr val="tx1"/>
                </a:solidFill>
              </a:rPr>
              <a:t> і </a:t>
            </a:r>
            <a:r>
              <a:rPr lang="ru-RU" dirty="0" err="1">
                <a:solidFill>
                  <a:schemeClr val="tx1"/>
                </a:solidFill>
                <a:hlinkClick r:id="rId4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вітряна</a:t>
            </a:r>
            <a:r>
              <a:rPr lang="ru-RU" dirty="0">
                <a:solidFill>
                  <a:schemeClr val="tx1"/>
                </a:solidFill>
                <a:hlinkClick r:id="rId4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4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віспа</a:t>
            </a:r>
            <a:r>
              <a:rPr lang="ru-RU" dirty="0">
                <a:solidFill>
                  <a:schemeClr val="tx1"/>
                </a:solidFill>
              </a:rPr>
              <a:t>). </a:t>
            </a:r>
          </a:p>
          <a:p>
            <a:r>
              <a:rPr lang="ru-RU" dirty="0" err="1">
                <a:solidFill>
                  <a:schemeClr val="tx1"/>
                </a:solidFill>
              </a:rPr>
              <a:t>Ацикловір</a:t>
            </a:r>
            <a:r>
              <a:rPr lang="ru-RU" dirty="0">
                <a:solidFill>
                  <a:schemeClr val="tx1"/>
                </a:solidFill>
              </a:rPr>
              <a:t> при </a:t>
            </a:r>
            <a:r>
              <a:rPr lang="ru-RU" dirty="0">
                <a:solidFill>
                  <a:schemeClr val="tx1"/>
                </a:solidFill>
                <a:hlinkClick r:id="rId5" tooltip="Герпес простий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простому </a:t>
            </a:r>
            <a:r>
              <a:rPr lang="ru-RU" dirty="0" err="1">
                <a:solidFill>
                  <a:schemeClr val="tx1"/>
                </a:solidFill>
                <a:hlinkClick r:id="rId5" tooltip="Герпес простий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герпесі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</a:rPr>
              <a:t>попереджає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елементів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6" tooltip="Висип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висипу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знижує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ймовірність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диссемінації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вісцеральних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ускладнень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прискорює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утворення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кірок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Ацикловір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зменшує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інтенсивність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ураження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оперізуючому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герпесі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послаблює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біль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гострій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фазі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Застосовують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профілактики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первинних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рецидивуючих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спричинює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7" tooltip="Вірус простого герпесу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вірус</a:t>
            </a:r>
            <a:r>
              <a:rPr lang="ru-RU" dirty="0">
                <a:solidFill>
                  <a:schemeClr val="tx1"/>
                </a:solidFill>
                <a:hlinkClick r:id="rId7" tooltip="Вірус простого герпесу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 </a:t>
            </a:r>
            <a:r>
              <a:rPr lang="en-US" i="1" dirty="0">
                <a:solidFill>
                  <a:schemeClr val="tx1"/>
                </a:solidFill>
                <a:hlinkClick r:id="rId7" tooltip="Вірус простого герпесу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Herpes simplex</a:t>
            </a:r>
            <a:r>
              <a:rPr lang="en-US" dirty="0">
                <a:solidFill>
                  <a:schemeClr val="tx1"/>
                </a:solidFill>
              </a:rPr>
              <a:t> 1 </a:t>
            </a:r>
            <a:r>
              <a:rPr lang="ru-RU" dirty="0">
                <a:solidFill>
                  <a:schemeClr val="tx1"/>
                </a:solidFill>
              </a:rPr>
              <a:t>і 2 типу у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як з </a:t>
            </a:r>
            <a:r>
              <a:rPr lang="ru-RU" dirty="0" err="1">
                <a:solidFill>
                  <a:schemeClr val="tx1"/>
                </a:solidFill>
              </a:rPr>
              <a:t>нормальним</a:t>
            </a:r>
            <a:r>
              <a:rPr lang="ru-RU" dirty="0">
                <a:solidFill>
                  <a:schemeClr val="tx1"/>
                </a:solidFill>
              </a:rPr>
              <a:t>, так і з </a:t>
            </a:r>
            <a:r>
              <a:rPr lang="ru-RU" dirty="0" err="1">
                <a:solidFill>
                  <a:schemeClr val="tx1"/>
                </a:solidFill>
              </a:rPr>
              <a:t>ослабленим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імунним</a:t>
            </a:r>
            <a:r>
              <a:rPr lang="ru-RU" dirty="0">
                <a:solidFill>
                  <a:schemeClr val="tx1"/>
                </a:solidFill>
              </a:rPr>
              <a:t> статусом, у тому </a:t>
            </a:r>
            <a:r>
              <a:rPr lang="ru-RU" dirty="0" err="1">
                <a:solidFill>
                  <a:schemeClr val="tx1"/>
                </a:solidFill>
              </a:rPr>
              <a:t>числі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імунодефіцитами</a:t>
            </a:r>
            <a:r>
              <a:rPr lang="ru-RU" dirty="0">
                <a:solidFill>
                  <a:schemeClr val="tx1"/>
                </a:solidFill>
              </a:rPr>
              <a:t> при ВІЛ-</a:t>
            </a:r>
            <a:r>
              <a:rPr lang="ru-RU" dirty="0" err="1">
                <a:solidFill>
                  <a:schemeClr val="tx1"/>
                </a:solidFill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Препарат чинить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імуностимулюючу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дію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Застосовують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ацикловір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8" tooltip="Внутрішньовенна ін'єкц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внутрішньовенно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9" tooltip="Пероральний прийом лікарських засобів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всередину</a:t>
            </a:r>
            <a:r>
              <a:rPr lang="ru-RU" dirty="0">
                <a:solidFill>
                  <a:schemeClr val="tx1"/>
                </a:solidFill>
              </a:rPr>
              <a:t> і </a:t>
            </a:r>
            <a:r>
              <a:rPr lang="ru-RU" dirty="0" err="1">
                <a:solidFill>
                  <a:schemeClr val="tx1"/>
                </a:solidFill>
              </a:rPr>
              <a:t>місцево</a:t>
            </a:r>
            <a:r>
              <a:rPr lang="ru-RU" dirty="0">
                <a:solidFill>
                  <a:schemeClr val="tx1"/>
                </a:solidFill>
              </a:rPr>
              <a:t> (у </a:t>
            </a:r>
            <a:r>
              <a:rPr lang="ru-RU" dirty="0" err="1">
                <a:solidFill>
                  <a:schemeClr val="tx1"/>
                </a:solidFill>
              </a:rPr>
              <a:t>вигляді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мазі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крема). Препарат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серйозну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міжнародну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доказову</a:t>
            </a:r>
            <a:r>
              <a:rPr lang="ru-RU" dirty="0">
                <a:solidFill>
                  <a:schemeClr val="tx1"/>
                </a:solidFill>
              </a:rPr>
              <a:t> базу </a:t>
            </a:r>
            <a:r>
              <a:rPr lang="ru-RU" dirty="0" err="1">
                <a:solidFill>
                  <a:schemeClr val="tx1"/>
                </a:solidFill>
              </a:rPr>
              <a:t>ефективності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стосовно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вищеназваних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герпесвірусів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098" name="Picture 2" descr="Опоясывающий лишай — Википедия">
            <a:extLst>
              <a:ext uri="{FF2B5EF4-FFF2-40B4-BE49-F238E27FC236}">
                <a16:creationId xmlns:a16="http://schemas.microsoft.com/office/drawing/2014/main" xmlns="" id="{6A395260-B106-4446-AA47-05557E869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643" y="3873536"/>
            <a:ext cx="3660559" cy="274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Вітряна віспа (&quot;вітрянка&quot;) — Derma.ua">
            <a:extLst>
              <a:ext uri="{FF2B5EF4-FFF2-40B4-BE49-F238E27FC236}">
                <a16:creationId xmlns:a16="http://schemas.microsoft.com/office/drawing/2014/main" xmlns="" id="{5CEBE319-1348-42B8-83F0-161E95684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852" y="3961854"/>
            <a:ext cx="4338387" cy="256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3577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214129-D49E-4830-8D35-0B3FE5647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202" y="342545"/>
            <a:ext cx="10515600" cy="851609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/>
              <a:t>Валацикловір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C6ACF24-AC7F-4263-8859-4DA05F119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1194154"/>
            <a:ext cx="10167583" cy="323147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Противірусний</a:t>
            </a:r>
            <a:r>
              <a:rPr lang="ru-RU" dirty="0">
                <a:solidFill>
                  <a:schemeClr val="tx1"/>
                </a:solidFill>
              </a:rPr>
              <a:t> препарат, </a:t>
            </a:r>
            <a:r>
              <a:rPr lang="en-US" dirty="0">
                <a:solidFill>
                  <a:schemeClr val="tx1"/>
                </a:solidFill>
              </a:rPr>
              <a:t>L-</a:t>
            </a:r>
            <a:r>
              <a:rPr lang="ru-RU" dirty="0" err="1">
                <a:solidFill>
                  <a:schemeClr val="tx1"/>
                </a:solidFill>
              </a:rPr>
              <a:t>валіновий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ефір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ацикловіру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є аналогом пуринового (</a:t>
            </a:r>
            <a:r>
              <a:rPr lang="ru-RU" dirty="0" err="1">
                <a:solidFill>
                  <a:schemeClr val="tx1"/>
                </a:solidFill>
              </a:rPr>
              <a:t>гуанін</a:t>
            </a:r>
            <a:r>
              <a:rPr lang="ru-RU" dirty="0">
                <a:solidFill>
                  <a:schemeClr val="tx1"/>
                </a:solidFill>
              </a:rPr>
              <a:t>) нуклеозиду. В </a:t>
            </a:r>
            <a:r>
              <a:rPr lang="ru-RU" dirty="0" err="1">
                <a:solidFill>
                  <a:schemeClr val="tx1"/>
                </a:solidFill>
              </a:rPr>
              <a:t>організмі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валацикловір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швидко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майже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повністю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перетворюється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ацикловір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валін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допомогою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валацикловіргідролази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dirty="0" err="1">
                <a:solidFill>
                  <a:schemeClr val="tx1"/>
                </a:solidFill>
              </a:rPr>
              <a:t>Валацикловір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прискорює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усунення</a:t>
            </a:r>
            <a:r>
              <a:rPr lang="ru-RU" dirty="0">
                <a:solidFill>
                  <a:schemeClr val="tx1"/>
                </a:solidFill>
              </a:rPr>
              <a:t> болю при </a:t>
            </a:r>
            <a:r>
              <a:rPr lang="ru-RU" dirty="0" err="1">
                <a:solidFill>
                  <a:schemeClr val="tx1"/>
                </a:solidFill>
              </a:rPr>
              <a:t>оперізувальному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герпесі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зменшує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тривалість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больового</a:t>
            </a:r>
            <a:r>
              <a:rPr lang="ru-RU" dirty="0">
                <a:solidFill>
                  <a:schemeClr val="tx1"/>
                </a:solidFill>
              </a:rPr>
              <a:t> синдрому,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зостерасоційованим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болем</a:t>
            </a:r>
            <a:r>
              <a:rPr lang="ru-RU" dirty="0">
                <a:solidFill>
                  <a:schemeClr val="tx1"/>
                </a:solidFill>
              </a:rPr>
              <a:t>, у тому </a:t>
            </a:r>
            <a:r>
              <a:rPr lang="ru-RU" dirty="0" err="1">
                <a:solidFill>
                  <a:schemeClr val="tx1"/>
                </a:solidFill>
              </a:rPr>
              <a:t>числі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гострою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постгерпетичною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невралгією.Профілактика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цитомегаловірусної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допомогою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Валацикловіру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знижує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ризик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гострого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відторгнення</a:t>
            </a:r>
            <a:r>
              <a:rPr lang="ru-RU" dirty="0">
                <a:solidFill>
                  <a:schemeClr val="tx1"/>
                </a:solidFill>
              </a:rPr>
              <a:t> трансплантата (</a:t>
            </a:r>
            <a:r>
              <a:rPr lang="ru-RU" dirty="0" err="1">
                <a:solidFill>
                  <a:schemeClr val="tx1"/>
                </a:solidFill>
              </a:rPr>
              <a:t>хворі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пересадки </a:t>
            </a:r>
            <a:r>
              <a:rPr lang="ru-RU" dirty="0" err="1">
                <a:solidFill>
                  <a:schemeClr val="tx1"/>
                </a:solidFill>
              </a:rPr>
              <a:t>нирок</a:t>
            </a:r>
            <a:r>
              <a:rPr lang="ru-RU" dirty="0">
                <a:solidFill>
                  <a:schemeClr val="tx1"/>
                </a:solidFill>
              </a:rPr>
              <a:t>), частоту </a:t>
            </a:r>
            <a:r>
              <a:rPr lang="ru-RU" dirty="0" err="1">
                <a:solidFill>
                  <a:schemeClr val="tx1"/>
                </a:solidFill>
              </a:rPr>
              <a:t>виникнення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опортуністичних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інших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спричиняються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вірусом</a:t>
            </a:r>
            <a:r>
              <a:rPr lang="ru-RU" dirty="0">
                <a:solidFill>
                  <a:schemeClr val="tx1"/>
                </a:solidFill>
              </a:rPr>
              <a:t> герпесу (</a:t>
            </a:r>
            <a:r>
              <a:rPr lang="ru-RU" dirty="0" err="1">
                <a:solidFill>
                  <a:schemeClr val="tx1"/>
                </a:solidFill>
              </a:rPr>
              <a:t>вірусом</a:t>
            </a:r>
            <a:r>
              <a:rPr lang="ru-RU" dirty="0">
                <a:solidFill>
                  <a:schemeClr val="tx1"/>
                </a:solidFill>
              </a:rPr>
              <a:t> простого герпесу та </a:t>
            </a:r>
            <a:r>
              <a:rPr lang="ru-RU" dirty="0" err="1">
                <a:solidFill>
                  <a:schemeClr val="tx1"/>
                </a:solidFill>
              </a:rPr>
              <a:t>вірусом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Herpes zoster).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 descr="Валацикловір-Гетеро таблетки вкриті плівковою оболонкою по 500 мг упаковка  10 шт (8903726228654) Гетеро Лабз (Індія) - інструкція, купити за низькою  ціною в Україні | Аналоги, відгуки - МІС Аптека 9-1-1">
            <a:extLst>
              <a:ext uri="{FF2B5EF4-FFF2-40B4-BE49-F238E27FC236}">
                <a16:creationId xmlns:a16="http://schemas.microsoft.com/office/drawing/2014/main" xmlns="" id="{ED5CCC7F-8796-4815-95D0-BB355B93E5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171" b="21942"/>
          <a:stretch/>
        </p:blipFill>
        <p:spPr bwMode="auto">
          <a:xfrm>
            <a:off x="7132468" y="4820574"/>
            <a:ext cx="2970320" cy="163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Генитальный герпес (HSV 2): причины, симптомы, диагностика у мужчин и  женщин | Аллокин-Альфа">
            <a:extLst>
              <a:ext uri="{FF2B5EF4-FFF2-40B4-BE49-F238E27FC236}">
                <a16:creationId xmlns:a16="http://schemas.microsoft.com/office/drawing/2014/main" xmlns="" id="{04815391-C3E6-4A92-845F-445C87453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4919" y="4148948"/>
            <a:ext cx="2861368" cy="270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5630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8CCD5B-A8FB-4AA2-95AD-76380775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022"/>
            <a:ext cx="10515600" cy="86936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Показання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6BC19D0-9DA0-40AD-AE47-5470DD4C7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5390" y="3180483"/>
            <a:ext cx="10515600" cy="4074419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оперізувального</a:t>
            </a:r>
            <a:r>
              <a:rPr lang="ru-RU" dirty="0">
                <a:solidFill>
                  <a:schemeClr val="tx1"/>
                </a:solidFill>
              </a:rPr>
              <a:t> герпесу (</a:t>
            </a:r>
            <a:r>
              <a:rPr lang="en-US" dirty="0">
                <a:solidFill>
                  <a:schemeClr val="tx1"/>
                </a:solidFill>
              </a:rPr>
              <a:t>Herpes zoster).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слизових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оболонок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спричинених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вірусом</a:t>
            </a:r>
            <a:r>
              <a:rPr lang="ru-RU" dirty="0">
                <a:solidFill>
                  <a:schemeClr val="tx1"/>
                </a:solidFill>
              </a:rPr>
              <a:t> простого герпесу, </a:t>
            </a:r>
            <a:r>
              <a:rPr lang="ru-RU" dirty="0" err="1">
                <a:solidFill>
                  <a:schemeClr val="tx1"/>
                </a:solidFill>
              </a:rPr>
              <a:t>включаючи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первинний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рецидивний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генітальний</a:t>
            </a:r>
            <a:r>
              <a:rPr lang="ru-RU" dirty="0">
                <a:solidFill>
                  <a:schemeClr val="tx1"/>
                </a:solidFill>
              </a:rPr>
              <a:t> герпес.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лабіального</a:t>
            </a:r>
            <a:r>
              <a:rPr lang="ru-RU" dirty="0">
                <a:solidFill>
                  <a:schemeClr val="tx1"/>
                </a:solidFill>
              </a:rPr>
              <a:t> герпесу (</a:t>
            </a:r>
            <a:r>
              <a:rPr lang="ru-RU" dirty="0" err="1">
                <a:solidFill>
                  <a:schemeClr val="tx1"/>
                </a:solidFill>
              </a:rPr>
              <a:t>губної</a:t>
            </a:r>
            <a:r>
              <a:rPr lang="ru-RU" dirty="0">
                <a:solidFill>
                  <a:schemeClr val="tx1"/>
                </a:solidFill>
              </a:rPr>
              <a:t> лихоманки).</a:t>
            </a:r>
            <a:r>
              <a:rPr lang="ru-RU" dirty="0" err="1">
                <a:solidFill>
                  <a:schemeClr val="tx1"/>
                </a:solidFill>
              </a:rPr>
              <a:t>Превентивне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супресія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рецидивів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слизових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оболонок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спричинених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вірусом</a:t>
            </a:r>
            <a:r>
              <a:rPr lang="ru-RU" dirty="0">
                <a:solidFill>
                  <a:schemeClr val="tx1"/>
                </a:solidFill>
              </a:rPr>
              <a:t> простого герпесу, </a:t>
            </a:r>
            <a:r>
              <a:rPr lang="ru-RU" dirty="0" err="1">
                <a:solidFill>
                  <a:schemeClr val="tx1"/>
                </a:solidFill>
              </a:rPr>
              <a:t>включаючи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генітальний</a:t>
            </a:r>
            <a:r>
              <a:rPr lang="ru-RU" dirty="0">
                <a:solidFill>
                  <a:schemeClr val="tx1"/>
                </a:solidFill>
              </a:rPr>
              <a:t> герпес. </a:t>
            </a:r>
            <a:r>
              <a:rPr lang="ru-RU" dirty="0" err="1">
                <a:solidFill>
                  <a:schemeClr val="tx1"/>
                </a:solidFill>
              </a:rPr>
              <a:t>Зниження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ризику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передачі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вірусу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генітального</a:t>
            </a:r>
            <a:r>
              <a:rPr lang="ru-RU" dirty="0">
                <a:solidFill>
                  <a:schemeClr val="tx1"/>
                </a:solidFill>
              </a:rPr>
              <a:t> герпесу здоровому партнеру при </a:t>
            </a:r>
            <a:r>
              <a:rPr lang="ru-RU" dirty="0" err="1">
                <a:solidFill>
                  <a:schemeClr val="tx1"/>
                </a:solidFill>
              </a:rPr>
              <a:t>застосуванні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валацикловіру</a:t>
            </a:r>
            <a:r>
              <a:rPr lang="ru-RU" dirty="0">
                <a:solidFill>
                  <a:schemeClr val="tx1"/>
                </a:solidFill>
              </a:rPr>
              <a:t> як </a:t>
            </a:r>
            <a:r>
              <a:rPr lang="ru-RU" dirty="0" err="1">
                <a:solidFill>
                  <a:schemeClr val="tx1"/>
                </a:solidFill>
              </a:rPr>
              <a:t>супресивної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терапії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комбінації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дотриманням</a:t>
            </a:r>
            <a:r>
              <a:rPr lang="ru-RU" dirty="0">
                <a:solidFill>
                  <a:schemeClr val="tx1"/>
                </a:solidFill>
              </a:rPr>
              <a:t> правил </a:t>
            </a:r>
            <a:r>
              <a:rPr lang="ru-RU" dirty="0" err="1">
                <a:solidFill>
                  <a:schemeClr val="tx1"/>
                </a:solidFill>
              </a:rPr>
              <a:t>безпечного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сексу.Профілактика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цитомегаловірусної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захворювання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трансплантації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органів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6148" name="Picture 4" descr="Герпетическая инфекция - презентация онлайн">
            <a:extLst>
              <a:ext uri="{FF2B5EF4-FFF2-40B4-BE49-F238E27FC236}">
                <a16:creationId xmlns:a16="http://schemas.microsoft.com/office/drawing/2014/main" xmlns="" id="{8989F856-426F-4C74-8E42-A4B76FA0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3502" y="140286"/>
            <a:ext cx="3645571" cy="236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927564D-69F9-4048-AB12-84698A765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927" y="142232"/>
            <a:ext cx="3743325" cy="269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164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1156C5-DCE3-4E4B-8A1E-438FFB7FF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3671" y="201612"/>
            <a:ext cx="10515600" cy="1133475"/>
          </a:xfrm>
        </p:spPr>
        <p:txBody>
          <a:bodyPr/>
          <a:lstStyle/>
          <a:p>
            <a:r>
              <a:rPr lang="uk-UA" dirty="0" err="1"/>
              <a:t>Фамцикловір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52DA4B3-18E7-4476-93B8-B097E6156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025" y="1718380"/>
            <a:ext cx="8134597" cy="315503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Фамцикловір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 err="1">
                <a:solidFill>
                  <a:schemeClr val="tx1"/>
                </a:solidFill>
              </a:rPr>
              <a:t>синтетичний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2" tooltip="Противірусний препарат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противірусний</a:t>
            </a:r>
            <a:r>
              <a:rPr lang="ru-RU" dirty="0">
                <a:solidFill>
                  <a:schemeClr val="tx1"/>
                </a:solidFill>
                <a:hlinkClick r:id="rId2" tooltip="Противірусний препарат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препарат</a:t>
            </a:r>
            <a:r>
              <a:rPr lang="ru-RU" dirty="0">
                <a:solidFill>
                  <a:schemeClr val="tx1"/>
                </a:solidFill>
              </a:rPr>
              <a:t> з </a:t>
            </a:r>
            <a:r>
              <a:rPr lang="ru-RU" dirty="0" err="1">
                <a:solidFill>
                  <a:schemeClr val="tx1"/>
                </a:solidFill>
              </a:rPr>
              <a:t>групи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нуклеозидних</a:t>
            </a:r>
            <a:r>
              <a:rPr lang="ru-RU" dirty="0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аналогів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пероральним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попередником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4" tooltip="Пенциклові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пенцикловіру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Механізм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препарату </a:t>
            </a:r>
            <a:r>
              <a:rPr lang="ru-RU" dirty="0" err="1">
                <a:solidFill>
                  <a:schemeClr val="tx1"/>
                </a:solidFill>
              </a:rPr>
              <a:t>полягає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утворенні</a:t>
            </a:r>
            <a:r>
              <a:rPr lang="ru-RU" dirty="0">
                <a:solidFill>
                  <a:schemeClr val="tx1"/>
                </a:solidFill>
              </a:rPr>
              <a:t> активного </a:t>
            </a:r>
            <a:r>
              <a:rPr lang="ru-RU" dirty="0" err="1">
                <a:solidFill>
                  <a:schemeClr val="tx1"/>
                </a:solidFill>
              </a:rPr>
              <a:t>метаболіту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 err="1">
                <a:solidFill>
                  <a:schemeClr val="tx1"/>
                </a:solidFill>
              </a:rPr>
              <a:t>пенцикловіру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трифосфату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інгібує</a:t>
            </a:r>
            <a:r>
              <a:rPr lang="ru-RU" dirty="0">
                <a:solidFill>
                  <a:schemeClr val="tx1"/>
                </a:solidFill>
              </a:rPr>
              <a:t> фермент </a:t>
            </a:r>
            <a:r>
              <a:rPr lang="ru-RU" dirty="0" err="1">
                <a:solidFill>
                  <a:schemeClr val="tx1"/>
                </a:solidFill>
              </a:rPr>
              <a:t>вірусів</a:t>
            </a:r>
            <a:r>
              <a:rPr lang="ru-RU" dirty="0">
                <a:solidFill>
                  <a:schemeClr val="tx1"/>
                </a:solidFill>
              </a:rPr>
              <a:t> — </a:t>
            </a:r>
            <a:r>
              <a:rPr lang="ru-RU" dirty="0">
                <a:solidFill>
                  <a:schemeClr val="tx1"/>
                </a:solidFill>
                <a:hlinkClick r:id="rId5" tooltip="ДНК-полімераз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ДНК-</a:t>
            </a:r>
            <a:r>
              <a:rPr lang="ru-RU" dirty="0" err="1">
                <a:solidFill>
                  <a:schemeClr val="tx1"/>
                </a:solidFill>
                <a:hlinkClick r:id="rId5" tooltip="ДНК-полімераз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полімеразу</a:t>
            </a:r>
            <a:r>
              <a:rPr lang="ru-RU" dirty="0">
                <a:solidFill>
                  <a:schemeClr val="tx1"/>
                </a:solidFill>
              </a:rPr>
              <a:t> — та </a:t>
            </a:r>
            <a:r>
              <a:rPr lang="ru-RU" dirty="0" err="1">
                <a:solidFill>
                  <a:schemeClr val="tx1"/>
                </a:solidFill>
              </a:rPr>
              <a:t>гальмує</a:t>
            </a:r>
            <a:r>
              <a:rPr lang="ru-RU" dirty="0">
                <a:solidFill>
                  <a:schemeClr val="tx1"/>
                </a:solidFill>
              </a:rPr>
              <a:t> синтез </a:t>
            </a:r>
            <a:r>
              <a:rPr lang="ru-RU" dirty="0" err="1">
                <a:solidFill>
                  <a:schemeClr val="tx1"/>
                </a:solidFill>
              </a:rPr>
              <a:t>вірусної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6" tooltip="ДНК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ДНК</a:t>
            </a:r>
            <a:r>
              <a:rPr lang="ru-RU" dirty="0">
                <a:solidFill>
                  <a:schemeClr val="tx1"/>
                </a:solidFill>
              </a:rPr>
              <a:t>. До препарату </a:t>
            </a:r>
            <a:r>
              <a:rPr lang="ru-RU" dirty="0" err="1">
                <a:solidFill>
                  <a:schemeClr val="tx1"/>
                </a:solidFill>
              </a:rPr>
              <a:t>чутливими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7" tooltip="Герпес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герпесу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8" tooltip="Цитомегало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цитомегаловіруси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9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вітряної</a:t>
            </a:r>
            <a:r>
              <a:rPr lang="ru-RU" dirty="0">
                <a:solidFill>
                  <a:schemeClr val="tx1"/>
                </a:solidFill>
                <a:hlinkClick r:id="rId9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9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віспи</a:t>
            </a:r>
            <a:r>
              <a:rPr lang="ru-RU" dirty="0">
                <a:solidFill>
                  <a:schemeClr val="tx1"/>
                </a:solidFill>
              </a:rPr>
              <a:t> та </a:t>
            </a:r>
            <a:r>
              <a:rPr lang="ru-RU" dirty="0" err="1">
                <a:solidFill>
                  <a:schemeClr val="tx1"/>
                </a:solidFill>
                <a:hlinkClick r:id="rId10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вірус</a:t>
            </a:r>
            <a:r>
              <a:rPr lang="ru-RU" dirty="0">
                <a:solidFill>
                  <a:schemeClr val="tx1"/>
                </a:solidFill>
                <a:hlinkClick r:id="rId10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10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Епштейна</a:t>
            </a:r>
            <a:r>
              <a:rPr lang="ru-RU" dirty="0">
                <a:solidFill>
                  <a:schemeClr val="tx1"/>
                </a:solidFill>
                <a:hlinkClick r:id="rId10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— Барр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Фамцикловір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застосовується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оперізуючим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лишаєм</a:t>
            </a:r>
            <a:r>
              <a:rPr lang="ru-RU" dirty="0">
                <a:solidFill>
                  <a:schemeClr val="tx1"/>
                </a:solidFill>
              </a:rPr>
              <a:t>, у тому </a:t>
            </a:r>
            <a:r>
              <a:rPr lang="ru-RU" dirty="0" err="1">
                <a:solidFill>
                  <a:schemeClr val="tx1"/>
                </a:solidFill>
              </a:rPr>
              <a:t>числі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форми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ураженням</a:t>
            </a:r>
            <a:r>
              <a:rPr lang="ru-RU" dirty="0">
                <a:solidFill>
                  <a:schemeClr val="tx1"/>
                </a:solidFill>
              </a:rPr>
              <a:t> очей та у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ослабленим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імунітетом</a:t>
            </a:r>
            <a:r>
              <a:rPr lang="ru-RU" dirty="0">
                <a:solidFill>
                  <a:schemeClr val="tx1"/>
                </a:solidFill>
              </a:rPr>
              <a:t>;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генітальним</a:t>
            </a:r>
            <a:r>
              <a:rPr lang="ru-RU" dirty="0">
                <a:solidFill>
                  <a:schemeClr val="tx1"/>
                </a:solidFill>
              </a:rPr>
              <a:t> герпесом.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56C17DC7-A349-4146-A1A0-58D48D65D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1471" y="348916"/>
            <a:ext cx="20955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Активна речовина ФАМЦИКЛОВІР (FAMCICLOVIRUM) | Довідник лікарських  препаратів">
            <a:extLst>
              <a:ext uri="{FF2B5EF4-FFF2-40B4-BE49-F238E27FC236}">
                <a16:creationId xmlns:a16="http://schemas.microsoft.com/office/drawing/2014/main" xmlns="" id="{31FE634B-1C16-4B47-9A73-72BCAE497B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3" b="10621"/>
          <a:stretch/>
        </p:blipFill>
        <p:spPr bwMode="auto">
          <a:xfrm>
            <a:off x="7392693" y="4658574"/>
            <a:ext cx="2488153" cy="199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Активна речовина ФАМЦИКЛОВІР (FAMCICLOVIRUM) | Довідник лікарських  препаратів">
            <a:extLst>
              <a:ext uri="{FF2B5EF4-FFF2-40B4-BE49-F238E27FC236}">
                <a16:creationId xmlns:a16="http://schemas.microsoft.com/office/drawing/2014/main" xmlns="" id="{34C25006-5044-41B6-80C6-0316CA567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506" b="20661"/>
          <a:stretch/>
        </p:blipFill>
        <p:spPr bwMode="auto">
          <a:xfrm>
            <a:off x="1018866" y="4873410"/>
            <a:ext cx="2867025" cy="168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9716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DF002B-0281-4089-8D98-C88B0AEA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968" y="593558"/>
            <a:ext cx="10515600" cy="1017170"/>
          </a:xfrm>
        </p:spPr>
        <p:txBody>
          <a:bodyPr/>
          <a:lstStyle/>
          <a:p>
            <a:r>
              <a:rPr lang="uk-UA" dirty="0" err="1"/>
              <a:t>Ганцикловір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51BAD78-79CD-4072-BE9C-08870F6FF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0312" y="1705442"/>
            <a:ext cx="8738278" cy="268634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синтетичний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2" tooltip="Противірусний препарат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противірусний</a:t>
            </a:r>
            <a:r>
              <a:rPr lang="ru-RU" dirty="0">
                <a:solidFill>
                  <a:schemeClr val="tx1"/>
                </a:solidFill>
                <a:hlinkClick r:id="rId2" tooltip="Противірусний препарат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препарат</a:t>
            </a:r>
            <a:r>
              <a:rPr lang="ru-RU" dirty="0">
                <a:solidFill>
                  <a:schemeClr val="tx1"/>
                </a:solidFill>
              </a:rPr>
              <a:t> з </a:t>
            </a:r>
            <a:r>
              <a:rPr lang="ru-RU" dirty="0" err="1">
                <a:solidFill>
                  <a:schemeClr val="tx1"/>
                </a:solidFill>
              </a:rPr>
              <a:t>групи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нуклеозидних</a:t>
            </a:r>
            <a:r>
              <a:rPr lang="ru-RU" dirty="0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аналогів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Механізм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препарату </a:t>
            </a:r>
            <a:r>
              <a:rPr lang="ru-RU" dirty="0" err="1">
                <a:solidFill>
                  <a:schemeClr val="tx1"/>
                </a:solidFill>
              </a:rPr>
              <a:t>полягає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утворенні</a:t>
            </a:r>
            <a:r>
              <a:rPr lang="ru-RU" dirty="0">
                <a:solidFill>
                  <a:schemeClr val="tx1"/>
                </a:solidFill>
              </a:rPr>
              <a:t> активного </a:t>
            </a:r>
            <a:r>
              <a:rPr lang="ru-RU" dirty="0" err="1">
                <a:solidFill>
                  <a:schemeClr val="tx1"/>
                </a:solidFill>
              </a:rPr>
              <a:t>метаболіту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 err="1">
                <a:solidFill>
                  <a:schemeClr val="tx1"/>
                </a:solidFill>
              </a:rPr>
              <a:t>ганцикловіру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трифосфату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інгібує</a:t>
            </a:r>
            <a:r>
              <a:rPr lang="ru-RU" dirty="0">
                <a:solidFill>
                  <a:schemeClr val="tx1"/>
                </a:solidFill>
              </a:rPr>
              <a:t> фермент </a:t>
            </a:r>
            <a:r>
              <a:rPr lang="ru-RU" dirty="0" err="1">
                <a:solidFill>
                  <a:schemeClr val="tx1"/>
                </a:solidFill>
              </a:rPr>
              <a:t>вірусів</a:t>
            </a:r>
            <a:r>
              <a:rPr lang="ru-RU" dirty="0">
                <a:solidFill>
                  <a:schemeClr val="tx1"/>
                </a:solidFill>
              </a:rPr>
              <a:t> — ДНК-</a:t>
            </a:r>
            <a:r>
              <a:rPr lang="ru-RU" dirty="0" err="1">
                <a:solidFill>
                  <a:schemeClr val="tx1"/>
                </a:solidFill>
              </a:rPr>
              <a:t>полімеразу</a:t>
            </a:r>
            <a:r>
              <a:rPr lang="ru-RU" dirty="0">
                <a:solidFill>
                  <a:schemeClr val="tx1"/>
                </a:solidFill>
              </a:rPr>
              <a:t> — та </a:t>
            </a:r>
            <a:r>
              <a:rPr lang="ru-RU" dirty="0" err="1">
                <a:solidFill>
                  <a:schemeClr val="tx1"/>
                </a:solidFill>
              </a:rPr>
              <a:t>гальмує</a:t>
            </a:r>
            <a:r>
              <a:rPr lang="ru-RU" dirty="0">
                <a:solidFill>
                  <a:schemeClr val="tx1"/>
                </a:solidFill>
              </a:rPr>
              <a:t> синтез </a:t>
            </a:r>
            <a:r>
              <a:rPr lang="ru-RU" dirty="0" err="1">
                <a:solidFill>
                  <a:schemeClr val="tx1"/>
                </a:solidFill>
              </a:rPr>
              <a:t>вірусної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4" tooltip="ДНК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ДНК</a:t>
            </a:r>
            <a:r>
              <a:rPr lang="ru-RU" dirty="0">
                <a:solidFill>
                  <a:schemeClr val="tx1"/>
                </a:solidFill>
              </a:rPr>
              <a:t>. До препарату </a:t>
            </a:r>
            <a:r>
              <a:rPr lang="ru-RU" dirty="0" err="1">
                <a:solidFill>
                  <a:schemeClr val="tx1"/>
                </a:solidFill>
              </a:rPr>
              <a:t>чутливими</a:t>
            </a:r>
            <a:r>
              <a:rPr lang="ru-RU" dirty="0">
                <a:solidFill>
                  <a:schemeClr val="tx1"/>
                </a:solidFill>
              </a:rPr>
              <a:t> є </a:t>
            </a:r>
            <a:r>
              <a:rPr lang="ru-RU" dirty="0" err="1">
                <a:solidFill>
                  <a:schemeClr val="tx1"/>
                </a:solidFill>
                <a:hlinkClick r:id="rId5" tooltip="Герпес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герпесвіруси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 err="1">
                <a:solidFill>
                  <a:schemeClr val="tx1"/>
                </a:solidFill>
              </a:rPr>
              <a:t>віруси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6" tooltip="Герпес простий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герпесу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7" tooltip="Цитомегало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цитомегаловіруси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8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вітряної</a:t>
            </a:r>
            <a:r>
              <a:rPr lang="ru-RU" dirty="0">
                <a:solidFill>
                  <a:schemeClr val="tx1"/>
                </a:solidFill>
                <a:hlinkClick r:id="rId8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8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віспи</a:t>
            </a:r>
            <a:r>
              <a:rPr lang="ru-RU" dirty="0">
                <a:solidFill>
                  <a:schemeClr val="tx1"/>
                </a:solidFill>
                <a:hlinkClick r:id="rId8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/ </a:t>
            </a:r>
            <a:r>
              <a:rPr lang="ru-RU" dirty="0" err="1">
                <a:solidFill>
                  <a:schemeClr val="tx1"/>
                </a:solidFill>
                <a:hlinkClick r:id="rId8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оперізуючого</a:t>
            </a:r>
            <a:r>
              <a:rPr lang="ru-RU" dirty="0">
                <a:solidFill>
                  <a:schemeClr val="tx1"/>
                </a:solidFill>
                <a:hlinkClick r:id="rId8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герпесу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9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вірус</a:t>
            </a:r>
            <a:r>
              <a:rPr lang="ru-RU" dirty="0">
                <a:solidFill>
                  <a:schemeClr val="tx1"/>
                </a:solidFill>
                <a:hlinkClick r:id="rId9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9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Епштейна</a:t>
            </a:r>
            <a:r>
              <a:rPr lang="ru-RU" dirty="0">
                <a:solidFill>
                  <a:schemeClr val="tx1"/>
                </a:solidFill>
                <a:hlinkClick r:id="rId9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— Барр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Ганцикловір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застосовують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маніфестної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10" tooltip="Цитомегаловірусна інфекц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цитомегаловірусної</a:t>
            </a:r>
            <a:r>
              <a:rPr lang="ru-RU" dirty="0">
                <a:solidFill>
                  <a:schemeClr val="tx1"/>
                </a:solidFill>
                <a:hlinkClick r:id="rId10" tooltip="Цитомегаловірусна інфекц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10" tooltip="Цитомегаловірусна інфекц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загрожує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життю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зору</a:t>
            </a:r>
            <a:r>
              <a:rPr lang="ru-RU" dirty="0">
                <a:solidFill>
                  <a:schemeClr val="tx1"/>
                </a:solidFill>
              </a:rPr>
              <a:t>, у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на </a:t>
            </a:r>
            <a:r>
              <a:rPr lang="ru-RU" dirty="0">
                <a:solidFill>
                  <a:schemeClr val="tx1"/>
                </a:solidFill>
                <a:hlinkClick r:id="rId11" tooltip="СНІД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СНІД</a:t>
            </a:r>
            <a:r>
              <a:rPr lang="ru-RU" dirty="0">
                <a:solidFill>
                  <a:schemeClr val="tx1"/>
                </a:solidFill>
              </a:rPr>
              <a:t> і у </a:t>
            </a:r>
            <a:r>
              <a:rPr lang="ru-RU" dirty="0" err="1">
                <a:solidFill>
                  <a:schemeClr val="tx1"/>
                </a:solidFill>
              </a:rPr>
              <a:t>пацієнтів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пересадки </a:t>
            </a:r>
            <a:r>
              <a:rPr lang="ru-RU" dirty="0" err="1">
                <a:solidFill>
                  <a:schemeClr val="tx1"/>
                </a:solidFill>
              </a:rPr>
              <a:t>органів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хіміотерапевтичного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12" tooltip="Злоякісна пухл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злоякісних</a:t>
            </a:r>
            <a:r>
              <a:rPr lang="ru-RU" dirty="0">
                <a:solidFill>
                  <a:schemeClr val="tx1"/>
                </a:solidFill>
                <a:hlinkClick r:id="rId12" tooltip="Злоякісна пухл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12" tooltip="Злоякісна пухл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пухлин</a:t>
            </a:r>
            <a:r>
              <a:rPr lang="ru-RU" dirty="0">
                <a:solidFill>
                  <a:schemeClr val="tx1"/>
                </a:solidFill>
              </a:rPr>
              <a:t>; для </a:t>
            </a:r>
            <a:r>
              <a:rPr lang="ru-RU" dirty="0" err="1">
                <a:solidFill>
                  <a:schemeClr val="tx1"/>
                </a:solidFill>
              </a:rPr>
              <a:t>профілактики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цитомегаловірусної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пересадки </a:t>
            </a:r>
            <a:r>
              <a:rPr lang="ru-RU" dirty="0" err="1">
                <a:solidFill>
                  <a:schemeClr val="tx1"/>
                </a:solidFill>
              </a:rPr>
              <a:t>органів</a:t>
            </a:r>
            <a:r>
              <a:rPr lang="ru-RU" dirty="0">
                <a:solidFill>
                  <a:schemeClr val="tx1"/>
                </a:solidFill>
              </a:rPr>
              <a:t>. У </a:t>
            </a:r>
            <a:r>
              <a:rPr lang="ru-RU" dirty="0" err="1">
                <a:solidFill>
                  <a:schemeClr val="tx1"/>
                </a:solidFill>
              </a:rPr>
              <a:t>вигляді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внутрішньоочного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імплантату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застосовують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цитомегаловірусного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ретиніту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поєднанні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прийомом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всередину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противірусних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xmlns="" id="{C7A36FBA-D94C-4DD4-9870-E3C27CCA9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4768" y="210407"/>
            <a:ext cx="3402012" cy="252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Активна речовина ГАНЦИКЛОВІР (GANCICLOVIRUM) | Довідник лікарських  препаратів">
            <a:extLst>
              <a:ext uri="{FF2B5EF4-FFF2-40B4-BE49-F238E27FC236}">
                <a16:creationId xmlns:a16="http://schemas.microsoft.com/office/drawing/2014/main" xmlns="" id="{D6521C0A-8318-4E28-BF08-DE9F1173F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7162" y="457047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Ганцикловір-Фармекс ліофілізат д/р-ну д/інф. 500мг №1">
            <a:extLst>
              <a:ext uri="{FF2B5EF4-FFF2-40B4-BE49-F238E27FC236}">
                <a16:creationId xmlns:a16="http://schemas.microsoft.com/office/drawing/2014/main" xmlns="" id="{4D24B0E4-8794-45FA-BF38-9267F2342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9973" y="4426067"/>
            <a:ext cx="1907757" cy="243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4614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B5C0FD-61C8-4582-B346-2AF9E4E54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77"/>
            <a:ext cx="10515600" cy="164172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 err="1"/>
              <a:t>Валганцикловір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201D957-0D52-4DDF-8172-F22BCB73F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053" y="1155032"/>
            <a:ext cx="7170821" cy="5374105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Валганцикловір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 err="1">
                <a:solidFill>
                  <a:schemeClr val="tx1"/>
                </a:solidFill>
              </a:rPr>
              <a:t>синтетичний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2" tooltip="Противірусний препарат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противірусний</a:t>
            </a:r>
            <a:r>
              <a:rPr lang="ru-RU" dirty="0">
                <a:solidFill>
                  <a:schemeClr val="tx1"/>
                </a:solidFill>
                <a:hlinkClick r:id="rId2" tooltip="Противірусний препарат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препарат</a:t>
            </a:r>
            <a:r>
              <a:rPr lang="ru-RU" dirty="0">
                <a:solidFill>
                  <a:schemeClr val="tx1"/>
                </a:solidFill>
              </a:rPr>
              <a:t> з </a:t>
            </a:r>
            <a:r>
              <a:rPr lang="ru-RU" dirty="0" err="1">
                <a:solidFill>
                  <a:schemeClr val="tx1"/>
                </a:solidFill>
              </a:rPr>
              <a:t>групи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нуклеозидних</a:t>
            </a:r>
            <a:r>
              <a:rPr lang="ru-RU" dirty="0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3" tooltip="Нуклеозидні аналоги (ще не написана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аналогів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en-US" dirty="0">
                <a:solidFill>
                  <a:schemeClr val="tx1"/>
                </a:solidFill>
              </a:rPr>
              <a:t>L-</a:t>
            </a:r>
            <a:r>
              <a:rPr lang="ru-RU" dirty="0" err="1">
                <a:solidFill>
                  <a:schemeClr val="tx1"/>
                </a:solidFill>
                <a:hlinkClick r:id="rId4" tooltip="Валі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валіновим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5" tooltip="Етер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етером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6" tooltip="Ганциклові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ганцикловіру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Механізм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 препарату </a:t>
            </a:r>
            <a:r>
              <a:rPr lang="ru-RU" dirty="0" err="1">
                <a:solidFill>
                  <a:schemeClr val="tx1"/>
                </a:solidFill>
              </a:rPr>
              <a:t>полягає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утворенні</a:t>
            </a:r>
            <a:r>
              <a:rPr lang="ru-RU" dirty="0">
                <a:solidFill>
                  <a:schemeClr val="tx1"/>
                </a:solidFill>
              </a:rPr>
              <a:t> активного </a:t>
            </a:r>
            <a:r>
              <a:rPr lang="ru-RU" dirty="0" err="1">
                <a:solidFill>
                  <a:schemeClr val="tx1"/>
                </a:solidFill>
              </a:rPr>
              <a:t>метаболіту</a:t>
            </a:r>
            <a:r>
              <a:rPr lang="ru-RU" dirty="0">
                <a:solidFill>
                  <a:schemeClr val="tx1"/>
                </a:solidFill>
              </a:rPr>
              <a:t> — </a:t>
            </a:r>
            <a:r>
              <a:rPr lang="ru-RU" dirty="0" err="1">
                <a:solidFill>
                  <a:schemeClr val="tx1"/>
                </a:solidFill>
              </a:rPr>
              <a:t>ганцикловіру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трифосфату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інгібує</a:t>
            </a:r>
            <a:r>
              <a:rPr lang="ru-RU" dirty="0">
                <a:solidFill>
                  <a:schemeClr val="tx1"/>
                </a:solidFill>
              </a:rPr>
              <a:t> фермент </a:t>
            </a:r>
            <a:r>
              <a:rPr lang="ru-RU" dirty="0" err="1">
                <a:solidFill>
                  <a:schemeClr val="tx1"/>
                </a:solidFill>
              </a:rPr>
              <a:t>вірусів</a:t>
            </a:r>
            <a:r>
              <a:rPr lang="ru-RU" dirty="0">
                <a:solidFill>
                  <a:schemeClr val="tx1"/>
                </a:solidFill>
              </a:rPr>
              <a:t> — </a:t>
            </a:r>
            <a:r>
              <a:rPr lang="ru-RU" dirty="0">
                <a:solidFill>
                  <a:schemeClr val="tx1"/>
                </a:solidFill>
                <a:hlinkClick r:id="rId7" tooltip="ДНК-полімераз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ДНК-</a:t>
            </a:r>
            <a:r>
              <a:rPr lang="ru-RU" dirty="0" err="1">
                <a:solidFill>
                  <a:schemeClr val="tx1"/>
                </a:solidFill>
                <a:hlinkClick r:id="rId7" tooltip="ДНК-полімераз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полімеразу</a:t>
            </a:r>
            <a:r>
              <a:rPr lang="ru-RU" dirty="0">
                <a:solidFill>
                  <a:schemeClr val="tx1"/>
                </a:solidFill>
              </a:rPr>
              <a:t> — і </a:t>
            </a:r>
            <a:r>
              <a:rPr lang="ru-RU" dirty="0" err="1">
                <a:solidFill>
                  <a:schemeClr val="tx1"/>
                </a:solidFill>
              </a:rPr>
              <a:t>гальмує</a:t>
            </a:r>
            <a:r>
              <a:rPr lang="ru-RU" dirty="0">
                <a:solidFill>
                  <a:schemeClr val="tx1"/>
                </a:solidFill>
              </a:rPr>
              <a:t> синтез </a:t>
            </a:r>
            <a:r>
              <a:rPr lang="ru-RU" dirty="0" err="1">
                <a:solidFill>
                  <a:schemeClr val="tx1"/>
                </a:solidFill>
              </a:rPr>
              <a:t>вірусної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8" tooltip="ДНК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ДНК</a:t>
            </a:r>
            <a:r>
              <a:rPr lang="ru-RU" dirty="0">
                <a:solidFill>
                  <a:schemeClr val="tx1"/>
                </a:solidFill>
              </a:rPr>
              <a:t>. До препарату </a:t>
            </a:r>
            <a:r>
              <a:rPr lang="ru-RU" dirty="0" err="1">
                <a:solidFill>
                  <a:schemeClr val="tx1"/>
                </a:solidFill>
              </a:rPr>
              <a:t>чутливими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більшість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9" tooltip="Герпес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герпесвірусів</a:t>
            </a:r>
            <a:r>
              <a:rPr lang="ru-RU" dirty="0">
                <a:solidFill>
                  <a:schemeClr val="tx1"/>
                </a:solidFill>
                <a:hlinkClick r:id="rId9" tooltip="Герпес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9" tooltip="Герпес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 - </a:t>
            </a:r>
            <a:r>
              <a:rPr lang="ru-RU" dirty="0" err="1">
                <a:solidFill>
                  <a:schemeClr val="tx1"/>
                </a:solidFill>
                <a:hlinkClick r:id="rId10" tooltip="Вірус простого герпесу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вірус</a:t>
            </a:r>
            <a:r>
              <a:rPr lang="ru-RU" dirty="0">
                <a:solidFill>
                  <a:schemeClr val="tx1"/>
                </a:solidFill>
                <a:hlinkClick r:id="rId10" tooltip="Вірус простого герпесу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простого герпесу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11" tooltip="Цитомегаловірус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цитомегаловіруси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12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вітряної</a:t>
            </a:r>
            <a:r>
              <a:rPr lang="ru-RU" dirty="0">
                <a:solidFill>
                  <a:schemeClr val="tx1"/>
                </a:solidFill>
                <a:hlinkClick r:id="rId12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12" tooltip="Вітряна вісп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віспи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13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вірус</a:t>
            </a:r>
            <a:r>
              <a:rPr lang="ru-RU" dirty="0">
                <a:solidFill>
                  <a:schemeClr val="tx1"/>
                </a:solidFill>
                <a:hlinkClick r:id="rId13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13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Епштейна</a:t>
            </a:r>
            <a:r>
              <a:rPr lang="ru-RU" dirty="0">
                <a:solidFill>
                  <a:schemeClr val="tx1"/>
                </a:solidFill>
                <a:hlinkClick r:id="rId13" tooltip="Вірус Епштейна — Бар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— Барр</a:t>
            </a:r>
            <a:r>
              <a:rPr lang="ru-RU" dirty="0">
                <a:solidFill>
                  <a:schemeClr val="tx1"/>
                </a:solidFill>
              </a:rPr>
              <a:t>; </a:t>
            </a:r>
            <a:r>
              <a:rPr lang="ru-RU" dirty="0" err="1">
                <a:solidFill>
                  <a:schemeClr val="tx1"/>
                </a:solidFill>
              </a:rPr>
              <a:t>вірус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14" tooltip="Гепатит B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гепатиту </a:t>
            </a:r>
            <a:r>
              <a:rPr lang="en-US" dirty="0">
                <a:solidFill>
                  <a:schemeClr val="tx1"/>
                </a:solidFill>
                <a:hlinkClick r:id="rId14" tooltip="Гепатит B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Валганцикловір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застосовують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цитомегаловірусному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ретиніті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на </a:t>
            </a:r>
            <a:r>
              <a:rPr lang="ru-RU" dirty="0">
                <a:solidFill>
                  <a:schemeClr val="tx1"/>
                </a:solidFill>
                <a:hlinkClick r:id="rId15" tooltip="СНІД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СНІД</a:t>
            </a:r>
            <a:r>
              <a:rPr lang="ru-RU" dirty="0">
                <a:solidFill>
                  <a:schemeClr val="tx1"/>
                </a:solidFill>
              </a:rPr>
              <a:t> та для </a:t>
            </a:r>
            <a:r>
              <a:rPr lang="ru-RU" dirty="0" err="1">
                <a:solidFill>
                  <a:schemeClr val="tx1"/>
                </a:solidFill>
              </a:rPr>
              <a:t>профілактики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err="1">
                <a:solidFill>
                  <a:schemeClr val="tx1"/>
                </a:solidFill>
                <a:hlinkClick r:id="rId16" tooltip="Цитомегаловірусна інфекц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цитомегаловірусної</a:t>
            </a:r>
            <a:r>
              <a:rPr lang="ru-RU" dirty="0">
                <a:solidFill>
                  <a:schemeClr val="tx1"/>
                </a:solidFill>
                <a:hlinkClick r:id="rId16" tooltip="Цитомегаловірусна інфекц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 err="1">
                <a:solidFill>
                  <a:schemeClr val="tx1"/>
                </a:solidFill>
                <a:hlinkClick r:id="rId16" tooltip="Цитомегаловірусна інфекц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інфекції</a:t>
            </a:r>
            <a:r>
              <a:rPr lang="ru-RU" dirty="0">
                <a:solidFill>
                  <a:schemeClr val="tx1"/>
                </a:solidFill>
              </a:rPr>
              <a:t> у </a:t>
            </a:r>
            <a:r>
              <a:rPr lang="ru-RU" dirty="0" err="1">
                <a:solidFill>
                  <a:schemeClr val="tx1"/>
                </a:solidFill>
              </a:rPr>
              <a:t>хворих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трансплантації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органів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xmlns="" id="{A8240205-F96B-4F66-ABEE-1D16E4A91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8300" y="120448"/>
            <a:ext cx="2693068" cy="153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Вальцит таблетки, в/плів. обол. по 450 мг №60 у пляш. : інструкція + ціна в  аптеках | Tabletki.ua">
            <a:extLst>
              <a:ext uri="{FF2B5EF4-FFF2-40B4-BE49-F238E27FC236}">
                <a16:creationId xmlns:a16="http://schemas.microsoft.com/office/drawing/2014/main" xmlns="" id="{4B454F8E-35D6-45A7-B0BC-AA7A21F07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09" t="14524" r="29156" b="13010"/>
          <a:stretch/>
        </p:blipFill>
        <p:spPr bwMode="auto">
          <a:xfrm>
            <a:off x="8016535" y="2130640"/>
            <a:ext cx="2198011" cy="310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1784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1C86E6-2FC8-428C-A789-469675D8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71"/>
            <a:ext cx="10515600" cy="1348758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Побічні реакції після прийому </a:t>
            </a:r>
            <a:r>
              <a:rPr lang="uk-UA" sz="4000" dirty="0" err="1"/>
              <a:t>протигерпетичних</a:t>
            </a:r>
            <a:r>
              <a:rPr lang="uk-UA" sz="4000" dirty="0"/>
              <a:t> препаратів</a:t>
            </a:r>
            <a:endParaRPr lang="ru-RU" sz="4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0578866-03B8-4782-9703-4D58524D9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535837"/>
            <a:ext cx="10309626" cy="5228192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респіраторної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органів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грудної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клітки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середостіння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задишка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шлунково-кишкового</a:t>
            </a:r>
            <a:r>
              <a:rPr lang="ru-RU" dirty="0">
                <a:solidFill>
                  <a:schemeClr val="tx1"/>
                </a:solidFill>
              </a:rPr>
              <a:t> тракту: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нудота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блювання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діарея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болі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животі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зниження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апетиту</a:t>
            </a:r>
            <a:r>
              <a:rPr lang="ru-RU" dirty="0">
                <a:solidFill>
                  <a:schemeClr val="tx1"/>
                </a:solidFill>
              </a:rPr>
              <a:t>, гастрит, </a:t>
            </a:r>
            <a:r>
              <a:rPr lang="ru-RU" dirty="0" err="1">
                <a:solidFill>
                  <a:schemeClr val="tx1"/>
                </a:solidFill>
              </a:rPr>
              <a:t>дисфагія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печінки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жовчовивідних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шляхів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транзиторне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збільшення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активності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ферментів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печінки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рівня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білірубіну</a:t>
            </a:r>
            <a:r>
              <a:rPr lang="ru-RU" dirty="0">
                <a:solidFill>
                  <a:schemeClr val="tx1"/>
                </a:solidFill>
              </a:rPr>
              <a:t>; </a:t>
            </a:r>
            <a:r>
              <a:rPr lang="ru-RU" dirty="0" err="1">
                <a:solidFill>
                  <a:schemeClr val="tx1"/>
                </a:solidFill>
              </a:rPr>
              <a:t>дуже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жовтяниця</a:t>
            </a:r>
            <a:r>
              <a:rPr lang="ru-RU" dirty="0">
                <a:solidFill>
                  <a:schemeClr val="tx1"/>
                </a:solidFill>
              </a:rPr>
              <a:t>, гепатит.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нирок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сечовидільної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підвищення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концентрації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сечовини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креатиніну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крові</a:t>
            </a:r>
            <a:r>
              <a:rPr lang="ru-RU" dirty="0">
                <a:solidFill>
                  <a:schemeClr val="tx1"/>
                </a:solidFill>
              </a:rPr>
              <a:t>; </a:t>
            </a:r>
            <a:r>
              <a:rPr lang="ru-RU" dirty="0" err="1">
                <a:solidFill>
                  <a:schemeClr val="tx1"/>
                </a:solidFill>
              </a:rPr>
              <a:t>дуже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гостра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ниркова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недостатність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біль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ділянці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нирок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Біль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ділянці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нирок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dirty="0" err="1">
                <a:solidFill>
                  <a:schemeClr val="tx1"/>
                </a:solidFill>
              </a:rPr>
              <a:t>пов'язаний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нирковою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недостатністю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кристалурією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нервової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: часто — </a:t>
            </a:r>
            <a:r>
              <a:rPr lang="ru-RU" dirty="0" err="1">
                <a:solidFill>
                  <a:schemeClr val="tx1"/>
                </a:solidFill>
              </a:rPr>
              <a:t>головний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біль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запаморочення</a:t>
            </a:r>
            <a:r>
              <a:rPr lang="ru-RU" dirty="0">
                <a:solidFill>
                  <a:schemeClr val="tx1"/>
                </a:solidFill>
              </a:rPr>
              <a:t>; </a:t>
            </a:r>
            <a:r>
              <a:rPr lang="ru-RU" dirty="0" err="1">
                <a:solidFill>
                  <a:schemeClr val="tx1"/>
                </a:solidFill>
              </a:rPr>
              <a:t>дуже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психомоторне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збудження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сплутаність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свідомості</a:t>
            </a:r>
            <a:r>
              <a:rPr lang="ru-RU" dirty="0">
                <a:solidFill>
                  <a:schemeClr val="tx1"/>
                </a:solidFill>
              </a:rPr>
              <a:t>, тремор, </a:t>
            </a:r>
            <a:r>
              <a:rPr lang="ru-RU" dirty="0" err="1">
                <a:solidFill>
                  <a:schemeClr val="tx1"/>
                </a:solidFill>
              </a:rPr>
              <a:t>атаксія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дизартрія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галюцинації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психотичні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симптоми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судоми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сонливість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енцефалопатія</a:t>
            </a:r>
            <a:r>
              <a:rPr lang="ru-RU" dirty="0">
                <a:solidFill>
                  <a:schemeClr val="tx1"/>
                </a:solidFill>
              </a:rPr>
              <a:t>, кома.</a:t>
            </a:r>
          </a:p>
          <a:p>
            <a:r>
              <a:rPr lang="ru-RU" dirty="0" err="1">
                <a:solidFill>
                  <a:schemeClr val="tx1"/>
                </a:solidFill>
              </a:rPr>
              <a:t>Вищезазначені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симптоми</a:t>
            </a:r>
            <a:r>
              <a:rPr lang="ru-RU" dirty="0">
                <a:solidFill>
                  <a:schemeClr val="tx1"/>
                </a:solidFill>
              </a:rPr>
              <a:t> є у </a:t>
            </a:r>
            <a:r>
              <a:rPr lang="ru-RU" dirty="0" err="1">
                <a:solidFill>
                  <a:schemeClr val="tx1"/>
                </a:solidFill>
              </a:rPr>
              <a:t>більшості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випадків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оборотними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спостерігаються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головним</a:t>
            </a:r>
            <a:r>
              <a:rPr lang="ru-RU" dirty="0">
                <a:solidFill>
                  <a:schemeClr val="tx1"/>
                </a:solidFill>
              </a:rPr>
              <a:t> чином у </a:t>
            </a:r>
            <a:r>
              <a:rPr lang="ru-RU" dirty="0" err="1">
                <a:solidFill>
                  <a:schemeClr val="tx1"/>
                </a:solidFill>
              </a:rPr>
              <a:t>пацієнтів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нирковою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недостатністю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іншими</a:t>
            </a:r>
            <a:r>
              <a:rPr lang="ru-RU" dirty="0">
                <a:solidFill>
                  <a:schemeClr val="tx1"/>
                </a:solidFill>
              </a:rPr>
              <a:t> факторами </a:t>
            </a:r>
            <a:r>
              <a:rPr lang="ru-RU" dirty="0" err="1">
                <a:solidFill>
                  <a:schemeClr val="tx1"/>
                </a:solidFill>
              </a:rPr>
              <a:t>схильності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серцево-судинної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відчуття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серцебиття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біль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грудній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клітці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крові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лімфатичної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дуже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анемія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лейкопенія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тромбоцитопенія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імунної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рідко</a:t>
            </a:r>
            <a:r>
              <a:rPr lang="ru-RU" dirty="0">
                <a:solidFill>
                  <a:schemeClr val="tx1"/>
                </a:solidFill>
              </a:rPr>
              <a:t> — </a:t>
            </a:r>
            <a:r>
              <a:rPr lang="ru-RU" dirty="0" err="1">
                <a:solidFill>
                  <a:schemeClr val="tx1"/>
                </a:solidFill>
              </a:rPr>
              <a:t>реакції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гіперчутливості</a:t>
            </a:r>
            <a:r>
              <a:rPr lang="ru-RU" dirty="0">
                <a:solidFill>
                  <a:schemeClr val="tx1"/>
                </a:solidFill>
              </a:rPr>
              <a:t>, у тому </a:t>
            </a:r>
            <a:r>
              <a:rPr lang="ru-RU" dirty="0" err="1">
                <a:solidFill>
                  <a:schemeClr val="tx1"/>
                </a:solidFill>
              </a:rPr>
              <a:t>числі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ангіоневротичний</a:t>
            </a:r>
            <a:r>
              <a:rPr lang="ru-RU" dirty="0">
                <a:solidFill>
                  <a:schemeClr val="tx1"/>
                </a:solidFill>
              </a:rPr>
              <a:t> набряк, </a:t>
            </a:r>
            <a:r>
              <a:rPr lang="ru-RU" dirty="0" err="1">
                <a:solidFill>
                  <a:schemeClr val="tx1"/>
                </a:solidFill>
              </a:rPr>
              <a:t>анафілактичні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реакції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З боку </a:t>
            </a:r>
            <a:r>
              <a:rPr lang="ru-RU" dirty="0" err="1">
                <a:solidFill>
                  <a:schemeClr val="tx1"/>
                </a:solidFill>
              </a:rPr>
              <a:t>шкіри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підшкірної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клітковини</a:t>
            </a:r>
            <a:r>
              <a:rPr lang="ru-RU" dirty="0">
                <a:solidFill>
                  <a:schemeClr val="tx1"/>
                </a:solidFill>
              </a:rPr>
              <a:t>: часто – </a:t>
            </a:r>
            <a:r>
              <a:rPr lang="ru-RU" dirty="0" err="1">
                <a:solidFill>
                  <a:schemeClr val="tx1"/>
                </a:solidFill>
              </a:rPr>
              <a:t>висипання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свербіж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фотосенсибілізація</a:t>
            </a:r>
            <a:r>
              <a:rPr lang="ru-RU" dirty="0">
                <a:solidFill>
                  <a:schemeClr val="tx1"/>
                </a:solidFill>
              </a:rPr>
              <a:t>; нечасто — </a:t>
            </a:r>
            <a:r>
              <a:rPr lang="ru-RU" dirty="0" err="1">
                <a:solidFill>
                  <a:schemeClr val="tx1"/>
                </a:solidFill>
              </a:rPr>
              <a:t>гіперемія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кропив'янка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алопеція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Оскільки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випадіння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волосся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dirty="0" err="1">
                <a:solidFill>
                  <a:schemeClr val="tx1"/>
                </a:solidFill>
              </a:rPr>
              <a:t>пов'язане</a:t>
            </a:r>
            <a:r>
              <a:rPr lang="ru-RU" dirty="0">
                <a:solidFill>
                  <a:schemeClr val="tx1"/>
                </a:solidFill>
              </a:rPr>
              <a:t> з великою </a:t>
            </a:r>
            <a:r>
              <a:rPr lang="ru-RU" dirty="0" err="1">
                <a:solidFill>
                  <a:schemeClr val="tx1"/>
                </a:solidFill>
              </a:rPr>
              <a:t>кількістю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захворювань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прийомом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чіткого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зв'язку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застосуванням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ацикловіру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виявлено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Загальні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розлади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реакції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місці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введення</a:t>
            </a:r>
            <a:r>
              <a:rPr lang="ru-RU" dirty="0">
                <a:solidFill>
                  <a:schemeClr val="tx1"/>
                </a:solidFill>
              </a:rPr>
              <a:t>: часто — </a:t>
            </a:r>
            <a:r>
              <a:rPr lang="ru-RU" dirty="0" err="1">
                <a:solidFill>
                  <a:schemeClr val="tx1"/>
                </a:solidFill>
              </a:rPr>
              <a:t>втомлюваність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гарячка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827748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D759A0-7E90-417A-9681-3AB0A1F33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2168"/>
            <a:ext cx="10515600" cy="2852737"/>
          </a:xfrm>
        </p:spPr>
        <p:txBody>
          <a:bodyPr/>
          <a:lstStyle/>
          <a:p>
            <a:pPr algn="ctr"/>
            <a:r>
              <a:rPr lang="uk-UA" dirty="0"/>
              <a:t>ДЯКУЮ ЗА УВАГУ!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0BC74DB-9D1C-4D83-A578-7C77A9F322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3366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20A22-54BF-4C9E-8D2A-4E1B2A7B628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523F3BB-4A0E-4020-BE28-1C5712182C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F01584-65BD-4EF9-9F65-8093CE84FB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600</Words>
  <Application>Microsoft Office PowerPoint</Application>
  <PresentationFormat>Произвольный</PresentationFormat>
  <Paragraphs>51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Протигерпетичні препарати</vt:lpstr>
      <vt:lpstr>Герпесвірусні інфекції</vt:lpstr>
      <vt:lpstr>Протигерпетичні препарати</vt:lpstr>
      <vt:lpstr>АЦИКЛОВІР</vt:lpstr>
      <vt:lpstr>Слайд 5</vt:lpstr>
      <vt:lpstr>Показання</vt:lpstr>
      <vt:lpstr>Валацикловір</vt:lpstr>
      <vt:lpstr>Показання</vt:lpstr>
      <vt:lpstr>Фамцикловір</vt:lpstr>
      <vt:lpstr>Ганцикловір</vt:lpstr>
      <vt:lpstr>Валганцикловір </vt:lpstr>
      <vt:lpstr>Побічні реакції після прийому протигерпетичних препаратів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Холод Поліна</cp:lastModifiedBy>
  <cp:revision>4</cp:revision>
  <dcterms:created xsi:type="dcterms:W3CDTF">2022-01-31T14:26:29Z</dcterms:created>
  <dcterms:modified xsi:type="dcterms:W3CDTF">2024-02-14T11:41:09Z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