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6" r:id="rId4"/>
    <p:sldId id="257" r:id="rId5"/>
    <p:sldId id="258" r:id="rId6"/>
    <p:sldId id="266" r:id="rId7"/>
    <p:sldId id="260" r:id="rId8"/>
    <p:sldId id="261" r:id="rId9"/>
    <p:sldId id="269" r:id="rId10"/>
    <p:sldId id="262" r:id="rId11"/>
    <p:sldId id="267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6323" autoAdjust="0"/>
  </p:normalViewPr>
  <p:slideViewPr>
    <p:cSldViewPr snapToGrid="0">
      <p:cViewPr>
        <p:scale>
          <a:sx n="81" d="100"/>
          <a:sy n="81" d="100"/>
        </p:scale>
        <p:origin x="-300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3A60260-A95D-9A4A-6B0F-F7AE204AF1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xmlns="" id="{D8C08E7A-458B-E053-57C9-A3F0A2B786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A44E6DB8-742C-5FD2-F660-1B9BE27D3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BA43F-B325-4147-B048-6E1CF8AEF31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44CDB97B-CD12-2C78-AEDC-D1B4F3D72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7DB347AA-1CC6-D177-2186-3FB91928D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2E76-FB7C-44AE-AE39-CC288AAAC4E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085698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2EA719-9186-E07F-B822-AE6702FFD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5BAE3592-D697-F6E5-A4C1-5ED54A5CF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49FB4E37-3B01-0097-D618-631804AC4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BA43F-B325-4147-B048-6E1CF8AEF31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47268E6C-C6FF-1863-D2A4-9FB7BD54D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F3C26326-FA80-8F28-B62C-73612D0D2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2E76-FB7C-44AE-AE39-CC288AAAC4E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022981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4AA679-0868-2372-31E1-DD37A3F33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5E69A9DB-3CCD-4924-64C6-90A4E6020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91D121FC-FDFA-A3FB-0E43-0B91A35BE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BA43F-B325-4147-B048-6E1CF8AEF31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F5B265BB-8850-97E6-02AF-851085BE5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DD697E93-EA7B-5C77-E430-EB7CD2CD6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2E76-FB7C-44AE-AE39-CC288AAAC4E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505934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67C7FD-1EF2-952D-6F2C-83FF78CD0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0D3E3FBC-088A-3EA8-E0F9-C150EAA1E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xmlns="" id="{9218AFBF-2C37-723D-D853-CFAB9FF18B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5C85336F-11A4-BA4C-3440-42006218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BA43F-B325-4147-B048-6E1CF8AEF31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9FFB6E36-74F6-8AE7-6217-F3768F7EA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90629DE7-69EF-C04B-461E-D71973E22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2E76-FB7C-44AE-AE39-CC288AAAC4E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710292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AEC522-FB27-6455-E49D-6CD9F71C7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F4E491D7-12CB-05A9-2035-657CC0A59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xmlns="" id="{7D438F49-15A7-1E8C-D2CB-1EAA556AFF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xmlns="" id="{F113D9FC-7161-66CE-F61E-2A8A1B6534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xmlns="" id="{A0501796-2A60-8C74-27E2-A757EF188C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xmlns="" id="{A16F06E0-828E-7356-5694-D7CB02BDA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BA43F-B325-4147-B048-6E1CF8AEF31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xmlns="" id="{1EAC463D-A789-AB48-9823-3F4F65E4B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xmlns="" id="{47F0315C-F7D5-A898-338E-FD5642A87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2E76-FB7C-44AE-AE39-CC288AAAC4E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511757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60424C-D951-1B40-AE44-26DDB6BB8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xmlns="" id="{00CD50BC-6988-B1F0-9E55-BC41FB76F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BA43F-B325-4147-B048-6E1CF8AEF31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xmlns="" id="{E3FD4D18-E8B5-81CC-77AE-DF74D08C8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xmlns="" id="{AD3635FD-7BAE-0F57-7FDA-E1B9AC279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2E76-FB7C-44AE-AE39-CC288AAAC4E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527152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xmlns="" id="{65E11F69-90A9-F5D0-DE0E-94E75C946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BA43F-B325-4147-B048-6E1CF8AEF31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xmlns="" id="{298EC114-5917-77BB-E052-3B35C4196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8AD5D5BA-A19B-10A7-FE3A-071FB0952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2E76-FB7C-44AE-AE39-CC288AAAC4E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569174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168233-D680-94F3-4645-54CCCD7F2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C6F6461A-3634-445D-E7E2-556500959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xmlns="" id="{19E5528D-9F99-C336-A07F-34026D73DB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A44D39CA-3A60-D922-F251-14133A52B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BA43F-B325-4147-B048-6E1CF8AEF31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8F971720-FF2E-545F-4508-A8943F4E8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C1CCB6A2-45E6-7021-3C2F-C3855C6C4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2E76-FB7C-44AE-AE39-CC288AAAC4E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132114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547E710-682E-36DE-A8F1-B093B0078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xmlns="" id="{2E4714B0-EC4C-54FB-A74C-EEF71B4648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xmlns="" id="{A23DC043-C94D-2033-94F9-4E779E9B8F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098B04D2-786F-FA99-1E00-72F203E25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BA43F-B325-4147-B048-6E1CF8AEF31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50735C6C-08F8-7368-6767-89A4B291D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DB4A4A66-1B33-096D-5762-21E11BEFF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2E76-FB7C-44AE-AE39-CC288AAAC4E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538752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A8698F-1D40-5136-D3AC-0B65FAEB5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xmlns="" id="{73009A62-E78E-683F-CA25-1639B180B8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E01473BA-C037-E446-966D-D0C987313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BA43F-B325-4147-B048-6E1CF8AEF31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FFE55AD0-8677-E1FD-1204-DF258A3B5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48D7D800-F73F-DF6B-701E-669C73037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2E76-FB7C-44AE-AE39-CC288AAAC4E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262520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xmlns="" id="{ABF8B3EF-5536-3FDD-59E2-5B036DEA98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xmlns="" id="{2F4134C7-59F2-AC35-1364-1B268C465D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280D4503-E047-07CA-B38E-BB409109E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BA43F-B325-4147-B048-6E1CF8AEF31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CBCB9274-4297-DD21-2856-D3DE8B10E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803BAEEE-8E80-0ABF-DA0F-56B334384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2E76-FB7C-44AE-AE39-CC288AAAC4E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860468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xmlns="" id="{45FF2EE8-0D51-4895-F191-3112C12CD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7F0E5F65-809A-2588-ECE9-AFD9BF4C5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E2981CF7-891D-9A38-6C16-4F95764A80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BA43F-B325-4147-B048-6E1CF8AEF31E}" type="datetimeFigureOut">
              <a:rPr lang="uk-UA" smtClean="0"/>
              <a:pPr/>
              <a:t>14.02.2024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C43C4BD8-C2AB-37E0-3584-87B67A3FE2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B09C156D-4313-24BE-666C-BED02D464D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A2E76-FB7C-44AE-AE39-CC288AAAC4E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14591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C0479A-DB10-D8DF-1FE0-1CA15536CE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8892" y="1041400"/>
            <a:ext cx="9144000" cy="2387600"/>
          </a:xfrm>
        </p:spPr>
        <p:txBody>
          <a:bodyPr>
            <a:normAutofit/>
          </a:bodyPr>
          <a:lstStyle/>
          <a:p>
            <a:r>
              <a:rPr lang="uk-UA" i="1" dirty="0"/>
              <a:t>Презентація на тему:</a:t>
            </a:r>
            <a:br>
              <a:rPr lang="uk-UA" i="1" dirty="0"/>
            </a:br>
            <a:r>
              <a:rPr lang="uk-UA" i="1" dirty="0"/>
              <a:t>«</a:t>
            </a:r>
            <a:r>
              <a:rPr lang="uk-UA" i="1" dirty="0" err="1"/>
              <a:t>Рифаміцини</a:t>
            </a:r>
            <a:r>
              <a:rPr lang="uk-UA" i="1" dirty="0"/>
              <a:t>»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xmlns="" id="{562B739F-6963-7A49-E456-15D858DFD7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8558" y="4699955"/>
            <a:ext cx="9144000" cy="1655762"/>
          </a:xfrm>
        </p:spPr>
        <p:txBody>
          <a:bodyPr>
            <a:normAutofit/>
          </a:bodyPr>
          <a:lstStyle/>
          <a:p>
            <a:pPr algn="r"/>
            <a:endParaRPr lang="uk-UA" i="1" dirty="0"/>
          </a:p>
        </p:txBody>
      </p:sp>
    </p:spTree>
    <p:extLst>
      <p:ext uri="{BB962C8B-B14F-4D97-AF65-F5344CB8AC3E}">
        <p14:creationId xmlns:p14="http://schemas.microsoft.com/office/powerpoint/2010/main" xmlns="" val="2769499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112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9229" y="687868"/>
            <a:ext cx="103016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err="1">
                <a:latin typeface="Bookman Old Style" panose="02050604050505020204" pitchFamily="18" charset="0"/>
              </a:rPr>
              <a:t>Рифаміцини</a:t>
            </a:r>
            <a:r>
              <a:rPr lang="ru-RU" sz="2400" dirty="0">
                <a:latin typeface="Bookman Old Style" panose="02050604050505020204" pitchFamily="18" charset="0"/>
              </a:rPr>
              <a:t> - </a:t>
            </a:r>
            <a:r>
              <a:rPr lang="ru-RU" sz="2400" dirty="0" err="1">
                <a:latin typeface="Bookman Old Style" panose="02050604050505020204" pitchFamily="18" charset="0"/>
              </a:rPr>
              <a:t>група</a:t>
            </a:r>
            <a:r>
              <a:rPr lang="ru-RU" sz="2400" dirty="0">
                <a:latin typeface="Bookman Old Style" panose="02050604050505020204" pitchFamily="18" charset="0"/>
              </a:rPr>
              <a:t> </a:t>
            </a:r>
            <a:r>
              <a:rPr lang="ru-RU" sz="2400" dirty="0" err="1">
                <a:latin typeface="Bookman Old Style" panose="02050604050505020204" pitchFamily="18" charset="0"/>
              </a:rPr>
              <a:t>антибіотиків</a:t>
            </a:r>
            <a:r>
              <a:rPr lang="ru-RU" sz="2400" dirty="0">
                <a:latin typeface="Bookman Old Style" panose="02050604050505020204" pitchFamily="18" charset="0"/>
              </a:rPr>
              <a:t>, </a:t>
            </a:r>
            <a:r>
              <a:rPr lang="ru-RU" sz="2400" dirty="0" err="1">
                <a:latin typeface="Bookman Old Style" panose="02050604050505020204" pitchFamily="18" charset="0"/>
              </a:rPr>
              <a:t>що</a:t>
            </a:r>
            <a:r>
              <a:rPr lang="ru-RU" sz="2400" dirty="0">
                <a:latin typeface="Bookman Old Style" panose="02050604050505020204" pitchFamily="18" charset="0"/>
              </a:rPr>
              <a:t> </a:t>
            </a:r>
            <a:r>
              <a:rPr lang="ru-RU" sz="2400" dirty="0" err="1">
                <a:latin typeface="Bookman Old Style" panose="02050604050505020204" pitchFamily="18" charset="0"/>
              </a:rPr>
              <a:t>утворюються</a:t>
            </a:r>
            <a:r>
              <a:rPr lang="ru-RU" sz="2400" dirty="0">
                <a:latin typeface="Bookman Old Style" panose="02050604050505020204" pitchFamily="18" charset="0"/>
              </a:rPr>
              <a:t> </a:t>
            </a:r>
            <a:r>
              <a:rPr lang="ru-RU" sz="2400" dirty="0" err="1">
                <a:latin typeface="Bookman Old Style" panose="02050604050505020204" pitchFamily="18" charset="0"/>
              </a:rPr>
              <a:t>променистим</a:t>
            </a:r>
            <a:r>
              <a:rPr lang="ru-RU" sz="2400" dirty="0">
                <a:latin typeface="Bookman Old Style" panose="02050604050505020204" pitchFamily="18" charset="0"/>
              </a:rPr>
              <a:t> грибом </a:t>
            </a:r>
            <a:r>
              <a:rPr lang="en-US" sz="2400" dirty="0">
                <a:latin typeface="Bookman Old Style" panose="02050604050505020204" pitchFamily="18" charset="0"/>
              </a:rPr>
              <a:t>Streptomyces </a:t>
            </a:r>
            <a:r>
              <a:rPr lang="en-US" sz="2400" dirty="0" err="1">
                <a:latin typeface="Bookman Old Style" panose="02050604050505020204" pitchFamily="18" charset="0"/>
              </a:rPr>
              <a:t>mediterranei</a:t>
            </a:r>
            <a:r>
              <a:rPr lang="en-US" sz="2400" dirty="0">
                <a:latin typeface="Bookman Old Style" panose="02050604050505020204" pitchFamily="18" charset="0"/>
              </a:rPr>
              <a:t>. </a:t>
            </a:r>
            <a:endParaRPr lang="uk-UA" sz="2400" dirty="0">
              <a:latin typeface="Bookman Old Style" panose="02050604050505020204" pitchFamily="18" charset="0"/>
            </a:endParaRPr>
          </a:p>
          <a:p>
            <a:pPr algn="just"/>
            <a:endParaRPr lang="uk-UA" sz="2400" dirty="0">
              <a:latin typeface="Bookman Old Style" panose="020506040505050202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15509" y="2045002"/>
            <a:ext cx="4270219" cy="3473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79229" y="2045002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err="1">
                <a:latin typeface="Bookman Old Style" panose="02050604050505020204" pitchFamily="18" charset="0"/>
              </a:rPr>
              <a:t>Трансформація</a:t>
            </a:r>
            <a:r>
              <a:rPr lang="ru-RU" sz="2400" dirty="0">
                <a:latin typeface="Bookman Old Style" panose="02050604050505020204" pitchFamily="18" charset="0"/>
              </a:rPr>
              <a:t> </a:t>
            </a:r>
            <a:r>
              <a:rPr lang="ru-RU" sz="2400" dirty="0" err="1">
                <a:latin typeface="Bookman Old Style" panose="02050604050505020204" pitchFamily="18" charset="0"/>
              </a:rPr>
              <a:t>хімічної</a:t>
            </a:r>
            <a:r>
              <a:rPr lang="ru-RU" sz="2400" dirty="0">
                <a:latin typeface="Bookman Old Style" panose="02050604050505020204" pitchFamily="18" charset="0"/>
              </a:rPr>
              <a:t> </a:t>
            </a:r>
            <a:r>
              <a:rPr lang="ru-RU" sz="2400" dirty="0" err="1">
                <a:latin typeface="Bookman Old Style" panose="02050604050505020204" pitchFamily="18" charset="0"/>
              </a:rPr>
              <a:t>структури</a:t>
            </a:r>
            <a:r>
              <a:rPr lang="ru-RU" sz="2400" dirty="0">
                <a:latin typeface="Bookman Old Style" panose="02050604050505020204" pitchFamily="18" charset="0"/>
              </a:rPr>
              <a:t> </a:t>
            </a:r>
            <a:r>
              <a:rPr lang="ru-RU" sz="2400" dirty="0" err="1">
                <a:latin typeface="Bookman Old Style" panose="02050604050505020204" pitchFamily="18" charset="0"/>
              </a:rPr>
              <a:t>природних</a:t>
            </a:r>
            <a:r>
              <a:rPr lang="ru-RU" sz="2400" dirty="0">
                <a:latin typeface="Bookman Old Style" panose="02050604050505020204" pitchFamily="18" charset="0"/>
              </a:rPr>
              <a:t> </a:t>
            </a:r>
            <a:r>
              <a:rPr lang="ru-RU" sz="2400" dirty="0" err="1">
                <a:latin typeface="Bookman Old Style" panose="02050604050505020204" pitchFamily="18" charset="0"/>
              </a:rPr>
              <a:t>рифаміцинів</a:t>
            </a:r>
            <a:r>
              <a:rPr lang="ru-RU" sz="2400" dirty="0">
                <a:latin typeface="Bookman Old Style" panose="02050604050505020204" pitchFamily="18" charset="0"/>
              </a:rPr>
              <a:t> дозволила </a:t>
            </a:r>
            <a:r>
              <a:rPr lang="ru-RU" sz="2400" dirty="0" err="1">
                <a:latin typeface="Bookman Old Style" panose="02050604050505020204" pitchFamily="18" charset="0"/>
              </a:rPr>
              <a:t>отримати</a:t>
            </a:r>
            <a:r>
              <a:rPr lang="ru-RU" sz="2400" dirty="0">
                <a:latin typeface="Bookman Old Style" panose="02050604050505020204" pitchFamily="18" charset="0"/>
              </a:rPr>
              <a:t> </a:t>
            </a:r>
            <a:r>
              <a:rPr lang="ru-RU" sz="2400" dirty="0" err="1">
                <a:latin typeface="Bookman Old Style" panose="02050604050505020204" pitchFamily="18" charset="0"/>
              </a:rPr>
              <a:t>напівсинтетичні</a:t>
            </a:r>
            <a:r>
              <a:rPr lang="ru-RU" sz="2400" dirty="0">
                <a:latin typeface="Bookman Old Style" panose="02050604050505020204" pitchFamily="18" charset="0"/>
              </a:rPr>
              <a:t> </a:t>
            </a:r>
            <a:r>
              <a:rPr lang="ru-RU" sz="2400" dirty="0" err="1">
                <a:latin typeface="Bookman Old Style" panose="02050604050505020204" pitchFamily="18" charset="0"/>
              </a:rPr>
              <a:t>похідні</a:t>
            </a:r>
            <a:r>
              <a:rPr lang="ru-RU" sz="2400" dirty="0">
                <a:latin typeface="Bookman Old Style" panose="02050604050505020204" pitchFamily="18" charset="0"/>
              </a:rPr>
              <a:t>, </a:t>
            </a:r>
            <a:r>
              <a:rPr lang="ru-RU" sz="2400" dirty="0" err="1">
                <a:latin typeface="Bookman Old Style" panose="02050604050505020204" pitchFamily="18" charset="0"/>
              </a:rPr>
              <a:t>основними</a:t>
            </a:r>
            <a:r>
              <a:rPr lang="ru-RU" sz="2400" dirty="0">
                <a:latin typeface="Bookman Old Style" panose="02050604050505020204" pitchFamily="18" charset="0"/>
              </a:rPr>
              <a:t> </a:t>
            </a:r>
            <a:r>
              <a:rPr lang="ru-RU" sz="2400" dirty="0" err="1">
                <a:latin typeface="Bookman Old Style" panose="02050604050505020204" pitchFamily="18" charset="0"/>
              </a:rPr>
              <a:t>представниками</a:t>
            </a:r>
            <a:r>
              <a:rPr lang="ru-RU" sz="2400" dirty="0">
                <a:latin typeface="Bookman Old Style" panose="02050604050505020204" pitchFamily="18" charset="0"/>
              </a:rPr>
              <a:t> </a:t>
            </a:r>
            <a:r>
              <a:rPr lang="ru-RU" sz="2400" dirty="0" err="1">
                <a:latin typeface="Bookman Old Style" panose="02050604050505020204" pitchFamily="18" charset="0"/>
              </a:rPr>
              <a:t>яких</a:t>
            </a:r>
            <a:r>
              <a:rPr lang="ru-RU" sz="2400" dirty="0">
                <a:latin typeface="Bookman Old Style" panose="02050604050505020204" pitchFamily="18" charset="0"/>
              </a:rPr>
              <a:t> є: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Bookman Old Style" panose="02050604050505020204" pitchFamily="18" charset="0"/>
              </a:rPr>
              <a:t>рифампіцин</a:t>
            </a:r>
            <a:r>
              <a:rPr lang="ru-RU" sz="2400" dirty="0">
                <a:latin typeface="Bookman Old Style" panose="02050604050505020204" pitchFamily="18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Bookman Old Style" panose="02050604050505020204" pitchFamily="18" charset="0"/>
              </a:rPr>
              <a:t>рифабутин</a:t>
            </a:r>
            <a:endParaRPr lang="ru-RU" sz="2400" dirty="0">
              <a:latin typeface="Bookman Old Style" panose="0205060405050502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Bookman Old Style" panose="02050604050505020204" pitchFamily="18" charset="0"/>
              </a:rPr>
              <a:t>рифампентин</a:t>
            </a:r>
            <a:r>
              <a:rPr lang="ru-RU" sz="2400" dirty="0">
                <a:latin typeface="Bookman Old Style" panose="02050604050505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817757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7138" y="354211"/>
            <a:ext cx="1007012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latin typeface="Bookman Old Style" panose="02050604050505020204" pitchFamily="18" charset="0"/>
              </a:rPr>
              <a:t>Рифампіцин</a:t>
            </a:r>
            <a:r>
              <a:rPr lang="ru-RU" sz="2000" b="1" i="1" dirty="0">
                <a:latin typeface="Bookman Old Style" panose="02050604050505020204" pitchFamily="18" charset="0"/>
              </a:rPr>
              <a:t> (</a:t>
            </a:r>
            <a:r>
              <a:rPr lang="en-US" sz="2000" b="1" i="1" dirty="0">
                <a:latin typeface="Bookman Old Style" panose="02050604050505020204" pitchFamily="18" charset="0"/>
              </a:rPr>
              <a:t>R) </a:t>
            </a:r>
            <a:r>
              <a:rPr lang="en-US" sz="2000" dirty="0">
                <a:latin typeface="Bookman Old Style" panose="02050604050505020204" pitchFamily="18" charset="0"/>
              </a:rPr>
              <a:t>- </a:t>
            </a:r>
            <a:r>
              <a:rPr lang="ru-RU" sz="2000" dirty="0" err="1">
                <a:latin typeface="Bookman Old Style" panose="02050604050505020204" pitchFamily="18" charset="0"/>
              </a:rPr>
              <a:t>напівсинтетичний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антибіотик</a:t>
            </a:r>
            <a:r>
              <a:rPr lang="ru-RU" sz="2000" dirty="0">
                <a:latin typeface="Bookman Old Style" panose="02050604050505020204" pitchFamily="18" charset="0"/>
              </a:rPr>
              <a:t> широкого спектра </a:t>
            </a:r>
            <a:r>
              <a:rPr lang="ru-RU" sz="2000" dirty="0" err="1">
                <a:latin typeface="Bookman Old Style" panose="02050604050505020204" pitchFamily="18" charset="0"/>
              </a:rPr>
              <a:t>дії</a:t>
            </a:r>
            <a:r>
              <a:rPr lang="ru-RU" sz="2000" dirty="0">
                <a:latin typeface="Bookman Old Style" panose="02050604050505020204" pitchFamily="18" charset="0"/>
              </a:rPr>
              <a:t>.</a:t>
            </a:r>
          </a:p>
          <a:p>
            <a:pPr algn="just"/>
            <a:endParaRPr lang="uk-UA" sz="2000" dirty="0">
              <a:latin typeface="Bookman Old Style" panose="02050604050505020204" pitchFamily="18" charset="0"/>
            </a:endParaRPr>
          </a:p>
          <a:p>
            <a:pPr algn="just"/>
            <a:r>
              <a:rPr lang="uk-UA" sz="2000" b="1" i="1" dirty="0">
                <a:latin typeface="Bookman Old Style" panose="02050604050505020204" pitchFamily="18" charset="0"/>
              </a:rPr>
              <a:t>Механізм дії: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2000" dirty="0">
                <a:latin typeface="Bookman Old Style" panose="02050604050505020204" pitchFamily="18" charset="0"/>
              </a:rPr>
              <a:t>п</a:t>
            </a:r>
            <a:r>
              <a:rPr lang="ru-RU" sz="2000" dirty="0" err="1">
                <a:latin typeface="Bookman Old Style" panose="02050604050505020204" pitchFamily="18" charset="0"/>
              </a:rPr>
              <a:t>орушує</a:t>
            </a:r>
            <a:r>
              <a:rPr lang="ru-RU" sz="2000" dirty="0">
                <a:latin typeface="Bookman Old Style" panose="02050604050505020204" pitchFamily="18" charset="0"/>
              </a:rPr>
              <a:t> синтез РНК у </a:t>
            </a:r>
            <a:r>
              <a:rPr lang="ru-RU" sz="2000" dirty="0" err="1">
                <a:latin typeface="Bookman Old Style" panose="02050604050505020204" pitchFamily="18" charset="0"/>
              </a:rPr>
              <a:t>бактеріальній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клітині</a:t>
            </a:r>
            <a:r>
              <a:rPr lang="ru-RU" sz="2000" dirty="0">
                <a:latin typeface="Bookman Old Style" panose="02050604050505020204" pitchFamily="18" charset="0"/>
              </a:rPr>
              <a:t>: </a:t>
            </a:r>
            <a:r>
              <a:rPr lang="ru-RU" sz="2000" dirty="0" err="1">
                <a:latin typeface="Bookman Old Style" panose="02050604050505020204" pitchFamily="18" charset="0"/>
              </a:rPr>
              <a:t>зв'язується</a:t>
            </a:r>
            <a:r>
              <a:rPr lang="ru-RU" sz="2000" dirty="0">
                <a:latin typeface="Bookman Old Style" panose="02050604050505020204" pitchFamily="18" charset="0"/>
              </a:rPr>
              <a:t> з бета-</a:t>
            </a:r>
            <a:r>
              <a:rPr lang="ru-RU" sz="2000" dirty="0" err="1">
                <a:latin typeface="Bookman Old Style" panose="02050604050505020204" pitchFamily="18" charset="0"/>
              </a:rPr>
              <a:t>субодиницею</a:t>
            </a:r>
            <a:r>
              <a:rPr lang="ru-RU" sz="2000" dirty="0">
                <a:latin typeface="Bookman Old Style" panose="02050604050505020204" pitchFamily="18" charset="0"/>
              </a:rPr>
              <a:t> ДНК-</a:t>
            </a:r>
            <a:r>
              <a:rPr lang="ru-RU" sz="2000" dirty="0" err="1">
                <a:latin typeface="Bookman Old Style" panose="02050604050505020204" pitchFamily="18" charset="0"/>
              </a:rPr>
              <a:t>залежної</a:t>
            </a:r>
            <a:r>
              <a:rPr lang="ru-RU" sz="2000" dirty="0">
                <a:latin typeface="Bookman Old Style" panose="02050604050505020204" pitchFamily="18" charset="0"/>
              </a:rPr>
              <a:t> РНК-</a:t>
            </a:r>
            <a:r>
              <a:rPr lang="ru-RU" sz="2000" dirty="0" err="1">
                <a:latin typeface="Bookman Old Style" panose="02050604050505020204" pitchFamily="18" charset="0"/>
              </a:rPr>
              <a:t>полімерази</a:t>
            </a:r>
            <a:r>
              <a:rPr lang="ru-RU" sz="2000" dirty="0">
                <a:latin typeface="Bookman Old Style" panose="02050604050505020204" pitchFamily="18" charset="0"/>
              </a:rPr>
              <a:t>, </a:t>
            </a:r>
            <a:r>
              <a:rPr lang="ru-RU" sz="2000" dirty="0" err="1">
                <a:latin typeface="Bookman Old Style" panose="02050604050505020204" pitchFamily="18" charset="0"/>
              </a:rPr>
              <a:t>перешкоджаючи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її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приєднанню</a:t>
            </a:r>
            <a:r>
              <a:rPr lang="ru-RU" sz="2000" dirty="0">
                <a:latin typeface="Bookman Old Style" panose="02050604050505020204" pitchFamily="18" charset="0"/>
              </a:rPr>
              <a:t> до ДНК, та </a:t>
            </a:r>
            <a:r>
              <a:rPr lang="ru-RU" sz="2000" dirty="0" err="1">
                <a:latin typeface="Bookman Old Style" panose="02050604050505020204" pitchFamily="18" charset="0"/>
              </a:rPr>
              <a:t>інгібує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транскрипцію</a:t>
            </a:r>
            <a:r>
              <a:rPr lang="ru-RU" sz="2000" dirty="0">
                <a:latin typeface="Bookman Old Style" panose="02050604050505020204" pitchFamily="18" charset="0"/>
              </a:rPr>
              <a:t> РНК.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ookman Old Style" panose="02050604050505020204" pitchFamily="18" charset="0"/>
              </a:rPr>
              <a:t>не </a:t>
            </a:r>
            <a:r>
              <a:rPr lang="ru-RU" sz="2000" dirty="0" err="1">
                <a:latin typeface="Bookman Old Style" panose="02050604050505020204" pitchFamily="18" charset="0"/>
              </a:rPr>
              <a:t>діє</a:t>
            </a:r>
            <a:r>
              <a:rPr lang="ru-RU" sz="2000" dirty="0">
                <a:latin typeface="Bookman Old Style" panose="02050604050505020204" pitchFamily="18" charset="0"/>
              </a:rPr>
              <a:t> на </a:t>
            </a:r>
            <a:r>
              <a:rPr lang="ru-RU" sz="2000" dirty="0" err="1">
                <a:latin typeface="Bookman Old Style" panose="02050604050505020204" pitchFamily="18" charset="0"/>
              </a:rPr>
              <a:t>людську</a:t>
            </a:r>
            <a:r>
              <a:rPr lang="ru-RU" sz="2000" dirty="0">
                <a:latin typeface="Bookman Old Style" panose="02050604050505020204" pitchFamily="18" charset="0"/>
              </a:rPr>
              <a:t> РНК-</a:t>
            </a:r>
            <a:r>
              <a:rPr lang="ru-RU" sz="2000" dirty="0" err="1">
                <a:latin typeface="Bookman Old Style" panose="02050604050505020204" pitchFamily="18" charset="0"/>
              </a:rPr>
              <a:t>полімеразу</a:t>
            </a:r>
            <a:endParaRPr lang="ru-RU" sz="2000" dirty="0">
              <a:latin typeface="Bookman Old Style" panose="020506040505050202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err="1">
                <a:latin typeface="Bookman Old Style" panose="02050604050505020204" pitchFamily="18" charset="0"/>
              </a:rPr>
              <a:t>ефективний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щодо</a:t>
            </a:r>
            <a:r>
              <a:rPr lang="ru-RU" sz="2000" dirty="0">
                <a:latin typeface="Bookman Old Style" panose="02050604050505020204" pitchFamily="18" charset="0"/>
              </a:rPr>
              <a:t> поза- і </a:t>
            </a:r>
            <a:r>
              <a:rPr lang="ru-RU" sz="2000" dirty="0" err="1">
                <a:latin typeface="Bookman Old Style" panose="02050604050505020204" pitchFamily="18" charset="0"/>
              </a:rPr>
              <a:t>внутрішньоклітинно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розташованих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мікроорганізмів</a:t>
            </a:r>
            <a:r>
              <a:rPr lang="ru-RU" sz="2000" dirty="0">
                <a:latin typeface="Bookman Old Style" panose="02050604050505020204" pitchFamily="18" charset="0"/>
              </a:rPr>
              <a:t>, особливо </a:t>
            </a:r>
            <a:r>
              <a:rPr lang="ru-RU" sz="2000" dirty="0" err="1">
                <a:latin typeface="Bookman Old Style" panose="02050604050505020204" pitchFamily="18" charset="0"/>
              </a:rPr>
              <a:t>позаклітинних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збудників</a:t>
            </a:r>
            <a:r>
              <a:rPr lang="ru-RU" sz="2000" dirty="0">
                <a:latin typeface="Bookman Old Style" panose="02050604050505020204" pitchFamily="18" charset="0"/>
              </a:rPr>
              <a:t>, </a:t>
            </a:r>
            <a:r>
              <a:rPr lang="ru-RU" sz="2000" dirty="0" err="1">
                <a:latin typeface="Bookman Old Style" panose="02050604050505020204" pitchFamily="18" charset="0"/>
              </a:rPr>
              <a:t>що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швидко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розмножуються</a:t>
            </a:r>
            <a:r>
              <a:rPr lang="ru-RU" sz="2000" dirty="0">
                <a:latin typeface="Bookman Old Style" panose="02050604050505020204" pitchFamily="18" charset="0"/>
              </a:rPr>
              <a:t>.</a:t>
            </a:r>
          </a:p>
          <a:p>
            <a:pPr algn="just"/>
            <a:endParaRPr lang="ru-RU" sz="2000" dirty="0">
              <a:latin typeface="Bookman Old Style" panose="02050604050505020204" pitchFamily="18" charset="0"/>
            </a:endParaRPr>
          </a:p>
          <a:p>
            <a:pPr algn="just"/>
            <a:r>
              <a:rPr lang="ru-RU" sz="2000" b="1" i="1" dirty="0" err="1">
                <a:latin typeface="Bookman Old Style" panose="02050604050505020204" pitchFamily="18" charset="0"/>
              </a:rPr>
              <a:t>Фармакокінетика</a:t>
            </a:r>
            <a:r>
              <a:rPr lang="ru-RU" sz="2000" b="1" i="1" dirty="0">
                <a:latin typeface="Bookman Old Style" panose="02050604050505020204" pitchFamily="18" charset="0"/>
              </a:rPr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ookman Old Style" panose="02050604050505020204" pitchFamily="18" charset="0"/>
              </a:rPr>
              <a:t>добре </a:t>
            </a:r>
            <a:r>
              <a:rPr lang="ru-RU" sz="2000" dirty="0" err="1">
                <a:latin typeface="Bookman Old Style" panose="02050604050505020204" pitchFamily="18" charset="0"/>
              </a:rPr>
              <a:t>абсорбується</a:t>
            </a:r>
            <a:r>
              <a:rPr lang="ru-RU" sz="2000" dirty="0">
                <a:latin typeface="Bookman Old Style" panose="02050604050505020204" pitchFamily="18" charset="0"/>
              </a:rPr>
              <a:t> з травного каналу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ookman Old Style" panose="02050604050505020204" pitchFamily="18" charset="0"/>
              </a:rPr>
              <a:t>максимальна </a:t>
            </a:r>
            <a:r>
              <a:rPr lang="ru-RU" sz="2000" dirty="0" err="1">
                <a:latin typeface="Bookman Old Style" panose="02050604050505020204" pitchFamily="18" charset="0"/>
              </a:rPr>
              <a:t>концентрація</a:t>
            </a:r>
            <a:r>
              <a:rPr lang="ru-RU" sz="2000" dirty="0">
                <a:latin typeface="Bookman Old Style" panose="02050604050505020204" pitchFamily="18" charset="0"/>
              </a:rPr>
              <a:t> в </a:t>
            </a:r>
            <a:r>
              <a:rPr lang="ru-RU" sz="2000" dirty="0" err="1">
                <a:latin typeface="Bookman Old Style" panose="02050604050505020204" pitchFamily="18" charset="0"/>
              </a:rPr>
              <a:t>крові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спостерігається</a:t>
            </a:r>
            <a:r>
              <a:rPr lang="ru-RU" sz="2000" dirty="0">
                <a:latin typeface="Bookman Old Style" panose="02050604050505020204" pitchFamily="18" charset="0"/>
              </a:rPr>
              <a:t> через 2 год </a:t>
            </a:r>
            <a:r>
              <a:rPr lang="ru-RU" sz="2000" dirty="0" err="1">
                <a:latin typeface="Bookman Old Style" panose="02050604050505020204" pitchFamily="18" charset="0"/>
              </a:rPr>
              <a:t>після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прийому</a:t>
            </a:r>
            <a:r>
              <a:rPr lang="ru-RU" sz="2000" dirty="0">
                <a:latin typeface="Bookman Old Style" panose="02050604050505020204" pitchFamily="18" charset="0"/>
              </a:rPr>
              <a:t>, </a:t>
            </a:r>
            <a:r>
              <a:rPr lang="ru-RU" sz="2000" dirty="0" err="1">
                <a:latin typeface="Bookman Old Style" panose="02050604050505020204" pitchFamily="18" charset="0"/>
              </a:rPr>
              <a:t>повільно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знижується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протягом</a:t>
            </a:r>
            <a:r>
              <a:rPr lang="ru-RU" sz="2000" dirty="0">
                <a:latin typeface="Bookman Old Style" panose="02050604050505020204" pitchFamily="18" charset="0"/>
              </a:rPr>
              <a:t> 8-12 год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ookman Old Style" panose="02050604050505020204" pitchFamily="18" charset="0"/>
              </a:rPr>
              <a:t>легко </a:t>
            </a:r>
            <a:r>
              <a:rPr lang="ru-RU" sz="2000" dirty="0" err="1">
                <a:latin typeface="Bookman Old Style" panose="02050604050505020204" pitchFamily="18" charset="0"/>
              </a:rPr>
              <a:t>надходить</a:t>
            </a:r>
            <a:r>
              <a:rPr lang="ru-RU" sz="2000" dirty="0">
                <a:latin typeface="Bookman Old Style" panose="02050604050505020204" pitchFamily="18" charset="0"/>
              </a:rPr>
              <a:t> до тканин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err="1">
                <a:latin typeface="Bookman Old Style" panose="02050604050505020204" pitchFamily="18" charset="0"/>
              </a:rPr>
              <a:t>виводиться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головним</a:t>
            </a:r>
            <a:r>
              <a:rPr lang="ru-RU" sz="2000" dirty="0">
                <a:latin typeface="Bookman Old Style" panose="02050604050505020204" pitchFamily="18" charset="0"/>
              </a:rPr>
              <a:t> чином з </a:t>
            </a:r>
            <a:r>
              <a:rPr lang="ru-RU" sz="2000" dirty="0" err="1">
                <a:latin typeface="Bookman Old Style" panose="02050604050505020204" pitchFamily="18" charset="0"/>
              </a:rPr>
              <a:t>жовчю</a:t>
            </a:r>
            <a:r>
              <a:rPr lang="ru-RU" sz="2000" dirty="0">
                <a:latin typeface="Bookman Old Style" panose="02050604050505020204" pitchFamily="18" charset="0"/>
              </a:rPr>
              <a:t>, </a:t>
            </a:r>
            <a:r>
              <a:rPr lang="ru-RU" sz="2000" dirty="0" err="1">
                <a:latin typeface="Bookman Old Style" panose="02050604050505020204" pitchFamily="18" charset="0"/>
              </a:rPr>
              <a:t>частково</a:t>
            </a:r>
            <a:r>
              <a:rPr lang="ru-RU" sz="2000" dirty="0">
                <a:latin typeface="Bookman Old Style" panose="02050604050505020204" pitchFamily="18" charset="0"/>
              </a:rPr>
              <a:t> з сечею </a:t>
            </a:r>
          </a:p>
          <a:p>
            <a:pPr algn="just"/>
            <a:endParaRPr lang="ru-RU" sz="2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2997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8183" y="795609"/>
            <a:ext cx="1055076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latin typeface="Bookman Old Style" panose="02050604050505020204" pitchFamily="18" charset="0"/>
              </a:rPr>
              <a:t>Рифабутин</a:t>
            </a:r>
            <a:r>
              <a:rPr lang="ru-RU" sz="2000" b="1" i="1" dirty="0">
                <a:latin typeface="Bookman Old Style" panose="02050604050505020204" pitchFamily="18" charset="0"/>
              </a:rPr>
              <a:t> (</a:t>
            </a:r>
            <a:r>
              <a:rPr lang="ru-RU" sz="2000" b="1" i="1" dirty="0" err="1">
                <a:latin typeface="Bookman Old Style" panose="02050604050505020204" pitchFamily="18" charset="0"/>
              </a:rPr>
              <a:t>Rb</a:t>
            </a:r>
            <a:r>
              <a:rPr lang="ru-RU" sz="2000" b="1" i="1" dirty="0">
                <a:latin typeface="Bookman Old Style" panose="02050604050505020204" pitchFamily="18" charset="0"/>
              </a:rPr>
              <a:t>) </a:t>
            </a:r>
            <a:r>
              <a:rPr lang="ru-RU" sz="2000" dirty="0">
                <a:latin typeface="Bookman Old Style" panose="02050604050505020204" pitchFamily="18" charset="0"/>
              </a:rPr>
              <a:t>- </a:t>
            </a:r>
            <a:r>
              <a:rPr lang="ru-RU" sz="2000" dirty="0" err="1">
                <a:latin typeface="Bookman Old Style" panose="02050604050505020204" pitchFamily="18" charset="0"/>
              </a:rPr>
              <a:t>похідний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рифампіцину</a:t>
            </a:r>
            <a:r>
              <a:rPr lang="ru-RU" sz="2000" dirty="0">
                <a:latin typeface="Bookman Old Style" panose="02050604050505020204" pitchFamily="18" charset="0"/>
              </a:rPr>
              <a:t> (</a:t>
            </a:r>
            <a:r>
              <a:rPr lang="ru-RU" sz="2000" dirty="0" err="1">
                <a:latin typeface="Bookman Old Style" panose="02050604050505020204" pitchFamily="18" charset="0"/>
              </a:rPr>
              <a:t>напівсинтетичний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антибіотик</a:t>
            </a:r>
            <a:r>
              <a:rPr lang="ru-RU" sz="2000" dirty="0">
                <a:latin typeface="Bookman Old Style" panose="02050604050505020204" pitchFamily="18" charset="0"/>
              </a:rPr>
              <a:t> широкого спектру).</a:t>
            </a:r>
          </a:p>
          <a:p>
            <a:endParaRPr lang="uk-UA" sz="2000" dirty="0">
              <a:latin typeface="Bookman Old Style" panose="02050604050505020204" pitchFamily="18" charset="0"/>
            </a:endParaRPr>
          </a:p>
          <a:p>
            <a:r>
              <a:rPr lang="ru-RU" sz="2000" b="1" i="1" dirty="0" err="1">
                <a:latin typeface="Bookman Old Style" panose="02050604050505020204" pitchFamily="18" charset="0"/>
              </a:rPr>
              <a:t>Механізм</a:t>
            </a:r>
            <a:r>
              <a:rPr lang="ru-RU" sz="2000" b="1" i="1" dirty="0">
                <a:latin typeface="Bookman Old Style" panose="02050604050505020204" pitchFamily="18" charset="0"/>
              </a:rPr>
              <a:t> </a:t>
            </a:r>
            <a:r>
              <a:rPr lang="ru-RU" sz="2000" b="1" i="1" dirty="0" err="1">
                <a:latin typeface="Bookman Old Style" panose="02050604050505020204" pitchFamily="18" charset="0"/>
              </a:rPr>
              <a:t>дії</a:t>
            </a:r>
            <a:r>
              <a:rPr lang="ru-RU" sz="2000" b="1" i="1" dirty="0">
                <a:latin typeface="Bookman Old Style" panose="02050604050505020204" pitchFamily="18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err="1">
                <a:latin typeface="Bookman Old Style" panose="02050604050505020204" pitchFamily="18" charset="0"/>
              </a:rPr>
              <a:t>пригнічує</a:t>
            </a:r>
            <a:r>
              <a:rPr lang="ru-RU" sz="2000" dirty="0">
                <a:latin typeface="Bookman Old Style" panose="02050604050505020204" pitchFamily="18" charset="0"/>
              </a:rPr>
              <a:t> ДНК-</a:t>
            </a:r>
            <a:r>
              <a:rPr lang="ru-RU" sz="2000" dirty="0" err="1">
                <a:latin typeface="Bookman Old Style" panose="02050604050505020204" pitchFamily="18" charset="0"/>
              </a:rPr>
              <a:t>залежну</a:t>
            </a:r>
            <a:r>
              <a:rPr lang="ru-RU" sz="2000" dirty="0">
                <a:latin typeface="Bookman Old Style" panose="02050604050505020204" pitchFamily="18" charset="0"/>
              </a:rPr>
              <a:t> РНК-</a:t>
            </a:r>
            <a:r>
              <a:rPr lang="ru-RU" sz="2000" dirty="0" err="1">
                <a:latin typeface="Bookman Old Style" panose="02050604050505020204" pitchFamily="18" charset="0"/>
              </a:rPr>
              <a:t>полімеразу</a:t>
            </a:r>
            <a:r>
              <a:rPr lang="ru-RU" sz="2000" dirty="0">
                <a:latin typeface="Bookman Old Style" panose="02050604050505020204" pitchFamily="18" charset="0"/>
              </a:rPr>
              <a:t> у </a:t>
            </a:r>
            <a:r>
              <a:rPr lang="ru-RU" sz="2000" dirty="0" err="1">
                <a:latin typeface="Bookman Old Style" panose="02050604050505020204" pitchFamily="18" charset="0"/>
              </a:rPr>
              <a:t>чутливих</a:t>
            </a:r>
            <a:r>
              <a:rPr lang="ru-RU" sz="2000" dirty="0">
                <a:latin typeface="Bookman Old Style" panose="02050604050505020204" pitchFamily="18" charset="0"/>
              </a:rPr>
              <a:t> до </a:t>
            </a:r>
            <a:r>
              <a:rPr lang="ru-RU" sz="2000" dirty="0" err="1">
                <a:latin typeface="Bookman Old Style" panose="02050604050505020204" pitchFamily="18" charset="0"/>
              </a:rPr>
              <a:t>нього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збудників</a:t>
            </a:r>
            <a:endParaRPr lang="ru-RU" sz="20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err="1">
                <a:latin typeface="Bookman Old Style" panose="02050604050505020204" pitchFamily="18" charset="0"/>
              </a:rPr>
              <a:t>взаємодіючи</a:t>
            </a:r>
            <a:r>
              <a:rPr lang="ru-RU" sz="2000" dirty="0">
                <a:latin typeface="Bookman Old Style" panose="02050604050505020204" pitchFamily="18" charset="0"/>
              </a:rPr>
              <a:t> з РНК-</a:t>
            </a:r>
            <a:r>
              <a:rPr lang="ru-RU" sz="2000" dirty="0" err="1">
                <a:latin typeface="Bookman Old Style" panose="02050604050505020204" pitchFamily="18" charset="0"/>
              </a:rPr>
              <a:t>полімеразою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мікроба</a:t>
            </a:r>
            <a:r>
              <a:rPr lang="ru-RU" sz="2000" dirty="0">
                <a:latin typeface="Bookman Old Style" panose="02050604050505020204" pitchFamily="18" charset="0"/>
              </a:rPr>
              <a:t>, </a:t>
            </a:r>
            <a:r>
              <a:rPr lang="ru-RU" sz="2000" dirty="0" err="1">
                <a:latin typeface="Bookman Old Style" panose="02050604050505020204" pitchFamily="18" charset="0"/>
              </a:rPr>
              <a:t>рифабутин</a:t>
            </a:r>
            <a:r>
              <a:rPr lang="ru-RU" sz="2000" dirty="0">
                <a:latin typeface="Bookman Old Style" panose="02050604050505020204" pitchFamily="18" charset="0"/>
              </a:rPr>
              <a:t> не </a:t>
            </a:r>
            <a:r>
              <a:rPr lang="ru-RU" sz="2000" dirty="0" err="1">
                <a:latin typeface="Bookman Old Style" panose="02050604050505020204" pitchFamily="18" charset="0"/>
              </a:rPr>
              <a:t>пригнічує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їх</a:t>
            </a:r>
            <a:r>
              <a:rPr lang="ru-RU" sz="2000" dirty="0">
                <a:latin typeface="Bookman Old Style" panose="02050604050505020204" pitchFamily="18" charset="0"/>
              </a:rPr>
              <a:t> у </a:t>
            </a:r>
            <a:r>
              <a:rPr lang="ru-RU" sz="2000" dirty="0" err="1">
                <a:latin typeface="Bookman Old Style" panose="02050604050505020204" pitchFamily="18" charset="0"/>
              </a:rPr>
              <a:t>клітинах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організму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ссавців</a:t>
            </a:r>
            <a:r>
              <a:rPr lang="ru-RU" sz="2000" dirty="0">
                <a:latin typeface="Bookman Old Style" panose="02050604050505020204" pitchFamily="18" charset="0"/>
              </a:rPr>
              <a:t>.</a:t>
            </a:r>
          </a:p>
          <a:p>
            <a:endParaRPr lang="ru-RU" sz="2000" b="1" i="1" dirty="0">
              <a:latin typeface="Bookman Old Style" panose="02050604050505020204" pitchFamily="18" charset="0"/>
            </a:endParaRPr>
          </a:p>
          <a:p>
            <a:r>
              <a:rPr lang="ru-RU" sz="2000" b="1" i="1" dirty="0" err="1">
                <a:latin typeface="Bookman Old Style" panose="02050604050505020204" pitchFamily="18" charset="0"/>
              </a:rPr>
              <a:t>Фармакокінетика</a:t>
            </a:r>
            <a:r>
              <a:rPr lang="ru-RU" sz="2000" b="1" i="1" dirty="0">
                <a:latin typeface="Bookman Old Style" panose="02050604050505020204" pitchFamily="18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Bookman Old Style" panose="02050604050505020204" pitchFamily="18" charset="0"/>
              </a:rPr>
              <a:t>добре </a:t>
            </a:r>
            <a:r>
              <a:rPr lang="ru-RU" sz="2000" dirty="0" err="1">
                <a:latin typeface="Bookman Old Style" panose="02050604050505020204" pitchFamily="18" charset="0"/>
              </a:rPr>
              <a:t>всмоктується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із</a:t>
            </a:r>
            <a:r>
              <a:rPr lang="ru-RU" sz="2000" dirty="0">
                <a:latin typeface="Bookman Old Style" panose="02050604050505020204" pitchFamily="18" charset="0"/>
              </a:rPr>
              <a:t> ШКТ, </a:t>
            </a:r>
            <a:r>
              <a:rPr lang="ru-RU" sz="2000" dirty="0" err="1">
                <a:latin typeface="Bookman Old Style" panose="02050604050505020204" pitchFamily="18" charset="0"/>
              </a:rPr>
              <a:t>швидше</a:t>
            </a:r>
            <a:r>
              <a:rPr lang="ru-RU" sz="2000" dirty="0">
                <a:latin typeface="Bookman Old Style" panose="02050604050505020204" pitchFamily="18" charset="0"/>
              </a:rPr>
              <a:t> за </a:t>
            </a:r>
            <a:r>
              <a:rPr lang="ru-RU" sz="2000" dirty="0" err="1">
                <a:latin typeface="Bookman Old Style" panose="02050604050505020204" pitchFamily="18" charset="0"/>
              </a:rPr>
              <a:t>рифампіцин</a:t>
            </a:r>
            <a:r>
              <a:rPr lang="ru-RU" sz="2000" dirty="0">
                <a:latin typeface="Bookman Old Style" panose="02050604050505020204" pitchFamily="18" charset="0"/>
              </a:rPr>
              <a:t> у </a:t>
            </a:r>
            <a:r>
              <a:rPr lang="ru-RU" sz="2000" dirty="0" err="1">
                <a:latin typeface="Bookman Old Style" panose="02050604050505020204" pitchFamily="18" charset="0"/>
              </a:rPr>
              <a:t>зв</a:t>
            </a:r>
            <a:r>
              <a:rPr lang="en-US" sz="2000" dirty="0">
                <a:latin typeface="Bookman Old Style" panose="02050604050505020204" pitchFamily="18" charset="0"/>
              </a:rPr>
              <a:t>’</a:t>
            </a:r>
            <a:r>
              <a:rPr lang="ru-RU" sz="2000" dirty="0" err="1">
                <a:latin typeface="Bookman Old Style" panose="02050604050505020204" pitchFamily="18" charset="0"/>
              </a:rPr>
              <a:t>язку</a:t>
            </a:r>
            <a:r>
              <a:rPr lang="ru-RU" sz="2000" dirty="0">
                <a:latin typeface="Bookman Old Style" panose="02050604050505020204" pitchFamily="18" charset="0"/>
              </a:rPr>
              <a:t> з </a:t>
            </a:r>
            <a:r>
              <a:rPr lang="ru-RU" sz="2000" dirty="0" err="1">
                <a:latin typeface="Bookman Old Style" panose="02050604050505020204" pitchFamily="18" charset="0"/>
              </a:rPr>
              <a:t>більшою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жиророзчинністю</a:t>
            </a:r>
            <a:endParaRPr lang="ru-RU" sz="20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err="1">
                <a:latin typeface="Bookman Old Style" panose="02050604050505020204" pitchFamily="18" charset="0"/>
              </a:rPr>
              <a:t>завдяки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високій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ліпофільності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рифабутин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має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здатність</a:t>
            </a:r>
            <a:r>
              <a:rPr lang="ru-RU" sz="2000" dirty="0">
                <a:latin typeface="Bookman Old Style" panose="02050604050505020204" pitchFamily="18" charset="0"/>
              </a:rPr>
              <a:t> до </a:t>
            </a:r>
            <a:r>
              <a:rPr lang="ru-RU" sz="2000" dirty="0" err="1">
                <a:latin typeface="Bookman Old Style" panose="02050604050505020204" pitchFamily="18" charset="0"/>
              </a:rPr>
              <a:t>внутрішньоклітинного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проникнення</a:t>
            </a:r>
            <a:endParaRPr lang="ru-RU" sz="20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000" dirty="0">
                <a:latin typeface="Bookman Old Style" panose="02050604050505020204" pitchFamily="18" charset="0"/>
              </a:rPr>
              <a:t>проникає через </a:t>
            </a:r>
            <a:r>
              <a:rPr lang="uk-UA" sz="2000" dirty="0" err="1">
                <a:latin typeface="Bookman Old Style" panose="02050604050505020204" pitchFamily="18" charset="0"/>
              </a:rPr>
              <a:t>гематоенцефалічний</a:t>
            </a:r>
            <a:r>
              <a:rPr lang="uk-UA" sz="2000" dirty="0">
                <a:latin typeface="Bookman Old Style" panose="02050604050505020204" pitchFamily="18" charset="0"/>
              </a:rPr>
              <a:t> бар</a:t>
            </a:r>
            <a:r>
              <a:rPr lang="en-US" sz="2000" dirty="0">
                <a:latin typeface="Bookman Old Style" panose="02050604050505020204" pitchFamily="18" charset="0"/>
              </a:rPr>
              <a:t>’</a:t>
            </a:r>
            <a:r>
              <a:rPr lang="uk-UA" sz="2000" dirty="0" err="1">
                <a:latin typeface="Bookman Old Style" panose="02050604050505020204" pitchFamily="18" charset="0"/>
              </a:rPr>
              <a:t>єр</a:t>
            </a:r>
            <a:r>
              <a:rPr lang="uk-UA" sz="2000" dirty="0">
                <a:latin typeface="Bookman Old Style" panose="02050604050505020204" pitchFamily="18" charset="0"/>
              </a:rPr>
              <a:t> </a:t>
            </a:r>
            <a:endParaRPr lang="ru-RU" sz="20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err="1">
                <a:latin typeface="Bookman Old Style" panose="02050604050505020204" pitchFamily="18" charset="0"/>
              </a:rPr>
              <a:t>близько</a:t>
            </a:r>
            <a:r>
              <a:rPr lang="ru-RU" sz="2000" dirty="0">
                <a:latin typeface="Bookman Old Style" panose="02050604050505020204" pitchFamily="18" charset="0"/>
              </a:rPr>
              <a:t> 85% препарату </a:t>
            </a:r>
            <a:r>
              <a:rPr lang="ru-RU" sz="2000" dirty="0" err="1">
                <a:latin typeface="Bookman Old Style" panose="02050604050505020204" pitchFamily="18" charset="0"/>
              </a:rPr>
              <a:t>зв'язується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із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білками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плазми</a:t>
            </a:r>
            <a:endParaRPr lang="ru-RU" sz="20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err="1">
                <a:latin typeface="Bookman Old Style" panose="02050604050505020204" pitchFamily="18" charset="0"/>
              </a:rPr>
              <a:t>близько</a:t>
            </a:r>
            <a:r>
              <a:rPr lang="ru-RU" sz="2000" dirty="0">
                <a:latin typeface="Bookman Old Style" panose="02050604050505020204" pitchFamily="18" charset="0"/>
              </a:rPr>
              <a:t> 30% препарату </a:t>
            </a:r>
            <a:r>
              <a:rPr lang="ru-RU" sz="2000" dirty="0" err="1">
                <a:latin typeface="Bookman Old Style" panose="02050604050505020204" pitchFamily="18" charset="0"/>
              </a:rPr>
              <a:t>виводиться</a:t>
            </a:r>
            <a:r>
              <a:rPr lang="ru-RU" sz="2000" dirty="0">
                <a:latin typeface="Bookman Old Style" panose="02050604050505020204" pitchFamily="18" charset="0"/>
              </a:rPr>
              <a:t> з калом, </a:t>
            </a:r>
            <a:r>
              <a:rPr lang="ru-RU" sz="2000" dirty="0" err="1">
                <a:latin typeface="Bookman Old Style" panose="02050604050505020204" pitchFamily="18" charset="0"/>
              </a:rPr>
              <a:t>із</a:t>
            </a:r>
            <a:r>
              <a:rPr lang="ru-RU" sz="2000" dirty="0">
                <a:latin typeface="Bookman Old Style" panose="02050604050505020204" pitchFamily="18" charset="0"/>
              </a:rPr>
              <a:t> сечею – </a:t>
            </a:r>
            <a:r>
              <a:rPr lang="ru-RU" sz="2000" dirty="0" err="1">
                <a:latin typeface="Bookman Old Style" panose="02050604050505020204" pitchFamily="18" charset="0"/>
              </a:rPr>
              <a:t>менше</a:t>
            </a:r>
            <a:r>
              <a:rPr lang="ru-RU" sz="2000" dirty="0">
                <a:latin typeface="Bookman Old Style" panose="02050604050505020204" pitchFamily="18" charset="0"/>
              </a:rPr>
              <a:t> 10% у </a:t>
            </a:r>
            <a:r>
              <a:rPr lang="ru-RU" sz="2000" dirty="0" err="1">
                <a:latin typeface="Bookman Old Style" panose="02050604050505020204" pitchFamily="18" charset="0"/>
              </a:rPr>
              <a:t>незміненому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вигляді</a:t>
            </a:r>
            <a:r>
              <a:rPr lang="ru-RU" sz="2000" dirty="0">
                <a:latin typeface="Bookman Old Style" panose="02050604050505020204" pitchFamily="18" charset="0"/>
              </a:rPr>
              <a:t> та 53% у </a:t>
            </a:r>
            <a:r>
              <a:rPr lang="ru-RU" sz="2000" dirty="0" err="1">
                <a:latin typeface="Bookman Old Style" panose="02050604050505020204" pitchFamily="18" charset="0"/>
              </a:rPr>
              <a:t>вигляді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метаболітів</a:t>
            </a:r>
            <a:r>
              <a:rPr lang="ru-RU" sz="2000" dirty="0">
                <a:latin typeface="Bookman Old Style" panose="02050604050505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482557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0954" y="573827"/>
            <a:ext cx="1026941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latin typeface="Bookman Old Style" panose="02050604050505020204" pitchFamily="18" charset="0"/>
              </a:rPr>
              <a:t>Показання</a:t>
            </a:r>
            <a:r>
              <a:rPr lang="ru-RU" sz="2000" b="1" i="1" dirty="0">
                <a:latin typeface="Bookman Old Style" panose="02050604050505020204" pitchFamily="18" charset="0"/>
              </a:rPr>
              <a:t>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err="1">
                <a:latin typeface="Bookman Old Style" panose="02050604050505020204" pitchFamily="18" charset="0"/>
              </a:rPr>
              <a:t>Туберкульоз</a:t>
            </a:r>
            <a:r>
              <a:rPr lang="ru-RU" sz="2000" dirty="0">
                <a:latin typeface="Bookman Old Style" panose="02050604050505020204" pitchFamily="18" charset="0"/>
              </a:rPr>
              <a:t> (</a:t>
            </a:r>
            <a:r>
              <a:rPr lang="ru-RU" sz="2000" dirty="0" err="1">
                <a:latin typeface="Bookman Old Style" panose="02050604050505020204" pitchFamily="18" charset="0"/>
              </a:rPr>
              <a:t>усі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форми</a:t>
            </a:r>
            <a:r>
              <a:rPr lang="ru-RU" sz="2000" dirty="0">
                <a:latin typeface="Bookman Old Style" panose="02050604050505020204" pitchFamily="18" charset="0"/>
              </a:rPr>
              <a:t>) – у </a:t>
            </a:r>
            <a:r>
              <a:rPr lang="ru-RU" sz="2000" dirty="0" err="1">
                <a:latin typeface="Bookman Old Style" panose="02050604050505020204" pitchFamily="18" charset="0"/>
              </a:rPr>
              <a:t>складі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комбінованої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терапії</a:t>
            </a:r>
            <a:r>
              <a:rPr lang="ru-RU" sz="2000" dirty="0">
                <a:latin typeface="Bookman Old Style" panose="02050604050505020204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Bookman Old Style" panose="02050604050505020204" pitchFamily="18" charset="0"/>
              </a:rPr>
              <a:t>Лепра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err="1">
                <a:latin typeface="Bookman Old Style" panose="02050604050505020204" pitchFamily="18" charset="0"/>
              </a:rPr>
              <a:t>Інфекційні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захворювання</a:t>
            </a:r>
            <a:r>
              <a:rPr lang="ru-RU" sz="2000" dirty="0">
                <a:latin typeface="Bookman Old Style" panose="02050604050505020204" pitchFamily="18" charset="0"/>
              </a:rPr>
              <a:t>, </a:t>
            </a:r>
            <a:r>
              <a:rPr lang="ru-RU" sz="2000" dirty="0" err="1">
                <a:latin typeface="Bookman Old Style" panose="02050604050505020204" pitchFamily="18" charset="0"/>
              </a:rPr>
              <a:t>викликані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чутливими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мікроорганізмами</a:t>
            </a:r>
            <a:r>
              <a:rPr lang="ru-RU" sz="2000" dirty="0">
                <a:latin typeface="Bookman Old Style" panose="02050604050505020204" pitchFamily="18" charset="0"/>
              </a:rPr>
              <a:t> (у </a:t>
            </a:r>
            <a:r>
              <a:rPr lang="ru-RU" sz="2000" dirty="0" err="1">
                <a:latin typeface="Bookman Old Style" panose="02050604050505020204" pitchFamily="18" charset="0"/>
              </a:rPr>
              <a:t>разі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резистентності</a:t>
            </a:r>
            <a:r>
              <a:rPr lang="ru-RU" sz="2000" dirty="0">
                <a:latin typeface="Bookman Old Style" panose="02050604050505020204" pitchFamily="18" charset="0"/>
              </a:rPr>
              <a:t> до </a:t>
            </a:r>
            <a:r>
              <a:rPr lang="ru-RU" sz="2000" dirty="0" err="1">
                <a:latin typeface="Bookman Old Style" panose="02050604050505020204" pitchFamily="18" charset="0"/>
              </a:rPr>
              <a:t>інших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антибіотиків</a:t>
            </a:r>
            <a:r>
              <a:rPr lang="ru-RU" sz="2000" dirty="0">
                <a:latin typeface="Bookman Old Style" panose="02050604050505020204" pitchFamily="18" charset="0"/>
              </a:rPr>
              <a:t> та у </a:t>
            </a:r>
            <a:r>
              <a:rPr lang="ru-RU" sz="2000" dirty="0" err="1">
                <a:latin typeface="Bookman Old Style" panose="02050604050505020204" pitchFamily="18" charset="0"/>
              </a:rPr>
              <a:t>складі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комбінованої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протимікробної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терапії</a:t>
            </a:r>
            <a:r>
              <a:rPr lang="ru-RU" sz="2000" dirty="0">
                <a:latin typeface="Bookman Old Style" panose="02050604050505020204" pitchFamily="18" charset="0"/>
              </a:rPr>
              <a:t>): </a:t>
            </a:r>
          </a:p>
          <a:p>
            <a:pPr algn="just"/>
            <a:r>
              <a:rPr lang="ru-RU" sz="2000" dirty="0">
                <a:latin typeface="Bookman Old Style" panose="02050604050505020204" pitchFamily="18" charset="0"/>
              </a:rPr>
              <a:t>	- у </a:t>
            </a:r>
            <a:r>
              <a:rPr lang="ru-RU" sz="2000" dirty="0" err="1">
                <a:latin typeface="Bookman Old Style" panose="02050604050505020204" pitchFamily="18" charset="0"/>
              </a:rPr>
              <a:t>низьких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концентраціях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діє</a:t>
            </a:r>
            <a:r>
              <a:rPr lang="ru-RU" sz="2000" dirty="0">
                <a:latin typeface="Bookman Old Style" panose="02050604050505020204" pitchFamily="18" charset="0"/>
              </a:rPr>
              <a:t> на </a:t>
            </a:r>
            <a:r>
              <a:rPr lang="en-US" sz="2000" dirty="0">
                <a:latin typeface="Bookman Old Style" panose="02050604050505020204" pitchFamily="18" charset="0"/>
              </a:rPr>
              <a:t>Mycobacterium tuberculosis, </a:t>
            </a:r>
            <a:r>
              <a:rPr lang="uk-UA" sz="2000" dirty="0">
                <a:latin typeface="Bookman Old Style" panose="02050604050505020204" pitchFamily="18" charset="0"/>
              </a:rPr>
              <a:t>   	  	  </a:t>
            </a:r>
            <a:r>
              <a:rPr lang="en-US" sz="2000" dirty="0">
                <a:latin typeface="Bookman Old Style" panose="02050604050505020204" pitchFamily="18" charset="0"/>
              </a:rPr>
              <a:t>Brucella,</a:t>
            </a:r>
            <a:r>
              <a:rPr lang="uk-UA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Chlamidia</a:t>
            </a:r>
            <a:r>
              <a:rPr lang="en-US" sz="2000" dirty="0">
                <a:latin typeface="Bookman Old Style" panose="02050604050505020204" pitchFamily="18" charset="0"/>
              </a:rPr>
              <a:t> trachomatis, Legionella </a:t>
            </a:r>
            <a:r>
              <a:rPr lang="en-US" sz="2000" dirty="0" err="1">
                <a:latin typeface="Bookman Old Style" panose="02050604050505020204" pitchFamily="18" charset="0"/>
              </a:rPr>
              <a:t>pneumophila</a:t>
            </a:r>
            <a:r>
              <a:rPr lang="en-US" sz="2000" dirty="0">
                <a:latin typeface="Bookman Old Style" panose="02050604050505020204" pitchFamily="18" charset="0"/>
              </a:rPr>
              <a:t>,</a:t>
            </a:r>
            <a:endParaRPr lang="uk-UA" sz="2000" dirty="0">
              <a:latin typeface="Bookman Old Style" panose="02050604050505020204" pitchFamily="18" charset="0"/>
            </a:endParaRPr>
          </a:p>
          <a:p>
            <a:pPr algn="just"/>
            <a:r>
              <a:rPr lang="uk-UA" sz="2000" dirty="0">
                <a:latin typeface="Bookman Old Style" panose="02050604050505020204" pitchFamily="18" charset="0"/>
              </a:rPr>
              <a:t>	  </a:t>
            </a:r>
            <a:r>
              <a:rPr lang="en-US" sz="2000" dirty="0">
                <a:latin typeface="Bookman Old Style" panose="02050604050505020204" pitchFamily="18" charset="0"/>
              </a:rPr>
              <a:t>Staphylococcus epidermidis</a:t>
            </a:r>
            <a:r>
              <a:rPr lang="uk-UA" sz="2000" dirty="0">
                <a:latin typeface="Bookman Old Style" panose="02050604050505020204" pitchFamily="18" charset="0"/>
              </a:rPr>
              <a:t>, </a:t>
            </a:r>
            <a:r>
              <a:rPr lang="ru-RU" sz="2000" dirty="0" err="1">
                <a:latin typeface="Bookman Old Style" panose="02050604050505020204" pitchFamily="18" charset="0"/>
              </a:rPr>
              <a:t>стрептококи</a:t>
            </a:r>
            <a:r>
              <a:rPr lang="ru-RU" sz="2000" dirty="0">
                <a:latin typeface="Bookman Old Style" panose="02050604050505020204" pitchFamily="18" charset="0"/>
              </a:rPr>
              <a:t>; </a:t>
            </a:r>
          </a:p>
          <a:p>
            <a:pPr algn="just"/>
            <a:r>
              <a:rPr lang="ru-RU" sz="2000" dirty="0">
                <a:latin typeface="Bookman Old Style" panose="02050604050505020204" pitchFamily="18" charset="0"/>
              </a:rPr>
              <a:t>	- у </a:t>
            </a:r>
            <a:r>
              <a:rPr lang="ru-RU" sz="2000" dirty="0" err="1">
                <a:latin typeface="Bookman Old Style" panose="02050604050505020204" pitchFamily="18" charset="0"/>
              </a:rPr>
              <a:t>високих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концентраціях</a:t>
            </a:r>
            <a:r>
              <a:rPr lang="ru-RU" sz="2000" dirty="0">
                <a:latin typeface="Bookman Old Style" panose="02050604050505020204" pitchFamily="18" charset="0"/>
              </a:rPr>
              <a:t> – на </a:t>
            </a:r>
            <a:r>
              <a:rPr lang="ru-RU" sz="2000" dirty="0" err="1">
                <a:latin typeface="Bookman Old Style" panose="02050604050505020204" pitchFamily="18" charset="0"/>
              </a:rPr>
              <a:t>деякі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грамнегативні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мікроорганізми</a:t>
            </a:r>
            <a:r>
              <a:rPr lang="ru-RU" sz="2000" dirty="0">
                <a:latin typeface="Bookman Old Style" panose="02050604050505020204" pitchFamily="18" charset="0"/>
              </a:rPr>
              <a:t> 	 	  (</a:t>
            </a:r>
            <a:r>
              <a:rPr lang="en-US" sz="2000" dirty="0">
                <a:latin typeface="Bookman Old Style" panose="02050604050505020204" pitchFamily="18" charset="0"/>
              </a:rPr>
              <a:t>Escherichia coli, </a:t>
            </a:r>
            <a:r>
              <a:rPr lang="en-US" sz="2000" dirty="0" err="1">
                <a:latin typeface="Bookman Old Style" panose="02050604050505020204" pitchFamily="18" charset="0"/>
              </a:rPr>
              <a:t>Klebsiella</a:t>
            </a:r>
            <a:r>
              <a:rPr lang="en-US" sz="2000" dirty="0">
                <a:latin typeface="Bookman Old Style" panose="02050604050505020204" pitchFamily="18" charset="0"/>
              </a:rPr>
              <a:t>, Proteus, Neisseria </a:t>
            </a:r>
            <a:r>
              <a:rPr lang="en-US" sz="2000" dirty="0" err="1">
                <a:latin typeface="Bookman Old Style" panose="02050604050505020204" pitchFamily="18" charset="0"/>
              </a:rPr>
              <a:t>meningitidis</a:t>
            </a:r>
            <a:r>
              <a:rPr lang="en-US" sz="2000" dirty="0">
                <a:latin typeface="Bookman Old Style" panose="02050604050505020204" pitchFamily="18" charset="0"/>
              </a:rPr>
              <a:t>, Neisseria </a:t>
            </a:r>
            <a:r>
              <a:rPr lang="uk-UA" sz="2000" dirty="0">
                <a:latin typeface="Bookman Old Style" panose="02050604050505020204" pitchFamily="18" charset="0"/>
              </a:rPr>
              <a:t>		  </a:t>
            </a:r>
            <a:r>
              <a:rPr lang="en-US" sz="2000" dirty="0">
                <a:latin typeface="Bookman Old Style" panose="02050604050505020204" pitchFamily="18" charset="0"/>
              </a:rPr>
              <a:t>gonorrhoeae, </a:t>
            </a:r>
            <a:r>
              <a:rPr lang="ru-RU" sz="2000" dirty="0">
                <a:latin typeface="Bookman Old Style" panose="02050604050505020204" pitchFamily="18" charset="0"/>
              </a:rPr>
              <a:t>у </a:t>
            </a:r>
            <a:r>
              <a:rPr lang="ru-RU" sz="2000" dirty="0" err="1">
                <a:latin typeface="Bookman Old Style" panose="02050604050505020204" pitchFamily="18" charset="0"/>
              </a:rPr>
              <a:t>т.ч</a:t>
            </a:r>
            <a:r>
              <a:rPr lang="ru-RU" sz="2000" dirty="0">
                <a:latin typeface="Bookman Old Style" panose="02050604050505020204" pitchFamily="18" charset="0"/>
              </a:rPr>
              <a:t>. бета-</a:t>
            </a:r>
            <a:r>
              <a:rPr lang="ru-RU" sz="2000" dirty="0" err="1">
                <a:latin typeface="Bookman Old Style" panose="02050604050505020204" pitchFamily="18" charset="0"/>
              </a:rPr>
              <a:t>лактамазоутворюючі</a:t>
            </a:r>
            <a:r>
              <a:rPr lang="ru-RU" sz="2000" dirty="0">
                <a:latin typeface="Bookman Old Style" panose="02050604050505020204" pitchFamily="18" charset="0"/>
              </a:rPr>
              <a:t>).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err="1">
                <a:latin typeface="Bookman Old Style" panose="02050604050505020204" pitchFamily="18" charset="0"/>
              </a:rPr>
              <a:t>Бруцельоз</a:t>
            </a:r>
            <a:r>
              <a:rPr lang="ru-RU" sz="2000" dirty="0">
                <a:latin typeface="Bookman Old Style" panose="02050604050505020204" pitchFamily="18" charset="0"/>
              </a:rPr>
              <a:t> – у </a:t>
            </a:r>
            <a:r>
              <a:rPr lang="ru-RU" sz="2000" dirty="0" err="1">
                <a:latin typeface="Bookman Old Style" panose="02050604050505020204" pitchFamily="18" charset="0"/>
              </a:rPr>
              <a:t>складі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комбінованої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терапії</a:t>
            </a:r>
            <a:r>
              <a:rPr lang="ru-RU" sz="2000" dirty="0">
                <a:latin typeface="Bookman Old Style" panose="02050604050505020204" pitchFamily="18" charset="0"/>
              </a:rPr>
              <a:t> з </a:t>
            </a:r>
            <a:r>
              <a:rPr lang="ru-RU" sz="2000" dirty="0" err="1">
                <a:latin typeface="Bookman Old Style" panose="02050604050505020204" pitchFamily="18" charset="0"/>
              </a:rPr>
              <a:t>антибіотиком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групи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тетрациклінів</a:t>
            </a:r>
            <a:r>
              <a:rPr lang="ru-RU" sz="2000" dirty="0">
                <a:latin typeface="Bookman Old Style" panose="02050604050505020204" pitchFamily="18" charset="0"/>
              </a:rPr>
              <a:t> (</a:t>
            </a:r>
            <a:r>
              <a:rPr lang="ru-RU" sz="2000" dirty="0" err="1">
                <a:latin typeface="Bookman Old Style" panose="02050604050505020204" pitchFamily="18" charset="0"/>
              </a:rPr>
              <a:t>доксицикліном</a:t>
            </a:r>
            <a:r>
              <a:rPr lang="ru-RU" sz="2000" dirty="0">
                <a:latin typeface="Bookman Old Style" panose="02050604050505020204" pitchFamily="18" charset="0"/>
              </a:rPr>
              <a:t>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err="1">
                <a:latin typeface="Bookman Old Style" panose="02050604050505020204" pitchFamily="18" charset="0"/>
              </a:rPr>
              <a:t>Менінгококовий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менінгіт</a:t>
            </a:r>
            <a:r>
              <a:rPr lang="ru-RU" sz="2000" dirty="0">
                <a:latin typeface="Bookman Old Style" panose="02050604050505020204" pitchFamily="18" charset="0"/>
              </a:rPr>
              <a:t> (</a:t>
            </a:r>
            <a:r>
              <a:rPr lang="ru-RU" sz="2000" dirty="0" err="1">
                <a:latin typeface="Bookman Old Style" panose="02050604050505020204" pitchFamily="18" charset="0"/>
              </a:rPr>
              <a:t>профілактика</a:t>
            </a:r>
            <a:r>
              <a:rPr lang="ru-RU" sz="2000" dirty="0">
                <a:latin typeface="Bookman Old Style" panose="02050604050505020204" pitchFamily="18" charset="0"/>
              </a:rPr>
              <a:t> у людей, </a:t>
            </a:r>
            <a:r>
              <a:rPr lang="ru-RU" sz="2000" dirty="0" err="1">
                <a:latin typeface="Bookman Old Style" panose="02050604050505020204" pitchFamily="18" charset="0"/>
              </a:rPr>
              <a:t>які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перебували</a:t>
            </a:r>
            <a:r>
              <a:rPr lang="ru-RU" sz="2000" dirty="0">
                <a:latin typeface="Bookman Old Style" panose="02050604050505020204" pitchFamily="18" charset="0"/>
              </a:rPr>
              <a:t> в </a:t>
            </a:r>
            <a:r>
              <a:rPr lang="ru-RU" sz="2000" dirty="0" err="1">
                <a:latin typeface="Bookman Old Style" panose="02050604050505020204" pitchFamily="18" charset="0"/>
              </a:rPr>
              <a:t>тісному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контакті</a:t>
            </a:r>
            <a:r>
              <a:rPr lang="ru-RU" sz="2000" dirty="0">
                <a:latin typeface="Bookman Old Style" panose="02050604050505020204" pitchFamily="18" charset="0"/>
              </a:rPr>
              <a:t> з </a:t>
            </a:r>
            <a:r>
              <a:rPr lang="ru-RU" sz="2000" dirty="0" err="1">
                <a:latin typeface="Bookman Old Style" panose="02050604050505020204" pitchFamily="18" charset="0"/>
              </a:rPr>
              <a:t>хворими</a:t>
            </a:r>
            <a:r>
              <a:rPr lang="ru-RU" sz="2000" dirty="0">
                <a:latin typeface="Bookman Old Style" panose="02050604050505020204" pitchFamily="18" charset="0"/>
              </a:rPr>
              <a:t> на </a:t>
            </a:r>
            <a:r>
              <a:rPr lang="ru-RU" sz="2000" dirty="0" err="1">
                <a:latin typeface="Bookman Old Style" panose="02050604050505020204" pitchFamily="18" charset="0"/>
              </a:rPr>
              <a:t>менінгококовий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latin typeface="Bookman Old Style" panose="02050604050505020204" pitchFamily="18" charset="0"/>
              </a:rPr>
              <a:t>менінгіт</a:t>
            </a:r>
            <a:r>
              <a:rPr lang="ru-RU" sz="2000" dirty="0">
                <a:latin typeface="Bookman Old Style" panose="02050604050505020204" pitchFamily="18" charset="0"/>
              </a:rPr>
              <a:t>; у </a:t>
            </a:r>
            <a:r>
              <a:rPr lang="ru-RU" sz="2000" dirty="0" err="1">
                <a:latin typeface="Bookman Old Style" panose="02050604050505020204" pitchFamily="18" charset="0"/>
              </a:rPr>
              <a:t>бацилоносіїв</a:t>
            </a:r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en-US" sz="2000" dirty="0">
                <a:latin typeface="Bookman Old Style" panose="02050604050505020204" pitchFamily="18" charset="0"/>
              </a:rPr>
              <a:t>Neisseria </a:t>
            </a:r>
            <a:r>
              <a:rPr lang="en-US" sz="2000" dirty="0" err="1">
                <a:latin typeface="Bookman Old Style" panose="02050604050505020204" pitchFamily="18" charset="0"/>
              </a:rPr>
              <a:t>meningitidis</a:t>
            </a:r>
            <a:r>
              <a:rPr lang="en-US" sz="2000" dirty="0">
                <a:latin typeface="Bookman Old Style" panose="02050604050505020204" pitchFamily="18" charset="0"/>
              </a:rPr>
              <a:t>).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348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3BD52D0-8743-4FC6-AC71-7B42765AE14B}"/>
              </a:ext>
            </a:extLst>
          </p:cNvPr>
          <p:cNvSpPr txBox="1"/>
          <p:nvPr/>
        </p:nvSpPr>
        <p:spPr>
          <a:xfrm>
            <a:off x="1259696" y="1019587"/>
            <a:ext cx="995928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i="1" dirty="0">
                <a:latin typeface="Bookman Old Style" panose="02050604050505020204" pitchFamily="18" charset="0"/>
              </a:rPr>
              <a:t>Протипоказання</a:t>
            </a:r>
            <a:r>
              <a:rPr lang="uk-UA" sz="2400" dirty="0">
                <a:latin typeface="Bookman Old Style" panose="02050604050505020204" pitchFamily="18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err="1">
                <a:latin typeface="Bookman Old Style" panose="02050604050505020204" pitchFamily="18" charset="0"/>
              </a:rPr>
              <a:t>гіперчутливість</a:t>
            </a:r>
            <a:endParaRPr lang="uk-UA" sz="2400" dirty="0">
              <a:latin typeface="Bookman Old Style" panose="0205060405050502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>
                <a:latin typeface="Bookman Old Style" panose="02050604050505020204" pitchFamily="18" charset="0"/>
              </a:rPr>
              <a:t>порушення функції печінки та нирок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>
                <a:latin typeface="Bookman Old Style" panose="02050604050505020204" pitchFamily="18" charset="0"/>
              </a:rPr>
              <a:t>перенесений менше 1 року тому інфекційний гепатит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>
                <a:latin typeface="Bookman Old Style" panose="02050604050505020204" pitchFamily="18" charset="0"/>
              </a:rPr>
              <a:t>жовтяниця, в </a:t>
            </a:r>
            <a:r>
              <a:rPr lang="uk-UA" sz="2400" dirty="0" err="1">
                <a:latin typeface="Bookman Old Style" panose="02050604050505020204" pitchFamily="18" charset="0"/>
              </a:rPr>
              <a:t>т.ч</a:t>
            </a:r>
            <a:r>
              <a:rPr lang="uk-UA" sz="2400" dirty="0">
                <a:latin typeface="Bookman Old Style" panose="02050604050505020204" pitchFamily="18" charset="0"/>
              </a:rPr>
              <a:t>. механічна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>
                <a:latin typeface="Bookman Old Style" panose="02050604050505020204" pitchFamily="18" charset="0"/>
              </a:rPr>
              <a:t>тяжка серцево-легенева недостатність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>
                <a:latin typeface="Bookman Old Style" panose="02050604050505020204" pitchFamily="18" charset="0"/>
              </a:rPr>
              <a:t>вагітність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>
                <a:latin typeface="Bookman Old Style" panose="02050604050505020204" pitchFamily="18" charset="0"/>
              </a:rPr>
              <a:t>лактація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>
                <a:latin typeface="Bookman Old Style" panose="02050604050505020204" pitchFamily="18" charset="0"/>
              </a:rPr>
              <a:t>одночасне застосування </a:t>
            </a:r>
            <a:r>
              <a:rPr lang="uk-UA" sz="2400" dirty="0" err="1">
                <a:latin typeface="Bookman Old Style" panose="02050604050505020204" pitchFamily="18" charset="0"/>
              </a:rPr>
              <a:t>саквінавіру</a:t>
            </a:r>
            <a:r>
              <a:rPr lang="uk-UA" sz="2400" dirty="0">
                <a:latin typeface="Bookman Old Style" panose="02050604050505020204" pitchFamily="18" charset="0"/>
              </a:rPr>
              <a:t>/</a:t>
            </a:r>
            <a:r>
              <a:rPr lang="uk-UA" sz="2400" dirty="0" err="1">
                <a:latin typeface="Bookman Old Style" panose="02050604050505020204" pitchFamily="18" charset="0"/>
              </a:rPr>
              <a:t>ритонавіру</a:t>
            </a:r>
            <a:endParaRPr lang="uk-UA" sz="2400" dirty="0">
              <a:latin typeface="Bookman Old Style" panose="02050604050505020204" pitchFamily="18" charset="0"/>
            </a:endParaRPr>
          </a:p>
          <a:p>
            <a:endParaRPr lang="uk-UA" sz="2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7661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2338" y="105508"/>
            <a:ext cx="10644553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>
                <a:latin typeface="Bookman Old Style" panose="02050604050505020204" pitchFamily="18" charset="0"/>
              </a:rPr>
              <a:t>Спосіб</a:t>
            </a:r>
            <a:r>
              <a:rPr lang="ru-RU" b="1" i="1" dirty="0">
                <a:latin typeface="Bookman Old Style" panose="02050604050505020204" pitchFamily="18" charset="0"/>
              </a:rPr>
              <a:t> </a:t>
            </a:r>
            <a:r>
              <a:rPr lang="ru-RU" b="1" i="1" dirty="0" err="1">
                <a:latin typeface="Bookman Old Style" panose="02050604050505020204" pitchFamily="18" charset="0"/>
              </a:rPr>
              <a:t>застосування</a:t>
            </a:r>
            <a:r>
              <a:rPr lang="ru-RU" b="1" i="1" dirty="0">
                <a:latin typeface="Bookman Old Style" panose="02050604050505020204" pitchFamily="18" charset="0"/>
              </a:rPr>
              <a:t> та </a:t>
            </a:r>
            <a:r>
              <a:rPr lang="ru-RU" b="1" i="1" dirty="0" err="1">
                <a:latin typeface="Bookman Old Style" panose="02050604050505020204" pitchFamily="18" charset="0"/>
              </a:rPr>
              <a:t>дози</a:t>
            </a:r>
            <a:r>
              <a:rPr lang="ru-RU" b="1" i="1" dirty="0">
                <a:latin typeface="Bookman Old Style" panose="02050604050505020204" pitchFamily="18" charset="0"/>
              </a:rPr>
              <a:t>:</a:t>
            </a:r>
          </a:p>
          <a:p>
            <a:endParaRPr lang="ru-RU" dirty="0">
              <a:latin typeface="Bookman Old Style" panose="0205060405050502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 err="1">
                <a:latin typeface="Bookman Old Style" panose="02050604050505020204" pitchFamily="18" charset="0"/>
              </a:rPr>
              <a:t>Туберкульоз</a:t>
            </a:r>
            <a:r>
              <a:rPr lang="ru-RU" dirty="0">
                <a:latin typeface="Bookman Old Style" panose="02050604050505020204" pitchFamily="18" charset="0"/>
              </a:rPr>
              <a:t>: </a:t>
            </a:r>
            <a:r>
              <a:rPr lang="ru-RU" dirty="0" err="1">
                <a:latin typeface="Bookman Old Style" panose="02050604050505020204" pitchFamily="18" charset="0"/>
              </a:rPr>
              <a:t>внутрішньо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або</a:t>
            </a:r>
            <a:r>
              <a:rPr lang="ru-RU" dirty="0">
                <a:latin typeface="Bookman Old Style" panose="02050604050505020204" pitchFamily="18" charset="0"/>
              </a:rPr>
              <a:t> в/в (з </a:t>
            </a:r>
            <a:r>
              <a:rPr lang="ru-RU" dirty="0" err="1">
                <a:latin typeface="Bookman Old Style" panose="02050604050505020204" pitchFamily="18" charset="0"/>
              </a:rPr>
              <a:t>наступним</a:t>
            </a:r>
            <a:r>
              <a:rPr lang="ru-RU" dirty="0">
                <a:latin typeface="Bookman Old Style" panose="02050604050505020204" pitchFamily="18" charset="0"/>
              </a:rPr>
              <a:t> переходом на </a:t>
            </a:r>
            <a:r>
              <a:rPr lang="ru-RU" dirty="0" err="1">
                <a:latin typeface="Bookman Old Style" panose="02050604050505020204" pitchFamily="18" charset="0"/>
              </a:rPr>
              <a:t>пероральний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прийом</a:t>
            </a:r>
            <a:r>
              <a:rPr lang="ru-RU" dirty="0">
                <a:latin typeface="Bookman Old Style" panose="02050604050505020204" pitchFamily="18" charset="0"/>
              </a:rPr>
              <a:t>), </a:t>
            </a:r>
            <a:r>
              <a:rPr lang="ru-RU" dirty="0" err="1">
                <a:latin typeface="Bookman Old Style" panose="02050604050505020204" pitchFamily="18" charset="0"/>
              </a:rPr>
              <a:t>дорослим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масою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тіла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менше</a:t>
            </a:r>
            <a:r>
              <a:rPr lang="ru-RU" dirty="0">
                <a:latin typeface="Bookman Old Style" panose="02050604050505020204" pitchFamily="18" charset="0"/>
              </a:rPr>
              <a:t> 50 кг - по 450 мг, 50 кг і </a:t>
            </a:r>
            <a:r>
              <a:rPr lang="ru-RU" dirty="0" err="1">
                <a:latin typeface="Bookman Old Style" panose="02050604050505020204" pitchFamily="18" charset="0"/>
              </a:rPr>
              <a:t>більше</a:t>
            </a:r>
            <a:r>
              <a:rPr lang="ru-RU" dirty="0">
                <a:latin typeface="Bookman Old Style" panose="02050604050505020204" pitchFamily="18" charset="0"/>
              </a:rPr>
              <a:t> по 600 мг 1 раз на день </a:t>
            </a:r>
            <a:r>
              <a:rPr lang="ru-RU" dirty="0" err="1">
                <a:latin typeface="Bookman Old Style" panose="02050604050505020204" pitchFamily="18" charset="0"/>
              </a:rPr>
              <a:t>щодня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або</a:t>
            </a:r>
            <a:r>
              <a:rPr lang="ru-RU" dirty="0">
                <a:latin typeface="Bookman Old Style" panose="02050604050505020204" pitchFamily="18" charset="0"/>
              </a:rPr>
              <a:t> 3 рази на </a:t>
            </a:r>
            <a:r>
              <a:rPr lang="ru-RU" dirty="0" err="1">
                <a:latin typeface="Bookman Old Style" panose="02050604050505020204" pitchFamily="18" charset="0"/>
              </a:rPr>
              <a:t>тиждень</a:t>
            </a:r>
            <a:r>
              <a:rPr lang="ru-RU" dirty="0">
                <a:latin typeface="Bookman Old Style" panose="02050604050505020204" pitchFamily="18" charset="0"/>
              </a:rPr>
              <a:t>. Максимальна </a:t>
            </a:r>
            <a:r>
              <a:rPr lang="ru-RU" dirty="0" err="1">
                <a:latin typeface="Bookman Old Style" panose="02050604050505020204" pitchFamily="18" charset="0"/>
              </a:rPr>
              <a:t>добова</a:t>
            </a:r>
            <a:r>
              <a:rPr lang="ru-RU" dirty="0">
                <a:latin typeface="Bookman Old Style" panose="02050604050505020204" pitchFamily="18" charset="0"/>
              </a:rPr>
              <a:t> доза становить 600 мг. </a:t>
            </a:r>
            <a:r>
              <a:rPr lang="ru-RU" dirty="0" err="1">
                <a:latin typeface="Bookman Old Style" panose="02050604050505020204" pitchFamily="18" charset="0"/>
              </a:rPr>
              <a:t>Дітям</a:t>
            </a:r>
            <a:r>
              <a:rPr lang="ru-RU" dirty="0">
                <a:latin typeface="Bookman Old Style" panose="02050604050505020204" pitchFamily="18" charset="0"/>
              </a:rPr>
              <a:t> старше 3 </a:t>
            </a:r>
            <a:r>
              <a:rPr lang="ru-RU" dirty="0" err="1">
                <a:latin typeface="Bookman Old Style" panose="02050604050505020204" pitchFamily="18" charset="0"/>
              </a:rPr>
              <a:t>років</a:t>
            </a:r>
            <a:r>
              <a:rPr lang="ru-RU" dirty="0">
                <a:latin typeface="Bookman Old Style" panose="02050604050505020204" pitchFamily="18" charset="0"/>
              </a:rPr>
              <a:t> та </a:t>
            </a:r>
            <a:r>
              <a:rPr lang="ru-RU" dirty="0" err="1">
                <a:latin typeface="Bookman Old Style" panose="02050604050505020204" pitchFamily="18" charset="0"/>
              </a:rPr>
              <a:t>новонародженим</a:t>
            </a:r>
            <a:r>
              <a:rPr lang="ru-RU" dirty="0">
                <a:latin typeface="Bookman Old Style" panose="02050604050505020204" pitchFamily="18" charset="0"/>
              </a:rPr>
              <a:t> 10-20 мг/кг/</a:t>
            </a:r>
            <a:r>
              <a:rPr lang="ru-RU" dirty="0" err="1">
                <a:latin typeface="Bookman Old Style" panose="02050604050505020204" pitchFamily="18" charset="0"/>
              </a:rPr>
              <a:t>добу</a:t>
            </a:r>
            <a:r>
              <a:rPr lang="ru-RU" dirty="0">
                <a:latin typeface="Bookman Old Style" panose="02050604050505020204" pitchFamily="18" charset="0"/>
              </a:rPr>
              <a:t>, не </a:t>
            </a:r>
            <a:r>
              <a:rPr lang="ru-RU" dirty="0" err="1">
                <a:latin typeface="Bookman Old Style" panose="02050604050505020204" pitchFamily="18" charset="0"/>
              </a:rPr>
              <a:t>більше</a:t>
            </a:r>
            <a:r>
              <a:rPr lang="ru-RU" dirty="0">
                <a:latin typeface="Bookman Old Style" panose="02050604050505020204" pitchFamily="18" charset="0"/>
              </a:rPr>
              <a:t> 450 мг/</a:t>
            </a:r>
            <a:r>
              <a:rPr lang="ru-RU" dirty="0" err="1">
                <a:latin typeface="Bookman Old Style" panose="02050604050505020204" pitchFamily="18" charset="0"/>
              </a:rPr>
              <a:t>добу</a:t>
            </a:r>
            <a:r>
              <a:rPr lang="ru-RU" dirty="0">
                <a:latin typeface="Bookman Old Style" panose="02050604050505020204" pitchFamily="18" charset="0"/>
              </a:rPr>
              <a:t>. </a:t>
            </a:r>
            <a:r>
              <a:rPr lang="ru-RU" dirty="0" err="1">
                <a:latin typeface="Bookman Old Style" panose="02050604050505020204" pitchFamily="18" charset="0"/>
              </a:rPr>
              <a:t>Тривалість</a:t>
            </a:r>
            <a:r>
              <a:rPr lang="ru-RU" dirty="0">
                <a:latin typeface="Bookman Old Style" panose="02050604050505020204" pitchFamily="18" charset="0"/>
              </a:rPr>
              <a:t> курсу становить 6-9-12 </a:t>
            </a:r>
            <a:r>
              <a:rPr lang="ru-RU" dirty="0" err="1">
                <a:latin typeface="Bookman Old Style" panose="02050604050505020204" pitchFamily="18" charset="0"/>
              </a:rPr>
              <a:t>місяців</a:t>
            </a:r>
            <a:r>
              <a:rPr lang="ru-RU" dirty="0">
                <a:latin typeface="Bookman Old Style" panose="02050604050505020204" pitchFamily="18" charset="0"/>
              </a:rPr>
              <a:t> та </a:t>
            </a:r>
            <a:r>
              <a:rPr lang="ru-RU" dirty="0" err="1">
                <a:latin typeface="Bookman Old Style" panose="02050604050505020204" pitchFamily="18" charset="0"/>
              </a:rPr>
              <a:t>більше</a:t>
            </a:r>
            <a:r>
              <a:rPr lang="ru-RU" dirty="0">
                <a:latin typeface="Bookman Old Style" panose="02050604050505020204" pitchFamily="18" charset="0"/>
              </a:rPr>
              <a:t>.</a:t>
            </a:r>
          </a:p>
          <a:p>
            <a:endParaRPr lang="ru-RU" dirty="0">
              <a:latin typeface="Bookman Old Style" panose="0205060405050502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>
                <a:latin typeface="Bookman Old Style" panose="02050604050505020204" pitchFamily="18" charset="0"/>
              </a:rPr>
              <a:t>Лепра: </a:t>
            </a:r>
            <a:r>
              <a:rPr lang="ru-RU" dirty="0" err="1">
                <a:latin typeface="Bookman Old Style" panose="02050604050505020204" pitchFamily="18" charset="0"/>
              </a:rPr>
              <a:t>внутрішньо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дорослим</a:t>
            </a:r>
            <a:r>
              <a:rPr lang="ru-RU" dirty="0">
                <a:latin typeface="Bookman Old Style" panose="02050604050505020204" pitchFamily="18" charset="0"/>
              </a:rPr>
              <a:t> 600 мг, </a:t>
            </a:r>
            <a:r>
              <a:rPr lang="ru-RU" dirty="0" err="1">
                <a:latin typeface="Bookman Old Style" panose="02050604050505020204" pitchFamily="18" charset="0"/>
              </a:rPr>
              <a:t>дітям</a:t>
            </a:r>
            <a:r>
              <a:rPr lang="ru-RU" dirty="0">
                <a:latin typeface="Bookman Old Style" panose="02050604050505020204" pitchFamily="18" charset="0"/>
              </a:rPr>
              <a:t> 10 мг/кг 1 раз на </a:t>
            </a:r>
            <a:r>
              <a:rPr lang="ru-RU" dirty="0" err="1">
                <a:latin typeface="Bookman Old Style" panose="02050604050505020204" pitchFamily="18" charset="0"/>
              </a:rPr>
              <a:t>місяць</a:t>
            </a:r>
            <a:r>
              <a:rPr lang="ru-RU" dirty="0">
                <a:latin typeface="Bookman Old Style" panose="02050604050505020204" pitchFamily="18" charset="0"/>
              </a:rPr>
              <a:t>, у </a:t>
            </a:r>
            <a:r>
              <a:rPr lang="ru-RU" dirty="0" err="1">
                <a:latin typeface="Bookman Old Style" panose="02050604050505020204" pitchFamily="18" charset="0"/>
              </a:rPr>
              <a:t>комбінації</a:t>
            </a:r>
            <a:r>
              <a:rPr lang="ru-RU" dirty="0">
                <a:latin typeface="Bookman Old Style" panose="02050604050505020204" pitchFamily="18" charset="0"/>
              </a:rPr>
              <a:t> з </a:t>
            </a:r>
            <a:r>
              <a:rPr lang="ru-RU" dirty="0" err="1">
                <a:latin typeface="Bookman Old Style" panose="02050604050505020204" pitchFamily="18" charset="0"/>
              </a:rPr>
              <a:t>дапсоном</a:t>
            </a:r>
            <a:r>
              <a:rPr lang="ru-RU" dirty="0">
                <a:latin typeface="Bookman Old Style" panose="02050604050505020204" pitchFamily="18" charset="0"/>
              </a:rPr>
              <a:t> та </a:t>
            </a:r>
            <a:r>
              <a:rPr lang="ru-RU" dirty="0" err="1">
                <a:latin typeface="Bookman Old Style" panose="02050604050505020204" pitchFamily="18" charset="0"/>
              </a:rPr>
              <a:t>клофазіміном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протягом</a:t>
            </a:r>
            <a:r>
              <a:rPr lang="ru-RU" dirty="0">
                <a:latin typeface="Bookman Old Style" panose="02050604050505020204" pitchFamily="18" charset="0"/>
              </a:rPr>
              <a:t> 2 </a:t>
            </a:r>
            <a:r>
              <a:rPr lang="ru-RU" dirty="0" err="1">
                <a:latin typeface="Bookman Old Style" panose="02050604050505020204" pitchFamily="18" charset="0"/>
              </a:rPr>
              <a:t>років</a:t>
            </a:r>
            <a:r>
              <a:rPr lang="ru-RU" dirty="0">
                <a:latin typeface="Bookman Old Style" panose="02050604050505020204" pitchFamily="18" charset="0"/>
              </a:rPr>
              <a:t> і </a:t>
            </a:r>
            <a:r>
              <a:rPr lang="ru-RU" dirty="0" err="1">
                <a:latin typeface="Bookman Old Style" panose="02050604050505020204" pitchFamily="18" charset="0"/>
              </a:rPr>
              <a:t>більше</a:t>
            </a:r>
            <a:r>
              <a:rPr lang="ru-RU" dirty="0">
                <a:latin typeface="Bookman Old Style" panose="020506040505050202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dirty="0">
              <a:latin typeface="Bookman Old Style" panose="0205060405050502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 err="1">
                <a:latin typeface="Bookman Old Style" panose="02050604050505020204" pitchFamily="18" charset="0"/>
              </a:rPr>
              <a:t>Інфекції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нетуберкульозної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етіології</a:t>
            </a:r>
            <a:r>
              <a:rPr lang="ru-RU" dirty="0">
                <a:latin typeface="Bookman Old Style" panose="02050604050505020204" pitchFamily="18" charset="0"/>
              </a:rPr>
              <a:t>: </a:t>
            </a:r>
            <a:r>
              <a:rPr lang="ru-RU" dirty="0" err="1">
                <a:latin typeface="Bookman Old Style" panose="02050604050505020204" pitchFamily="18" charset="0"/>
              </a:rPr>
              <a:t>внутрішньо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дорослим</a:t>
            </a:r>
            <a:r>
              <a:rPr lang="ru-RU" dirty="0">
                <a:latin typeface="Bookman Old Style" panose="02050604050505020204" pitchFamily="18" charset="0"/>
              </a:rPr>
              <a:t> 450-900 мг/</a:t>
            </a:r>
            <a:r>
              <a:rPr lang="ru-RU" dirty="0" err="1">
                <a:latin typeface="Bookman Old Style" panose="02050604050505020204" pitchFamily="18" charset="0"/>
              </a:rPr>
              <a:t>добу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дітям</a:t>
            </a:r>
            <a:r>
              <a:rPr lang="ru-RU" dirty="0">
                <a:latin typeface="Bookman Old Style" panose="02050604050505020204" pitchFamily="18" charset="0"/>
              </a:rPr>
              <a:t> 8-10 мг/кг/</a:t>
            </a:r>
            <a:r>
              <a:rPr lang="ru-RU" dirty="0" err="1">
                <a:latin typeface="Bookman Old Style" panose="02050604050505020204" pitchFamily="18" charset="0"/>
              </a:rPr>
              <a:t>добу</a:t>
            </a:r>
            <a:r>
              <a:rPr lang="ru-RU" dirty="0">
                <a:latin typeface="Bookman Old Style" panose="02050604050505020204" pitchFamily="18" charset="0"/>
              </a:rPr>
              <a:t> на 2-3 </a:t>
            </a:r>
            <a:r>
              <a:rPr lang="ru-RU" dirty="0" err="1">
                <a:latin typeface="Bookman Old Style" panose="02050604050505020204" pitchFamily="18" charset="0"/>
              </a:rPr>
              <a:t>прийоми</a:t>
            </a:r>
            <a:r>
              <a:rPr lang="ru-RU" dirty="0">
                <a:latin typeface="Bookman Old Style" panose="02050604050505020204" pitchFamily="18" charset="0"/>
              </a:rPr>
              <a:t>. В/в 300-900 мг на </a:t>
            </a:r>
            <a:r>
              <a:rPr lang="ru-RU" dirty="0" err="1">
                <a:latin typeface="Bookman Old Style" panose="02050604050505020204" pitchFamily="18" charset="0"/>
              </a:rPr>
              <a:t>добу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протягом</a:t>
            </a:r>
            <a:r>
              <a:rPr lang="ru-RU" dirty="0">
                <a:latin typeface="Bookman Old Style" panose="02050604050505020204" pitchFamily="18" charset="0"/>
              </a:rPr>
              <a:t> 7-10 </a:t>
            </a:r>
            <a:r>
              <a:rPr lang="ru-RU" dirty="0" err="1">
                <a:latin typeface="Bookman Old Style" panose="02050604050505020204" pitchFamily="18" charset="0"/>
              </a:rPr>
              <a:t>днів</a:t>
            </a:r>
            <a:r>
              <a:rPr lang="ru-RU" dirty="0">
                <a:latin typeface="Bookman Old Style" panose="02050604050505020204" pitchFamily="18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dirty="0">
              <a:latin typeface="Bookman Old Style" panose="0205060405050502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 err="1">
                <a:latin typeface="Bookman Old Style" panose="02050604050505020204" pitchFamily="18" charset="0"/>
              </a:rPr>
              <a:t>Бруцельоз</a:t>
            </a:r>
            <a:r>
              <a:rPr lang="ru-RU" dirty="0">
                <a:latin typeface="Bookman Old Style" panose="02050604050505020204" pitchFamily="18" charset="0"/>
              </a:rPr>
              <a:t>: </a:t>
            </a:r>
            <a:r>
              <a:rPr lang="ru-RU" dirty="0" err="1">
                <a:latin typeface="Bookman Old Style" panose="02050604050505020204" pitchFamily="18" charset="0"/>
              </a:rPr>
              <a:t>внутрішньо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дорослим</a:t>
            </a:r>
            <a:r>
              <a:rPr lang="ru-RU" dirty="0">
                <a:latin typeface="Bookman Old Style" panose="02050604050505020204" pitchFamily="18" charset="0"/>
              </a:rPr>
              <a:t> - 900 мг/</a:t>
            </a:r>
            <a:r>
              <a:rPr lang="ru-RU" dirty="0" err="1">
                <a:latin typeface="Bookman Old Style" panose="02050604050505020204" pitchFamily="18" charset="0"/>
              </a:rPr>
              <a:t>добу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протягом</a:t>
            </a:r>
            <a:r>
              <a:rPr lang="ru-RU" dirty="0">
                <a:latin typeface="Bookman Old Style" panose="02050604050505020204" pitchFamily="18" charset="0"/>
              </a:rPr>
              <a:t> 45 </a:t>
            </a:r>
            <a:r>
              <a:rPr lang="ru-RU" dirty="0" err="1">
                <a:latin typeface="Bookman Old Style" panose="02050604050505020204" pitchFamily="18" charset="0"/>
              </a:rPr>
              <a:t>днів</a:t>
            </a:r>
            <a:r>
              <a:rPr lang="ru-RU" dirty="0">
                <a:latin typeface="Bookman Old Style" panose="02050604050505020204" pitchFamily="18" charset="0"/>
              </a:rPr>
              <a:t> (в </a:t>
            </a:r>
            <a:r>
              <a:rPr lang="ru-RU" dirty="0" err="1">
                <a:latin typeface="Bookman Old Style" panose="02050604050505020204" pitchFamily="18" charset="0"/>
              </a:rPr>
              <a:t>комбінації</a:t>
            </a:r>
            <a:r>
              <a:rPr lang="ru-RU" dirty="0">
                <a:latin typeface="Bookman Old Style" panose="02050604050505020204" pitchFamily="18" charset="0"/>
              </a:rPr>
              <a:t> з </a:t>
            </a:r>
            <a:r>
              <a:rPr lang="ru-RU" dirty="0" err="1">
                <a:latin typeface="Bookman Old Style" panose="02050604050505020204" pitchFamily="18" charset="0"/>
              </a:rPr>
              <a:t>доксицикліном</a:t>
            </a:r>
            <a:r>
              <a:rPr lang="ru-RU" dirty="0">
                <a:latin typeface="Bookman Old Style" panose="02050604050505020204" pitchFamily="18" charset="0"/>
              </a:rPr>
              <a:t>).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dirty="0">
              <a:latin typeface="Bookman Old Style" panose="0205060405050502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 err="1">
                <a:latin typeface="Bookman Old Style" panose="02050604050505020204" pitchFamily="18" charset="0"/>
              </a:rPr>
              <a:t>Профілактика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менінгококового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менінгіту</a:t>
            </a:r>
            <a:r>
              <a:rPr lang="ru-RU" dirty="0">
                <a:latin typeface="Bookman Old Style" panose="02050604050505020204" pitchFamily="18" charset="0"/>
              </a:rPr>
              <a:t>: </a:t>
            </a:r>
            <a:r>
              <a:rPr lang="ru-RU" dirty="0" err="1">
                <a:latin typeface="Bookman Old Style" panose="02050604050505020204" pitchFamily="18" charset="0"/>
              </a:rPr>
              <a:t>внутрішньо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кожні</a:t>
            </a:r>
            <a:r>
              <a:rPr lang="ru-RU" dirty="0">
                <a:latin typeface="Bookman Old Style" panose="02050604050505020204" pitchFamily="18" charset="0"/>
              </a:rPr>
              <a:t> 12 год, </a:t>
            </a:r>
            <a:r>
              <a:rPr lang="ru-RU" dirty="0" err="1">
                <a:latin typeface="Bookman Old Style" panose="02050604050505020204" pitchFamily="18" charset="0"/>
              </a:rPr>
              <a:t>дорослим</a:t>
            </a:r>
            <a:r>
              <a:rPr lang="ru-RU" dirty="0">
                <a:latin typeface="Bookman Old Style" panose="02050604050505020204" pitchFamily="18" charset="0"/>
              </a:rPr>
              <a:t> по 600 мг, </a:t>
            </a:r>
            <a:r>
              <a:rPr lang="ru-RU" dirty="0" err="1">
                <a:latin typeface="Bookman Old Style" panose="02050604050505020204" pitchFamily="18" charset="0"/>
              </a:rPr>
              <a:t>дітям</a:t>
            </a:r>
            <a:r>
              <a:rPr lang="ru-RU" dirty="0">
                <a:latin typeface="Bookman Old Style" panose="02050604050505020204" pitchFamily="18" charset="0"/>
              </a:rPr>
              <a:t> - у </a:t>
            </a:r>
            <a:r>
              <a:rPr lang="ru-RU" dirty="0" err="1">
                <a:latin typeface="Bookman Old Style" panose="02050604050505020204" pitchFamily="18" charset="0"/>
              </a:rPr>
              <a:t>разовій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дозі</a:t>
            </a:r>
            <a:r>
              <a:rPr lang="ru-RU" dirty="0">
                <a:latin typeface="Bookman Old Style" panose="02050604050505020204" pitchFamily="18" charset="0"/>
              </a:rPr>
              <a:t> 10 мг/кг, </a:t>
            </a:r>
            <a:r>
              <a:rPr lang="ru-RU" dirty="0" err="1">
                <a:latin typeface="Bookman Old Style" panose="02050604050505020204" pitchFamily="18" charset="0"/>
              </a:rPr>
              <a:t>новонародженим</a:t>
            </a:r>
            <a:r>
              <a:rPr lang="ru-RU" dirty="0">
                <a:latin typeface="Bookman Old Style" panose="02050604050505020204" pitchFamily="18" charset="0"/>
              </a:rPr>
              <a:t> - 5 мг/кг </a:t>
            </a:r>
            <a:r>
              <a:rPr lang="ru-RU" dirty="0" err="1">
                <a:latin typeface="Bookman Old Style" panose="02050604050505020204" pitchFamily="18" charset="0"/>
              </a:rPr>
              <a:t>протягом</a:t>
            </a:r>
            <a:r>
              <a:rPr lang="ru-RU" dirty="0">
                <a:latin typeface="Bookman Old Style" panose="02050604050505020204" pitchFamily="18" charset="0"/>
              </a:rPr>
              <a:t> 2 </a:t>
            </a:r>
            <a:r>
              <a:rPr lang="ru-RU" dirty="0" err="1">
                <a:latin typeface="Bookman Old Style" panose="02050604050505020204" pitchFamily="18" charset="0"/>
              </a:rPr>
              <a:t>днів</a:t>
            </a:r>
            <a:r>
              <a:rPr lang="ru-RU" dirty="0">
                <a:latin typeface="Bookman Old Style" panose="020506040505050202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dirty="0">
              <a:latin typeface="Bookman Old Style" panose="0205060405050502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 err="1">
                <a:latin typeface="Bookman Old Style" panose="02050604050505020204" pitchFamily="18" charset="0"/>
              </a:rPr>
              <a:t>Щоб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уникнути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розвитку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стійкості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мікобактерій</a:t>
            </a:r>
            <a:r>
              <a:rPr lang="ru-RU" dirty="0">
                <a:latin typeface="Bookman Old Style" panose="02050604050505020204" pitchFamily="18" charset="0"/>
              </a:rPr>
              <a:t> до </a:t>
            </a:r>
            <a:r>
              <a:rPr lang="ru-RU" dirty="0" err="1">
                <a:latin typeface="Bookman Old Style" panose="02050604050505020204" pitchFamily="18" charset="0"/>
              </a:rPr>
              <a:t>рифампіцину</a:t>
            </a:r>
            <a:r>
              <a:rPr lang="ru-RU" dirty="0">
                <a:latin typeface="Bookman Old Style" panose="02050604050505020204" pitchFamily="18" charset="0"/>
              </a:rPr>
              <a:t>, препарат </a:t>
            </a:r>
            <a:r>
              <a:rPr lang="ru-RU" dirty="0" err="1">
                <a:latin typeface="Bookman Old Style" panose="02050604050505020204" pitchFamily="18" charset="0"/>
              </a:rPr>
              <a:t>слід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призначати</a:t>
            </a:r>
            <a:r>
              <a:rPr lang="ru-RU" dirty="0">
                <a:latin typeface="Bookman Old Style" panose="02050604050505020204" pitchFamily="18" charset="0"/>
              </a:rPr>
              <a:t>, як правило, разом з </a:t>
            </a:r>
            <a:r>
              <a:rPr lang="ru-RU" dirty="0" err="1">
                <a:latin typeface="Bookman Old Style" panose="02050604050505020204" pitchFamily="18" charset="0"/>
              </a:rPr>
              <a:t>іншими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протитуберкульозними</a:t>
            </a:r>
            <a:r>
              <a:rPr lang="ru-RU" dirty="0">
                <a:latin typeface="Bookman Old Style" panose="02050604050505020204" pitchFamily="18" charset="0"/>
              </a:rPr>
              <a:t> препаратами І та II ряду у </a:t>
            </a:r>
            <a:r>
              <a:rPr lang="ru-RU" dirty="0" err="1">
                <a:latin typeface="Bookman Old Style" panose="02050604050505020204" pitchFamily="18" charset="0"/>
              </a:rPr>
              <a:t>їх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звичайних</a:t>
            </a:r>
            <a:r>
              <a:rPr lang="ru-RU" dirty="0">
                <a:latin typeface="Bookman Old Style" panose="02050604050505020204" pitchFamily="18" charset="0"/>
              </a:rPr>
              <a:t> дозах. </a:t>
            </a:r>
          </a:p>
        </p:txBody>
      </p:sp>
    </p:spTree>
    <p:extLst>
      <p:ext uri="{BB962C8B-B14F-4D97-AF65-F5344CB8AC3E}">
        <p14:creationId xmlns:p14="http://schemas.microsoft.com/office/powerpoint/2010/main" xmlns="" val="3500311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5136" y="128954"/>
            <a:ext cx="1160584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>
                <a:latin typeface="Bookman Old Style" panose="02050604050505020204" pitchFamily="18" charset="0"/>
              </a:rPr>
              <a:t>Побічні</a:t>
            </a:r>
            <a:r>
              <a:rPr lang="ru-RU" b="1" i="1" dirty="0">
                <a:latin typeface="Bookman Old Style" panose="02050604050505020204" pitchFamily="18" charset="0"/>
              </a:rPr>
              <a:t> </a:t>
            </a:r>
            <a:r>
              <a:rPr lang="ru-RU" b="1" i="1" dirty="0" err="1">
                <a:latin typeface="Bookman Old Style" panose="02050604050505020204" pitchFamily="18" charset="0"/>
              </a:rPr>
              <a:t>ефекти</a:t>
            </a:r>
            <a:r>
              <a:rPr lang="ru-RU" b="1" i="1" dirty="0">
                <a:latin typeface="Bookman Old Style" panose="02050604050505020204" pitchFamily="18" charset="0"/>
              </a:rPr>
              <a:t>:</a:t>
            </a:r>
          </a:p>
          <a:p>
            <a:endParaRPr lang="ru-RU" dirty="0">
              <a:latin typeface="Bookman Old Style" panose="0205060405050502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Bookman Old Style" panose="02050604050505020204" pitchFamily="18" charset="0"/>
              </a:rPr>
              <a:t>З боку НС: </a:t>
            </a:r>
            <a:r>
              <a:rPr lang="ru-RU" dirty="0" err="1">
                <a:latin typeface="Bookman Old Style" panose="02050604050505020204" pitchFamily="18" charset="0"/>
              </a:rPr>
              <a:t>головний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біль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порушення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зору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атаксія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дезорієнтація</a:t>
            </a:r>
            <a:r>
              <a:rPr lang="ru-RU" dirty="0">
                <a:latin typeface="Bookman Old Style" panose="020506040505050202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latin typeface="Bookman Old Style" panose="0205060405050502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Bookman Old Style" panose="02050604050505020204" pitchFamily="18" charset="0"/>
              </a:rPr>
              <a:t>З боку ССС: </a:t>
            </a:r>
            <a:r>
              <a:rPr lang="ru-RU" dirty="0" err="1">
                <a:latin typeface="Bookman Old Style" panose="02050604050505020204" pitchFamily="18" charset="0"/>
              </a:rPr>
              <a:t>зниження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артеріального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тиску</a:t>
            </a:r>
            <a:r>
              <a:rPr lang="ru-RU" dirty="0">
                <a:latin typeface="Bookman Old Style" panose="02050604050505020204" pitchFamily="18" charset="0"/>
              </a:rPr>
              <a:t> (при </a:t>
            </a:r>
            <a:r>
              <a:rPr lang="ru-RU" dirty="0" err="1">
                <a:latin typeface="Bookman Old Style" panose="02050604050505020204" pitchFamily="18" charset="0"/>
              </a:rPr>
              <a:t>швидкому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внутрішньовенному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введенні</a:t>
            </a:r>
            <a:r>
              <a:rPr lang="ru-RU" dirty="0">
                <a:latin typeface="Bookman Old Style" panose="02050604050505020204" pitchFamily="18" charset="0"/>
              </a:rPr>
              <a:t>), </a:t>
            </a:r>
            <a:r>
              <a:rPr lang="ru-RU" dirty="0" err="1">
                <a:latin typeface="Bookman Old Style" panose="02050604050505020204" pitchFamily="18" charset="0"/>
              </a:rPr>
              <a:t>флебіт</a:t>
            </a:r>
            <a:r>
              <a:rPr lang="ru-RU" dirty="0">
                <a:latin typeface="Bookman Old Style" panose="02050604050505020204" pitchFamily="18" charset="0"/>
              </a:rPr>
              <a:t> (при </a:t>
            </a:r>
            <a:r>
              <a:rPr lang="ru-RU" dirty="0" err="1">
                <a:latin typeface="Bookman Old Style" panose="02050604050505020204" pitchFamily="18" charset="0"/>
              </a:rPr>
              <a:t>тривалому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внутрішньовенному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введенні</a:t>
            </a:r>
            <a:r>
              <a:rPr lang="ru-RU" dirty="0">
                <a:latin typeface="Bookman Old Style" panose="02050604050505020204" pitchFamily="18" charset="0"/>
              </a:rPr>
              <a:t>), </a:t>
            </a:r>
            <a:r>
              <a:rPr lang="ru-RU" dirty="0" err="1">
                <a:latin typeface="Bookman Old Style" panose="02050604050505020204" pitchFamily="18" charset="0"/>
              </a:rPr>
              <a:t>тромбоцитопенічна</a:t>
            </a:r>
            <a:r>
              <a:rPr lang="ru-RU" dirty="0">
                <a:latin typeface="Bookman Old Style" panose="02050604050505020204" pitchFamily="18" charset="0"/>
              </a:rPr>
              <a:t> пурпура, </a:t>
            </a:r>
            <a:r>
              <a:rPr lang="ru-RU" dirty="0" err="1">
                <a:latin typeface="Bookman Old Style" panose="02050604050505020204" pitchFamily="18" charset="0"/>
              </a:rPr>
              <a:t>тромбо</a:t>
            </a:r>
            <a:r>
              <a:rPr lang="ru-RU" dirty="0">
                <a:latin typeface="Bookman Old Style" panose="02050604050505020204" pitchFamily="18" charset="0"/>
              </a:rPr>
              <a:t>- і </a:t>
            </a:r>
            <a:r>
              <a:rPr lang="ru-RU" dirty="0" err="1">
                <a:latin typeface="Bookman Old Style" panose="02050604050505020204" pitchFamily="18" charset="0"/>
              </a:rPr>
              <a:t>лейкопенія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кровотеча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гостра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гемолітична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анемія</a:t>
            </a:r>
            <a:r>
              <a:rPr lang="ru-RU" dirty="0">
                <a:latin typeface="Bookman Old Style" panose="020506040505050202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latin typeface="Bookman Old Style" panose="0205060405050502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Bookman Old Style" panose="02050604050505020204" pitchFamily="18" charset="0"/>
              </a:rPr>
              <a:t>З боку </a:t>
            </a:r>
            <a:r>
              <a:rPr lang="ru-RU" dirty="0" err="1">
                <a:latin typeface="Bookman Old Style" panose="02050604050505020204" pitchFamily="18" charset="0"/>
              </a:rPr>
              <a:t>органів</a:t>
            </a:r>
            <a:r>
              <a:rPr lang="ru-RU" dirty="0">
                <a:latin typeface="Bookman Old Style" panose="02050604050505020204" pitchFamily="18" charset="0"/>
              </a:rPr>
              <a:t> ШКТ: кандидоз </a:t>
            </a:r>
            <a:r>
              <a:rPr lang="ru-RU" dirty="0" err="1">
                <a:latin typeface="Bookman Old Style" panose="02050604050505020204" pitchFamily="18" charset="0"/>
              </a:rPr>
              <a:t>ротової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порожнини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зменшення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апетиту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нудота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блювання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ерозивний</a:t>
            </a:r>
            <a:r>
              <a:rPr lang="ru-RU" dirty="0">
                <a:latin typeface="Bookman Old Style" panose="02050604050505020204" pitchFamily="18" charset="0"/>
              </a:rPr>
              <a:t> гастрит, </a:t>
            </a:r>
            <a:r>
              <a:rPr lang="ru-RU" dirty="0" err="1">
                <a:latin typeface="Bookman Old Style" panose="02050604050505020204" pitchFamily="18" charset="0"/>
              </a:rPr>
              <a:t>порушення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травлення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біль</a:t>
            </a:r>
            <a:r>
              <a:rPr lang="ru-RU" dirty="0">
                <a:latin typeface="Bookman Old Style" panose="02050604050505020204" pitchFamily="18" charset="0"/>
              </a:rPr>
              <a:t> у </a:t>
            </a:r>
            <a:r>
              <a:rPr lang="ru-RU" dirty="0" err="1">
                <a:latin typeface="Bookman Old Style" panose="02050604050505020204" pitchFamily="18" charset="0"/>
              </a:rPr>
              <a:t>животі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діарея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псевдомембранозний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коліт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підвищення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рівня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печінкових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трансаміназ</a:t>
            </a:r>
            <a:r>
              <a:rPr lang="ru-RU" dirty="0">
                <a:latin typeface="Bookman Old Style" panose="02050604050505020204" pitchFamily="18" charset="0"/>
              </a:rPr>
              <a:t> та </a:t>
            </a:r>
            <a:r>
              <a:rPr lang="ru-RU" dirty="0" err="1">
                <a:latin typeface="Bookman Old Style" panose="02050604050505020204" pitchFamily="18" charset="0"/>
              </a:rPr>
              <a:t>білірубіну</a:t>
            </a:r>
            <a:r>
              <a:rPr lang="ru-RU" dirty="0">
                <a:latin typeface="Bookman Old Style" panose="02050604050505020204" pitchFamily="18" charset="0"/>
              </a:rPr>
              <a:t> в </a:t>
            </a:r>
            <a:r>
              <a:rPr lang="ru-RU" dirty="0" err="1">
                <a:latin typeface="Bookman Old Style" panose="02050604050505020204" pitchFamily="18" charset="0"/>
              </a:rPr>
              <a:t>крові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жовтяниця</a:t>
            </a:r>
            <a:r>
              <a:rPr lang="ru-RU" dirty="0">
                <a:latin typeface="Bookman Old Style" panose="02050604050505020204" pitchFamily="18" charset="0"/>
              </a:rPr>
              <a:t>, гепатит.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latin typeface="Bookman Old Style" panose="0205060405050502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Bookman Old Style" panose="02050604050505020204" pitchFamily="18" charset="0"/>
              </a:rPr>
              <a:t>З боку </a:t>
            </a:r>
            <a:r>
              <a:rPr lang="ru-RU" dirty="0" err="1">
                <a:latin typeface="Bookman Old Style" panose="02050604050505020204" pitchFamily="18" charset="0"/>
              </a:rPr>
              <a:t>сечостатевої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системи</a:t>
            </a:r>
            <a:r>
              <a:rPr lang="ru-RU" dirty="0">
                <a:latin typeface="Bookman Old Style" panose="02050604050505020204" pitchFamily="18" charset="0"/>
              </a:rPr>
              <a:t>: </a:t>
            </a:r>
            <a:r>
              <a:rPr lang="ru-RU" dirty="0" err="1">
                <a:latin typeface="Bookman Old Style" panose="02050604050505020204" pitchFamily="18" charset="0"/>
              </a:rPr>
              <a:t>канальцевий</a:t>
            </a:r>
            <a:r>
              <a:rPr lang="ru-RU" dirty="0">
                <a:latin typeface="Bookman Old Style" panose="02050604050505020204" pitchFamily="18" charset="0"/>
              </a:rPr>
              <a:t> некроз, </a:t>
            </a:r>
            <a:r>
              <a:rPr lang="ru-RU" dirty="0" err="1">
                <a:latin typeface="Bookman Old Style" panose="02050604050505020204" pitchFamily="18" charset="0"/>
              </a:rPr>
              <a:t>інтерстиціальний</a:t>
            </a:r>
            <a:r>
              <a:rPr lang="ru-RU" dirty="0">
                <a:latin typeface="Bookman Old Style" panose="02050604050505020204" pitchFamily="18" charset="0"/>
              </a:rPr>
              <a:t> нефрит, </a:t>
            </a:r>
            <a:r>
              <a:rPr lang="ru-RU" dirty="0" err="1">
                <a:latin typeface="Bookman Old Style" panose="02050604050505020204" pitchFamily="18" charset="0"/>
              </a:rPr>
              <a:t>гостра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ниркова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недостатність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порушення</a:t>
            </a:r>
            <a:r>
              <a:rPr lang="ru-RU" dirty="0">
                <a:latin typeface="Bookman Old Style" panose="02050604050505020204" pitchFamily="18" charset="0"/>
              </a:rPr>
              <a:t> менструального циклу.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latin typeface="Bookman Old Style" panose="0205060405050502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>
                <a:latin typeface="Bookman Old Style" panose="02050604050505020204" pitchFamily="18" charset="0"/>
              </a:rPr>
              <a:t>Алергічні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реакції</a:t>
            </a:r>
            <a:r>
              <a:rPr lang="ru-RU" dirty="0">
                <a:latin typeface="Bookman Old Style" panose="02050604050505020204" pitchFamily="18" charset="0"/>
              </a:rPr>
              <a:t>: </a:t>
            </a:r>
            <a:r>
              <a:rPr lang="ru-RU" dirty="0" err="1">
                <a:latin typeface="Bookman Old Style" panose="02050604050505020204" pitchFamily="18" charset="0"/>
              </a:rPr>
              <a:t>висипання</a:t>
            </a:r>
            <a:r>
              <a:rPr lang="ru-RU" dirty="0">
                <a:latin typeface="Bookman Old Style" panose="02050604050505020204" pitchFamily="18" charset="0"/>
              </a:rPr>
              <a:t> на </a:t>
            </a:r>
            <a:r>
              <a:rPr lang="ru-RU" dirty="0" err="1">
                <a:latin typeface="Bookman Old Style" panose="02050604050505020204" pitchFamily="18" charset="0"/>
              </a:rPr>
              <a:t>шкірі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свербіж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кропив'янка</a:t>
            </a:r>
            <a:r>
              <a:rPr lang="ru-RU" dirty="0">
                <a:latin typeface="Bookman Old Style" panose="02050604050505020204" pitchFamily="18" charset="0"/>
              </a:rPr>
              <a:t>, лихоманка, набряк </a:t>
            </a:r>
            <a:r>
              <a:rPr lang="ru-RU" dirty="0" err="1">
                <a:latin typeface="Bookman Old Style" panose="02050604050505020204" pitchFamily="18" charset="0"/>
              </a:rPr>
              <a:t>Квінке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бронхоспазм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сльозотеча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еозинофілія</a:t>
            </a:r>
            <a:r>
              <a:rPr lang="ru-RU" dirty="0">
                <a:latin typeface="Bookman Old Style" panose="020506040505050202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latin typeface="Bookman Old Style" panose="0205060405050502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>
                <a:latin typeface="Bookman Old Style" panose="02050604050505020204" pitchFamily="18" charset="0"/>
              </a:rPr>
              <a:t>Інші</a:t>
            </a:r>
            <a:r>
              <a:rPr lang="ru-RU" dirty="0">
                <a:latin typeface="Bookman Old Style" panose="02050604050505020204" pitchFamily="18" charset="0"/>
              </a:rPr>
              <a:t>: </a:t>
            </a:r>
            <a:r>
              <a:rPr lang="ru-RU" dirty="0" err="1">
                <a:latin typeface="Bookman Old Style" panose="02050604050505020204" pitchFamily="18" charset="0"/>
              </a:rPr>
              <a:t>артралгія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м'язова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слабкість</a:t>
            </a:r>
            <a:r>
              <a:rPr lang="ru-RU" dirty="0">
                <a:latin typeface="Bookman Old Style" panose="02050604050505020204" pitchFamily="18" charset="0"/>
              </a:rPr>
              <a:t>, герпес, </a:t>
            </a:r>
            <a:r>
              <a:rPr lang="ru-RU" dirty="0" err="1">
                <a:latin typeface="Bookman Old Style" panose="02050604050505020204" pitchFamily="18" charset="0"/>
              </a:rPr>
              <a:t>індукція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порфірії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грипоподібний</a:t>
            </a:r>
            <a:r>
              <a:rPr lang="ru-RU" dirty="0">
                <a:latin typeface="Bookman Old Style" panose="02050604050505020204" pitchFamily="18" charset="0"/>
              </a:rPr>
              <a:t> синдром (при </a:t>
            </a:r>
            <a:r>
              <a:rPr lang="ru-RU" dirty="0" err="1">
                <a:latin typeface="Bookman Old Style" panose="02050604050505020204" pitchFamily="18" charset="0"/>
              </a:rPr>
              <a:t>інтермітуючій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або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нерегулярній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терапії</a:t>
            </a:r>
            <a:r>
              <a:rPr lang="ru-RU" dirty="0">
                <a:latin typeface="Bookman Old Style" panose="02050604050505020204" pitchFamily="18" charset="0"/>
              </a:rPr>
              <a:t>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dirty="0">
              <a:latin typeface="Bookman Old Style" panose="0205060405050502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>
                <a:latin typeface="Bookman Old Style" panose="02050604050505020204" pitchFamily="18" charset="0"/>
              </a:rPr>
              <a:t>Швидкий розвиток резистентності.</a:t>
            </a:r>
            <a:endParaRPr lang="ru-RU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2189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2828836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3200" b="1" i="1" dirty="0">
                <a:latin typeface="Bookman Old Style" panose="02050604050505020204" pitchFamily="18" charset="0"/>
              </a:rPr>
              <a:t>Дякую за увагу!</a:t>
            </a:r>
            <a:endParaRPr lang="ru-RU" sz="3200" b="1" i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54995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FE6544F15939447A35031D1902E74C7" ma:contentTypeVersion="3" ma:contentTypeDescription="Создание документа." ma:contentTypeScope="" ma:versionID="2750fb0e769519f179e2a7107ab332fd">
  <xsd:schema xmlns:xsd="http://www.w3.org/2001/XMLSchema" xmlns:xs="http://www.w3.org/2001/XMLSchema" xmlns:p="http://schemas.microsoft.com/office/2006/metadata/properties" xmlns:ns2="97334ca9-d5bb-4258-820d-09089bec2f80" targetNamespace="http://schemas.microsoft.com/office/2006/metadata/properties" ma:root="true" ma:fieldsID="958dd774d996d4e7ea55a40975735e89" ns2:_="">
    <xsd:import namespace="97334ca9-d5bb-4258-820d-09089bec2f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334ca9-d5bb-4258-820d-09089bec2f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1468D9-B127-4625-AC09-8FC311A797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3BD97BD-0AF7-4F66-A3CA-113C233084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334ca9-d5bb-4258-820d-09089bec2f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668</Words>
  <Application>Microsoft Office PowerPoint</Application>
  <PresentationFormat>Произвольный</PresentationFormat>
  <Paragraphs>77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Презентація на тему: «Рифаміцини»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на тему: «Соматоформна вегетативна дисфункція»</dc:title>
  <dc:creator>myoffice0392</dc:creator>
  <cp:lastModifiedBy>Холод Поліна</cp:lastModifiedBy>
  <cp:revision>16</cp:revision>
  <dcterms:created xsi:type="dcterms:W3CDTF">2023-10-08T10:20:13Z</dcterms:created>
  <dcterms:modified xsi:type="dcterms:W3CDTF">2024-02-14T11:41:58Z</dcterms:modified>
</cp:coreProperties>
</file>