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5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C7F5CC-90ED-4703-9B03-D429F0B3F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78B542D-FA31-4F21-97E6-4C372F153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1E3E947-B95E-4C45-9964-C301C0A5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77C2169-FD20-440E-8285-F1C081934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E2D4E3D-9ED5-4D9F-8749-35CB30107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0797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5F80EB-8EA2-4210-8C73-30589D92B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EE691A6-D231-4B6D-9BEB-969431A75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7C73BC4-215F-4E9C-8401-59F1675C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527521A-7323-4C69-BD25-7AA608AB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DCC8C81-8E92-4F68-9721-9AF84D71A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962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B3F045-825B-4413-A5AC-BAFBA9464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E05910A-3583-483A-B479-C9AA8A7C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83570E4-D89D-4580-A81A-C0B57583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0106C2-02EE-42E8-9881-526FC2FA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0D6FC1-4CAD-4E17-B551-A684B359B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2921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0D1E77-BF81-46AF-93F4-7374C69D1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D45136-D2D2-43DE-B5CD-44766CB489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6F792B7-77A4-40EB-92EF-0931CB9EE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3C617F4-3019-40EF-B2FF-B961E5369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73EB885-31BC-46F2-BA8F-B3CB7005D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A58021D-A7BB-466F-9116-E357D82BF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3761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BBE429-C774-45CA-985F-796484C3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CB487EC-5D27-4D89-B936-706733C89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E37CBAC-B364-4CF5-B31B-6A18681EC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8358A31-3E10-4EDC-A09A-277C54AF8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ECE0A90-F393-4414-9736-84CC32F85E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ADF89AE-0244-4F6D-9FA6-E6B68A6BA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85A8BFF-193E-41EC-84D6-03D7FBACC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804B366-39FA-4643-9B85-E9E6ADACF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9978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EA1523-241B-428D-AC42-EBAB075E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57852AF-5254-470C-B73C-C887B3187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7C84E4C-71A8-46BB-9D11-05B1CA4E1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444216D-5ABD-4E04-A8C0-A66573D81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303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DB1C6BF-B913-4E06-81CE-B387F7AB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F988175-C50C-4AEB-BB99-E939BABB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FE33D9D-B2E9-4CEF-BE71-9A4B36080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8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2505EF-4342-49CA-B345-B6FF03B21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C4712C-07FF-4963-B3A8-93FD85098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58B6916-4A5A-4F36-A87C-6BEC5D462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21A3737-5C1D-4B8C-B0AB-CADEA8BB4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AF51186-8D44-4F1C-A3E7-57462D71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75683BA-E3BB-4F31-9EE9-7F4EDCDB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4815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7A6491-BCEB-473A-B292-58C7DB7F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A8BCA82-72D2-4CAE-861B-6C9687D310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B022609-85FC-46DA-9B25-F0D585E57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A9BD33C-E345-4517-A1B3-F2F551DC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F68A069-8FB2-4FAD-B6C1-4804C8A53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ED0A07C-1D0E-42BB-8CF0-CA2F82D7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087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4F31D8-1ADA-42A5-B149-55861BD2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A307292-8384-4AFB-AE58-194945B26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C54E01E-D1E9-4459-9DCE-0D6ECA89E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2A1A72-3706-435D-BCB8-F16026A2B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7CBAFC-3378-4133-BE45-62E35DEB7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274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79C968D-8EDC-4E27-9C27-702660E31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6C28659-35DD-4D9E-8617-04FC8AEEBD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63FE911-52A7-40ED-A06D-FA71CD79E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3C61CA-8EA6-4DF8-922A-28C620BA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29C2E5-F8E7-46AF-9B64-EDE13457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221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7A98EE-C456-416E-91C8-6E71B19F3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08E43C2-9E84-4608-9B13-CC34741B5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B1E74D9-D2C8-490A-9A6D-6ECAC6202D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37801-9040-4A99-9756-B9F03B46A297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147946-03B0-4FAC-A3B1-2365CE84A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9AFA8C-D263-4F2B-A798-6A6C6B83A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77831-FDCE-4DD6-B35F-43A79CABC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415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C4F2848-ACD5-494B-9EE2-DEB1D9A73789}"/>
              </a:ext>
            </a:extLst>
          </p:cNvPr>
          <p:cNvSpPr/>
          <p:nvPr/>
        </p:nvSpPr>
        <p:spPr>
          <a:xfrm>
            <a:off x="434109" y="581892"/>
            <a:ext cx="1145309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>
                <a:solidFill>
                  <a:srgbClr val="000000"/>
                </a:solidFill>
                <a:latin typeface="Tahoma" panose="020B0604030504040204" pitchFamily="34" charset="0"/>
              </a:rPr>
              <a:t>Р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ифампіцин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є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напівсинтетичним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антибіотиком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групи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рифаміцину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протитуберкульозним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препаратом 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I 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ряду.</a:t>
            </a:r>
          </a:p>
          <a:p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Має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бактерицидну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дію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механізм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якої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обумовлений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інгібуванням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активності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ДНК-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залежноїРНК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-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полімер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ази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шляхом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утворення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нею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комплексів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що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призводить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до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зниження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синтезу РНК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мікроорганізмів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419781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E6B814F-19FA-493B-A9F4-0F1DE7EFC651}"/>
              </a:ext>
            </a:extLst>
          </p:cNvPr>
          <p:cNvSpPr/>
          <p:nvPr/>
        </p:nvSpPr>
        <p:spPr>
          <a:xfrm>
            <a:off x="175491" y="0"/>
            <a:ext cx="1168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антибіотик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широкого спектра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дії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найбільш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вираженою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активністю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відносно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мікобактерій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туберкульозу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Препарат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активний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відносно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до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атипових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мікобактерій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різних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видів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(за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винятком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M.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fortuitum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грам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позитивних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коків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стафілококів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стрептококів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паличок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сибірки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клостридій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Грам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негативні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коки –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N. meningitidis 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N.gonorrhoeae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у тому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числі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el-GR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β-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лактамазоутворюючі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чутливі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однак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швидко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набувають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стійкості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Активний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відносно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H.influenzae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у тому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числі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стійких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доампіциліну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хлорамфеніколу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),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H.ducreyi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B. pertussis, B.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antracis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L.monocytogenes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F.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tularensis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Legionella pneumophila, Rickettsia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prowazekii,Mycobacterium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leprae.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має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віруліцидну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дію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відносно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до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вірусу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сказу,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пригнічує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розвиток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рабічного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енцефаліту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118558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D3EB35E-E8C4-4C6F-B909-288871C38F5D}"/>
              </a:ext>
            </a:extLst>
          </p:cNvPr>
          <p:cNvSpPr/>
          <p:nvPr/>
        </p:nvSpPr>
        <p:spPr>
          <a:xfrm>
            <a:off x="392545" y="234292"/>
            <a:ext cx="1140690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Фармакокінетика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добре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всмоктується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шлунково-кишковому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тракті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біодоступність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при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прийманні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натще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становить 95%. При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прийманні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під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часїжі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біодоступність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знижується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Створює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ефективні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концентрації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мокротинні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слині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назальному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секреті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легенях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плевральному та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перитонеальному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ексудатах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нирках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печінці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Добре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проникає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всередину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клітин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Проникає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крізь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гематоенцефалічний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бар’єр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при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туберкульозному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менінгіті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виявляється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спинномозковій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рідині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ефективних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концентраціях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Проникає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крізь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плаценту та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виявляється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грудному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молоці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Зв’язується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білками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плазми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на 60–90%,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розчиняється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ліпідах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Максимальна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концентрація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крові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спостерігається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через 2 год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після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прийому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натще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через 4 год –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після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їжі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Терапевтична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концентрація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препарату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організмі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підтримується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8–12 год (для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високочутливих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мікро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організмів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24 год).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здатен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накопичуватися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легеневій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тканиніта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тривало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зберігати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концентрацію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кавернах.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Метаболізується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печінці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утворенням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активного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метаболіту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Період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напів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виведення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3–5 год. З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організму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виводиться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переважно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жовчю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сечею, 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незначній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кількості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з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фекаліями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2466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BBECA38-DD90-492A-AC58-E84CE0CE7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908" y="-64264"/>
            <a:ext cx="11499273" cy="698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Показання</a:t>
            </a: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для </a:t>
            </a:r>
            <a:r>
              <a:rPr kumimoji="0" lang="ru-RU" altLang="ru-RU" sz="3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застосування</a:t>
            </a: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Лікування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туберкульозу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легенів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та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інших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органів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(у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комплексній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терапії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);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лікування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туберкульозного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менінгіту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(у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комплексній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терапії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);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лікування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інфекційно-запальних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захворювань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що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спричинені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чутливими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до препарату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збудниками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(у тому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числі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комплексній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терапії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остеомієліту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, тяжких форм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стафілококової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інфекції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пневмонії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пієлонефриту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лепри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легіонельозу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гонореї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, отиту, холециститу);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профілактика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та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лікування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атипових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мікобактеріозів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у ВІЛ-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інфікованих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пацієнтів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(у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комплексній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терапії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);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профілактика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розвитку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рабічного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енцефаліту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при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сказі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;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профілактика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менінгіту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у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носіїв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менінгококу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77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19D1DFD-7CD0-431C-BF41-3F8CA9CA5C2F}"/>
              </a:ext>
            </a:extLst>
          </p:cNvPr>
          <p:cNvSpPr/>
          <p:nvPr/>
        </p:nvSpPr>
        <p:spPr>
          <a:xfrm>
            <a:off x="314038" y="548006"/>
            <a:ext cx="119657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Спосіб</a:t>
            </a:r>
            <a:r>
              <a:rPr lang="ru-RU" sz="28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1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застосування</a:t>
            </a:r>
            <a:r>
              <a:rPr lang="ru-RU" sz="28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sz="2800" b="1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дози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призначають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дорослим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по 450–900 мг в 1–2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прийоми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на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добу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Дітям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6 до 12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років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призначають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у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розрахунковій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дозі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10 мг/кг в 1–2прийоми на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добу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Дітям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старше 12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років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призначають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у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дозі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10–15 мг/кг в 1–2прийоми на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добу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лікуванні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туберкульозу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у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дорослих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і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дітей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по 10 мг/кг 1 раз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надобу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або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по 15 мг/кг 2–3 рази на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тиждень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Загальна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тривалість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протитуберкульозної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терапії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індивідуальна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обумовлена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терапевтичним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ефектом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таможе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становити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1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рік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і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більше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приймають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усередину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натще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(за 0,5–1 год до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або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через 2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годпісля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прийому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їжі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),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запиваючи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200 мл води.</a:t>
            </a:r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Максимальна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добова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доза для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дорослих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1 200мг, для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дітей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600 мг.</a:t>
            </a:r>
          </a:p>
        </p:txBody>
      </p:sp>
    </p:spTree>
    <p:extLst>
      <p:ext uri="{BB962C8B-B14F-4D97-AF65-F5344CB8AC3E}">
        <p14:creationId xmlns:p14="http://schemas.microsoft.com/office/powerpoint/2010/main" xmlns="" val="2093276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7B5F397-8253-4684-8C2E-67C74AA8FEF8}"/>
              </a:ext>
            </a:extLst>
          </p:cNvPr>
          <p:cNvSpPr/>
          <p:nvPr/>
        </p:nvSpPr>
        <p:spPr>
          <a:xfrm>
            <a:off x="193964" y="517236"/>
            <a:ext cx="119980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Побічна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1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дія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  <a:endParaRPr lang="ru-RU" sz="2400" b="0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 боку ШКТ: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нудота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блювання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діарея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зниження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апетиту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розвитокдисфункції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підшлункової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залози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печінки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підвищення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рівня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печінкових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трансаміназ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білірубіну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крові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рідко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медикаментозний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гепатит,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псевдомембранозний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коліт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Алергічні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реакції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: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висипання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кропив’янка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набряк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Квінке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бронхоспазм,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грипоподібний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синдром (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головний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біль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гарячка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біль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кістках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шкірний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синдром (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почервоніння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сльозотеча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свербіж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шкіри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голови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обличчя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 боку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системи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кровотворення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: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рідко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тромбоцит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опенія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тромбоцит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опенічна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пурпура,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еозинофілі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я,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лейкопенія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нейтропенія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гемолітична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анемія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 боку ЦНС: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головний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біль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атаксія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порушення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зору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 боку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сечовивідної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системи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: некроз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канальців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нирок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інтерстиціальнийнефрит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гостра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ниркова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недостатність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оборотна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 боку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ендокринної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системи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: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порушення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менструального циклу.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Інші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: оранжево-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червоне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фарбування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сечі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калу,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слини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мокротиння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поту,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сліз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94402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8D7836C-022F-4FCB-AB36-F2097653C8C4}"/>
              </a:ext>
            </a:extLst>
          </p:cNvPr>
          <p:cNvSpPr/>
          <p:nvPr/>
        </p:nvSpPr>
        <p:spPr>
          <a:xfrm>
            <a:off x="120073" y="141790"/>
            <a:ext cx="1151774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Особливості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1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застосування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 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потребує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ретельного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контролю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лікаря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Моно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терапія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Рифампіцином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туберкульозу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часто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призводить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до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розвитку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стійкості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до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нього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мікобактерій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Тому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варто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приймати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разом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зізоніазидом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етамбутолом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піразинамідом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іншими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протитуберкульозними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засобами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Препарат не показаний для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переривчастої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терапії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обережністю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застосовувати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хворих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що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зловживають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алкоголем,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виснажених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пацієнтів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при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порфірії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літніх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пацієнтів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Терапію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препаратом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слід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починати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після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дослідження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функції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печінки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апри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тривалому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необхідне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періодичне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бажано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щомісячне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дослідження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крові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функції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печінки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Не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можна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застосовувати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пробу з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навантаженнямбромсульфалеїном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тому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що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конкурентно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порушує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його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виведення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має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яскравий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коричнево-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червоний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колір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Інтенсивне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проникнення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препарату в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слину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мокротиння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сечу та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сльозову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рідину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призводить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(особливо на початку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лікування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 до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їх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оранжево-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червоного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забарвлення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також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можливе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необоротне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фарбування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очних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контактних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лінз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необхідності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під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час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вагітності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слід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оцінити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можливу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користь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терапії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для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матері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потенційний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ризик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для плоду.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Слідмати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на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увазі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що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останні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тижні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вагітності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підвищує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ризик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розвитку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кровотечі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новонароджених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матерів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післяпологовому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періоді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430472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43FCBE0-0A53-4946-A142-53C9376E4CD9}"/>
              </a:ext>
            </a:extLst>
          </p:cNvPr>
          <p:cNvSpPr/>
          <p:nvPr/>
        </p:nvSpPr>
        <p:spPr>
          <a:xfrm>
            <a:off x="0" y="-159306"/>
            <a:ext cx="122936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виділяється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грудним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молоком. 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необхідності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жінками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що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годують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груддю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грудне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годування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слід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припинити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вживанні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алкоголю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період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лікування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пацієнтів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алкоголізмом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анамнезі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зростає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ризик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гепатотоксичності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призначають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дітям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6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років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капсули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).</a:t>
            </a:r>
          </a:p>
          <a:p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Взаємодія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іншими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лікарськими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засобами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Так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якрифампіцин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є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сильним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індуктором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мікросомальних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ферментів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печінки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(цитохромуР-450),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він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може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спричинити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потенційно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небезпечні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лікарські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взаємодії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прискорює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метаболізм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знижується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концентрація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плазмі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крові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відповідно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зменшується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теофіліну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тироксину,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кортикостероїдів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(для системного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антитромботичних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засобів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антагоністів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вітаміну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К),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барбітуратів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карбамазепіну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фенітоїну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непрямих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антикоагулянтів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пероральнихгіпоглікемічних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препаратів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мексилетину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дапсону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деяких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трициклічних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антидепресантів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хлорамфеніколу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флуконазолу,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кетоконазолу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інтраконазолу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тербінафіну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галоперидолу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діазепаму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доксицикліну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бісопрололу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пропранололу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дилтіазему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ніфедипіну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нікардипіну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німодипіну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верапамілу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тол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бутаміду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серцевих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глікозидів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хінідину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дизопіраміду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пропафенону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циклоспорину.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одночасному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антикоагулянтів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і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відміні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останнього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доза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антикоагулянтів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повинна бути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зменшена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Слід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уникати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сумісного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інгібіторами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ВІЛ-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протеази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індинавір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нельфінавір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).</a:t>
            </a:r>
          </a:p>
          <a:p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Ефект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знижується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сумісному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натрію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парааміносаліцилатом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кетоконазолом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сульфаніламідів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цефалоспоринів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Рифампіцином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відбувається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взаємне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послаблення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антибактеріального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ефекту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однак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бісептол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здатен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уповільнювати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розвиток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стійкості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мікобактерій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до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застосуванні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Рифампіцину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пробенецидом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ізоніазидом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підвищується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ризик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гепатотоксичності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клозапідом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флекаїнідом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–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токсичної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дії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кістковий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мозок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Рифампіцин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прискорює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метаболізм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естрогенів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і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гестагенів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тому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зменшується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контрацептивний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ефект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пероральних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контрацептивів</a:t>
            </a:r>
            <a:r>
              <a:rPr lang="ru-RU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4491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63217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01BF97-7789-4D39-86A8-6E815CD91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F5DC7E-7D44-42F6-A4AE-0CF8238C6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17932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9" ma:contentTypeDescription="Создание документа." ma:contentTypeScope="" ma:versionID="9eafdcc8666d14964a6fb37490e74613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e955451ac09686499e5fc1a3427fc953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97939fb-c391-4571-a8dd-1335035cf352}" ma:internalName="TaxCatchAll" ma:showField="CatchAllData" ma:web="30b7ca45-b60c-42e8-bffa-54e603c662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8EBD6D-3953-4CAD-A11F-7A9F7B675F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E29D9A-71A6-47B2-9BE1-B69E9C8726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30b7ca45-b60c-42e8-bffa-54e603c66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956</Words>
  <Application>Microsoft Office PowerPoint</Application>
  <PresentationFormat>Произвольный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Христина Шляшенко</dc:creator>
  <cp:lastModifiedBy>Холод Поліна</cp:lastModifiedBy>
  <cp:revision>3</cp:revision>
  <dcterms:created xsi:type="dcterms:W3CDTF">2023-09-19T20:18:27Z</dcterms:created>
  <dcterms:modified xsi:type="dcterms:W3CDTF">2024-02-14T11:42:22Z</dcterms:modified>
</cp:coreProperties>
</file>