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6" r:id="rId4"/>
    <p:sldId id="257" r:id="rId5"/>
    <p:sldId id="261" r:id="rId6"/>
    <p:sldId id="259" r:id="rId7"/>
    <p:sldId id="262" r:id="rId8"/>
    <p:sldId id="260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29"/>
    <p:restoredTop sz="94592"/>
  </p:normalViewPr>
  <p:slideViewPr>
    <p:cSldViewPr snapToGrid="0">
      <p:cViewPr varScale="1">
        <p:scale>
          <a:sx n="68" d="100"/>
          <a:sy n="68" d="100"/>
        </p:scale>
        <p:origin x="-106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7E6B36-A1C2-8C0F-7502-63B5C93F9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1947DC-D407-CD69-C61B-4D50A621A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EBBB180-2EA4-81BE-FA28-53F358BAB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B19119B-8F20-127D-10DE-FF0E6888A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0D63610-AC81-8AEE-CAFA-A7904F048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01076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2DB73F-0F16-6CB5-5E15-B3F86B89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2CAA42-8867-E436-E85B-0860B17D2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425FEE6-DE8A-DF60-AA8F-D8D1BB32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13FC87-5792-90B4-ADF5-549357E7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89000F-6A77-764A-CC68-711DCF792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22453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E2F2BF-0327-4ABA-3E7E-4E4808A5B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2B4BCAC-B426-8590-3D68-96BABF8E1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BACA965-7831-1715-424A-8638AAF28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012BFA-248A-C994-FCFE-5C83D2172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DBF47AF-757D-49C4-20FF-8A04DFDE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1915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71C372-38A6-A326-B9B9-CB369FA15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0668825-0A2E-8C63-16C1-204B6EE2E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E9EAF6D-9AC0-4616-97E2-982E0274E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F062DDC-74B5-7439-4AAD-3C943828A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378207C-6159-C4D0-EE14-A7DD8B245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82DB3EE-03AB-9AF6-71C3-DF36E22F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6699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B1F2DB-D811-8A91-3DD8-1540B3F5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6A20BBA-4382-20FA-6943-8A8BCF7E6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DE34F09-73EA-CD2F-826F-118A73268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F0EFC92-819D-0BF1-FDEF-2454BA2AAC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F90F082-20C3-1A5C-2114-DC910748A4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2A4211A-C227-50D4-779A-525EDAC4D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1DB9FB9-E466-2F48-87AA-521AA001F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3CAFCFC-EF21-6B6C-0494-26ED33D93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65059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85B24B-A2E8-2494-F2F0-088EA1653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B987D67-B4F9-13AF-E7F9-1502793B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60E0B2E-17BE-69B2-CAA7-C82C22C0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3C700EF-C5B2-65A6-8444-5B51F36C1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8458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CA00FD4-9A10-9ACF-A908-F997F2630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B76DFFA-7EBE-695A-0895-C82FED221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2542651-F011-1D3C-C7C5-D7A2E5F7D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46371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3EEE52-7556-4D47-B27C-174DB9CCA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1EC4ABC-6173-D6B9-7961-9045DDAE1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BF3B915-464C-3142-4396-16B562D11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C3BC958-CE00-5833-B6AC-4255ED1A8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EA0D144-6A20-D859-5A73-50E1FC49E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50601DF-9EA6-788C-9246-10CCE069C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8909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83250C-B448-DE5A-C402-AE05BD4CF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CBE4CE2-B1D6-D32A-E5FE-B9D3551A7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6EEE98D-60FA-1478-4684-E033D0B5C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80217E-0B88-FFA4-9F36-566E4749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C327312-E567-6B6B-882F-2E1DD574F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609E99-9058-9641-EB72-58DA89B44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918450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F38502-E45E-2933-38E1-B360F1029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4F303AA-0DB8-412B-B85E-399F6624B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A74567F-C8BD-AE80-8472-EA6170F62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712A34-0745-8748-8ACA-8EBF5EE46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4B16BCC-7B82-D595-81DA-E74601B4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17220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D7E5F6F-B8B2-3070-0BD1-E4834AEABC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23EC720-DC03-8021-D000-9838A97F7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3DB86D2-9B99-DBEC-8F25-269676AED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49ABFA0-5D9A-948D-CFF0-87F3200A5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E7DEEB9-8B62-E263-4D78-C54B8B9B8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524363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E17F48-B9C5-E471-B77F-460D752AE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1C9AC57-9AC3-5CB0-F95D-3A830052F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1FEB983-D8FF-BE13-6AFE-45E00C6092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60035-E5AC-CD41-9813-F1AB35271768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49327AF-8BCF-9DF5-6EAB-8E9C84F33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2123174-4D1C-FFBD-B840-85EE7570FB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26FD4-DA4B-1D41-861D-9AE18381F96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87479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64EAF-EE7A-8BD9-E7C3-D09F96E24A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/>
            </a:r>
            <a:b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</a:b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CADA4EA-F75D-586A-AE9F-407B3DE26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13" y="2852687"/>
            <a:ext cx="3118757" cy="3521177"/>
          </a:xfrm>
          <a:prstGeom prst="rect">
            <a:avLst/>
          </a:prstGeom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08135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FA9AB42-04CB-8061-CBB5-048272715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7310"/>
            <a:ext cx="10515600" cy="4351338"/>
          </a:xfrm>
        </p:spPr>
        <p:txBody>
          <a:bodyPr/>
          <a:lstStyle/>
          <a:p>
            <a:r>
              <a:rPr lang="ru-RU" dirty="0" err="1"/>
              <a:t>Сульфаніламіди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синтетичні</a:t>
            </a:r>
            <a:r>
              <a:rPr lang="ru-RU" dirty="0"/>
              <a:t> </a:t>
            </a:r>
            <a:r>
              <a:rPr lang="ru-RU" dirty="0" err="1"/>
              <a:t>бактеріостатичні</a:t>
            </a:r>
            <a:r>
              <a:rPr lang="ru-RU" dirty="0"/>
              <a:t> </a:t>
            </a:r>
            <a:r>
              <a:rPr lang="ru-RU" dirty="0" err="1"/>
              <a:t>антибіотики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конкурентно </a:t>
            </a:r>
            <a:r>
              <a:rPr lang="ru-RU" dirty="0" err="1"/>
              <a:t>інгібують</a:t>
            </a:r>
            <a:r>
              <a:rPr lang="ru-RU" dirty="0"/>
              <a:t> </a:t>
            </a:r>
            <a:r>
              <a:rPr lang="ru-RU" dirty="0" err="1"/>
              <a:t>перетворення</a:t>
            </a:r>
            <a:r>
              <a:rPr lang="ru-RU" dirty="0"/>
              <a:t> </a:t>
            </a:r>
            <a:r>
              <a:rPr lang="en" dirty="0"/>
              <a:t>p-</a:t>
            </a:r>
            <a:r>
              <a:rPr lang="ru-RU" dirty="0" err="1"/>
              <a:t>амінобензойної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 в </a:t>
            </a:r>
            <a:r>
              <a:rPr lang="ru-RU" dirty="0" err="1"/>
              <a:t>дигидроптероат</a:t>
            </a:r>
            <a:r>
              <a:rPr lang="ru-RU" dirty="0"/>
              <a:t>,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бактеріям</a:t>
            </a:r>
            <a:r>
              <a:rPr lang="ru-RU" dirty="0"/>
              <a:t> для синтезу </a:t>
            </a:r>
            <a:r>
              <a:rPr lang="ru-RU" dirty="0" err="1"/>
              <a:t>фолатів</a:t>
            </a:r>
            <a:r>
              <a:rPr lang="ru-RU" dirty="0"/>
              <a:t> і, </a:t>
            </a:r>
            <a:r>
              <a:rPr lang="ru-RU" dirty="0" err="1"/>
              <a:t>зрештою</a:t>
            </a:r>
            <a:r>
              <a:rPr lang="ru-RU" dirty="0"/>
              <a:t>, синтезу ДНК і пурину. Люди не </a:t>
            </a:r>
            <a:r>
              <a:rPr lang="ru-RU" dirty="0" err="1"/>
              <a:t>синтезують</a:t>
            </a:r>
            <a:r>
              <a:rPr lang="ru-RU" dirty="0"/>
              <a:t> </a:t>
            </a:r>
            <a:r>
              <a:rPr lang="ru-RU" dirty="0" err="1"/>
              <a:t>фолат</a:t>
            </a:r>
            <a:r>
              <a:rPr lang="ru-RU" dirty="0"/>
              <a:t>, але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з </a:t>
            </a:r>
            <a:r>
              <a:rPr lang="ru-RU" dirty="0" err="1"/>
              <a:t>їжею</a:t>
            </a:r>
            <a:r>
              <a:rPr lang="ru-RU" dirty="0"/>
              <a:t>, таким чином </a:t>
            </a:r>
            <a:r>
              <a:rPr lang="ru-RU" dirty="0" err="1"/>
              <a:t>їх</a:t>
            </a:r>
            <a:r>
              <a:rPr lang="ru-RU" dirty="0"/>
              <a:t> синтез ДНК </a:t>
            </a:r>
            <a:r>
              <a:rPr lang="ru-RU" dirty="0" err="1"/>
              <a:t>уражається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.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Сульфонамідні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антибіотики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мають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своїй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структурі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аміногрупу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положенні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" b="0" i="0" u="none" strike="noStrike" dirty="0">
                <a:solidFill>
                  <a:srgbClr val="000000"/>
                </a:solidFill>
                <a:effectLst/>
              </a:rPr>
              <a:t>N4,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, як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вважається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сприяє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підвищенню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частоти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реакцій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алергічного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типу при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вживанні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цих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ліків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Неантибіотичні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не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мають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такої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</a:rPr>
              <a:t>структури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x-none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3DC3EE5-12CC-AD92-DE0A-468246227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134" y="4658360"/>
            <a:ext cx="38354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9441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AB04F0-9A20-5978-6DF2-0CC9215B4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Класифікація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/>
            </a:r>
            <a:b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179982-078B-AC38-2407-337294D00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4034"/>
            <a:ext cx="11521440" cy="5603966"/>
          </a:xfrm>
        </p:spPr>
        <p:txBody>
          <a:bodyPr>
            <a:normAutofit fontScale="85000" lnSpcReduction="20000"/>
          </a:bodyPr>
          <a:lstStyle/>
          <a:p>
            <a:pPr marL="0" indent="0" algn="l" fontAlgn="base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1. За точкою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прикладання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кишковорозчинними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і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у кишечнику: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сукцинілсульфатіазол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фталілсульфатіазол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сульфагуанідин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Системні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–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N1-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заміщені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(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крім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сульфагуанідину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застосовуються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місцево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);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«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Ниркові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»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–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сульфісоксазол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(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сульфафуразол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),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сульфасомідин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місцевої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: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сульфамілон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сільверсульфадіазин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Локальні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вибіркової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дією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на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очі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: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сульфацетамід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натрію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pPr marL="0" indent="0" algn="l" fontAlgn="base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2. За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тривалістю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Тривалої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–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сульфаметазин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сульфамеразин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сульфаметоксипридазин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сульфаетоксипридазин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Короткої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–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сульфатіазол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сульфасомідин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Середньої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–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сульфазимазол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сульфаметоксазол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186208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36544323-9F13-8F52-6D11-C8F185D4B4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072" y="336650"/>
            <a:ext cx="9633856" cy="6184699"/>
          </a:xfrm>
        </p:spPr>
      </p:pic>
    </p:spTree>
    <p:extLst>
      <p:ext uri="{BB962C8B-B14F-4D97-AF65-F5344CB8AC3E}">
        <p14:creationId xmlns:p14="http://schemas.microsoft.com/office/powerpoint/2010/main" xmlns="" val="3897527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5BB49D-3245-4928-9251-7EEF95381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Механізм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дії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/>
            </a:r>
            <a:b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E0D4F54-A1FE-BA3A-FDEE-5541651B3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389" y="1175656"/>
            <a:ext cx="11260182" cy="6348549"/>
          </a:xfrm>
        </p:spPr>
        <p:txBody>
          <a:bodyPr>
            <a:normAutofit fontScale="92500" lnSpcReduction="20000"/>
          </a:bodyPr>
          <a:lstStyle/>
          <a:p>
            <a:pPr algn="l" fontAlgn="base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Більшість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бактерій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повинні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синтезувати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власний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фолат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для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виживання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 вони не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можуть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використовувати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зовнішні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джерела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На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відміну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від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цього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люди не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синтезують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фолат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отримують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його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за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допомогою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дієти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pPr algn="l" fontAlgn="base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Сульфонаміди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структурними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аналогами пара-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амінобензойної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кислоти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(ПАБК) і,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отже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як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конкурентні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антагоністи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в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мікробних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клітинах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Мікроби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потребують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ПАБК для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утворення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дигідрофолієвої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кислоти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попередниці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фолієвої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кислоти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Фолієва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кислота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необхідна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для синтезу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пуринів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піримідинів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отже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синтезу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нуклеїнової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кислоти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не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тільки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блокують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утворення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фолієвої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кислоти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першій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реакції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шляху синтезу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фолатів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яка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каталізується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ферментом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дигідроптероатсинтазою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вони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входять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попередників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утворюючи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псевдометаболіт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який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реактивним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антибактеріальним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Клітини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ссавців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не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сприйнятливі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оскільки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вони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поглинають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і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використовують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попередньо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утворену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фолієву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кислоту,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призводить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отримання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широкого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терапевтичного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індексу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pPr algn="l" fontAlgn="base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Триметоприм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пригнічує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останню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реакцію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синтезу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фолатів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(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каталізується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дигідрофолатредуктазою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) і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зазвичай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вводиться разом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із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сульфаніламідами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для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більшої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ефективності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антибіотиків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Інгібування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шляху синтезу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фолатів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на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двох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різних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етапах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призводить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бактерицидної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і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причиною того,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триметоприм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сульфаметоксазол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(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TMP-STP)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поєднуються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широко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використовуються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клінічно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для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багатьох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інфекцій</a:t>
            </a:r>
            <a:endParaRPr lang="ru-RU" b="0" i="0" u="none" strike="noStrike" dirty="0">
              <a:solidFill>
                <a:srgbClr val="000000"/>
              </a:solidFill>
              <a:effectLst/>
              <a:latin typeface="Montserrat" pitchFamily="2" charset="0"/>
            </a:endParaRP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183443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FD37E1A-A384-FEBB-BD1A-1A8850528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223" y="421318"/>
            <a:ext cx="9079554" cy="6015363"/>
          </a:xfrm>
        </p:spPr>
      </p:pic>
    </p:spTree>
    <p:extLst>
      <p:ext uri="{BB962C8B-B14F-4D97-AF65-F5344CB8AC3E}">
        <p14:creationId xmlns:p14="http://schemas.microsoft.com/office/powerpoint/2010/main" xmlns="" val="1982572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5EDF8E-747A-9BF5-37E8-A9AF9290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Фармакокінетика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/>
            </a:r>
            <a:b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98CEED3-3F48-06E7-140B-B2D0B8A29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3" y="1208314"/>
            <a:ext cx="11332029" cy="5284561"/>
          </a:xfrm>
        </p:spPr>
        <p:txBody>
          <a:bodyPr>
            <a:normAutofit fontScale="92500" lnSpcReduction="10000"/>
          </a:bodyPr>
          <a:lstStyle/>
          <a:p>
            <a:pPr algn="l" fontAlgn="base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Сульфонаміди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досить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міцно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зв’язуються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білками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тому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можуть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виникати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лікарські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взаємодії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якщо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витісняють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інші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препарати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із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місць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зв’язування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білків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із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плазмою.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Це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може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призвести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несприятливих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наслідків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при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застосуванні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таких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препаратів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як варфарин,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нестероїдні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протизапальні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препарати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сульфонілсечовини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pPr algn="l" fontAlgn="base"/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 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протипоказані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вагітним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жінкам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термін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народження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немовлятам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молодше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2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місяців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оскільки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ці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препарати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витісняють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білірубін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із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місць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зв’язування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білком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новонароджених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Гіпербілірубінемія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новонароджених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може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викликати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керніктер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(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розлади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центральної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нервової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системи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спричинені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підвищенням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рівня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білірубіну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).</a:t>
            </a:r>
          </a:p>
          <a:p>
            <a:pPr algn="l" fontAlgn="base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всмоктуються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шлунку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(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системні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) та в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тонкій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кишці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(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кишковорозчинні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системні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) та широко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поширюються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в тканинах,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включаючи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ЦНС.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інактивовані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метаболіти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виводяться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нирками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переважно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за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допомогою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клубочкової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фільтрації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45952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9A696328-13D5-A678-C83F-366EE40AC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2276" y="383448"/>
            <a:ext cx="10027448" cy="6091104"/>
          </a:xfrm>
        </p:spPr>
      </p:pic>
    </p:spTree>
    <p:extLst>
      <p:ext uri="{BB962C8B-B14F-4D97-AF65-F5344CB8AC3E}">
        <p14:creationId xmlns:p14="http://schemas.microsoft.com/office/powerpoint/2010/main" xmlns="" val="171237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018335-CAA0-AFFF-872E-C3E7797E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4" y="708931"/>
            <a:ext cx="10515600" cy="1325563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: Спектр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дії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покази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до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застосування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/>
            </a:r>
            <a:b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B97214-3A1A-0761-5F01-AFC7909D6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469570"/>
            <a:ext cx="11495314" cy="5388429"/>
          </a:xfrm>
        </p:spPr>
        <p:txBody>
          <a:bodyPr>
            <a:normAutofit/>
          </a:bodyPr>
          <a:lstStyle/>
          <a:p>
            <a:pPr algn="l" fontAlgn="base"/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Спектр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включає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наступні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мікроорганізми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: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Staphylococcus aureus,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коагулазонегативні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стафілококи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Streptococcus spp., </a:t>
            </a: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Haemophilus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influenzae, Neisseria meningitides, Neisseria gonorrhoeae, Enterobacteriaceae, E. coli, Nocardia spp., Stenotrophomonas, </a:t>
            </a: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Burkholderia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en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Mycobaccoteria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sp.</a:t>
            </a:r>
          </a:p>
          <a:p>
            <a:pPr algn="l" fontAlgn="base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Спочатку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мали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широкий спектр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проти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грампозитивних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коків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грамнегативних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паличок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однак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антимікробна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резистентність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стає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дедалі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проблематичнішою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Препарати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цієї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групи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використовують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для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лікування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інфекцій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сечовивідних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шляхів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кон’юнктивіту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токсоплазмозу. Вони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також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використовуються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для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профілактики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лікування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інфекцій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пов’язаних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опіками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і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застосовуються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додатково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разом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піриметаміном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при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малярії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pPr algn="l" fontAlgn="base"/>
            <a:endParaRPr lang="ru-RU" b="0" i="0" u="none" strike="noStrike" dirty="0">
              <a:solidFill>
                <a:srgbClr val="000000"/>
              </a:solidFill>
              <a:effectLst/>
              <a:latin typeface="Montserrat" pitchFamily="2" charset="0"/>
            </a:endParaRP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326499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35BA62E-BF2F-5EC4-4763-D6BB5125E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9" y="522514"/>
            <a:ext cx="11527971" cy="5910943"/>
          </a:xfrm>
        </p:spPr>
        <p:txBody>
          <a:bodyPr>
            <a:normAutofit fontScale="92500" lnSpcReduction="10000"/>
          </a:bodyPr>
          <a:lstStyle/>
          <a:p>
            <a:pPr algn="l" fontAlgn="base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Окремі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мають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унікальну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дію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Сульфадіазин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широко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поширюється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в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центральній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нервовій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системі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Сульфізоксазол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може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застосовуватися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для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лікування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інфекцій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сечовивідних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шляхів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також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варіантом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профілактики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ревматичної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лихоманки,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якщо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дитини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алергія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на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пеніцилін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Сульфізоксазол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також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вводять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складі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який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поєднується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еритроміцином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pPr algn="l" fontAlgn="base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Сульфаметоксазол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зазвичай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використовується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разом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із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триметопримом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для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синергічного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ефекту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при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лікуванні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інфекцій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сечовивідних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шляхів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Сульфацетамід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застосовується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місцево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для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лікування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кон’юнктивіту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або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виразки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рогівки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Сульфасалазин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використовується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як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лікування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запальних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захворювань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кишечника.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Сульфадіазин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срібла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підходить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для локального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лікування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опіків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Фіксована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комбінація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сульфаметоксазолу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триметоприму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доступна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вигляді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ко-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тримоксазолу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Обидва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препарати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в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цій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комбінації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не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піддаються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коливанню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кліренсу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спричиненому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вагітністю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вимагає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модифікації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дози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Триметоприм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ефективний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як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монотерапія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при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неускладнених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інфекціях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сечовивідних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шляхів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чутливими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збудниками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901239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4F992C-9A9D-63D8-43DB-2E507EF1A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Побічні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ефекти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/>
            </a:r>
            <a:br>
              <a:rPr lang="ru-RU" b="1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491E64-888D-4D86-182F-F2F051D3B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143000"/>
            <a:ext cx="10961914" cy="5033963"/>
          </a:xfrm>
        </p:spPr>
        <p:txBody>
          <a:bodyPr>
            <a:normAutofit fontScale="70000" lnSpcReduction="20000"/>
          </a:bodyPr>
          <a:lstStyle/>
          <a:p>
            <a:pPr marL="0" indent="0" algn="l" fontAlgn="base">
              <a:buNone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Побічні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ефекти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можуть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бути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наслідком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пероральних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іноді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і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місцевих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ефекти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включають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Реакції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гіперчутливості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такі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як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висип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синдром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Стівенса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-Джонсона,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васкуліт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сироваткова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хвороба,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лікарська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лихоманка,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анафілаксія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набряк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Квінке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Кристалурія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олігурія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анурія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Гематологічні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реакції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такі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як агранулоцитоз,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тромбоцитопенія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та,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пацієнтів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дефіцитом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глюкозо-6-фосфатдегідрогенази (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G6PD),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гемолітична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анемія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Керниктер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новонароджених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Фотосенсибілізація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Неврологічні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ефекти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такі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як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безсоння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головний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біль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;</a:t>
            </a:r>
          </a:p>
          <a:p>
            <a:pPr marL="0" indent="0" algn="l" fontAlgn="base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пацієнтів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які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приймають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може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спостерігатися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гіпотиреоз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гепатит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реактивація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системного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червоного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вовчака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стану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ремісії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Ці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препарати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можуть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також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посилити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порфірію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pPr marL="0" indent="0" algn="l" fontAlgn="base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Частота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побічних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ефектів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різних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сульфаніламідів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різна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, але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перехресна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чутливість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Montserrat" pitchFamily="2" charset="0"/>
              </a:rPr>
              <a:t>загальною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0204396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9" ma:contentTypeDescription="Создание документа." ma:contentTypeScope="" ma:versionID="9eafdcc8666d14964a6fb37490e74613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e955451ac09686499e5fc1a3427fc953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97939fb-c391-4571-a8dd-1335035cf352}" ma:internalName="TaxCatchAll" ma:showField="CatchAllData" ma:web="30b7ca45-b60c-42e8-bffa-54e603c662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6A8388-4882-4996-B57A-7E166AC06D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DAABAB-5787-4804-B8D2-294CB75D67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30b7ca45-b60c-42e8-bffa-54e603c66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788</Words>
  <Application>Microsoft Office PowerPoint</Application>
  <PresentationFormat>Произвольный</PresentationFormat>
  <Paragraphs>39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Сульфаніламіди </vt:lpstr>
      <vt:lpstr>Слайд 2</vt:lpstr>
      <vt:lpstr>Класифікація </vt:lpstr>
      <vt:lpstr>Слайд 4</vt:lpstr>
      <vt:lpstr>Механізм дії </vt:lpstr>
      <vt:lpstr>Слайд 6</vt:lpstr>
      <vt:lpstr>Фармакокінетика </vt:lpstr>
      <vt:lpstr>Слайд 8</vt:lpstr>
      <vt:lpstr>Сульфаніламіди: Спектр дії та покази до застосування  </vt:lpstr>
      <vt:lpstr>Слайд 10</vt:lpstr>
      <vt:lpstr>Побічні ефекти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Сульфаніламіди </dc:title>
  <dc:creator>Microsoft Office User</dc:creator>
  <cp:lastModifiedBy>Холод Поліна</cp:lastModifiedBy>
  <cp:revision>2</cp:revision>
  <dcterms:created xsi:type="dcterms:W3CDTF">2023-09-20T19:27:42Z</dcterms:created>
  <dcterms:modified xsi:type="dcterms:W3CDTF">2024-02-14T11:43:25Z</dcterms:modified>
</cp:coreProperties>
</file>