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756" y="-78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і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і дата</a:t>
            </a:r>
          </a:p>
        </p:txBody>
      </p:sp>
      <p:sp>
        <p:nvSpPr>
          <p:cNvPr id="12" name="Назва презентації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Назва презентації</a:t>
            </a:r>
          </a:p>
        </p:txBody>
      </p:sp>
      <p:sp>
        <p:nvSpPr>
          <p:cNvPr id="13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презентації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Вид ізсередини камʼяної споруди на сходи й чисте блакитне небо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Назва презентації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Назва презентації</a:t>
            </a:r>
          </a:p>
        </p:txBody>
      </p:sp>
      <p:sp>
        <p:nvSpPr>
          <p:cNvPr id="23" name="Автор і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і дата</a:t>
            </a:r>
          </a:p>
        </p:txBody>
      </p:sp>
      <p:sp>
        <p:nvSpPr>
          <p:cNvPr id="24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презентації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фото (варі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учасна біла будівля зі скляними панелями на фоні чистого блакитного неба"/>
          <p:cNvSpPr>
            <a:spLocks noGrp="1"/>
          </p:cNvSpPr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Підзаголовок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маркер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44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Маркер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маркери і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61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Ділянка сучасного мосту в Циндао (Шаньдун, Китай) на фоні хмарного неба"/>
          <p:cNvSpPr>
            <a:spLocks noGrp="1"/>
          </p:cNvSpPr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озділу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розділу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і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рядок ден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до порядку денного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до порядку денного</a:t>
            </a:r>
          </a:p>
        </p:txBody>
      </p:sp>
      <p:sp>
        <p:nvSpPr>
          <p:cNvPr id="89" name="Підзаголовок до порядку денног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Підзаголовок до порядку денного</a:t>
            </a:r>
          </a:p>
        </p:txBody>
      </p:sp>
      <p:sp>
        <p:nvSpPr>
          <p:cNvPr id="90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Теми порядку денного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вердже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Твердження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ідоми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Основний текст, рівень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Інформація про факт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Інформація про факт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трибуці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Атрибуція</a:t>
            </a:r>
          </a:p>
        </p:txBody>
      </p:sp>
      <p:sp>
        <p:nvSpPr>
          <p:cNvPr id="116" name="Основний текст, рівень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«Відома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Вид знизу під кутом фасаду сучасної будівлі, вкритої алюмінієвими дисками, під чистим блакитним небом"/>
          <p:cNvSpPr>
            <a:spLocks noGrp="1"/>
          </p:cNvSpPr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Вид знизу під кутом сучасної вигнутої будівлі під хмарним небом"/>
          <p:cNvSpPr>
            <a:spLocks noGrp="1"/>
          </p:cNvSpPr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Вид ізсередини сучасної білої будівлі зі скляними панелями на яскраве, частково хмарне небо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Вид знизу під кутом на Башту Азаді в Тегерані (Іран) на тлі чистого яскравого неба"/>
          <p:cNvSpPr>
            <a:spLocks noGrp="1"/>
          </p:cNvSpPr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рожні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Основний текст, рівень 1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маркера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Тетрацикліни"/>
          <p:cNvSpPr txBox="1">
            <a:spLocks noGrp="1"/>
          </p:cNvSpPr>
          <p:nvPr>
            <p:ph type="ctrTitle"/>
          </p:nvPr>
        </p:nvSpPr>
        <p:spPr>
          <a:xfrm>
            <a:off x="1424861" y="1992686"/>
            <a:ext cx="21971004" cy="4648201"/>
          </a:xfrm>
          <a:prstGeom prst="rect">
            <a:avLst/>
          </a:prstGeom>
        </p:spPr>
        <p:txBody>
          <a:bodyPr/>
          <a:lstStyle/>
          <a:p>
            <a:r>
              <a:t>Тетрацикліни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uk-UA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Тетрацикліни - група антибіотиків широкого спектру діїї з переважно бактеріостатичною дією."/>
          <p:cNvSpPr txBox="1">
            <a:spLocks noGrp="1"/>
          </p:cNvSpPr>
          <p:nvPr>
            <p:ph type="title"/>
          </p:nvPr>
        </p:nvSpPr>
        <p:spPr>
          <a:xfrm>
            <a:off x="1934380" y="2359858"/>
            <a:ext cx="21971001" cy="1434950"/>
          </a:xfrm>
          <a:prstGeom prst="rect">
            <a:avLst/>
          </a:prstGeom>
        </p:spPr>
        <p:txBody>
          <a:bodyPr/>
          <a:lstStyle/>
          <a:p>
            <a:pPr defTabSz="1389853">
              <a:defRPr sz="4845" spc="-96"/>
            </a:pPr>
            <a:r>
              <a:t>Тетрацикліни - </a:t>
            </a:r>
            <a:r>
              <a:rPr b="0"/>
              <a:t>група антибіотиків широкого спектру діїї з переважно бактеріостатичною дією. </a:t>
            </a:r>
          </a:p>
        </p:txBody>
      </p:sp>
      <p:pic>
        <p:nvPicPr>
          <p:cNvPr id="156" name="1200px-Tetracycline_structure.svg.png" descr="1200px-Tetracycline_structure.svg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6651447" y="9396388"/>
            <a:ext cx="6911715" cy="362289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Класифікація:…"/>
          <p:cNvSpPr txBox="1"/>
          <p:nvPr/>
        </p:nvSpPr>
        <p:spPr>
          <a:xfrm>
            <a:off x="1283624" y="5714916"/>
            <a:ext cx="18541290" cy="3232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100" b="1">
                <a:solidFill>
                  <a:srgbClr val="000000"/>
                </a:solidFill>
              </a:defRPr>
            </a:pPr>
            <a:r>
              <a:t>Класифікація:</a:t>
            </a:r>
          </a:p>
          <a:p>
            <a:pPr marL="457199" indent="-457199" algn="l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t>Біосинтетичні - тетрациклін, окситетрациклін.</a:t>
            </a:r>
          </a:p>
          <a:p>
            <a:pPr marL="457199" indent="-457199" algn="l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t>Напівсинтетичні - метациклін, доксициклін (вібраміцин)</a:t>
            </a:r>
          </a:p>
          <a:p>
            <a:pPr marL="457199" indent="-457199" algn="l">
              <a:buSzPct val="123000"/>
              <a:buChar char="•"/>
              <a:defRPr sz="5100" b="1">
                <a:solidFill>
                  <a:srgbClr val="000000"/>
                </a:solidFill>
              </a:defRPr>
            </a:pPr>
            <a:r>
              <a:t>Комбіновані - олететрин, ерициклін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Механізм дії ТЕТРАЦИКЛІНІВ"/>
          <p:cNvSpPr txBox="1"/>
          <p:nvPr/>
        </p:nvSpPr>
        <p:spPr>
          <a:xfrm>
            <a:off x="1019032" y="219353"/>
            <a:ext cx="11464139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80000"/>
              </a:lnSpc>
              <a:defRPr sz="11600" b="1" spc="-232">
                <a:solidFill>
                  <a:srgbClr val="000000"/>
                </a:solidFill>
              </a:defRPr>
            </a:pPr>
            <a:r>
              <a:rPr sz="6100" spc="-122"/>
              <a:t>Механізм дії ТЕТРАЦИКЛІНІВ</a:t>
            </a:r>
            <a:r>
              <a:t> </a:t>
            </a:r>
          </a:p>
        </p:txBody>
      </p:sp>
      <p:sp>
        <p:nvSpPr>
          <p:cNvPr id="160" name="В основі механізму дії тетрациклінів лежить пригнічення синтезу білка на рівні рибосом, що порушує включення амінокислот до пептидних ланцюгів білків, які синтезуються. Крім того, препарати утворюють міцні комплексні сполуки (хелати) з дво- і тривалентни"/>
          <p:cNvSpPr txBox="1"/>
          <p:nvPr/>
        </p:nvSpPr>
        <p:spPr>
          <a:xfrm>
            <a:off x="1012043" y="2575341"/>
            <a:ext cx="21452460" cy="8565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solidFill>
                  <a:srgbClr val="000000"/>
                </a:solidFill>
              </a:defRPr>
            </a:lvl1pPr>
          </a:lstStyle>
          <a:p>
            <a:r>
              <a:t>В основі механізму дії тетрациклінів лежить пригнічення синтезу білка на рівні рибосом, що порушує включення амінокислот до пептидних ланцюгів білків, які синтезуються. Крім того, препарати утворюють міцні комплексні сполуки (хелати) з дво- і тривалентними катіонами металів — магнію, заліза та ін. Як наслідок, відбувається усунення металів-кофакторів з ферментних систем. У високих концентраціях Тетрацикліни пригнічують процеси окисного фосфорилювання в мітохондріях і здатні порушувати синтез білка в макроорганізмі та сприяти виведенню з організму іонів натрію, деяких вітамінів (протианаболічна дія). Діють бактеріостатично, мають здатність накопичуватися у мікробних клітинах. </a:t>
            </a:r>
          </a:p>
        </p:txBody>
      </p:sp>
      <p:pic>
        <p:nvPicPr>
          <p:cNvPr id="161" name="Elongation_thumb.png" descr="Elongation_thumb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42978" y="9155419"/>
            <a:ext cx="6426361" cy="4262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Хіміотерапевтичний спектр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Хіміотерапевтичний спектр </a:t>
            </a:r>
          </a:p>
        </p:txBody>
      </p:sp>
      <p:sp>
        <p:nvSpPr>
          <p:cNvPr id="164" name="Тетрацикліни є препаратом вибору при інфекціях визваних мікоплазмами, хламідіями, риккетсіями, деякими спірохетами…"/>
          <p:cNvSpPr txBox="1">
            <a:spLocks noGrp="1"/>
          </p:cNvSpPr>
          <p:nvPr>
            <p:ph type="body" idx="21"/>
          </p:nvPr>
        </p:nvSpPr>
        <p:spPr>
          <a:xfrm>
            <a:off x="676841" y="3191526"/>
            <a:ext cx="21971001" cy="56806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677545" indent="-677545" defTabSz="800735">
              <a:buSzPct val="123000"/>
              <a:buChar char="•"/>
              <a:defRPr sz="5335"/>
            </a:pPr>
            <a:r>
              <a:t>Тетрацикліни є препаратом вибору при інфекціях визваних мікоплазмами, хламідіями, риккетсіями, деякими спірохетами</a:t>
            </a:r>
          </a:p>
          <a:p>
            <a:pPr marL="677545" indent="-677545" defTabSz="800735">
              <a:buSzPct val="123000"/>
              <a:buChar char="•"/>
              <a:defRPr sz="5335"/>
            </a:pPr>
            <a:r>
              <a:t>Ефективні при дизентирії, бруцельозі, туляремії, чумі, холері, менінгіті, малярії, кишкових інфекціях та інфекціях жовчних шляхів.</a:t>
            </a:r>
          </a:p>
        </p:txBody>
      </p:sp>
      <p:pic>
        <p:nvPicPr>
          <p:cNvPr id="165" name="_111830726_gettyimages-122223381.jpg" descr="_111830726_gettyimages-122223381.jpg"/>
          <p:cNvPicPr>
            <a:picLocks noChangeAspect="1"/>
          </p:cNvPicPr>
          <p:nvPr/>
        </p:nvPicPr>
        <p:blipFill>
          <a:blip r:embed="rId2" cstate="print">
            <a:extLst/>
          </a:blip>
          <a:srcRect l="7795" t="445" r="28636" b="2"/>
          <a:stretch>
            <a:fillRect/>
          </a:stretch>
        </p:blipFill>
        <p:spPr>
          <a:xfrm>
            <a:off x="16398272" y="6916615"/>
            <a:ext cx="7334192" cy="646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599" extrusionOk="0">
                <a:moveTo>
                  <a:pt x="14504" y="1"/>
                </a:moveTo>
                <a:cubicBezTo>
                  <a:pt x="14441" y="3"/>
                  <a:pt x="14378" y="9"/>
                  <a:pt x="14330" y="19"/>
                </a:cubicBezTo>
                <a:cubicBezTo>
                  <a:pt x="14235" y="40"/>
                  <a:pt x="14071" y="69"/>
                  <a:pt x="13966" y="83"/>
                </a:cubicBezTo>
                <a:cubicBezTo>
                  <a:pt x="13697" y="119"/>
                  <a:pt x="13421" y="168"/>
                  <a:pt x="13456" y="175"/>
                </a:cubicBezTo>
                <a:cubicBezTo>
                  <a:pt x="13473" y="178"/>
                  <a:pt x="13438" y="244"/>
                  <a:pt x="13378" y="321"/>
                </a:cubicBezTo>
                <a:cubicBezTo>
                  <a:pt x="13250" y="487"/>
                  <a:pt x="13242" y="622"/>
                  <a:pt x="13340" y="932"/>
                </a:cubicBezTo>
                <a:cubicBezTo>
                  <a:pt x="13383" y="1068"/>
                  <a:pt x="13455" y="1195"/>
                  <a:pt x="13532" y="1273"/>
                </a:cubicBezTo>
                <a:cubicBezTo>
                  <a:pt x="13682" y="1423"/>
                  <a:pt x="13734" y="1595"/>
                  <a:pt x="13682" y="1772"/>
                </a:cubicBezTo>
                <a:cubicBezTo>
                  <a:pt x="13661" y="1842"/>
                  <a:pt x="13634" y="1910"/>
                  <a:pt x="13622" y="1925"/>
                </a:cubicBezTo>
                <a:cubicBezTo>
                  <a:pt x="13610" y="1939"/>
                  <a:pt x="13260" y="1962"/>
                  <a:pt x="12842" y="1976"/>
                </a:cubicBezTo>
                <a:cubicBezTo>
                  <a:pt x="12424" y="1990"/>
                  <a:pt x="12003" y="2019"/>
                  <a:pt x="11907" y="2040"/>
                </a:cubicBezTo>
                <a:cubicBezTo>
                  <a:pt x="11811" y="2061"/>
                  <a:pt x="11660" y="2078"/>
                  <a:pt x="11572" y="2078"/>
                </a:cubicBezTo>
                <a:cubicBezTo>
                  <a:pt x="11399" y="2079"/>
                  <a:pt x="10857" y="2242"/>
                  <a:pt x="10892" y="2283"/>
                </a:cubicBezTo>
                <a:cubicBezTo>
                  <a:pt x="10904" y="2296"/>
                  <a:pt x="10869" y="2338"/>
                  <a:pt x="10815" y="2376"/>
                </a:cubicBezTo>
                <a:cubicBezTo>
                  <a:pt x="10761" y="2413"/>
                  <a:pt x="10670" y="2481"/>
                  <a:pt x="10613" y="2526"/>
                </a:cubicBezTo>
                <a:cubicBezTo>
                  <a:pt x="10556" y="2570"/>
                  <a:pt x="10483" y="2604"/>
                  <a:pt x="10449" y="2601"/>
                </a:cubicBezTo>
                <a:cubicBezTo>
                  <a:pt x="10357" y="2593"/>
                  <a:pt x="10308" y="2723"/>
                  <a:pt x="10357" y="2845"/>
                </a:cubicBezTo>
                <a:cubicBezTo>
                  <a:pt x="10387" y="2920"/>
                  <a:pt x="10408" y="2935"/>
                  <a:pt x="10441" y="2905"/>
                </a:cubicBezTo>
                <a:cubicBezTo>
                  <a:pt x="10486" y="2863"/>
                  <a:pt x="10554" y="2928"/>
                  <a:pt x="10513" y="2974"/>
                </a:cubicBezTo>
                <a:cubicBezTo>
                  <a:pt x="10491" y="2999"/>
                  <a:pt x="10726" y="3223"/>
                  <a:pt x="10775" y="3223"/>
                </a:cubicBezTo>
                <a:cubicBezTo>
                  <a:pt x="10793" y="3223"/>
                  <a:pt x="10881" y="3262"/>
                  <a:pt x="10970" y="3310"/>
                </a:cubicBezTo>
                <a:cubicBezTo>
                  <a:pt x="11060" y="3357"/>
                  <a:pt x="11195" y="3393"/>
                  <a:pt x="11269" y="3391"/>
                </a:cubicBezTo>
                <a:cubicBezTo>
                  <a:pt x="11343" y="3388"/>
                  <a:pt x="11492" y="3413"/>
                  <a:pt x="11599" y="3448"/>
                </a:cubicBezTo>
                <a:cubicBezTo>
                  <a:pt x="11706" y="3482"/>
                  <a:pt x="12083" y="3570"/>
                  <a:pt x="12437" y="3644"/>
                </a:cubicBezTo>
                <a:cubicBezTo>
                  <a:pt x="13512" y="3869"/>
                  <a:pt x="13460" y="3851"/>
                  <a:pt x="13473" y="4021"/>
                </a:cubicBezTo>
                <a:cubicBezTo>
                  <a:pt x="13486" y="4206"/>
                  <a:pt x="13436" y="4238"/>
                  <a:pt x="13115" y="4246"/>
                </a:cubicBezTo>
                <a:cubicBezTo>
                  <a:pt x="12789" y="4255"/>
                  <a:pt x="12498" y="4287"/>
                  <a:pt x="12303" y="4333"/>
                </a:cubicBezTo>
                <a:cubicBezTo>
                  <a:pt x="12214" y="4353"/>
                  <a:pt x="12087" y="4380"/>
                  <a:pt x="12020" y="4392"/>
                </a:cubicBezTo>
                <a:cubicBezTo>
                  <a:pt x="11803" y="4432"/>
                  <a:pt x="11453" y="4530"/>
                  <a:pt x="11186" y="4625"/>
                </a:cubicBezTo>
                <a:cubicBezTo>
                  <a:pt x="11043" y="4675"/>
                  <a:pt x="10874" y="4729"/>
                  <a:pt x="10810" y="4744"/>
                </a:cubicBezTo>
                <a:cubicBezTo>
                  <a:pt x="10499" y="4818"/>
                  <a:pt x="9723" y="5298"/>
                  <a:pt x="9379" y="5629"/>
                </a:cubicBezTo>
                <a:cubicBezTo>
                  <a:pt x="8820" y="6166"/>
                  <a:pt x="8712" y="6294"/>
                  <a:pt x="8544" y="6608"/>
                </a:cubicBezTo>
                <a:cubicBezTo>
                  <a:pt x="8449" y="6785"/>
                  <a:pt x="8371" y="6941"/>
                  <a:pt x="8371" y="6956"/>
                </a:cubicBezTo>
                <a:cubicBezTo>
                  <a:pt x="8371" y="6970"/>
                  <a:pt x="8336" y="7034"/>
                  <a:pt x="8294" y="7099"/>
                </a:cubicBezTo>
                <a:cubicBezTo>
                  <a:pt x="8195" y="7252"/>
                  <a:pt x="8136" y="7517"/>
                  <a:pt x="8166" y="7681"/>
                </a:cubicBezTo>
                <a:cubicBezTo>
                  <a:pt x="8179" y="7753"/>
                  <a:pt x="8198" y="7821"/>
                  <a:pt x="8208" y="7833"/>
                </a:cubicBezTo>
                <a:cubicBezTo>
                  <a:pt x="8233" y="7861"/>
                  <a:pt x="8354" y="7778"/>
                  <a:pt x="8597" y="7567"/>
                </a:cubicBezTo>
                <a:cubicBezTo>
                  <a:pt x="8712" y="7468"/>
                  <a:pt x="8899" y="7318"/>
                  <a:pt x="9014" y="7236"/>
                </a:cubicBezTo>
                <a:cubicBezTo>
                  <a:pt x="9129" y="7153"/>
                  <a:pt x="9267" y="7051"/>
                  <a:pt x="9321" y="7009"/>
                </a:cubicBezTo>
                <a:cubicBezTo>
                  <a:pt x="9374" y="6966"/>
                  <a:pt x="9573" y="6844"/>
                  <a:pt x="9762" y="6737"/>
                </a:cubicBezTo>
                <a:cubicBezTo>
                  <a:pt x="10156" y="6512"/>
                  <a:pt x="10579" y="6401"/>
                  <a:pt x="11272" y="6343"/>
                </a:cubicBezTo>
                <a:cubicBezTo>
                  <a:pt x="11502" y="6323"/>
                  <a:pt x="11795" y="6287"/>
                  <a:pt x="11923" y="6263"/>
                </a:cubicBezTo>
                <a:cubicBezTo>
                  <a:pt x="12166" y="6218"/>
                  <a:pt x="12614" y="6244"/>
                  <a:pt x="12724" y="6311"/>
                </a:cubicBezTo>
                <a:cubicBezTo>
                  <a:pt x="12757" y="6331"/>
                  <a:pt x="12784" y="6338"/>
                  <a:pt x="12784" y="6325"/>
                </a:cubicBezTo>
                <a:cubicBezTo>
                  <a:pt x="12784" y="6313"/>
                  <a:pt x="12820" y="6331"/>
                  <a:pt x="12863" y="6363"/>
                </a:cubicBezTo>
                <a:cubicBezTo>
                  <a:pt x="12906" y="6395"/>
                  <a:pt x="13007" y="6433"/>
                  <a:pt x="13089" y="6447"/>
                </a:cubicBezTo>
                <a:cubicBezTo>
                  <a:pt x="13262" y="6479"/>
                  <a:pt x="13297" y="6522"/>
                  <a:pt x="13227" y="6615"/>
                </a:cubicBezTo>
                <a:cubicBezTo>
                  <a:pt x="13159" y="6703"/>
                  <a:pt x="13123" y="6888"/>
                  <a:pt x="13167" y="6918"/>
                </a:cubicBezTo>
                <a:cubicBezTo>
                  <a:pt x="13186" y="6932"/>
                  <a:pt x="13201" y="7003"/>
                  <a:pt x="13201" y="7076"/>
                </a:cubicBezTo>
                <a:cubicBezTo>
                  <a:pt x="13201" y="7150"/>
                  <a:pt x="13217" y="7222"/>
                  <a:pt x="13237" y="7236"/>
                </a:cubicBezTo>
                <a:cubicBezTo>
                  <a:pt x="13257" y="7250"/>
                  <a:pt x="13265" y="7294"/>
                  <a:pt x="13253" y="7334"/>
                </a:cubicBezTo>
                <a:cubicBezTo>
                  <a:pt x="13240" y="7381"/>
                  <a:pt x="13259" y="7426"/>
                  <a:pt x="13308" y="7465"/>
                </a:cubicBezTo>
                <a:cubicBezTo>
                  <a:pt x="13359" y="7506"/>
                  <a:pt x="13387" y="7574"/>
                  <a:pt x="13392" y="7675"/>
                </a:cubicBezTo>
                <a:cubicBezTo>
                  <a:pt x="13398" y="7789"/>
                  <a:pt x="13427" y="7848"/>
                  <a:pt x="13517" y="7933"/>
                </a:cubicBezTo>
                <a:cubicBezTo>
                  <a:pt x="13581" y="7994"/>
                  <a:pt x="13662" y="8045"/>
                  <a:pt x="13697" y="8045"/>
                </a:cubicBezTo>
                <a:cubicBezTo>
                  <a:pt x="13732" y="8045"/>
                  <a:pt x="13800" y="8075"/>
                  <a:pt x="13848" y="8111"/>
                </a:cubicBezTo>
                <a:cubicBezTo>
                  <a:pt x="13932" y="8174"/>
                  <a:pt x="13936" y="8190"/>
                  <a:pt x="13915" y="8415"/>
                </a:cubicBezTo>
                <a:cubicBezTo>
                  <a:pt x="13903" y="8546"/>
                  <a:pt x="13877" y="8676"/>
                  <a:pt x="13858" y="8703"/>
                </a:cubicBezTo>
                <a:cubicBezTo>
                  <a:pt x="13835" y="8734"/>
                  <a:pt x="13834" y="8777"/>
                  <a:pt x="13854" y="8822"/>
                </a:cubicBezTo>
                <a:cubicBezTo>
                  <a:pt x="13899" y="8921"/>
                  <a:pt x="13793" y="9388"/>
                  <a:pt x="13643" y="9752"/>
                </a:cubicBezTo>
                <a:cubicBezTo>
                  <a:pt x="13518" y="10057"/>
                  <a:pt x="13529" y="10044"/>
                  <a:pt x="12579" y="10937"/>
                </a:cubicBezTo>
                <a:cubicBezTo>
                  <a:pt x="12457" y="11053"/>
                  <a:pt x="12325" y="11209"/>
                  <a:pt x="12289" y="11285"/>
                </a:cubicBezTo>
                <a:cubicBezTo>
                  <a:pt x="12252" y="11361"/>
                  <a:pt x="12184" y="11469"/>
                  <a:pt x="12138" y="11525"/>
                </a:cubicBezTo>
                <a:cubicBezTo>
                  <a:pt x="12092" y="11580"/>
                  <a:pt x="12054" y="11642"/>
                  <a:pt x="12054" y="11662"/>
                </a:cubicBezTo>
                <a:cubicBezTo>
                  <a:pt x="12054" y="11681"/>
                  <a:pt x="12002" y="11760"/>
                  <a:pt x="11939" y="11837"/>
                </a:cubicBezTo>
                <a:cubicBezTo>
                  <a:pt x="11783" y="12026"/>
                  <a:pt x="11382" y="12663"/>
                  <a:pt x="11272" y="12895"/>
                </a:cubicBezTo>
                <a:cubicBezTo>
                  <a:pt x="11132" y="13194"/>
                  <a:pt x="11046" y="13354"/>
                  <a:pt x="10977" y="13439"/>
                </a:cubicBezTo>
                <a:cubicBezTo>
                  <a:pt x="10892" y="13545"/>
                  <a:pt x="10561" y="14358"/>
                  <a:pt x="10561" y="14460"/>
                </a:cubicBezTo>
                <a:cubicBezTo>
                  <a:pt x="10561" y="14534"/>
                  <a:pt x="10522" y="14646"/>
                  <a:pt x="10358" y="15040"/>
                </a:cubicBezTo>
                <a:cubicBezTo>
                  <a:pt x="10326" y="15115"/>
                  <a:pt x="10195" y="15295"/>
                  <a:pt x="10067" y="15440"/>
                </a:cubicBezTo>
                <a:cubicBezTo>
                  <a:pt x="9940" y="15585"/>
                  <a:pt x="9812" y="15758"/>
                  <a:pt x="9782" y="15824"/>
                </a:cubicBezTo>
                <a:cubicBezTo>
                  <a:pt x="9751" y="15890"/>
                  <a:pt x="9680" y="16022"/>
                  <a:pt x="9623" y="16118"/>
                </a:cubicBezTo>
                <a:cubicBezTo>
                  <a:pt x="9566" y="16214"/>
                  <a:pt x="9490" y="16373"/>
                  <a:pt x="9453" y="16471"/>
                </a:cubicBezTo>
                <a:cubicBezTo>
                  <a:pt x="9385" y="16650"/>
                  <a:pt x="9051" y="17078"/>
                  <a:pt x="8599" y="17568"/>
                </a:cubicBezTo>
                <a:cubicBezTo>
                  <a:pt x="8468" y="17710"/>
                  <a:pt x="8310" y="17915"/>
                  <a:pt x="8247" y="18023"/>
                </a:cubicBezTo>
                <a:cubicBezTo>
                  <a:pt x="8185" y="18132"/>
                  <a:pt x="8059" y="18313"/>
                  <a:pt x="7966" y="18425"/>
                </a:cubicBezTo>
                <a:cubicBezTo>
                  <a:pt x="7874" y="18538"/>
                  <a:pt x="7756" y="18700"/>
                  <a:pt x="7705" y="18786"/>
                </a:cubicBezTo>
                <a:cubicBezTo>
                  <a:pt x="7643" y="18891"/>
                  <a:pt x="7577" y="18953"/>
                  <a:pt x="7507" y="18971"/>
                </a:cubicBezTo>
                <a:cubicBezTo>
                  <a:pt x="7448" y="18985"/>
                  <a:pt x="7403" y="19016"/>
                  <a:pt x="7407" y="19040"/>
                </a:cubicBezTo>
                <a:cubicBezTo>
                  <a:pt x="7412" y="19063"/>
                  <a:pt x="7369" y="19109"/>
                  <a:pt x="7312" y="19142"/>
                </a:cubicBezTo>
                <a:cubicBezTo>
                  <a:pt x="7254" y="19175"/>
                  <a:pt x="7184" y="19217"/>
                  <a:pt x="7155" y="19235"/>
                </a:cubicBezTo>
                <a:cubicBezTo>
                  <a:pt x="6889" y="19402"/>
                  <a:pt x="6828" y="19426"/>
                  <a:pt x="6678" y="19427"/>
                </a:cubicBezTo>
                <a:cubicBezTo>
                  <a:pt x="6445" y="19428"/>
                  <a:pt x="6268" y="19533"/>
                  <a:pt x="6020" y="19815"/>
                </a:cubicBezTo>
                <a:cubicBezTo>
                  <a:pt x="5821" y="20041"/>
                  <a:pt x="5805" y="20071"/>
                  <a:pt x="5783" y="20284"/>
                </a:cubicBezTo>
                <a:cubicBezTo>
                  <a:pt x="5764" y="20472"/>
                  <a:pt x="5774" y="20548"/>
                  <a:pt x="5837" y="20709"/>
                </a:cubicBezTo>
                <a:lnTo>
                  <a:pt x="5913" y="20904"/>
                </a:lnTo>
                <a:lnTo>
                  <a:pt x="5837" y="20962"/>
                </a:lnTo>
                <a:cubicBezTo>
                  <a:pt x="5750" y="21028"/>
                  <a:pt x="5559" y="21047"/>
                  <a:pt x="5499" y="20997"/>
                </a:cubicBezTo>
                <a:cubicBezTo>
                  <a:pt x="5476" y="20978"/>
                  <a:pt x="5357" y="20958"/>
                  <a:pt x="5235" y="20952"/>
                </a:cubicBezTo>
                <a:cubicBezTo>
                  <a:pt x="5113" y="20946"/>
                  <a:pt x="4995" y="20929"/>
                  <a:pt x="4973" y="20913"/>
                </a:cubicBezTo>
                <a:cubicBezTo>
                  <a:pt x="4950" y="20897"/>
                  <a:pt x="4878" y="20913"/>
                  <a:pt x="4812" y="20949"/>
                </a:cubicBezTo>
                <a:cubicBezTo>
                  <a:pt x="4745" y="20985"/>
                  <a:pt x="4675" y="21003"/>
                  <a:pt x="4656" y="20990"/>
                </a:cubicBezTo>
                <a:cubicBezTo>
                  <a:pt x="4605" y="20954"/>
                  <a:pt x="4521" y="20750"/>
                  <a:pt x="4394" y="20355"/>
                </a:cubicBezTo>
                <a:cubicBezTo>
                  <a:pt x="4274" y="19982"/>
                  <a:pt x="4148" y="19634"/>
                  <a:pt x="4003" y="19268"/>
                </a:cubicBezTo>
                <a:cubicBezTo>
                  <a:pt x="3873" y="18941"/>
                  <a:pt x="3834" y="18836"/>
                  <a:pt x="3738" y="18577"/>
                </a:cubicBezTo>
                <a:cubicBezTo>
                  <a:pt x="3597" y="18193"/>
                  <a:pt x="3360" y="17482"/>
                  <a:pt x="3324" y="17332"/>
                </a:cubicBezTo>
                <a:cubicBezTo>
                  <a:pt x="3306" y="17256"/>
                  <a:pt x="3270" y="17140"/>
                  <a:pt x="3244" y="17075"/>
                </a:cubicBezTo>
                <a:cubicBezTo>
                  <a:pt x="3217" y="17010"/>
                  <a:pt x="3123" y="16708"/>
                  <a:pt x="3035" y="16403"/>
                </a:cubicBezTo>
                <a:cubicBezTo>
                  <a:pt x="2946" y="16099"/>
                  <a:pt x="2861" y="15832"/>
                  <a:pt x="2845" y="15809"/>
                </a:cubicBezTo>
                <a:cubicBezTo>
                  <a:pt x="2828" y="15786"/>
                  <a:pt x="2769" y="15623"/>
                  <a:pt x="2712" y="15447"/>
                </a:cubicBezTo>
                <a:cubicBezTo>
                  <a:pt x="2655" y="15271"/>
                  <a:pt x="2554" y="14997"/>
                  <a:pt x="2488" y="14837"/>
                </a:cubicBezTo>
                <a:cubicBezTo>
                  <a:pt x="2422" y="14677"/>
                  <a:pt x="2328" y="14421"/>
                  <a:pt x="2280" y="14269"/>
                </a:cubicBezTo>
                <a:cubicBezTo>
                  <a:pt x="2109" y="13725"/>
                  <a:pt x="1797" y="12836"/>
                  <a:pt x="1572" y="12257"/>
                </a:cubicBezTo>
                <a:cubicBezTo>
                  <a:pt x="1446" y="11934"/>
                  <a:pt x="1300" y="11534"/>
                  <a:pt x="1246" y="11368"/>
                </a:cubicBezTo>
                <a:cubicBezTo>
                  <a:pt x="1193" y="11203"/>
                  <a:pt x="1126" y="11014"/>
                  <a:pt x="1098" y="10949"/>
                </a:cubicBezTo>
                <a:cubicBezTo>
                  <a:pt x="1070" y="10884"/>
                  <a:pt x="998" y="10697"/>
                  <a:pt x="936" y="10534"/>
                </a:cubicBezTo>
                <a:cubicBezTo>
                  <a:pt x="874" y="10371"/>
                  <a:pt x="807" y="10203"/>
                  <a:pt x="787" y="10160"/>
                </a:cubicBezTo>
                <a:cubicBezTo>
                  <a:pt x="767" y="10117"/>
                  <a:pt x="714" y="9948"/>
                  <a:pt x="669" y="9784"/>
                </a:cubicBezTo>
                <a:cubicBezTo>
                  <a:pt x="592" y="9508"/>
                  <a:pt x="553" y="9391"/>
                  <a:pt x="318" y="8728"/>
                </a:cubicBezTo>
                <a:cubicBezTo>
                  <a:pt x="270" y="8594"/>
                  <a:pt x="194" y="8444"/>
                  <a:pt x="149" y="8395"/>
                </a:cubicBezTo>
                <a:cubicBezTo>
                  <a:pt x="103" y="8347"/>
                  <a:pt x="66" y="8285"/>
                  <a:pt x="66" y="8257"/>
                </a:cubicBezTo>
                <a:cubicBezTo>
                  <a:pt x="66" y="8230"/>
                  <a:pt x="49" y="8195"/>
                  <a:pt x="28" y="8180"/>
                </a:cubicBezTo>
                <a:cubicBezTo>
                  <a:pt x="-31" y="8139"/>
                  <a:pt x="7" y="8571"/>
                  <a:pt x="93" y="8914"/>
                </a:cubicBezTo>
                <a:cubicBezTo>
                  <a:pt x="133" y="9077"/>
                  <a:pt x="263" y="9451"/>
                  <a:pt x="381" y="9744"/>
                </a:cubicBezTo>
                <a:cubicBezTo>
                  <a:pt x="602" y="10295"/>
                  <a:pt x="688" y="10525"/>
                  <a:pt x="869" y="11067"/>
                </a:cubicBezTo>
                <a:cubicBezTo>
                  <a:pt x="928" y="11241"/>
                  <a:pt x="1020" y="11499"/>
                  <a:pt x="1074" y="11640"/>
                </a:cubicBezTo>
                <a:cubicBezTo>
                  <a:pt x="1169" y="11891"/>
                  <a:pt x="1217" y="12029"/>
                  <a:pt x="1334" y="12391"/>
                </a:cubicBezTo>
                <a:cubicBezTo>
                  <a:pt x="1365" y="12489"/>
                  <a:pt x="1435" y="12685"/>
                  <a:pt x="1490" y="12827"/>
                </a:cubicBezTo>
                <a:cubicBezTo>
                  <a:pt x="1737" y="13464"/>
                  <a:pt x="2118" y="14622"/>
                  <a:pt x="2197" y="14975"/>
                </a:cubicBezTo>
                <a:cubicBezTo>
                  <a:pt x="2245" y="15188"/>
                  <a:pt x="2306" y="15392"/>
                  <a:pt x="2332" y="15428"/>
                </a:cubicBezTo>
                <a:cubicBezTo>
                  <a:pt x="2359" y="15465"/>
                  <a:pt x="2424" y="15627"/>
                  <a:pt x="2477" y="15790"/>
                </a:cubicBezTo>
                <a:cubicBezTo>
                  <a:pt x="2659" y="16350"/>
                  <a:pt x="2787" y="16720"/>
                  <a:pt x="2943" y="17134"/>
                </a:cubicBezTo>
                <a:cubicBezTo>
                  <a:pt x="3028" y="17363"/>
                  <a:pt x="3119" y="17628"/>
                  <a:pt x="3143" y="17726"/>
                </a:cubicBezTo>
                <a:cubicBezTo>
                  <a:pt x="3205" y="17971"/>
                  <a:pt x="3356" y="18422"/>
                  <a:pt x="3625" y="19171"/>
                </a:cubicBezTo>
                <a:cubicBezTo>
                  <a:pt x="3751" y="19520"/>
                  <a:pt x="3868" y="19894"/>
                  <a:pt x="3886" y="20004"/>
                </a:cubicBezTo>
                <a:cubicBezTo>
                  <a:pt x="3917" y="20188"/>
                  <a:pt x="4029" y="20559"/>
                  <a:pt x="4151" y="20880"/>
                </a:cubicBezTo>
                <a:cubicBezTo>
                  <a:pt x="4221" y="21061"/>
                  <a:pt x="4219" y="21070"/>
                  <a:pt x="4060" y="21177"/>
                </a:cubicBezTo>
                <a:cubicBezTo>
                  <a:pt x="3941" y="21258"/>
                  <a:pt x="3750" y="21505"/>
                  <a:pt x="3750" y="21578"/>
                </a:cubicBezTo>
                <a:cubicBezTo>
                  <a:pt x="3750" y="21590"/>
                  <a:pt x="5212" y="21599"/>
                  <a:pt x="6999" y="21599"/>
                </a:cubicBezTo>
                <a:lnTo>
                  <a:pt x="10249" y="21599"/>
                </a:lnTo>
                <a:lnTo>
                  <a:pt x="10282" y="21510"/>
                </a:lnTo>
                <a:cubicBezTo>
                  <a:pt x="10334" y="21369"/>
                  <a:pt x="10619" y="21035"/>
                  <a:pt x="10661" y="21064"/>
                </a:cubicBezTo>
                <a:cubicBezTo>
                  <a:pt x="10682" y="21079"/>
                  <a:pt x="10700" y="21065"/>
                  <a:pt x="10700" y="21034"/>
                </a:cubicBezTo>
                <a:cubicBezTo>
                  <a:pt x="10700" y="21003"/>
                  <a:pt x="10722" y="20955"/>
                  <a:pt x="10751" y="20928"/>
                </a:cubicBezTo>
                <a:cubicBezTo>
                  <a:pt x="10780" y="20901"/>
                  <a:pt x="10803" y="20853"/>
                  <a:pt x="10803" y="20822"/>
                </a:cubicBezTo>
                <a:cubicBezTo>
                  <a:pt x="10803" y="20790"/>
                  <a:pt x="10909" y="20633"/>
                  <a:pt x="11037" y="20473"/>
                </a:cubicBezTo>
                <a:cubicBezTo>
                  <a:pt x="11357" y="20070"/>
                  <a:pt x="11367" y="20085"/>
                  <a:pt x="11348" y="20934"/>
                </a:cubicBezTo>
                <a:lnTo>
                  <a:pt x="11333" y="21599"/>
                </a:lnTo>
                <a:lnTo>
                  <a:pt x="16298" y="21599"/>
                </a:lnTo>
                <a:cubicBezTo>
                  <a:pt x="21004" y="21599"/>
                  <a:pt x="21263" y="21596"/>
                  <a:pt x="21262" y="21530"/>
                </a:cubicBezTo>
                <a:cubicBezTo>
                  <a:pt x="21262" y="21492"/>
                  <a:pt x="21232" y="21294"/>
                  <a:pt x="21194" y="21090"/>
                </a:cubicBezTo>
                <a:cubicBezTo>
                  <a:pt x="21156" y="20885"/>
                  <a:pt x="21125" y="20679"/>
                  <a:pt x="21125" y="20632"/>
                </a:cubicBezTo>
                <a:cubicBezTo>
                  <a:pt x="21125" y="20584"/>
                  <a:pt x="21103" y="20493"/>
                  <a:pt x="21076" y="20430"/>
                </a:cubicBezTo>
                <a:cubicBezTo>
                  <a:pt x="20951" y="20137"/>
                  <a:pt x="20992" y="19632"/>
                  <a:pt x="21195" y="19011"/>
                </a:cubicBezTo>
                <a:cubicBezTo>
                  <a:pt x="21262" y="18804"/>
                  <a:pt x="21275" y="18676"/>
                  <a:pt x="21288" y="18003"/>
                </a:cubicBezTo>
                <a:cubicBezTo>
                  <a:pt x="21299" y="17457"/>
                  <a:pt x="21319" y="17176"/>
                  <a:pt x="21357" y="17040"/>
                </a:cubicBezTo>
                <a:cubicBezTo>
                  <a:pt x="21388" y="16930"/>
                  <a:pt x="21402" y="16783"/>
                  <a:pt x="21392" y="16694"/>
                </a:cubicBezTo>
                <a:cubicBezTo>
                  <a:pt x="21382" y="16609"/>
                  <a:pt x="21389" y="16358"/>
                  <a:pt x="21406" y="16135"/>
                </a:cubicBezTo>
                <a:cubicBezTo>
                  <a:pt x="21423" y="15913"/>
                  <a:pt x="21445" y="15633"/>
                  <a:pt x="21454" y="15513"/>
                </a:cubicBezTo>
                <a:cubicBezTo>
                  <a:pt x="21463" y="15394"/>
                  <a:pt x="21478" y="15235"/>
                  <a:pt x="21488" y="15160"/>
                </a:cubicBezTo>
                <a:cubicBezTo>
                  <a:pt x="21517" y="14929"/>
                  <a:pt x="21524" y="14137"/>
                  <a:pt x="21497" y="14107"/>
                </a:cubicBezTo>
                <a:cubicBezTo>
                  <a:pt x="21483" y="14091"/>
                  <a:pt x="21496" y="14046"/>
                  <a:pt x="21526" y="14009"/>
                </a:cubicBezTo>
                <a:cubicBezTo>
                  <a:pt x="21563" y="13962"/>
                  <a:pt x="21569" y="13932"/>
                  <a:pt x="21544" y="13914"/>
                </a:cubicBezTo>
                <a:cubicBezTo>
                  <a:pt x="21523" y="13900"/>
                  <a:pt x="21513" y="13874"/>
                  <a:pt x="21523" y="13856"/>
                </a:cubicBezTo>
                <a:cubicBezTo>
                  <a:pt x="21538" y="13828"/>
                  <a:pt x="21516" y="13665"/>
                  <a:pt x="21455" y="13360"/>
                </a:cubicBezTo>
                <a:cubicBezTo>
                  <a:pt x="21446" y="13316"/>
                  <a:pt x="21423" y="13180"/>
                  <a:pt x="21404" y="13056"/>
                </a:cubicBezTo>
                <a:cubicBezTo>
                  <a:pt x="21384" y="12932"/>
                  <a:pt x="21351" y="12784"/>
                  <a:pt x="21332" y="12727"/>
                </a:cubicBezTo>
                <a:cubicBezTo>
                  <a:pt x="21313" y="12670"/>
                  <a:pt x="21299" y="12569"/>
                  <a:pt x="21299" y="12501"/>
                </a:cubicBezTo>
                <a:cubicBezTo>
                  <a:pt x="21299" y="12420"/>
                  <a:pt x="21253" y="12312"/>
                  <a:pt x="21162" y="12178"/>
                </a:cubicBezTo>
                <a:cubicBezTo>
                  <a:pt x="21087" y="12067"/>
                  <a:pt x="20993" y="11891"/>
                  <a:pt x="20953" y="11786"/>
                </a:cubicBezTo>
                <a:cubicBezTo>
                  <a:pt x="20914" y="11682"/>
                  <a:pt x="20868" y="11606"/>
                  <a:pt x="20849" y="11619"/>
                </a:cubicBezTo>
                <a:cubicBezTo>
                  <a:pt x="20817" y="11642"/>
                  <a:pt x="20638" y="11408"/>
                  <a:pt x="20638" y="11343"/>
                </a:cubicBezTo>
                <a:cubicBezTo>
                  <a:pt x="20638" y="11325"/>
                  <a:pt x="20596" y="11259"/>
                  <a:pt x="20544" y="11197"/>
                </a:cubicBezTo>
                <a:cubicBezTo>
                  <a:pt x="20465" y="11103"/>
                  <a:pt x="20456" y="11073"/>
                  <a:pt x="20490" y="11010"/>
                </a:cubicBezTo>
                <a:cubicBezTo>
                  <a:pt x="20522" y="10953"/>
                  <a:pt x="20521" y="10928"/>
                  <a:pt x="20489" y="10900"/>
                </a:cubicBezTo>
                <a:cubicBezTo>
                  <a:pt x="20407" y="10829"/>
                  <a:pt x="20143" y="10729"/>
                  <a:pt x="20087" y="10749"/>
                </a:cubicBezTo>
                <a:cubicBezTo>
                  <a:pt x="20012" y="10775"/>
                  <a:pt x="19971" y="10743"/>
                  <a:pt x="19839" y="10554"/>
                </a:cubicBezTo>
                <a:cubicBezTo>
                  <a:pt x="19757" y="10437"/>
                  <a:pt x="19681" y="10380"/>
                  <a:pt x="19541" y="10330"/>
                </a:cubicBezTo>
                <a:cubicBezTo>
                  <a:pt x="19399" y="10279"/>
                  <a:pt x="19277" y="10185"/>
                  <a:pt x="19048" y="9954"/>
                </a:cubicBezTo>
                <a:cubicBezTo>
                  <a:pt x="18746" y="9648"/>
                  <a:pt x="18484" y="9332"/>
                  <a:pt x="18484" y="9273"/>
                </a:cubicBezTo>
                <a:cubicBezTo>
                  <a:pt x="18484" y="9209"/>
                  <a:pt x="18531" y="9193"/>
                  <a:pt x="18582" y="9240"/>
                </a:cubicBezTo>
                <a:cubicBezTo>
                  <a:pt x="18610" y="9267"/>
                  <a:pt x="18592" y="9214"/>
                  <a:pt x="18541" y="9122"/>
                </a:cubicBezTo>
                <a:cubicBezTo>
                  <a:pt x="18490" y="9030"/>
                  <a:pt x="18449" y="8938"/>
                  <a:pt x="18449" y="8917"/>
                </a:cubicBezTo>
                <a:cubicBezTo>
                  <a:pt x="18449" y="8895"/>
                  <a:pt x="18417" y="8858"/>
                  <a:pt x="18379" y="8834"/>
                </a:cubicBezTo>
                <a:cubicBezTo>
                  <a:pt x="18340" y="8811"/>
                  <a:pt x="18316" y="8777"/>
                  <a:pt x="18326" y="8759"/>
                </a:cubicBezTo>
                <a:cubicBezTo>
                  <a:pt x="18351" y="8712"/>
                  <a:pt x="18251" y="8626"/>
                  <a:pt x="18207" y="8657"/>
                </a:cubicBezTo>
                <a:cubicBezTo>
                  <a:pt x="18187" y="8671"/>
                  <a:pt x="18161" y="8649"/>
                  <a:pt x="18150" y="8610"/>
                </a:cubicBezTo>
                <a:cubicBezTo>
                  <a:pt x="18122" y="8510"/>
                  <a:pt x="18086" y="8414"/>
                  <a:pt x="17984" y="8163"/>
                </a:cubicBezTo>
                <a:cubicBezTo>
                  <a:pt x="17936" y="8043"/>
                  <a:pt x="17877" y="7856"/>
                  <a:pt x="17855" y="7748"/>
                </a:cubicBezTo>
                <a:cubicBezTo>
                  <a:pt x="17833" y="7639"/>
                  <a:pt x="17795" y="7506"/>
                  <a:pt x="17771" y="7452"/>
                </a:cubicBezTo>
                <a:cubicBezTo>
                  <a:pt x="17747" y="7397"/>
                  <a:pt x="17708" y="7192"/>
                  <a:pt x="17686" y="6997"/>
                </a:cubicBezTo>
                <a:cubicBezTo>
                  <a:pt x="17663" y="6801"/>
                  <a:pt x="17635" y="6597"/>
                  <a:pt x="17624" y="6543"/>
                </a:cubicBezTo>
                <a:cubicBezTo>
                  <a:pt x="17602" y="6438"/>
                  <a:pt x="17601" y="6437"/>
                  <a:pt x="17572" y="6345"/>
                </a:cubicBezTo>
                <a:cubicBezTo>
                  <a:pt x="17533" y="6218"/>
                  <a:pt x="17467" y="5800"/>
                  <a:pt x="17451" y="5574"/>
                </a:cubicBezTo>
                <a:cubicBezTo>
                  <a:pt x="17434" y="5341"/>
                  <a:pt x="17521" y="4327"/>
                  <a:pt x="17564" y="4248"/>
                </a:cubicBezTo>
                <a:cubicBezTo>
                  <a:pt x="17579" y="4220"/>
                  <a:pt x="17600" y="4221"/>
                  <a:pt x="17631" y="4250"/>
                </a:cubicBezTo>
                <a:cubicBezTo>
                  <a:pt x="17662" y="4280"/>
                  <a:pt x="17705" y="4280"/>
                  <a:pt x="17773" y="4250"/>
                </a:cubicBezTo>
                <a:cubicBezTo>
                  <a:pt x="17838" y="4222"/>
                  <a:pt x="17967" y="4220"/>
                  <a:pt x="18167" y="4244"/>
                </a:cubicBezTo>
                <a:cubicBezTo>
                  <a:pt x="18331" y="4263"/>
                  <a:pt x="18599" y="4273"/>
                  <a:pt x="18761" y="4266"/>
                </a:cubicBezTo>
                <a:cubicBezTo>
                  <a:pt x="19937" y="4214"/>
                  <a:pt x="19942" y="4213"/>
                  <a:pt x="20326" y="4006"/>
                </a:cubicBezTo>
                <a:cubicBezTo>
                  <a:pt x="20412" y="3960"/>
                  <a:pt x="20504" y="3911"/>
                  <a:pt x="20532" y="3896"/>
                </a:cubicBezTo>
                <a:cubicBezTo>
                  <a:pt x="20560" y="3882"/>
                  <a:pt x="20614" y="3821"/>
                  <a:pt x="20652" y="3762"/>
                </a:cubicBezTo>
                <a:lnTo>
                  <a:pt x="20723" y="3655"/>
                </a:lnTo>
                <a:lnTo>
                  <a:pt x="20643" y="3483"/>
                </a:lnTo>
                <a:cubicBezTo>
                  <a:pt x="20577" y="3342"/>
                  <a:pt x="20521" y="3289"/>
                  <a:pt x="20314" y="3173"/>
                </a:cubicBezTo>
                <a:cubicBezTo>
                  <a:pt x="19877" y="2927"/>
                  <a:pt x="19334" y="2693"/>
                  <a:pt x="19282" y="2730"/>
                </a:cubicBezTo>
                <a:cubicBezTo>
                  <a:pt x="19266" y="2741"/>
                  <a:pt x="19243" y="2732"/>
                  <a:pt x="19231" y="2710"/>
                </a:cubicBezTo>
                <a:cubicBezTo>
                  <a:pt x="19219" y="2688"/>
                  <a:pt x="19176" y="2670"/>
                  <a:pt x="19136" y="2670"/>
                </a:cubicBezTo>
                <a:cubicBezTo>
                  <a:pt x="19095" y="2670"/>
                  <a:pt x="19038" y="2647"/>
                  <a:pt x="19007" y="2618"/>
                </a:cubicBezTo>
                <a:cubicBezTo>
                  <a:pt x="18942" y="2557"/>
                  <a:pt x="18652" y="2456"/>
                  <a:pt x="18352" y="2390"/>
                </a:cubicBezTo>
                <a:cubicBezTo>
                  <a:pt x="18232" y="2364"/>
                  <a:pt x="18125" y="2326"/>
                  <a:pt x="18114" y="2305"/>
                </a:cubicBezTo>
                <a:cubicBezTo>
                  <a:pt x="18102" y="2284"/>
                  <a:pt x="18126" y="2216"/>
                  <a:pt x="18166" y="2154"/>
                </a:cubicBezTo>
                <a:cubicBezTo>
                  <a:pt x="18207" y="2092"/>
                  <a:pt x="18240" y="2026"/>
                  <a:pt x="18240" y="2008"/>
                </a:cubicBezTo>
                <a:cubicBezTo>
                  <a:pt x="18240" y="1941"/>
                  <a:pt x="18608" y="1572"/>
                  <a:pt x="18699" y="1548"/>
                </a:cubicBezTo>
                <a:cubicBezTo>
                  <a:pt x="18810" y="1518"/>
                  <a:pt x="18880" y="1394"/>
                  <a:pt x="18852" y="1273"/>
                </a:cubicBezTo>
                <a:cubicBezTo>
                  <a:pt x="18804" y="1060"/>
                  <a:pt x="18324" y="609"/>
                  <a:pt x="18051" y="518"/>
                </a:cubicBezTo>
                <a:cubicBezTo>
                  <a:pt x="17937" y="481"/>
                  <a:pt x="17782" y="418"/>
                  <a:pt x="17704" y="379"/>
                </a:cubicBezTo>
                <a:cubicBezTo>
                  <a:pt x="17574" y="313"/>
                  <a:pt x="17254" y="251"/>
                  <a:pt x="16780" y="198"/>
                </a:cubicBezTo>
                <a:cubicBezTo>
                  <a:pt x="15489" y="55"/>
                  <a:pt x="15174" y="25"/>
                  <a:pt x="15026" y="31"/>
                </a:cubicBezTo>
                <a:cubicBezTo>
                  <a:pt x="14930" y="35"/>
                  <a:pt x="14773" y="26"/>
                  <a:pt x="14678" y="10"/>
                </a:cubicBezTo>
                <a:cubicBezTo>
                  <a:pt x="14630" y="2"/>
                  <a:pt x="14567" y="-1"/>
                  <a:pt x="14504" y="1"/>
                </a:cubicBezTo>
                <a:close/>
                <a:moveTo>
                  <a:pt x="19667" y="2877"/>
                </a:moveTo>
                <a:cubicBezTo>
                  <a:pt x="19703" y="2879"/>
                  <a:pt x="19735" y="2913"/>
                  <a:pt x="19716" y="2949"/>
                </a:cubicBezTo>
                <a:cubicBezTo>
                  <a:pt x="19705" y="2969"/>
                  <a:pt x="19682" y="2986"/>
                  <a:pt x="19665" y="2986"/>
                </a:cubicBezTo>
                <a:cubicBezTo>
                  <a:pt x="19617" y="2986"/>
                  <a:pt x="19590" y="2915"/>
                  <a:pt x="19629" y="2888"/>
                </a:cubicBezTo>
                <a:cubicBezTo>
                  <a:pt x="19641" y="2880"/>
                  <a:pt x="19654" y="2877"/>
                  <a:pt x="19667" y="2877"/>
                </a:cubicBezTo>
                <a:close/>
                <a:moveTo>
                  <a:pt x="20178" y="3121"/>
                </a:moveTo>
                <a:cubicBezTo>
                  <a:pt x="20187" y="3124"/>
                  <a:pt x="20196" y="3131"/>
                  <a:pt x="20202" y="3141"/>
                </a:cubicBezTo>
                <a:cubicBezTo>
                  <a:pt x="20213" y="3162"/>
                  <a:pt x="20207" y="3188"/>
                  <a:pt x="20189" y="3201"/>
                </a:cubicBezTo>
                <a:cubicBezTo>
                  <a:pt x="20171" y="3214"/>
                  <a:pt x="20147" y="3208"/>
                  <a:pt x="20136" y="3188"/>
                </a:cubicBezTo>
                <a:cubicBezTo>
                  <a:pt x="20124" y="3167"/>
                  <a:pt x="20130" y="3139"/>
                  <a:pt x="20148" y="3127"/>
                </a:cubicBezTo>
                <a:cubicBezTo>
                  <a:pt x="20157" y="3120"/>
                  <a:pt x="20168" y="3119"/>
                  <a:pt x="20178" y="3121"/>
                </a:cubicBezTo>
                <a:close/>
                <a:moveTo>
                  <a:pt x="20421" y="3332"/>
                </a:moveTo>
                <a:cubicBezTo>
                  <a:pt x="20436" y="3319"/>
                  <a:pt x="20476" y="3333"/>
                  <a:pt x="20535" y="3383"/>
                </a:cubicBezTo>
                <a:cubicBezTo>
                  <a:pt x="20595" y="3435"/>
                  <a:pt x="20610" y="3468"/>
                  <a:pt x="20584" y="3498"/>
                </a:cubicBezTo>
                <a:cubicBezTo>
                  <a:pt x="20557" y="3528"/>
                  <a:pt x="20524" y="3512"/>
                  <a:pt x="20468" y="3445"/>
                </a:cubicBezTo>
                <a:cubicBezTo>
                  <a:pt x="20419" y="3386"/>
                  <a:pt x="20407" y="3346"/>
                  <a:pt x="20421" y="333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Фармакокінети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Фармакокінетика</a:t>
            </a:r>
          </a:p>
        </p:txBody>
      </p:sp>
      <p:sp>
        <p:nvSpPr>
          <p:cNvPr id="168" name="Всмоктування відбувається у тонкому кишківнику від 30 до 100%…"/>
          <p:cNvSpPr txBox="1">
            <a:spLocks noGrp="1"/>
          </p:cNvSpPr>
          <p:nvPr>
            <p:ph type="body" idx="21"/>
          </p:nvPr>
        </p:nvSpPr>
        <p:spPr>
          <a:xfrm>
            <a:off x="821293" y="3528582"/>
            <a:ext cx="21971001" cy="57750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670559" indent="-670559" defTabSz="792479">
              <a:buSzPct val="123000"/>
              <a:buChar char="•"/>
              <a:defRPr sz="5280"/>
            </a:pPr>
            <a:r>
              <a:t>Всмоктування відбувається у тонкому кишківнику від 30 до 100%</a:t>
            </a:r>
          </a:p>
          <a:p>
            <a:pPr marL="670559" indent="-670559" defTabSz="792479">
              <a:buSzPct val="123000"/>
              <a:buChar char="•"/>
              <a:defRPr sz="5280"/>
            </a:pPr>
            <a:r>
              <a:t>Звʼязується з білками 40-80%</a:t>
            </a:r>
          </a:p>
          <a:p>
            <a:pPr marL="670559" indent="-670559" defTabSz="792479">
              <a:buSzPct val="123000"/>
              <a:buChar char="•"/>
              <a:defRPr sz="5280"/>
            </a:pPr>
            <a:r>
              <a:t>Має гарні проникні здібності (окрім спиномозкової рідини)</a:t>
            </a:r>
          </a:p>
          <a:p>
            <a:pPr marL="670559" indent="-670559" defTabSz="792479">
              <a:buSzPct val="123000"/>
              <a:buChar char="•"/>
              <a:defRPr sz="5280"/>
            </a:pPr>
            <a:r>
              <a:t>Період напіввиведення від 6-12 год</a:t>
            </a:r>
          </a:p>
          <a:p>
            <a:pPr marL="670559" indent="-670559" defTabSz="792479">
              <a:buSzPct val="123000"/>
              <a:buChar char="•"/>
              <a:defRPr sz="5280"/>
            </a:pPr>
            <a:r>
              <a:t>Виводиться нирками, кишкіником.</a:t>
            </a:r>
          </a:p>
        </p:txBody>
      </p:sp>
      <p:pic>
        <p:nvPicPr>
          <p:cNvPr id="169" name="ADME-v4_RU.png" descr="ADME-v4_RU.png"/>
          <p:cNvPicPr>
            <a:picLocks noChangeAspect="1"/>
          </p:cNvPicPr>
          <p:nvPr/>
        </p:nvPicPr>
        <p:blipFill>
          <a:blip r:embed="rId2" cstate="print">
            <a:extLst/>
          </a:blip>
          <a:srcRect l="25209" t="3990" r="12357" b="4036"/>
          <a:stretch>
            <a:fillRect/>
          </a:stretch>
        </p:blipFill>
        <p:spPr>
          <a:xfrm>
            <a:off x="18646328" y="7851740"/>
            <a:ext cx="4901408" cy="5415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597" extrusionOk="0">
                <a:moveTo>
                  <a:pt x="10014" y="0"/>
                </a:moveTo>
                <a:cubicBezTo>
                  <a:pt x="9460" y="1"/>
                  <a:pt x="9157" y="59"/>
                  <a:pt x="8798" y="231"/>
                </a:cubicBezTo>
                <a:cubicBezTo>
                  <a:pt x="8528" y="360"/>
                  <a:pt x="8207" y="652"/>
                  <a:pt x="8080" y="883"/>
                </a:cubicBezTo>
                <a:cubicBezTo>
                  <a:pt x="7964" y="1093"/>
                  <a:pt x="7943" y="1165"/>
                  <a:pt x="7906" y="1503"/>
                </a:cubicBezTo>
                <a:cubicBezTo>
                  <a:pt x="7883" y="1715"/>
                  <a:pt x="7863" y="1767"/>
                  <a:pt x="7767" y="1877"/>
                </a:cubicBezTo>
                <a:lnTo>
                  <a:pt x="7658" y="2005"/>
                </a:lnTo>
                <a:lnTo>
                  <a:pt x="7714" y="2219"/>
                </a:lnTo>
                <a:lnTo>
                  <a:pt x="7771" y="2432"/>
                </a:lnTo>
                <a:lnTo>
                  <a:pt x="7556" y="2697"/>
                </a:lnTo>
                <a:cubicBezTo>
                  <a:pt x="7328" y="2977"/>
                  <a:pt x="7233" y="3127"/>
                  <a:pt x="7233" y="3203"/>
                </a:cubicBezTo>
                <a:cubicBezTo>
                  <a:pt x="7233" y="3229"/>
                  <a:pt x="7307" y="3285"/>
                  <a:pt x="7398" y="3327"/>
                </a:cubicBezTo>
                <a:cubicBezTo>
                  <a:pt x="7611" y="3425"/>
                  <a:pt x="7633" y="3461"/>
                  <a:pt x="7523" y="3534"/>
                </a:cubicBezTo>
                <a:cubicBezTo>
                  <a:pt x="7411" y="3608"/>
                  <a:pt x="7412" y="3629"/>
                  <a:pt x="7526" y="3676"/>
                </a:cubicBezTo>
                <a:cubicBezTo>
                  <a:pt x="7610" y="3711"/>
                  <a:pt x="7612" y="3719"/>
                  <a:pt x="7559" y="3754"/>
                </a:cubicBezTo>
                <a:cubicBezTo>
                  <a:pt x="7527" y="3775"/>
                  <a:pt x="7511" y="3800"/>
                  <a:pt x="7523" y="3811"/>
                </a:cubicBezTo>
                <a:cubicBezTo>
                  <a:pt x="7534" y="3822"/>
                  <a:pt x="7520" y="3840"/>
                  <a:pt x="7490" y="3851"/>
                </a:cubicBezTo>
                <a:cubicBezTo>
                  <a:pt x="7396" y="3883"/>
                  <a:pt x="7425" y="3983"/>
                  <a:pt x="7550" y="4050"/>
                </a:cubicBezTo>
                <a:cubicBezTo>
                  <a:pt x="7615" y="4085"/>
                  <a:pt x="7668" y="4121"/>
                  <a:pt x="7668" y="4129"/>
                </a:cubicBezTo>
                <a:cubicBezTo>
                  <a:pt x="7668" y="4137"/>
                  <a:pt x="7646" y="4216"/>
                  <a:pt x="7618" y="4305"/>
                </a:cubicBezTo>
                <a:cubicBezTo>
                  <a:pt x="7579" y="4429"/>
                  <a:pt x="7574" y="4487"/>
                  <a:pt x="7603" y="4555"/>
                </a:cubicBezTo>
                <a:cubicBezTo>
                  <a:pt x="7698" y="4786"/>
                  <a:pt x="7887" y="4856"/>
                  <a:pt x="8532" y="4902"/>
                </a:cubicBezTo>
                <a:cubicBezTo>
                  <a:pt x="8777" y="4919"/>
                  <a:pt x="9008" y="4947"/>
                  <a:pt x="9044" y="4965"/>
                </a:cubicBezTo>
                <a:cubicBezTo>
                  <a:pt x="9080" y="4982"/>
                  <a:pt x="9132" y="5036"/>
                  <a:pt x="9160" y="5087"/>
                </a:cubicBezTo>
                <a:cubicBezTo>
                  <a:pt x="9228" y="5205"/>
                  <a:pt x="9180" y="5382"/>
                  <a:pt x="9041" y="5527"/>
                </a:cubicBezTo>
                <a:cubicBezTo>
                  <a:pt x="8945" y="5627"/>
                  <a:pt x="8932" y="5629"/>
                  <a:pt x="8616" y="5650"/>
                </a:cubicBezTo>
                <a:cubicBezTo>
                  <a:pt x="8209" y="5677"/>
                  <a:pt x="7791" y="5742"/>
                  <a:pt x="7485" y="5824"/>
                </a:cubicBezTo>
                <a:cubicBezTo>
                  <a:pt x="6587" y="6065"/>
                  <a:pt x="5845" y="6640"/>
                  <a:pt x="5519" y="7347"/>
                </a:cubicBezTo>
                <a:cubicBezTo>
                  <a:pt x="5425" y="7551"/>
                  <a:pt x="5413" y="7636"/>
                  <a:pt x="5254" y="8996"/>
                </a:cubicBezTo>
                <a:lnTo>
                  <a:pt x="5212" y="9343"/>
                </a:lnTo>
                <a:lnTo>
                  <a:pt x="5002" y="9536"/>
                </a:lnTo>
                <a:cubicBezTo>
                  <a:pt x="4513" y="9983"/>
                  <a:pt x="4220" y="10852"/>
                  <a:pt x="4218" y="11864"/>
                </a:cubicBezTo>
                <a:lnTo>
                  <a:pt x="4216" y="12266"/>
                </a:lnTo>
                <a:lnTo>
                  <a:pt x="4055" y="12383"/>
                </a:lnTo>
                <a:cubicBezTo>
                  <a:pt x="3476" y="12800"/>
                  <a:pt x="2910" y="13929"/>
                  <a:pt x="2463" y="15562"/>
                </a:cubicBezTo>
                <a:lnTo>
                  <a:pt x="2310" y="16117"/>
                </a:lnTo>
                <a:lnTo>
                  <a:pt x="2057" y="16473"/>
                </a:lnTo>
                <a:cubicBezTo>
                  <a:pt x="1884" y="16717"/>
                  <a:pt x="1774" y="16838"/>
                  <a:pt x="1713" y="16860"/>
                </a:cubicBezTo>
                <a:cubicBezTo>
                  <a:pt x="1562" y="16912"/>
                  <a:pt x="1221" y="17150"/>
                  <a:pt x="1096" y="17290"/>
                </a:cubicBezTo>
                <a:cubicBezTo>
                  <a:pt x="1030" y="17363"/>
                  <a:pt x="908" y="17519"/>
                  <a:pt x="825" y="17637"/>
                </a:cubicBezTo>
                <a:cubicBezTo>
                  <a:pt x="665" y="17864"/>
                  <a:pt x="284" y="18213"/>
                  <a:pt x="100" y="18302"/>
                </a:cubicBezTo>
                <a:cubicBezTo>
                  <a:pt x="17" y="18341"/>
                  <a:pt x="-7" y="18373"/>
                  <a:pt x="1" y="18423"/>
                </a:cubicBezTo>
                <a:cubicBezTo>
                  <a:pt x="18" y="18528"/>
                  <a:pt x="219" y="18560"/>
                  <a:pt x="466" y="18498"/>
                </a:cubicBezTo>
                <a:cubicBezTo>
                  <a:pt x="855" y="18399"/>
                  <a:pt x="864" y="18441"/>
                  <a:pt x="645" y="19228"/>
                </a:cubicBezTo>
                <a:cubicBezTo>
                  <a:pt x="546" y="19581"/>
                  <a:pt x="465" y="19907"/>
                  <a:pt x="464" y="19952"/>
                </a:cubicBezTo>
                <a:cubicBezTo>
                  <a:pt x="463" y="20053"/>
                  <a:pt x="554" y="20105"/>
                  <a:pt x="688" y="20081"/>
                </a:cubicBezTo>
                <a:cubicBezTo>
                  <a:pt x="827" y="20055"/>
                  <a:pt x="915" y="20155"/>
                  <a:pt x="915" y="20339"/>
                </a:cubicBezTo>
                <a:cubicBezTo>
                  <a:pt x="916" y="20468"/>
                  <a:pt x="923" y="20482"/>
                  <a:pt x="1000" y="20491"/>
                </a:cubicBezTo>
                <a:cubicBezTo>
                  <a:pt x="1059" y="20497"/>
                  <a:pt x="1115" y="20471"/>
                  <a:pt x="1182" y="20407"/>
                </a:cubicBezTo>
                <a:cubicBezTo>
                  <a:pt x="1286" y="20308"/>
                  <a:pt x="1420" y="20285"/>
                  <a:pt x="1531" y="20348"/>
                </a:cubicBezTo>
                <a:cubicBezTo>
                  <a:pt x="1610" y="20393"/>
                  <a:pt x="1676" y="20358"/>
                  <a:pt x="1777" y="20222"/>
                </a:cubicBezTo>
                <a:cubicBezTo>
                  <a:pt x="1879" y="20084"/>
                  <a:pt x="2012" y="20038"/>
                  <a:pt x="2098" y="20109"/>
                </a:cubicBezTo>
                <a:cubicBezTo>
                  <a:pt x="2248" y="20233"/>
                  <a:pt x="2290" y="20172"/>
                  <a:pt x="2459" y="19563"/>
                </a:cubicBezTo>
                <a:cubicBezTo>
                  <a:pt x="2543" y="19262"/>
                  <a:pt x="2670" y="18883"/>
                  <a:pt x="2740" y="18723"/>
                </a:cubicBezTo>
                <a:cubicBezTo>
                  <a:pt x="2896" y="18367"/>
                  <a:pt x="2968" y="18110"/>
                  <a:pt x="3025" y="17703"/>
                </a:cubicBezTo>
                <a:cubicBezTo>
                  <a:pt x="3063" y="17428"/>
                  <a:pt x="3087" y="17361"/>
                  <a:pt x="3229" y="17121"/>
                </a:cubicBezTo>
                <a:cubicBezTo>
                  <a:pt x="3345" y="16925"/>
                  <a:pt x="3466" y="16779"/>
                  <a:pt x="3661" y="16598"/>
                </a:cubicBezTo>
                <a:cubicBezTo>
                  <a:pt x="4408" y="15908"/>
                  <a:pt x="5052" y="14762"/>
                  <a:pt x="5408" y="13487"/>
                </a:cubicBezTo>
                <a:cubicBezTo>
                  <a:pt x="5479" y="13232"/>
                  <a:pt x="5510" y="13171"/>
                  <a:pt x="5618" y="13072"/>
                </a:cubicBezTo>
                <a:cubicBezTo>
                  <a:pt x="5829" y="12880"/>
                  <a:pt x="6168" y="12221"/>
                  <a:pt x="6581" y="11196"/>
                </a:cubicBezTo>
                <a:cubicBezTo>
                  <a:pt x="6663" y="10992"/>
                  <a:pt x="6755" y="10798"/>
                  <a:pt x="6785" y="10767"/>
                </a:cubicBezTo>
                <a:cubicBezTo>
                  <a:pt x="6870" y="10682"/>
                  <a:pt x="7036" y="10696"/>
                  <a:pt x="7143" y="10797"/>
                </a:cubicBezTo>
                <a:cubicBezTo>
                  <a:pt x="7266" y="10915"/>
                  <a:pt x="7421" y="11318"/>
                  <a:pt x="7500" y="11730"/>
                </a:cubicBezTo>
                <a:cubicBezTo>
                  <a:pt x="7643" y="12470"/>
                  <a:pt x="7671" y="13319"/>
                  <a:pt x="7585" y="14289"/>
                </a:cubicBezTo>
                <a:cubicBezTo>
                  <a:pt x="7526" y="14959"/>
                  <a:pt x="7504" y="15256"/>
                  <a:pt x="7524" y="15130"/>
                </a:cubicBezTo>
                <a:cubicBezTo>
                  <a:pt x="7545" y="15004"/>
                  <a:pt x="7589" y="14973"/>
                  <a:pt x="7634" y="15050"/>
                </a:cubicBezTo>
                <a:cubicBezTo>
                  <a:pt x="7658" y="15093"/>
                  <a:pt x="7718" y="15121"/>
                  <a:pt x="7807" y="15134"/>
                </a:cubicBezTo>
                <a:cubicBezTo>
                  <a:pt x="7882" y="15145"/>
                  <a:pt x="7947" y="15170"/>
                  <a:pt x="7953" y="15188"/>
                </a:cubicBezTo>
                <a:cubicBezTo>
                  <a:pt x="7959" y="15207"/>
                  <a:pt x="7973" y="15260"/>
                  <a:pt x="7984" y="15307"/>
                </a:cubicBezTo>
                <a:cubicBezTo>
                  <a:pt x="7997" y="15361"/>
                  <a:pt x="8063" y="15430"/>
                  <a:pt x="8168" y="15498"/>
                </a:cubicBezTo>
                <a:cubicBezTo>
                  <a:pt x="8327" y="15603"/>
                  <a:pt x="8331" y="15608"/>
                  <a:pt x="8345" y="15787"/>
                </a:cubicBezTo>
                <a:cubicBezTo>
                  <a:pt x="8353" y="15887"/>
                  <a:pt x="8371" y="15981"/>
                  <a:pt x="8385" y="15994"/>
                </a:cubicBezTo>
                <a:cubicBezTo>
                  <a:pt x="8399" y="16007"/>
                  <a:pt x="8475" y="16018"/>
                  <a:pt x="8551" y="16018"/>
                </a:cubicBezTo>
                <a:lnTo>
                  <a:pt x="8690" y="16018"/>
                </a:lnTo>
                <a:lnTo>
                  <a:pt x="8690" y="16181"/>
                </a:lnTo>
                <a:cubicBezTo>
                  <a:pt x="8690" y="16381"/>
                  <a:pt x="8749" y="16429"/>
                  <a:pt x="8985" y="16429"/>
                </a:cubicBezTo>
                <a:cubicBezTo>
                  <a:pt x="9120" y="16429"/>
                  <a:pt x="9172" y="16447"/>
                  <a:pt x="9264" y="16521"/>
                </a:cubicBezTo>
                <a:cubicBezTo>
                  <a:pt x="9403" y="16632"/>
                  <a:pt x="9662" y="16705"/>
                  <a:pt x="9915" y="16705"/>
                </a:cubicBezTo>
                <a:cubicBezTo>
                  <a:pt x="10067" y="16705"/>
                  <a:pt x="10151" y="16727"/>
                  <a:pt x="10331" y="16812"/>
                </a:cubicBezTo>
                <a:cubicBezTo>
                  <a:pt x="10455" y="16871"/>
                  <a:pt x="10590" y="16918"/>
                  <a:pt x="10631" y="16918"/>
                </a:cubicBezTo>
                <a:cubicBezTo>
                  <a:pt x="10739" y="16918"/>
                  <a:pt x="10756" y="16945"/>
                  <a:pt x="10704" y="17037"/>
                </a:cubicBezTo>
                <a:cubicBezTo>
                  <a:pt x="10602" y="17218"/>
                  <a:pt x="10580" y="17757"/>
                  <a:pt x="10666" y="17945"/>
                </a:cubicBezTo>
                <a:cubicBezTo>
                  <a:pt x="10724" y="18071"/>
                  <a:pt x="10733" y="18321"/>
                  <a:pt x="10687" y="18469"/>
                </a:cubicBezTo>
                <a:cubicBezTo>
                  <a:pt x="10658" y="18560"/>
                  <a:pt x="10662" y="18567"/>
                  <a:pt x="10746" y="18575"/>
                </a:cubicBezTo>
                <a:cubicBezTo>
                  <a:pt x="10874" y="18589"/>
                  <a:pt x="10892" y="18737"/>
                  <a:pt x="10772" y="18788"/>
                </a:cubicBezTo>
                <a:cubicBezTo>
                  <a:pt x="10720" y="18809"/>
                  <a:pt x="10643" y="18902"/>
                  <a:pt x="10572" y="19025"/>
                </a:cubicBezTo>
                <a:cubicBezTo>
                  <a:pt x="10448" y="19241"/>
                  <a:pt x="10296" y="19662"/>
                  <a:pt x="10330" y="19693"/>
                </a:cubicBezTo>
                <a:cubicBezTo>
                  <a:pt x="10341" y="19703"/>
                  <a:pt x="10350" y="19690"/>
                  <a:pt x="10350" y="19664"/>
                </a:cubicBezTo>
                <a:cubicBezTo>
                  <a:pt x="10350" y="19638"/>
                  <a:pt x="10371" y="19600"/>
                  <a:pt x="10399" y="19579"/>
                </a:cubicBezTo>
                <a:cubicBezTo>
                  <a:pt x="10439" y="19548"/>
                  <a:pt x="10452" y="19550"/>
                  <a:pt x="10468" y="19588"/>
                </a:cubicBezTo>
                <a:cubicBezTo>
                  <a:pt x="10479" y="19614"/>
                  <a:pt x="10532" y="19650"/>
                  <a:pt x="10586" y="19668"/>
                </a:cubicBezTo>
                <a:cubicBezTo>
                  <a:pt x="10663" y="19692"/>
                  <a:pt x="10684" y="19716"/>
                  <a:pt x="10683" y="19783"/>
                </a:cubicBezTo>
                <a:cubicBezTo>
                  <a:pt x="10682" y="19897"/>
                  <a:pt x="10861" y="20557"/>
                  <a:pt x="10893" y="20557"/>
                </a:cubicBezTo>
                <a:cubicBezTo>
                  <a:pt x="10907" y="20557"/>
                  <a:pt x="10919" y="20536"/>
                  <a:pt x="10919" y="20508"/>
                </a:cubicBezTo>
                <a:cubicBezTo>
                  <a:pt x="10919" y="20411"/>
                  <a:pt x="11057" y="20034"/>
                  <a:pt x="11096" y="20024"/>
                </a:cubicBezTo>
                <a:cubicBezTo>
                  <a:pt x="11118" y="20018"/>
                  <a:pt x="11213" y="19992"/>
                  <a:pt x="11304" y="19967"/>
                </a:cubicBezTo>
                <a:cubicBezTo>
                  <a:pt x="11408" y="19937"/>
                  <a:pt x="11484" y="19930"/>
                  <a:pt x="11507" y="19948"/>
                </a:cubicBezTo>
                <a:cubicBezTo>
                  <a:pt x="11556" y="19984"/>
                  <a:pt x="11447" y="19521"/>
                  <a:pt x="11351" y="19283"/>
                </a:cubicBezTo>
                <a:cubicBezTo>
                  <a:pt x="11253" y="19037"/>
                  <a:pt x="11133" y="18870"/>
                  <a:pt x="10997" y="18789"/>
                </a:cubicBezTo>
                <a:cubicBezTo>
                  <a:pt x="10838" y="18694"/>
                  <a:pt x="10851" y="18589"/>
                  <a:pt x="11025" y="18575"/>
                </a:cubicBezTo>
                <a:lnTo>
                  <a:pt x="11148" y="18566"/>
                </a:lnTo>
                <a:lnTo>
                  <a:pt x="11068" y="18408"/>
                </a:lnTo>
                <a:cubicBezTo>
                  <a:pt x="10957" y="18189"/>
                  <a:pt x="10963" y="18038"/>
                  <a:pt x="11088" y="17866"/>
                </a:cubicBezTo>
                <a:cubicBezTo>
                  <a:pt x="11202" y="17709"/>
                  <a:pt x="11221" y="17510"/>
                  <a:pt x="11140" y="17333"/>
                </a:cubicBezTo>
                <a:cubicBezTo>
                  <a:pt x="11103" y="17254"/>
                  <a:pt x="11101" y="17221"/>
                  <a:pt x="11131" y="17200"/>
                </a:cubicBezTo>
                <a:cubicBezTo>
                  <a:pt x="11177" y="17167"/>
                  <a:pt x="11429" y="17128"/>
                  <a:pt x="11568" y="17132"/>
                </a:cubicBezTo>
                <a:cubicBezTo>
                  <a:pt x="11693" y="17136"/>
                  <a:pt x="11835" y="17053"/>
                  <a:pt x="11809" y="16991"/>
                </a:cubicBezTo>
                <a:cubicBezTo>
                  <a:pt x="11776" y="16911"/>
                  <a:pt x="11822" y="16891"/>
                  <a:pt x="11920" y="16942"/>
                </a:cubicBezTo>
                <a:cubicBezTo>
                  <a:pt x="12032" y="17001"/>
                  <a:pt x="12125" y="16976"/>
                  <a:pt x="12125" y="16888"/>
                </a:cubicBezTo>
                <a:cubicBezTo>
                  <a:pt x="12125" y="16811"/>
                  <a:pt x="12209" y="16777"/>
                  <a:pt x="12274" y="16826"/>
                </a:cubicBezTo>
                <a:cubicBezTo>
                  <a:pt x="12362" y="16893"/>
                  <a:pt x="12475" y="16851"/>
                  <a:pt x="12515" y="16738"/>
                </a:cubicBezTo>
                <a:cubicBezTo>
                  <a:pt x="12550" y="16641"/>
                  <a:pt x="12562" y="16632"/>
                  <a:pt x="12697" y="16630"/>
                </a:cubicBezTo>
                <a:cubicBezTo>
                  <a:pt x="12841" y="16628"/>
                  <a:pt x="12843" y="16627"/>
                  <a:pt x="12880" y="16491"/>
                </a:cubicBezTo>
                <a:cubicBezTo>
                  <a:pt x="12909" y="16380"/>
                  <a:pt x="12931" y="16351"/>
                  <a:pt x="12997" y="16342"/>
                </a:cubicBezTo>
                <a:cubicBezTo>
                  <a:pt x="13120" y="16326"/>
                  <a:pt x="13164" y="16280"/>
                  <a:pt x="13164" y="16165"/>
                </a:cubicBezTo>
                <a:cubicBezTo>
                  <a:pt x="13164" y="16084"/>
                  <a:pt x="13182" y="16054"/>
                  <a:pt x="13247" y="16027"/>
                </a:cubicBezTo>
                <a:cubicBezTo>
                  <a:pt x="13311" y="16000"/>
                  <a:pt x="13331" y="15970"/>
                  <a:pt x="13329" y="15897"/>
                </a:cubicBezTo>
                <a:cubicBezTo>
                  <a:pt x="13328" y="15845"/>
                  <a:pt x="13315" y="15776"/>
                  <a:pt x="13299" y="15742"/>
                </a:cubicBezTo>
                <a:cubicBezTo>
                  <a:pt x="13277" y="15694"/>
                  <a:pt x="13294" y="15663"/>
                  <a:pt x="13377" y="15598"/>
                </a:cubicBezTo>
                <a:cubicBezTo>
                  <a:pt x="13477" y="15521"/>
                  <a:pt x="13480" y="15511"/>
                  <a:pt x="13442" y="15419"/>
                </a:cubicBezTo>
                <a:cubicBezTo>
                  <a:pt x="13385" y="15282"/>
                  <a:pt x="13461" y="15145"/>
                  <a:pt x="13594" y="15145"/>
                </a:cubicBezTo>
                <a:cubicBezTo>
                  <a:pt x="13645" y="15145"/>
                  <a:pt x="13705" y="15129"/>
                  <a:pt x="13726" y="15109"/>
                </a:cubicBezTo>
                <a:cubicBezTo>
                  <a:pt x="13768" y="15070"/>
                  <a:pt x="13783" y="15091"/>
                  <a:pt x="13815" y="15237"/>
                </a:cubicBezTo>
                <a:cubicBezTo>
                  <a:pt x="13824" y="15279"/>
                  <a:pt x="13823" y="15238"/>
                  <a:pt x="13815" y="15145"/>
                </a:cubicBezTo>
                <a:cubicBezTo>
                  <a:pt x="13806" y="15053"/>
                  <a:pt x="13791" y="14675"/>
                  <a:pt x="13780" y="14305"/>
                </a:cubicBezTo>
                <a:cubicBezTo>
                  <a:pt x="13750" y="13322"/>
                  <a:pt x="13830" y="12313"/>
                  <a:pt x="14023" y="11231"/>
                </a:cubicBezTo>
                <a:cubicBezTo>
                  <a:pt x="14097" y="10812"/>
                  <a:pt x="14117" y="10748"/>
                  <a:pt x="14196" y="10674"/>
                </a:cubicBezTo>
                <a:cubicBezTo>
                  <a:pt x="14367" y="10517"/>
                  <a:pt x="14385" y="10540"/>
                  <a:pt x="15145" y="11918"/>
                </a:cubicBezTo>
                <a:cubicBezTo>
                  <a:pt x="15813" y="13129"/>
                  <a:pt x="15839" y="13182"/>
                  <a:pt x="15908" y="13501"/>
                </a:cubicBezTo>
                <a:cubicBezTo>
                  <a:pt x="16113" y="14446"/>
                  <a:pt x="16598" y="15375"/>
                  <a:pt x="17232" y="16032"/>
                </a:cubicBezTo>
                <a:cubicBezTo>
                  <a:pt x="17376" y="16181"/>
                  <a:pt x="17634" y="16536"/>
                  <a:pt x="17976" y="17056"/>
                </a:cubicBezTo>
                <a:lnTo>
                  <a:pt x="18500" y="17852"/>
                </a:lnTo>
                <a:lnTo>
                  <a:pt x="18547" y="18234"/>
                </a:lnTo>
                <a:cubicBezTo>
                  <a:pt x="18614" y="18792"/>
                  <a:pt x="18703" y="19160"/>
                  <a:pt x="18809" y="19319"/>
                </a:cubicBezTo>
                <a:cubicBezTo>
                  <a:pt x="18831" y="19353"/>
                  <a:pt x="18907" y="19561"/>
                  <a:pt x="18977" y="19783"/>
                </a:cubicBezTo>
                <a:cubicBezTo>
                  <a:pt x="19158" y="20352"/>
                  <a:pt x="19285" y="20538"/>
                  <a:pt x="19421" y="20430"/>
                </a:cubicBezTo>
                <a:cubicBezTo>
                  <a:pt x="19519" y="20353"/>
                  <a:pt x="19667" y="20410"/>
                  <a:pt x="19792" y="20571"/>
                </a:cubicBezTo>
                <a:cubicBezTo>
                  <a:pt x="19912" y="20726"/>
                  <a:pt x="20034" y="20761"/>
                  <a:pt x="20034" y="20639"/>
                </a:cubicBezTo>
                <a:cubicBezTo>
                  <a:pt x="20034" y="20479"/>
                  <a:pt x="20224" y="20444"/>
                  <a:pt x="20334" y="20584"/>
                </a:cubicBezTo>
                <a:cubicBezTo>
                  <a:pt x="20404" y="20675"/>
                  <a:pt x="20503" y="20718"/>
                  <a:pt x="20564" y="20684"/>
                </a:cubicBezTo>
                <a:cubicBezTo>
                  <a:pt x="20584" y="20673"/>
                  <a:pt x="20604" y="20604"/>
                  <a:pt x="20609" y="20530"/>
                </a:cubicBezTo>
                <a:cubicBezTo>
                  <a:pt x="20624" y="20353"/>
                  <a:pt x="20693" y="20311"/>
                  <a:pt x="20849" y="20388"/>
                </a:cubicBezTo>
                <a:cubicBezTo>
                  <a:pt x="21134" y="20528"/>
                  <a:pt x="21141" y="20346"/>
                  <a:pt x="20884" y="19584"/>
                </a:cubicBezTo>
                <a:lnTo>
                  <a:pt x="20694" y="19023"/>
                </a:lnTo>
                <a:lnTo>
                  <a:pt x="20766" y="18958"/>
                </a:lnTo>
                <a:cubicBezTo>
                  <a:pt x="20829" y="18900"/>
                  <a:pt x="20850" y="18897"/>
                  <a:pt x="20949" y="18930"/>
                </a:cubicBezTo>
                <a:cubicBezTo>
                  <a:pt x="21319" y="19052"/>
                  <a:pt x="21593" y="18860"/>
                  <a:pt x="21300" y="18685"/>
                </a:cubicBezTo>
                <a:cubicBezTo>
                  <a:pt x="21257" y="18659"/>
                  <a:pt x="21124" y="18522"/>
                  <a:pt x="21005" y="18379"/>
                </a:cubicBezTo>
                <a:cubicBezTo>
                  <a:pt x="20775" y="18104"/>
                  <a:pt x="20537" y="17915"/>
                  <a:pt x="20009" y="17591"/>
                </a:cubicBezTo>
                <a:cubicBezTo>
                  <a:pt x="19831" y="17482"/>
                  <a:pt x="19666" y="17359"/>
                  <a:pt x="19643" y="17317"/>
                </a:cubicBezTo>
                <a:cubicBezTo>
                  <a:pt x="19485" y="17026"/>
                  <a:pt x="19151" y="16241"/>
                  <a:pt x="19083" y="16000"/>
                </a:cubicBezTo>
                <a:cubicBezTo>
                  <a:pt x="19037" y="15841"/>
                  <a:pt x="18923" y="15498"/>
                  <a:pt x="18831" y="15237"/>
                </a:cubicBezTo>
                <a:cubicBezTo>
                  <a:pt x="18739" y="14977"/>
                  <a:pt x="18654" y="14708"/>
                  <a:pt x="18642" y="14641"/>
                </a:cubicBezTo>
                <a:cubicBezTo>
                  <a:pt x="18562" y="14189"/>
                  <a:pt x="18161" y="13504"/>
                  <a:pt x="17525" y="12732"/>
                </a:cubicBezTo>
                <a:cubicBezTo>
                  <a:pt x="17163" y="12292"/>
                  <a:pt x="17166" y="12295"/>
                  <a:pt x="17142" y="12070"/>
                </a:cubicBezTo>
                <a:cubicBezTo>
                  <a:pt x="17109" y="11771"/>
                  <a:pt x="16904" y="11090"/>
                  <a:pt x="16595" y="10253"/>
                </a:cubicBezTo>
                <a:cubicBezTo>
                  <a:pt x="16320" y="9508"/>
                  <a:pt x="16305" y="9458"/>
                  <a:pt x="16280" y="9107"/>
                </a:cubicBezTo>
                <a:cubicBezTo>
                  <a:pt x="16236" y="8511"/>
                  <a:pt x="16144" y="8096"/>
                  <a:pt x="15948" y="7633"/>
                </a:cubicBezTo>
                <a:cubicBezTo>
                  <a:pt x="15745" y="7154"/>
                  <a:pt x="15584" y="6990"/>
                  <a:pt x="14840" y="6502"/>
                </a:cubicBezTo>
                <a:cubicBezTo>
                  <a:pt x="14308" y="6153"/>
                  <a:pt x="13904" y="5972"/>
                  <a:pt x="13549" y="5926"/>
                </a:cubicBezTo>
                <a:cubicBezTo>
                  <a:pt x="13329" y="5897"/>
                  <a:pt x="13090" y="5780"/>
                  <a:pt x="12661" y="5489"/>
                </a:cubicBezTo>
                <a:cubicBezTo>
                  <a:pt x="11926" y="4991"/>
                  <a:pt x="11906" y="4953"/>
                  <a:pt x="11932" y="4094"/>
                </a:cubicBezTo>
                <a:cubicBezTo>
                  <a:pt x="11951" y="3503"/>
                  <a:pt x="11994" y="3303"/>
                  <a:pt x="12262" y="2532"/>
                </a:cubicBezTo>
                <a:cubicBezTo>
                  <a:pt x="12398" y="2139"/>
                  <a:pt x="12436" y="1583"/>
                  <a:pt x="12347" y="1264"/>
                </a:cubicBezTo>
                <a:cubicBezTo>
                  <a:pt x="12110" y="411"/>
                  <a:pt x="11347" y="-3"/>
                  <a:pt x="10014" y="0"/>
                </a:cubicBezTo>
                <a:close/>
                <a:moveTo>
                  <a:pt x="7176" y="3749"/>
                </a:moveTo>
                <a:cubicBezTo>
                  <a:pt x="7143" y="3757"/>
                  <a:pt x="7160" y="3764"/>
                  <a:pt x="7216" y="3765"/>
                </a:cubicBezTo>
                <a:cubicBezTo>
                  <a:pt x="7271" y="3766"/>
                  <a:pt x="7297" y="3759"/>
                  <a:pt x="7275" y="3751"/>
                </a:cubicBezTo>
                <a:cubicBezTo>
                  <a:pt x="7252" y="3742"/>
                  <a:pt x="7208" y="3741"/>
                  <a:pt x="7176" y="3749"/>
                </a:cubicBezTo>
                <a:close/>
                <a:moveTo>
                  <a:pt x="7479" y="15326"/>
                </a:moveTo>
                <a:cubicBezTo>
                  <a:pt x="7476" y="15333"/>
                  <a:pt x="7475" y="15350"/>
                  <a:pt x="7474" y="15375"/>
                </a:cubicBezTo>
                <a:cubicBezTo>
                  <a:pt x="7473" y="15425"/>
                  <a:pt x="7481" y="15449"/>
                  <a:pt x="7490" y="15429"/>
                </a:cubicBezTo>
                <a:cubicBezTo>
                  <a:pt x="7499" y="15408"/>
                  <a:pt x="7500" y="15367"/>
                  <a:pt x="7492" y="15337"/>
                </a:cubicBezTo>
                <a:cubicBezTo>
                  <a:pt x="7487" y="15322"/>
                  <a:pt x="7482" y="15319"/>
                  <a:pt x="7479" y="15326"/>
                </a:cubicBezTo>
                <a:close/>
                <a:moveTo>
                  <a:pt x="7457" y="15566"/>
                </a:moveTo>
                <a:cubicBezTo>
                  <a:pt x="7448" y="15545"/>
                  <a:pt x="7439" y="15562"/>
                  <a:pt x="7439" y="15604"/>
                </a:cubicBezTo>
                <a:cubicBezTo>
                  <a:pt x="7439" y="15647"/>
                  <a:pt x="7448" y="15663"/>
                  <a:pt x="7457" y="15642"/>
                </a:cubicBezTo>
                <a:cubicBezTo>
                  <a:pt x="7466" y="15621"/>
                  <a:pt x="7466" y="15588"/>
                  <a:pt x="7457" y="15566"/>
                </a:cubicBezTo>
                <a:close/>
                <a:moveTo>
                  <a:pt x="7410" y="15799"/>
                </a:moveTo>
                <a:cubicBezTo>
                  <a:pt x="7406" y="15802"/>
                  <a:pt x="7404" y="15813"/>
                  <a:pt x="7403" y="15831"/>
                </a:cubicBezTo>
                <a:cubicBezTo>
                  <a:pt x="7402" y="15863"/>
                  <a:pt x="7409" y="15881"/>
                  <a:pt x="7420" y="15870"/>
                </a:cubicBezTo>
                <a:cubicBezTo>
                  <a:pt x="7432" y="15860"/>
                  <a:pt x="7434" y="15834"/>
                  <a:pt x="7424" y="15812"/>
                </a:cubicBezTo>
                <a:cubicBezTo>
                  <a:pt x="7419" y="15800"/>
                  <a:pt x="7414" y="15796"/>
                  <a:pt x="7410" y="15799"/>
                </a:cubicBezTo>
                <a:close/>
                <a:moveTo>
                  <a:pt x="86" y="18368"/>
                </a:moveTo>
                <a:cubicBezTo>
                  <a:pt x="96" y="18369"/>
                  <a:pt x="104" y="18375"/>
                  <a:pt x="112" y="18387"/>
                </a:cubicBezTo>
                <a:cubicBezTo>
                  <a:pt x="125" y="18407"/>
                  <a:pt x="122" y="18437"/>
                  <a:pt x="103" y="18454"/>
                </a:cubicBezTo>
                <a:cubicBezTo>
                  <a:pt x="81" y="18474"/>
                  <a:pt x="61" y="18471"/>
                  <a:pt x="44" y="18447"/>
                </a:cubicBezTo>
                <a:cubicBezTo>
                  <a:pt x="31" y="18427"/>
                  <a:pt x="36" y="18398"/>
                  <a:pt x="55" y="18381"/>
                </a:cubicBezTo>
                <a:cubicBezTo>
                  <a:pt x="66" y="18371"/>
                  <a:pt x="76" y="18367"/>
                  <a:pt x="86" y="18368"/>
                </a:cubicBezTo>
                <a:close/>
                <a:moveTo>
                  <a:pt x="21341" y="18769"/>
                </a:moveTo>
                <a:cubicBezTo>
                  <a:pt x="21360" y="18779"/>
                  <a:pt x="21374" y="18806"/>
                  <a:pt x="21374" y="18829"/>
                </a:cubicBezTo>
                <a:cubicBezTo>
                  <a:pt x="21374" y="18879"/>
                  <a:pt x="21285" y="18949"/>
                  <a:pt x="21263" y="18916"/>
                </a:cubicBezTo>
                <a:cubicBezTo>
                  <a:pt x="21237" y="18875"/>
                  <a:pt x="21305" y="18748"/>
                  <a:pt x="21341" y="18769"/>
                </a:cubicBezTo>
                <a:close/>
                <a:moveTo>
                  <a:pt x="525" y="19965"/>
                </a:moveTo>
                <a:cubicBezTo>
                  <a:pt x="542" y="19955"/>
                  <a:pt x="575" y="19965"/>
                  <a:pt x="596" y="19989"/>
                </a:cubicBezTo>
                <a:cubicBezTo>
                  <a:pt x="619" y="20014"/>
                  <a:pt x="621" y="20040"/>
                  <a:pt x="603" y="20051"/>
                </a:cubicBezTo>
                <a:cubicBezTo>
                  <a:pt x="586" y="20060"/>
                  <a:pt x="555" y="20049"/>
                  <a:pt x="534" y="20025"/>
                </a:cubicBezTo>
                <a:cubicBezTo>
                  <a:pt x="511" y="20000"/>
                  <a:pt x="506" y="19976"/>
                  <a:pt x="525" y="19965"/>
                </a:cubicBezTo>
                <a:close/>
                <a:moveTo>
                  <a:pt x="2225" y="20025"/>
                </a:moveTo>
                <a:cubicBezTo>
                  <a:pt x="2260" y="20024"/>
                  <a:pt x="2283" y="20060"/>
                  <a:pt x="2256" y="20100"/>
                </a:cubicBezTo>
                <a:cubicBezTo>
                  <a:pt x="2230" y="20138"/>
                  <a:pt x="2183" y="20139"/>
                  <a:pt x="2159" y="20103"/>
                </a:cubicBezTo>
                <a:cubicBezTo>
                  <a:pt x="2149" y="20088"/>
                  <a:pt x="2161" y="20059"/>
                  <a:pt x="2187" y="20040"/>
                </a:cubicBezTo>
                <a:cubicBezTo>
                  <a:pt x="2200" y="20030"/>
                  <a:pt x="2213" y="20026"/>
                  <a:pt x="2225" y="20025"/>
                </a:cubicBezTo>
                <a:close/>
                <a:moveTo>
                  <a:pt x="20979" y="20272"/>
                </a:moveTo>
                <a:cubicBezTo>
                  <a:pt x="21016" y="20259"/>
                  <a:pt x="21052" y="20298"/>
                  <a:pt x="21027" y="20356"/>
                </a:cubicBezTo>
                <a:cubicBezTo>
                  <a:pt x="21016" y="20382"/>
                  <a:pt x="20995" y="20405"/>
                  <a:pt x="20979" y="20405"/>
                </a:cubicBezTo>
                <a:cubicBezTo>
                  <a:pt x="20922" y="20405"/>
                  <a:pt x="20908" y="20365"/>
                  <a:pt x="20942" y="20305"/>
                </a:cubicBezTo>
                <a:cubicBezTo>
                  <a:pt x="20953" y="20288"/>
                  <a:pt x="20966" y="20277"/>
                  <a:pt x="20979" y="20272"/>
                </a:cubicBezTo>
                <a:close/>
                <a:moveTo>
                  <a:pt x="19291" y="20331"/>
                </a:moveTo>
                <a:cubicBezTo>
                  <a:pt x="19308" y="20321"/>
                  <a:pt x="19341" y="20333"/>
                  <a:pt x="19362" y="20356"/>
                </a:cubicBezTo>
                <a:cubicBezTo>
                  <a:pt x="19385" y="20381"/>
                  <a:pt x="19388" y="20406"/>
                  <a:pt x="19369" y="20416"/>
                </a:cubicBezTo>
                <a:cubicBezTo>
                  <a:pt x="19352" y="20426"/>
                  <a:pt x="19321" y="20416"/>
                  <a:pt x="19300" y="20392"/>
                </a:cubicBezTo>
                <a:cubicBezTo>
                  <a:pt x="19277" y="20367"/>
                  <a:pt x="19273" y="20341"/>
                  <a:pt x="19291" y="20331"/>
                </a:cubicBezTo>
                <a:close/>
                <a:moveTo>
                  <a:pt x="981" y="20361"/>
                </a:moveTo>
                <a:cubicBezTo>
                  <a:pt x="993" y="20361"/>
                  <a:pt x="1006" y="20367"/>
                  <a:pt x="1019" y="20377"/>
                </a:cubicBezTo>
                <a:cubicBezTo>
                  <a:pt x="1045" y="20396"/>
                  <a:pt x="1057" y="20423"/>
                  <a:pt x="1047" y="20438"/>
                </a:cubicBezTo>
                <a:cubicBezTo>
                  <a:pt x="1023" y="20474"/>
                  <a:pt x="976" y="20473"/>
                  <a:pt x="950" y="20435"/>
                </a:cubicBezTo>
                <a:cubicBezTo>
                  <a:pt x="923" y="20395"/>
                  <a:pt x="946" y="20359"/>
                  <a:pt x="981" y="20361"/>
                </a:cubicBezTo>
                <a:close/>
                <a:moveTo>
                  <a:pt x="20538" y="20516"/>
                </a:moveTo>
                <a:cubicBezTo>
                  <a:pt x="20559" y="20524"/>
                  <a:pt x="20570" y="20548"/>
                  <a:pt x="20570" y="20589"/>
                </a:cubicBezTo>
                <a:cubicBezTo>
                  <a:pt x="20570" y="20669"/>
                  <a:pt x="20525" y="20686"/>
                  <a:pt x="20450" y="20633"/>
                </a:cubicBezTo>
                <a:cubicBezTo>
                  <a:pt x="20387" y="20589"/>
                  <a:pt x="20387" y="20587"/>
                  <a:pt x="20450" y="20543"/>
                </a:cubicBezTo>
                <a:cubicBezTo>
                  <a:pt x="20487" y="20516"/>
                  <a:pt x="20517" y="20508"/>
                  <a:pt x="20538" y="20516"/>
                </a:cubicBezTo>
                <a:close/>
                <a:moveTo>
                  <a:pt x="19935" y="20563"/>
                </a:moveTo>
                <a:cubicBezTo>
                  <a:pt x="19948" y="20565"/>
                  <a:pt x="19962" y="20571"/>
                  <a:pt x="19976" y="20584"/>
                </a:cubicBezTo>
                <a:cubicBezTo>
                  <a:pt x="20002" y="20608"/>
                  <a:pt x="20004" y="20628"/>
                  <a:pt x="19980" y="20650"/>
                </a:cubicBezTo>
                <a:cubicBezTo>
                  <a:pt x="19955" y="20673"/>
                  <a:pt x="19931" y="20669"/>
                  <a:pt x="19903" y="20638"/>
                </a:cubicBezTo>
                <a:cubicBezTo>
                  <a:pt x="19865" y="20596"/>
                  <a:pt x="19894" y="20558"/>
                  <a:pt x="19935" y="20563"/>
                </a:cubicBezTo>
                <a:close/>
                <a:moveTo>
                  <a:pt x="10886" y="20692"/>
                </a:moveTo>
                <a:cubicBezTo>
                  <a:pt x="10862" y="20689"/>
                  <a:pt x="10840" y="20700"/>
                  <a:pt x="10801" y="20723"/>
                </a:cubicBezTo>
                <a:cubicBezTo>
                  <a:pt x="10674" y="20800"/>
                  <a:pt x="10669" y="20894"/>
                  <a:pt x="10774" y="21261"/>
                </a:cubicBezTo>
                <a:cubicBezTo>
                  <a:pt x="10826" y="21446"/>
                  <a:pt x="10876" y="21597"/>
                  <a:pt x="10886" y="21597"/>
                </a:cubicBezTo>
                <a:cubicBezTo>
                  <a:pt x="10908" y="21597"/>
                  <a:pt x="11088" y="20934"/>
                  <a:pt x="11088" y="20858"/>
                </a:cubicBezTo>
                <a:cubicBezTo>
                  <a:pt x="11087" y="20830"/>
                  <a:pt x="11041" y="20777"/>
                  <a:pt x="10985" y="20741"/>
                </a:cubicBezTo>
                <a:cubicBezTo>
                  <a:pt x="10938" y="20710"/>
                  <a:pt x="10911" y="20694"/>
                  <a:pt x="10886" y="2069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обічні ді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Побічні дії</a:t>
            </a:r>
          </a:p>
        </p:txBody>
      </p:sp>
      <p:sp>
        <p:nvSpPr>
          <p:cNvPr id="172" name="Можуть приводити до суперінфекціі…"/>
          <p:cNvSpPr txBox="1">
            <a:spLocks noGrp="1"/>
          </p:cNvSpPr>
          <p:nvPr>
            <p:ph type="body" idx="21"/>
          </p:nvPr>
        </p:nvSpPr>
        <p:spPr>
          <a:xfrm>
            <a:off x="821293" y="3383160"/>
            <a:ext cx="21971001" cy="69496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509905" indent="-509905" defTabSz="602615">
              <a:buSzPct val="123000"/>
              <a:buChar char="•"/>
              <a:defRPr sz="4015"/>
            </a:pPr>
            <a:r>
              <a:t>Можуть приводити до суперінфекціі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Гастроентестинальні розлади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Гепато- та нефротоксичність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Гематологічні відхелення (тромбоцито-, нейтропенія, єозинофілія)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Катаболітична дія на макроорганізм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Алергічні реакції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Порушення утворення кісткової тканини та тканин зубів, через що противопоказані до 12 років.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Тератогенність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Фотосенсабілізація</a:t>
            </a:r>
          </a:p>
          <a:p>
            <a:pPr marL="509905" indent="-509905" defTabSz="602615">
              <a:buSzPct val="123000"/>
              <a:buChar char="•"/>
              <a:defRPr sz="4015"/>
            </a:pPr>
            <a:r>
              <a:t>Перехресна резистентність</a:t>
            </a:r>
          </a:p>
        </p:txBody>
      </p:sp>
      <p:pic>
        <p:nvPicPr>
          <p:cNvPr id="173" name="побічна дія сайт.jpeg" descr="побічна дія сайт.jpeg"/>
          <p:cNvPicPr>
            <a:picLocks noChangeAspect="1"/>
          </p:cNvPicPr>
          <p:nvPr/>
        </p:nvPicPr>
        <p:blipFill>
          <a:blip r:embed="rId2" cstate="print">
            <a:extLst/>
          </a:blip>
          <a:srcRect l="27879" t="1422" r="11575"/>
          <a:stretch>
            <a:fillRect/>
          </a:stretch>
        </p:blipFill>
        <p:spPr>
          <a:xfrm>
            <a:off x="17857663" y="6783232"/>
            <a:ext cx="6150983" cy="6528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592" extrusionOk="0">
                <a:moveTo>
                  <a:pt x="4888" y="1"/>
                </a:moveTo>
                <a:cubicBezTo>
                  <a:pt x="4835" y="-8"/>
                  <a:pt x="4757" y="100"/>
                  <a:pt x="4655" y="324"/>
                </a:cubicBezTo>
                <a:cubicBezTo>
                  <a:pt x="4570" y="508"/>
                  <a:pt x="4471" y="727"/>
                  <a:pt x="4433" y="809"/>
                </a:cubicBezTo>
                <a:cubicBezTo>
                  <a:pt x="4288" y="1123"/>
                  <a:pt x="4203" y="1400"/>
                  <a:pt x="4203" y="1561"/>
                </a:cubicBezTo>
                <a:cubicBezTo>
                  <a:pt x="4203" y="1673"/>
                  <a:pt x="4169" y="1748"/>
                  <a:pt x="4101" y="1789"/>
                </a:cubicBezTo>
                <a:cubicBezTo>
                  <a:pt x="4000" y="1848"/>
                  <a:pt x="4000" y="1850"/>
                  <a:pt x="4101" y="1917"/>
                </a:cubicBezTo>
                <a:cubicBezTo>
                  <a:pt x="4190" y="1976"/>
                  <a:pt x="4202" y="2038"/>
                  <a:pt x="4191" y="2392"/>
                </a:cubicBezTo>
                <a:cubicBezTo>
                  <a:pt x="4180" y="2749"/>
                  <a:pt x="4198" y="2837"/>
                  <a:pt x="4327" y="3099"/>
                </a:cubicBezTo>
                <a:cubicBezTo>
                  <a:pt x="4591" y="3633"/>
                  <a:pt x="4689" y="3792"/>
                  <a:pt x="4928" y="4070"/>
                </a:cubicBezTo>
                <a:cubicBezTo>
                  <a:pt x="5058" y="4220"/>
                  <a:pt x="5200" y="4415"/>
                  <a:pt x="5245" y="4503"/>
                </a:cubicBezTo>
                <a:cubicBezTo>
                  <a:pt x="5319" y="4649"/>
                  <a:pt x="5319" y="4680"/>
                  <a:pt x="5234" y="4859"/>
                </a:cubicBezTo>
                <a:cubicBezTo>
                  <a:pt x="5115" y="5108"/>
                  <a:pt x="5162" y="5253"/>
                  <a:pt x="5393" y="5344"/>
                </a:cubicBezTo>
                <a:cubicBezTo>
                  <a:pt x="5594" y="5424"/>
                  <a:pt x="5590" y="5413"/>
                  <a:pt x="5516" y="5687"/>
                </a:cubicBezTo>
                <a:cubicBezTo>
                  <a:pt x="5466" y="5868"/>
                  <a:pt x="5456" y="6625"/>
                  <a:pt x="5496" y="7056"/>
                </a:cubicBezTo>
                <a:cubicBezTo>
                  <a:pt x="5518" y="7293"/>
                  <a:pt x="5749" y="7913"/>
                  <a:pt x="5913" y="8177"/>
                </a:cubicBezTo>
                <a:cubicBezTo>
                  <a:pt x="6073" y="8436"/>
                  <a:pt x="6370" y="8678"/>
                  <a:pt x="6624" y="8755"/>
                </a:cubicBezTo>
                <a:cubicBezTo>
                  <a:pt x="6888" y="8835"/>
                  <a:pt x="6942" y="8889"/>
                  <a:pt x="6942" y="9072"/>
                </a:cubicBezTo>
                <a:cubicBezTo>
                  <a:pt x="6942" y="9354"/>
                  <a:pt x="6878" y="9550"/>
                  <a:pt x="6763" y="9621"/>
                </a:cubicBezTo>
                <a:cubicBezTo>
                  <a:pt x="6696" y="9662"/>
                  <a:pt x="6367" y="9711"/>
                  <a:pt x="5947" y="9743"/>
                </a:cubicBezTo>
                <a:cubicBezTo>
                  <a:pt x="5053" y="9811"/>
                  <a:pt x="4798" y="9865"/>
                  <a:pt x="4498" y="10045"/>
                </a:cubicBezTo>
                <a:cubicBezTo>
                  <a:pt x="4245" y="10196"/>
                  <a:pt x="3840" y="10678"/>
                  <a:pt x="3341" y="11421"/>
                </a:cubicBezTo>
                <a:cubicBezTo>
                  <a:pt x="3193" y="11641"/>
                  <a:pt x="2980" y="11950"/>
                  <a:pt x="2869" y="12106"/>
                </a:cubicBezTo>
                <a:cubicBezTo>
                  <a:pt x="2758" y="12262"/>
                  <a:pt x="2680" y="12421"/>
                  <a:pt x="2695" y="12459"/>
                </a:cubicBezTo>
                <a:cubicBezTo>
                  <a:pt x="2711" y="12497"/>
                  <a:pt x="2818" y="12573"/>
                  <a:pt x="2933" y="12628"/>
                </a:cubicBezTo>
                <a:cubicBezTo>
                  <a:pt x="3048" y="12684"/>
                  <a:pt x="3158" y="12753"/>
                  <a:pt x="3177" y="12782"/>
                </a:cubicBezTo>
                <a:cubicBezTo>
                  <a:pt x="3253" y="12897"/>
                  <a:pt x="2565" y="13597"/>
                  <a:pt x="2229" y="13748"/>
                </a:cubicBezTo>
                <a:cubicBezTo>
                  <a:pt x="1469" y="14089"/>
                  <a:pt x="962" y="13240"/>
                  <a:pt x="1094" y="11846"/>
                </a:cubicBezTo>
                <a:cubicBezTo>
                  <a:pt x="1146" y="11307"/>
                  <a:pt x="1160" y="11217"/>
                  <a:pt x="1358" y="10317"/>
                </a:cubicBezTo>
                <a:cubicBezTo>
                  <a:pt x="1560" y="9403"/>
                  <a:pt x="1779" y="8929"/>
                  <a:pt x="2184" y="8529"/>
                </a:cubicBezTo>
                <a:cubicBezTo>
                  <a:pt x="2554" y="8164"/>
                  <a:pt x="2676" y="7965"/>
                  <a:pt x="2676" y="7723"/>
                </a:cubicBezTo>
                <a:cubicBezTo>
                  <a:pt x="2676" y="7605"/>
                  <a:pt x="2648" y="7451"/>
                  <a:pt x="2614" y="7380"/>
                </a:cubicBezTo>
                <a:cubicBezTo>
                  <a:pt x="2566" y="7282"/>
                  <a:pt x="2566" y="7239"/>
                  <a:pt x="2614" y="7194"/>
                </a:cubicBezTo>
                <a:cubicBezTo>
                  <a:pt x="2710" y="7103"/>
                  <a:pt x="2686" y="6853"/>
                  <a:pt x="2565" y="6686"/>
                </a:cubicBezTo>
                <a:cubicBezTo>
                  <a:pt x="2411" y="6473"/>
                  <a:pt x="1997" y="6216"/>
                  <a:pt x="1785" y="6200"/>
                </a:cubicBezTo>
                <a:cubicBezTo>
                  <a:pt x="1650" y="6191"/>
                  <a:pt x="1588" y="6215"/>
                  <a:pt x="1529" y="6299"/>
                </a:cubicBezTo>
                <a:cubicBezTo>
                  <a:pt x="1486" y="6360"/>
                  <a:pt x="1414" y="6410"/>
                  <a:pt x="1367" y="6410"/>
                </a:cubicBezTo>
                <a:cubicBezTo>
                  <a:pt x="1227" y="6411"/>
                  <a:pt x="814" y="6559"/>
                  <a:pt x="714" y="6644"/>
                </a:cubicBezTo>
                <a:cubicBezTo>
                  <a:pt x="663" y="6687"/>
                  <a:pt x="622" y="6771"/>
                  <a:pt x="622" y="6830"/>
                </a:cubicBezTo>
                <a:cubicBezTo>
                  <a:pt x="622" y="6889"/>
                  <a:pt x="589" y="6981"/>
                  <a:pt x="547" y="7034"/>
                </a:cubicBezTo>
                <a:cubicBezTo>
                  <a:pt x="474" y="7129"/>
                  <a:pt x="470" y="7129"/>
                  <a:pt x="341" y="7014"/>
                </a:cubicBezTo>
                <a:cubicBezTo>
                  <a:pt x="202" y="6891"/>
                  <a:pt x="96" y="6905"/>
                  <a:pt x="96" y="7047"/>
                </a:cubicBezTo>
                <a:cubicBezTo>
                  <a:pt x="96" y="7093"/>
                  <a:pt x="217" y="7400"/>
                  <a:pt x="366" y="7728"/>
                </a:cubicBezTo>
                <a:cubicBezTo>
                  <a:pt x="590" y="8223"/>
                  <a:pt x="641" y="8390"/>
                  <a:pt x="663" y="8705"/>
                </a:cubicBezTo>
                <a:cubicBezTo>
                  <a:pt x="685" y="9041"/>
                  <a:pt x="669" y="9129"/>
                  <a:pt x="528" y="9477"/>
                </a:cubicBezTo>
                <a:cubicBezTo>
                  <a:pt x="389" y="9819"/>
                  <a:pt x="227" y="10444"/>
                  <a:pt x="34" y="11386"/>
                </a:cubicBezTo>
                <a:cubicBezTo>
                  <a:pt x="-39" y="11740"/>
                  <a:pt x="15" y="13141"/>
                  <a:pt x="118" y="13590"/>
                </a:cubicBezTo>
                <a:cubicBezTo>
                  <a:pt x="289" y="14332"/>
                  <a:pt x="577" y="14717"/>
                  <a:pt x="1168" y="14996"/>
                </a:cubicBezTo>
                <a:cubicBezTo>
                  <a:pt x="1475" y="15141"/>
                  <a:pt x="1757" y="15153"/>
                  <a:pt x="2244" y="15045"/>
                </a:cubicBezTo>
                <a:cubicBezTo>
                  <a:pt x="2955" y="14886"/>
                  <a:pt x="3588" y="14418"/>
                  <a:pt x="4153" y="13628"/>
                </a:cubicBezTo>
                <a:cubicBezTo>
                  <a:pt x="4300" y="13424"/>
                  <a:pt x="4428" y="13248"/>
                  <a:pt x="4438" y="13239"/>
                </a:cubicBezTo>
                <a:cubicBezTo>
                  <a:pt x="4448" y="13229"/>
                  <a:pt x="4547" y="13245"/>
                  <a:pt x="4659" y="13273"/>
                </a:cubicBezTo>
                <a:cubicBezTo>
                  <a:pt x="4770" y="13301"/>
                  <a:pt x="4979" y="13334"/>
                  <a:pt x="5124" y="13345"/>
                </a:cubicBezTo>
                <a:cubicBezTo>
                  <a:pt x="5436" y="13369"/>
                  <a:pt x="5407" y="13294"/>
                  <a:pt x="5574" y="14499"/>
                </a:cubicBezTo>
                <a:cubicBezTo>
                  <a:pt x="5690" y="15333"/>
                  <a:pt x="5939" y="16598"/>
                  <a:pt x="6078" y="17057"/>
                </a:cubicBezTo>
                <a:cubicBezTo>
                  <a:pt x="6229" y="17555"/>
                  <a:pt x="6190" y="18210"/>
                  <a:pt x="5943" y="19301"/>
                </a:cubicBezTo>
                <a:cubicBezTo>
                  <a:pt x="5604" y="20805"/>
                  <a:pt x="5467" y="21441"/>
                  <a:pt x="5467" y="21520"/>
                </a:cubicBezTo>
                <a:cubicBezTo>
                  <a:pt x="5467" y="21581"/>
                  <a:pt x="5658" y="21592"/>
                  <a:pt x="6701" y="21592"/>
                </a:cubicBezTo>
                <a:lnTo>
                  <a:pt x="7937" y="21592"/>
                </a:lnTo>
                <a:lnTo>
                  <a:pt x="7965" y="21429"/>
                </a:lnTo>
                <a:cubicBezTo>
                  <a:pt x="8191" y="20118"/>
                  <a:pt x="8247" y="19917"/>
                  <a:pt x="8358" y="20026"/>
                </a:cubicBezTo>
                <a:cubicBezTo>
                  <a:pt x="8396" y="20064"/>
                  <a:pt x="8573" y="21305"/>
                  <a:pt x="8573" y="21534"/>
                </a:cubicBezTo>
                <a:cubicBezTo>
                  <a:pt x="8573" y="21576"/>
                  <a:pt x="8930" y="21592"/>
                  <a:pt x="9890" y="21592"/>
                </a:cubicBezTo>
                <a:cubicBezTo>
                  <a:pt x="11031" y="21592"/>
                  <a:pt x="11207" y="21581"/>
                  <a:pt x="11207" y="21516"/>
                </a:cubicBezTo>
                <a:cubicBezTo>
                  <a:pt x="11207" y="21474"/>
                  <a:pt x="11158" y="21157"/>
                  <a:pt x="11099" y="20810"/>
                </a:cubicBezTo>
                <a:cubicBezTo>
                  <a:pt x="11040" y="20462"/>
                  <a:pt x="10958" y="19807"/>
                  <a:pt x="10916" y="19354"/>
                </a:cubicBezTo>
                <a:cubicBezTo>
                  <a:pt x="10847" y="18616"/>
                  <a:pt x="10765" y="18083"/>
                  <a:pt x="10628" y="17485"/>
                </a:cubicBezTo>
                <a:cubicBezTo>
                  <a:pt x="10603" y="17376"/>
                  <a:pt x="10599" y="17264"/>
                  <a:pt x="10620" y="17237"/>
                </a:cubicBezTo>
                <a:cubicBezTo>
                  <a:pt x="10641" y="17209"/>
                  <a:pt x="10639" y="16693"/>
                  <a:pt x="10616" y="16091"/>
                </a:cubicBezTo>
                <a:cubicBezTo>
                  <a:pt x="10592" y="15488"/>
                  <a:pt x="10569" y="14705"/>
                  <a:pt x="10562" y="14349"/>
                </a:cubicBezTo>
                <a:lnTo>
                  <a:pt x="10548" y="13703"/>
                </a:lnTo>
                <a:lnTo>
                  <a:pt x="10812" y="13672"/>
                </a:lnTo>
                <a:cubicBezTo>
                  <a:pt x="10956" y="13654"/>
                  <a:pt x="11170" y="13615"/>
                  <a:pt x="11285" y="13585"/>
                </a:cubicBezTo>
                <a:cubicBezTo>
                  <a:pt x="11542" y="13517"/>
                  <a:pt x="11543" y="13517"/>
                  <a:pt x="11842" y="14075"/>
                </a:cubicBezTo>
                <a:cubicBezTo>
                  <a:pt x="11967" y="14307"/>
                  <a:pt x="12232" y="14774"/>
                  <a:pt x="12432" y="15112"/>
                </a:cubicBezTo>
                <a:cubicBezTo>
                  <a:pt x="13096" y="16229"/>
                  <a:pt x="13576" y="17326"/>
                  <a:pt x="13576" y="17726"/>
                </a:cubicBezTo>
                <a:cubicBezTo>
                  <a:pt x="13576" y="17843"/>
                  <a:pt x="13527" y="18034"/>
                  <a:pt x="13468" y="18150"/>
                </a:cubicBezTo>
                <a:cubicBezTo>
                  <a:pt x="13338" y="18405"/>
                  <a:pt x="13269" y="18854"/>
                  <a:pt x="13359" y="18854"/>
                </a:cubicBezTo>
                <a:cubicBezTo>
                  <a:pt x="13393" y="18854"/>
                  <a:pt x="13467" y="18826"/>
                  <a:pt x="13523" y="18792"/>
                </a:cubicBezTo>
                <a:cubicBezTo>
                  <a:pt x="13713" y="18680"/>
                  <a:pt x="13756" y="18796"/>
                  <a:pt x="13687" y="19231"/>
                </a:cubicBezTo>
                <a:cubicBezTo>
                  <a:pt x="13654" y="19442"/>
                  <a:pt x="13640" y="19627"/>
                  <a:pt x="13657" y="19643"/>
                </a:cubicBezTo>
                <a:cubicBezTo>
                  <a:pt x="13673" y="19658"/>
                  <a:pt x="13737" y="19641"/>
                  <a:pt x="13798" y="19605"/>
                </a:cubicBezTo>
                <a:cubicBezTo>
                  <a:pt x="13894" y="19548"/>
                  <a:pt x="13920" y="19550"/>
                  <a:pt x="13973" y="19619"/>
                </a:cubicBezTo>
                <a:cubicBezTo>
                  <a:pt x="14051" y="19720"/>
                  <a:pt x="14124" y="19722"/>
                  <a:pt x="14211" y="19623"/>
                </a:cubicBezTo>
                <a:cubicBezTo>
                  <a:pt x="14254" y="19574"/>
                  <a:pt x="14326" y="19556"/>
                  <a:pt x="14413" y="19573"/>
                </a:cubicBezTo>
                <a:cubicBezTo>
                  <a:pt x="14682" y="19626"/>
                  <a:pt x="14703" y="19570"/>
                  <a:pt x="14656" y="18896"/>
                </a:cubicBezTo>
                <a:cubicBezTo>
                  <a:pt x="14633" y="18558"/>
                  <a:pt x="14611" y="18194"/>
                  <a:pt x="14608" y="18087"/>
                </a:cubicBezTo>
                <a:lnTo>
                  <a:pt x="14604" y="17892"/>
                </a:lnTo>
                <a:lnTo>
                  <a:pt x="15085" y="17738"/>
                </a:lnTo>
                <a:cubicBezTo>
                  <a:pt x="15616" y="17569"/>
                  <a:pt x="15682" y="17524"/>
                  <a:pt x="16052" y="17086"/>
                </a:cubicBezTo>
                <a:lnTo>
                  <a:pt x="16305" y="16787"/>
                </a:lnTo>
                <a:lnTo>
                  <a:pt x="16199" y="16411"/>
                </a:lnTo>
                <a:lnTo>
                  <a:pt x="16092" y="16036"/>
                </a:lnTo>
                <a:lnTo>
                  <a:pt x="15731" y="15843"/>
                </a:lnTo>
                <a:cubicBezTo>
                  <a:pt x="15479" y="15709"/>
                  <a:pt x="15262" y="15536"/>
                  <a:pt x="15019" y="15276"/>
                </a:cubicBezTo>
                <a:cubicBezTo>
                  <a:pt x="14826" y="15070"/>
                  <a:pt x="14548" y="14812"/>
                  <a:pt x="14399" y="14703"/>
                </a:cubicBezTo>
                <a:cubicBezTo>
                  <a:pt x="14251" y="14595"/>
                  <a:pt x="14023" y="14410"/>
                  <a:pt x="13893" y="14294"/>
                </a:cubicBezTo>
                <a:cubicBezTo>
                  <a:pt x="13762" y="14177"/>
                  <a:pt x="13600" y="14076"/>
                  <a:pt x="13533" y="14067"/>
                </a:cubicBezTo>
                <a:cubicBezTo>
                  <a:pt x="13439" y="14054"/>
                  <a:pt x="13350" y="13937"/>
                  <a:pt x="13130" y="13540"/>
                </a:cubicBezTo>
                <a:lnTo>
                  <a:pt x="12848" y="13030"/>
                </a:lnTo>
                <a:lnTo>
                  <a:pt x="12976" y="12935"/>
                </a:lnTo>
                <a:cubicBezTo>
                  <a:pt x="13085" y="12855"/>
                  <a:pt x="13095" y="12820"/>
                  <a:pt x="13051" y="12711"/>
                </a:cubicBezTo>
                <a:cubicBezTo>
                  <a:pt x="13007" y="12602"/>
                  <a:pt x="13018" y="12571"/>
                  <a:pt x="13116" y="12511"/>
                </a:cubicBezTo>
                <a:cubicBezTo>
                  <a:pt x="13181" y="12472"/>
                  <a:pt x="13895" y="12193"/>
                  <a:pt x="14704" y="11889"/>
                </a:cubicBezTo>
                <a:lnTo>
                  <a:pt x="16173" y="11337"/>
                </a:lnTo>
                <a:lnTo>
                  <a:pt x="16704" y="11338"/>
                </a:lnTo>
                <a:cubicBezTo>
                  <a:pt x="17084" y="11338"/>
                  <a:pt x="17411" y="11300"/>
                  <a:pt x="17850" y="11208"/>
                </a:cubicBezTo>
                <a:lnTo>
                  <a:pt x="18465" y="11079"/>
                </a:lnTo>
                <a:lnTo>
                  <a:pt x="19430" y="11283"/>
                </a:lnTo>
                <a:cubicBezTo>
                  <a:pt x="19961" y="11395"/>
                  <a:pt x="20419" y="11486"/>
                  <a:pt x="20449" y="11486"/>
                </a:cubicBezTo>
                <a:cubicBezTo>
                  <a:pt x="20479" y="11486"/>
                  <a:pt x="20547" y="11417"/>
                  <a:pt x="20599" y="11334"/>
                </a:cubicBezTo>
                <a:cubicBezTo>
                  <a:pt x="20693" y="11184"/>
                  <a:pt x="20693" y="11180"/>
                  <a:pt x="20566" y="11024"/>
                </a:cubicBezTo>
                <a:cubicBezTo>
                  <a:pt x="20454" y="10887"/>
                  <a:pt x="20357" y="10846"/>
                  <a:pt x="19840" y="10716"/>
                </a:cubicBezTo>
                <a:cubicBezTo>
                  <a:pt x="19511" y="10633"/>
                  <a:pt x="19242" y="10544"/>
                  <a:pt x="19240" y="10516"/>
                </a:cubicBezTo>
                <a:cubicBezTo>
                  <a:pt x="19238" y="10485"/>
                  <a:pt x="19612" y="10460"/>
                  <a:pt x="20236" y="10452"/>
                </a:cubicBezTo>
                <a:lnTo>
                  <a:pt x="21235" y="10439"/>
                </a:lnTo>
                <a:lnTo>
                  <a:pt x="21381" y="10306"/>
                </a:lnTo>
                <a:cubicBezTo>
                  <a:pt x="21552" y="10151"/>
                  <a:pt x="21561" y="10090"/>
                  <a:pt x="21435" y="9952"/>
                </a:cubicBezTo>
                <a:cubicBezTo>
                  <a:pt x="21354" y="9862"/>
                  <a:pt x="21238" y="9843"/>
                  <a:pt x="20474" y="9790"/>
                </a:cubicBezTo>
                <a:cubicBezTo>
                  <a:pt x="19601" y="9730"/>
                  <a:pt x="19310" y="9679"/>
                  <a:pt x="19400" y="9599"/>
                </a:cubicBezTo>
                <a:cubicBezTo>
                  <a:pt x="19437" y="9565"/>
                  <a:pt x="21217" y="9197"/>
                  <a:pt x="21339" y="9197"/>
                </a:cubicBezTo>
                <a:cubicBezTo>
                  <a:pt x="21355" y="9197"/>
                  <a:pt x="21405" y="9127"/>
                  <a:pt x="21452" y="9042"/>
                </a:cubicBezTo>
                <a:cubicBezTo>
                  <a:pt x="21521" y="8915"/>
                  <a:pt x="21525" y="8863"/>
                  <a:pt x="21473" y="8744"/>
                </a:cubicBezTo>
                <a:lnTo>
                  <a:pt x="21409" y="8600"/>
                </a:lnTo>
                <a:lnTo>
                  <a:pt x="20913" y="8600"/>
                </a:lnTo>
                <a:cubicBezTo>
                  <a:pt x="20519" y="8600"/>
                  <a:pt x="20263" y="8635"/>
                  <a:pt x="19679" y="8774"/>
                </a:cubicBezTo>
                <a:cubicBezTo>
                  <a:pt x="19273" y="8871"/>
                  <a:pt x="18919" y="8937"/>
                  <a:pt x="18891" y="8921"/>
                </a:cubicBezTo>
                <a:cubicBezTo>
                  <a:pt x="18864" y="8905"/>
                  <a:pt x="18841" y="8860"/>
                  <a:pt x="18841" y="8822"/>
                </a:cubicBezTo>
                <a:cubicBezTo>
                  <a:pt x="18841" y="8726"/>
                  <a:pt x="19686" y="8092"/>
                  <a:pt x="20069" y="7899"/>
                </a:cubicBezTo>
                <a:cubicBezTo>
                  <a:pt x="20298" y="7784"/>
                  <a:pt x="20399" y="7698"/>
                  <a:pt x="20454" y="7575"/>
                </a:cubicBezTo>
                <a:cubicBezTo>
                  <a:pt x="20546" y="7366"/>
                  <a:pt x="20545" y="7354"/>
                  <a:pt x="20434" y="7219"/>
                </a:cubicBezTo>
                <a:cubicBezTo>
                  <a:pt x="20345" y="7110"/>
                  <a:pt x="20337" y="7110"/>
                  <a:pt x="20001" y="7182"/>
                </a:cubicBezTo>
                <a:cubicBezTo>
                  <a:pt x="19536" y="7282"/>
                  <a:pt x="19544" y="7278"/>
                  <a:pt x="18722" y="7824"/>
                </a:cubicBezTo>
                <a:cubicBezTo>
                  <a:pt x="18160" y="8197"/>
                  <a:pt x="17913" y="8330"/>
                  <a:pt x="17628" y="8411"/>
                </a:cubicBezTo>
                <a:cubicBezTo>
                  <a:pt x="17406" y="8474"/>
                  <a:pt x="17239" y="8499"/>
                  <a:pt x="17211" y="8471"/>
                </a:cubicBezTo>
                <a:cubicBezTo>
                  <a:pt x="17146" y="8408"/>
                  <a:pt x="17247" y="7928"/>
                  <a:pt x="17364" y="7747"/>
                </a:cubicBezTo>
                <a:cubicBezTo>
                  <a:pt x="17451" y="7611"/>
                  <a:pt x="17453" y="7571"/>
                  <a:pt x="17388" y="7265"/>
                </a:cubicBezTo>
                <a:cubicBezTo>
                  <a:pt x="17258" y="6662"/>
                  <a:pt x="17286" y="6708"/>
                  <a:pt x="17029" y="6708"/>
                </a:cubicBezTo>
                <a:lnTo>
                  <a:pt x="16800" y="6708"/>
                </a:lnTo>
                <a:lnTo>
                  <a:pt x="16523" y="7367"/>
                </a:lnTo>
                <a:cubicBezTo>
                  <a:pt x="16370" y="7730"/>
                  <a:pt x="16191" y="8083"/>
                  <a:pt x="16124" y="8152"/>
                </a:cubicBezTo>
                <a:cubicBezTo>
                  <a:pt x="16036" y="8243"/>
                  <a:pt x="15964" y="8442"/>
                  <a:pt x="15866" y="8874"/>
                </a:cubicBezTo>
                <a:cubicBezTo>
                  <a:pt x="15791" y="9202"/>
                  <a:pt x="15709" y="9491"/>
                  <a:pt x="15683" y="9516"/>
                </a:cubicBezTo>
                <a:cubicBezTo>
                  <a:pt x="15656" y="9541"/>
                  <a:pt x="14692" y="9680"/>
                  <a:pt x="13540" y="9826"/>
                </a:cubicBezTo>
                <a:lnTo>
                  <a:pt x="11446" y="10091"/>
                </a:lnTo>
                <a:lnTo>
                  <a:pt x="10392" y="9916"/>
                </a:lnTo>
                <a:cubicBezTo>
                  <a:pt x="8758" y="9646"/>
                  <a:pt x="8685" y="9611"/>
                  <a:pt x="8640" y="9080"/>
                </a:cubicBezTo>
                <a:cubicBezTo>
                  <a:pt x="8597" y="8570"/>
                  <a:pt x="8661" y="8236"/>
                  <a:pt x="8845" y="8017"/>
                </a:cubicBezTo>
                <a:cubicBezTo>
                  <a:pt x="9003" y="7829"/>
                  <a:pt x="9008" y="7828"/>
                  <a:pt x="9381" y="7828"/>
                </a:cubicBezTo>
                <a:cubicBezTo>
                  <a:pt x="9833" y="7828"/>
                  <a:pt x="10048" y="7728"/>
                  <a:pt x="10282" y="7413"/>
                </a:cubicBezTo>
                <a:cubicBezTo>
                  <a:pt x="10406" y="7247"/>
                  <a:pt x="10442" y="7138"/>
                  <a:pt x="10459" y="6888"/>
                </a:cubicBezTo>
                <a:cubicBezTo>
                  <a:pt x="10471" y="6707"/>
                  <a:pt x="10456" y="6526"/>
                  <a:pt x="10421" y="6465"/>
                </a:cubicBezTo>
                <a:cubicBezTo>
                  <a:pt x="10374" y="6382"/>
                  <a:pt x="10378" y="6336"/>
                  <a:pt x="10442" y="6244"/>
                </a:cubicBezTo>
                <a:cubicBezTo>
                  <a:pt x="10592" y="6028"/>
                  <a:pt x="10838" y="5314"/>
                  <a:pt x="10838" y="5096"/>
                </a:cubicBezTo>
                <a:cubicBezTo>
                  <a:pt x="10838" y="4607"/>
                  <a:pt x="10598" y="4257"/>
                  <a:pt x="10184" y="4143"/>
                </a:cubicBezTo>
                <a:cubicBezTo>
                  <a:pt x="9848" y="4051"/>
                  <a:pt x="9709" y="3925"/>
                  <a:pt x="9745" y="3747"/>
                </a:cubicBezTo>
                <a:cubicBezTo>
                  <a:pt x="9759" y="3677"/>
                  <a:pt x="9750" y="3608"/>
                  <a:pt x="9726" y="3593"/>
                </a:cubicBezTo>
                <a:cubicBezTo>
                  <a:pt x="9701" y="3579"/>
                  <a:pt x="9597" y="3446"/>
                  <a:pt x="9492" y="3298"/>
                </a:cubicBezTo>
                <a:cubicBezTo>
                  <a:pt x="9346" y="3089"/>
                  <a:pt x="9238" y="2999"/>
                  <a:pt x="9015" y="2899"/>
                </a:cubicBezTo>
                <a:cubicBezTo>
                  <a:pt x="8647" y="2735"/>
                  <a:pt x="8318" y="2741"/>
                  <a:pt x="8226" y="2916"/>
                </a:cubicBezTo>
                <a:cubicBezTo>
                  <a:pt x="8111" y="3135"/>
                  <a:pt x="8076" y="3140"/>
                  <a:pt x="7697" y="2983"/>
                </a:cubicBezTo>
                <a:cubicBezTo>
                  <a:pt x="7164" y="2763"/>
                  <a:pt x="6700" y="2660"/>
                  <a:pt x="6371" y="2692"/>
                </a:cubicBezTo>
                <a:cubicBezTo>
                  <a:pt x="6026" y="2725"/>
                  <a:pt x="5931" y="2795"/>
                  <a:pt x="5952" y="2995"/>
                </a:cubicBezTo>
                <a:cubicBezTo>
                  <a:pt x="5964" y="3117"/>
                  <a:pt x="6012" y="3171"/>
                  <a:pt x="6190" y="3264"/>
                </a:cubicBezTo>
                <a:cubicBezTo>
                  <a:pt x="6314" y="3328"/>
                  <a:pt x="6414" y="3400"/>
                  <a:pt x="6414" y="3425"/>
                </a:cubicBezTo>
                <a:cubicBezTo>
                  <a:pt x="6414" y="3479"/>
                  <a:pt x="6073" y="3621"/>
                  <a:pt x="5946" y="3621"/>
                </a:cubicBezTo>
                <a:cubicBezTo>
                  <a:pt x="5898" y="3621"/>
                  <a:pt x="5737" y="3503"/>
                  <a:pt x="5589" y="3360"/>
                </a:cubicBezTo>
                <a:cubicBezTo>
                  <a:pt x="5341" y="3119"/>
                  <a:pt x="5305" y="3050"/>
                  <a:pt x="5120" y="2484"/>
                </a:cubicBezTo>
                <a:cubicBezTo>
                  <a:pt x="4959" y="1992"/>
                  <a:pt x="4933" y="1852"/>
                  <a:pt x="4981" y="1779"/>
                </a:cubicBezTo>
                <a:cubicBezTo>
                  <a:pt x="5029" y="1707"/>
                  <a:pt x="5024" y="1675"/>
                  <a:pt x="4959" y="1624"/>
                </a:cubicBezTo>
                <a:cubicBezTo>
                  <a:pt x="4890" y="1570"/>
                  <a:pt x="4882" y="1474"/>
                  <a:pt x="4910" y="1010"/>
                </a:cubicBezTo>
                <a:cubicBezTo>
                  <a:pt x="4972" y="6"/>
                  <a:pt x="4973" y="15"/>
                  <a:pt x="4888" y="1"/>
                </a:cubicBezTo>
                <a:close/>
                <a:moveTo>
                  <a:pt x="13265" y="1254"/>
                </a:moveTo>
                <a:cubicBezTo>
                  <a:pt x="13097" y="1240"/>
                  <a:pt x="12883" y="1307"/>
                  <a:pt x="12611" y="1459"/>
                </a:cubicBezTo>
                <a:cubicBezTo>
                  <a:pt x="12442" y="1553"/>
                  <a:pt x="12289" y="1630"/>
                  <a:pt x="12269" y="1630"/>
                </a:cubicBezTo>
                <a:cubicBezTo>
                  <a:pt x="12204" y="1630"/>
                  <a:pt x="12234" y="1963"/>
                  <a:pt x="12307" y="2046"/>
                </a:cubicBezTo>
                <a:cubicBezTo>
                  <a:pt x="12346" y="2091"/>
                  <a:pt x="12445" y="2129"/>
                  <a:pt x="12526" y="2129"/>
                </a:cubicBezTo>
                <a:cubicBezTo>
                  <a:pt x="12608" y="2129"/>
                  <a:pt x="12691" y="2152"/>
                  <a:pt x="12710" y="2181"/>
                </a:cubicBezTo>
                <a:cubicBezTo>
                  <a:pt x="12762" y="2260"/>
                  <a:pt x="13042" y="2189"/>
                  <a:pt x="13330" y="2024"/>
                </a:cubicBezTo>
                <a:cubicBezTo>
                  <a:pt x="13470" y="1943"/>
                  <a:pt x="13613" y="1894"/>
                  <a:pt x="13647" y="1913"/>
                </a:cubicBezTo>
                <a:cubicBezTo>
                  <a:pt x="13681" y="1932"/>
                  <a:pt x="13673" y="1907"/>
                  <a:pt x="13630" y="1858"/>
                </a:cubicBezTo>
                <a:cubicBezTo>
                  <a:pt x="13588" y="1809"/>
                  <a:pt x="13554" y="1677"/>
                  <a:pt x="13552" y="1564"/>
                </a:cubicBezTo>
                <a:cubicBezTo>
                  <a:pt x="13551" y="1397"/>
                  <a:pt x="13525" y="1348"/>
                  <a:pt x="13418" y="1295"/>
                </a:cubicBezTo>
                <a:cubicBezTo>
                  <a:pt x="13372" y="1272"/>
                  <a:pt x="13321" y="1259"/>
                  <a:pt x="13265" y="1254"/>
                </a:cubicBezTo>
                <a:close/>
                <a:moveTo>
                  <a:pt x="8590" y="1443"/>
                </a:moveTo>
                <a:cubicBezTo>
                  <a:pt x="8364" y="1453"/>
                  <a:pt x="8534" y="1460"/>
                  <a:pt x="8969" y="1460"/>
                </a:cubicBezTo>
                <a:cubicBezTo>
                  <a:pt x="9403" y="1460"/>
                  <a:pt x="9587" y="1453"/>
                  <a:pt x="9379" y="1443"/>
                </a:cubicBezTo>
                <a:cubicBezTo>
                  <a:pt x="9170" y="1434"/>
                  <a:pt x="8816" y="1434"/>
                  <a:pt x="8590" y="1443"/>
                </a:cubicBezTo>
                <a:close/>
                <a:moveTo>
                  <a:pt x="7165" y="1496"/>
                </a:moveTo>
                <a:cubicBezTo>
                  <a:pt x="7115" y="1508"/>
                  <a:pt x="7155" y="1519"/>
                  <a:pt x="7257" y="1519"/>
                </a:cubicBezTo>
                <a:cubicBezTo>
                  <a:pt x="7358" y="1519"/>
                  <a:pt x="7401" y="1508"/>
                  <a:pt x="7350" y="1496"/>
                </a:cubicBezTo>
                <a:cubicBezTo>
                  <a:pt x="7299" y="1483"/>
                  <a:pt x="7216" y="1483"/>
                  <a:pt x="7165" y="1496"/>
                </a:cubicBezTo>
                <a:close/>
                <a:moveTo>
                  <a:pt x="6463" y="1537"/>
                </a:moveTo>
                <a:cubicBezTo>
                  <a:pt x="6444" y="1536"/>
                  <a:pt x="6423" y="1540"/>
                  <a:pt x="6404" y="1547"/>
                </a:cubicBezTo>
                <a:cubicBezTo>
                  <a:pt x="6362" y="1563"/>
                  <a:pt x="6375" y="1574"/>
                  <a:pt x="6436" y="1576"/>
                </a:cubicBezTo>
                <a:cubicBezTo>
                  <a:pt x="6492" y="1578"/>
                  <a:pt x="6523" y="1568"/>
                  <a:pt x="6506" y="1551"/>
                </a:cubicBezTo>
                <a:cubicBezTo>
                  <a:pt x="6497" y="1543"/>
                  <a:pt x="6481" y="1537"/>
                  <a:pt x="6463" y="1537"/>
                </a:cubicBezTo>
                <a:close/>
                <a:moveTo>
                  <a:pt x="14537" y="2243"/>
                </a:moveTo>
                <a:cubicBezTo>
                  <a:pt x="14539" y="2252"/>
                  <a:pt x="14570" y="2281"/>
                  <a:pt x="14630" y="2336"/>
                </a:cubicBezTo>
                <a:cubicBezTo>
                  <a:pt x="14762" y="2457"/>
                  <a:pt x="14828" y="2480"/>
                  <a:pt x="14763" y="2381"/>
                </a:cubicBezTo>
                <a:cubicBezTo>
                  <a:pt x="14744" y="2351"/>
                  <a:pt x="14677" y="2301"/>
                  <a:pt x="14613" y="2270"/>
                </a:cubicBezTo>
                <a:cubicBezTo>
                  <a:pt x="14561" y="2245"/>
                  <a:pt x="14535" y="2234"/>
                  <a:pt x="14537" y="2243"/>
                </a:cubicBezTo>
                <a:close/>
                <a:moveTo>
                  <a:pt x="1462" y="6921"/>
                </a:moveTo>
                <a:cubicBezTo>
                  <a:pt x="1497" y="6917"/>
                  <a:pt x="1533" y="6938"/>
                  <a:pt x="1603" y="6981"/>
                </a:cubicBezTo>
                <a:cubicBezTo>
                  <a:pt x="1681" y="7030"/>
                  <a:pt x="1807" y="7086"/>
                  <a:pt x="1882" y="7106"/>
                </a:cubicBezTo>
                <a:cubicBezTo>
                  <a:pt x="1957" y="7126"/>
                  <a:pt x="2011" y="7169"/>
                  <a:pt x="2003" y="7202"/>
                </a:cubicBezTo>
                <a:cubicBezTo>
                  <a:pt x="1993" y="7241"/>
                  <a:pt x="2025" y="7252"/>
                  <a:pt x="2091" y="7232"/>
                </a:cubicBezTo>
                <a:cubicBezTo>
                  <a:pt x="2163" y="7211"/>
                  <a:pt x="2213" y="7231"/>
                  <a:pt x="2251" y="7299"/>
                </a:cubicBezTo>
                <a:cubicBezTo>
                  <a:pt x="2368" y="7505"/>
                  <a:pt x="2284" y="7822"/>
                  <a:pt x="2062" y="8010"/>
                </a:cubicBezTo>
                <a:cubicBezTo>
                  <a:pt x="2009" y="8056"/>
                  <a:pt x="1902" y="8108"/>
                  <a:pt x="1826" y="8126"/>
                </a:cubicBezTo>
                <a:cubicBezTo>
                  <a:pt x="1407" y="8225"/>
                  <a:pt x="998" y="7303"/>
                  <a:pt x="1331" y="7008"/>
                </a:cubicBezTo>
                <a:cubicBezTo>
                  <a:pt x="1394" y="6951"/>
                  <a:pt x="1428" y="6924"/>
                  <a:pt x="1462" y="692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Особливості застосуванн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Особливості застосування</a:t>
            </a:r>
          </a:p>
        </p:txBody>
      </p:sp>
      <p:sp>
        <p:nvSpPr>
          <p:cNvPr id="176" name="Тетрацикліни протипоказані:…"/>
          <p:cNvSpPr txBox="1">
            <a:spLocks noGrp="1"/>
          </p:cNvSpPr>
          <p:nvPr>
            <p:ph type="body" idx="1"/>
          </p:nvPr>
        </p:nvSpPr>
        <p:spPr>
          <a:xfrm>
            <a:off x="821293" y="3087990"/>
            <a:ext cx="17824577" cy="8256012"/>
          </a:xfrm>
          <a:prstGeom prst="rect">
            <a:avLst/>
          </a:prstGeom>
        </p:spPr>
        <p:txBody>
          <a:bodyPr/>
          <a:lstStyle/>
          <a:p>
            <a:pPr defTabSz="734694">
              <a:spcBef>
                <a:spcPts val="1600"/>
              </a:spcBef>
              <a:defRPr sz="4895" spc="-48"/>
            </a:pPr>
            <a:r>
              <a:t>Тетрацикліни протипоказані:</a:t>
            </a:r>
          </a:p>
          <a:p>
            <a:pPr marL="621665" indent="-621665" defTabSz="734694">
              <a:spcBef>
                <a:spcPts val="1600"/>
              </a:spcBef>
              <a:buSzPct val="123000"/>
              <a:buChar char="•"/>
              <a:defRPr sz="4895" spc="-48"/>
            </a:pPr>
            <a:r>
              <a:t> У людей, в яких була алергічна реакція на ці засоби</a:t>
            </a:r>
          </a:p>
          <a:p>
            <a:pPr marL="621665" indent="-621665" defTabSz="734694">
              <a:spcBef>
                <a:spcPts val="1600"/>
              </a:spcBef>
              <a:buSzPct val="123000"/>
              <a:buChar char="•"/>
              <a:defRPr sz="4895" spc="-48"/>
            </a:pPr>
            <a:r>
              <a:t>Діти віком меньше 8 років (крім деяких випадків, таких як: інгаляційні форми сибірки, плямиста гарячка Скелястих гір. У цих випадках користь перевищує потенційний ризик)</a:t>
            </a:r>
          </a:p>
          <a:p>
            <a:pPr marL="621665" indent="-621665" defTabSz="734694">
              <a:spcBef>
                <a:spcPts val="1600"/>
              </a:spcBef>
              <a:buSzPct val="123000"/>
              <a:buChar char="•"/>
              <a:defRPr sz="4895" spc="-48"/>
            </a:pPr>
            <a:r>
              <a:t>Тетрацикліни можуть проникати через плаценту, тому не рекомендується їх застосування у вагітних.</a:t>
            </a:r>
          </a:p>
          <a:p>
            <a:pPr marL="621665" indent="-621665" defTabSz="734694">
              <a:spcBef>
                <a:spcPts val="1600"/>
              </a:spcBef>
              <a:buSzPct val="123000"/>
              <a:buChar char="•"/>
              <a:defRPr sz="4895" spc="-48"/>
            </a:pPr>
            <a:r>
              <a:t>Не рекомендується їх застосовувати і під час годування дітей грудьми.</a:t>
            </a:r>
          </a:p>
        </p:txBody>
      </p:sp>
      <p:pic>
        <p:nvPicPr>
          <p:cNvPr id="177" name="scale_1200.jpeg" descr="scale_1200.jpeg"/>
          <p:cNvPicPr>
            <a:picLocks noChangeAspect="1"/>
          </p:cNvPicPr>
          <p:nvPr/>
        </p:nvPicPr>
        <p:blipFill>
          <a:blip r:embed="rId2" cstate="print">
            <a:extLst/>
          </a:blip>
          <a:srcRect l="22352" t="13608" r="18163" b="15627"/>
          <a:stretch>
            <a:fillRect/>
          </a:stretch>
        </p:blipFill>
        <p:spPr>
          <a:xfrm>
            <a:off x="17242301" y="5132602"/>
            <a:ext cx="6540394" cy="7780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573" extrusionOk="0">
                <a:moveTo>
                  <a:pt x="10977" y="0"/>
                </a:moveTo>
                <a:cubicBezTo>
                  <a:pt x="10892" y="-1"/>
                  <a:pt x="10807" y="3"/>
                  <a:pt x="10721" y="11"/>
                </a:cubicBezTo>
                <a:cubicBezTo>
                  <a:pt x="9405" y="137"/>
                  <a:pt x="8529" y="797"/>
                  <a:pt x="8228" y="1890"/>
                </a:cubicBezTo>
                <a:cubicBezTo>
                  <a:pt x="8126" y="2262"/>
                  <a:pt x="8112" y="3225"/>
                  <a:pt x="8202" y="3725"/>
                </a:cubicBezTo>
                <a:cubicBezTo>
                  <a:pt x="8287" y="4202"/>
                  <a:pt x="8275" y="5661"/>
                  <a:pt x="8182" y="6033"/>
                </a:cubicBezTo>
                <a:cubicBezTo>
                  <a:pt x="8139" y="6206"/>
                  <a:pt x="8121" y="6371"/>
                  <a:pt x="8143" y="6400"/>
                </a:cubicBezTo>
                <a:cubicBezTo>
                  <a:pt x="8226" y="6513"/>
                  <a:pt x="8605" y="6014"/>
                  <a:pt x="8926" y="5368"/>
                </a:cubicBezTo>
                <a:cubicBezTo>
                  <a:pt x="9050" y="5118"/>
                  <a:pt x="9178" y="4906"/>
                  <a:pt x="9211" y="4897"/>
                </a:cubicBezTo>
                <a:cubicBezTo>
                  <a:pt x="9243" y="4887"/>
                  <a:pt x="9368" y="5028"/>
                  <a:pt x="9487" y="5208"/>
                </a:cubicBezTo>
                <a:cubicBezTo>
                  <a:pt x="9691" y="5515"/>
                  <a:pt x="10351" y="6192"/>
                  <a:pt x="10764" y="6519"/>
                </a:cubicBezTo>
                <a:cubicBezTo>
                  <a:pt x="10970" y="6681"/>
                  <a:pt x="10973" y="6649"/>
                  <a:pt x="10662" y="7359"/>
                </a:cubicBezTo>
                <a:cubicBezTo>
                  <a:pt x="10559" y="7595"/>
                  <a:pt x="10416" y="7829"/>
                  <a:pt x="10345" y="7879"/>
                </a:cubicBezTo>
                <a:cubicBezTo>
                  <a:pt x="10199" y="7983"/>
                  <a:pt x="10061" y="7976"/>
                  <a:pt x="8779" y="7804"/>
                </a:cubicBezTo>
                <a:cubicBezTo>
                  <a:pt x="8355" y="7747"/>
                  <a:pt x="7865" y="7711"/>
                  <a:pt x="7690" y="7724"/>
                </a:cubicBezTo>
                <a:cubicBezTo>
                  <a:pt x="7415" y="7743"/>
                  <a:pt x="7325" y="7778"/>
                  <a:pt x="7038" y="7984"/>
                </a:cubicBezTo>
                <a:cubicBezTo>
                  <a:pt x="6495" y="8376"/>
                  <a:pt x="5543" y="9331"/>
                  <a:pt x="4691" y="10337"/>
                </a:cubicBezTo>
                <a:cubicBezTo>
                  <a:pt x="3781" y="11413"/>
                  <a:pt x="3510" y="11787"/>
                  <a:pt x="2797" y="12960"/>
                </a:cubicBezTo>
                <a:cubicBezTo>
                  <a:pt x="2502" y="13446"/>
                  <a:pt x="2156" y="13974"/>
                  <a:pt x="2027" y="14133"/>
                </a:cubicBezTo>
                <a:cubicBezTo>
                  <a:pt x="1810" y="14403"/>
                  <a:pt x="1434" y="14678"/>
                  <a:pt x="1284" y="14678"/>
                </a:cubicBezTo>
                <a:cubicBezTo>
                  <a:pt x="1198" y="14678"/>
                  <a:pt x="835" y="15010"/>
                  <a:pt x="650" y="15258"/>
                </a:cubicBezTo>
                <a:cubicBezTo>
                  <a:pt x="287" y="15744"/>
                  <a:pt x="1" y="16391"/>
                  <a:pt x="0" y="16731"/>
                </a:cubicBezTo>
                <a:cubicBezTo>
                  <a:pt x="-2" y="17119"/>
                  <a:pt x="303" y="16956"/>
                  <a:pt x="695" y="16361"/>
                </a:cubicBezTo>
                <a:cubicBezTo>
                  <a:pt x="1023" y="15863"/>
                  <a:pt x="1362" y="15545"/>
                  <a:pt x="1740" y="15382"/>
                </a:cubicBezTo>
                <a:cubicBezTo>
                  <a:pt x="1880" y="15322"/>
                  <a:pt x="2125" y="15160"/>
                  <a:pt x="2284" y="15023"/>
                </a:cubicBezTo>
                <a:cubicBezTo>
                  <a:pt x="2527" y="14813"/>
                  <a:pt x="3131" y="14116"/>
                  <a:pt x="3394" y="13744"/>
                </a:cubicBezTo>
                <a:cubicBezTo>
                  <a:pt x="3955" y="12948"/>
                  <a:pt x="4755" y="11975"/>
                  <a:pt x="5399" y="11308"/>
                </a:cubicBezTo>
                <a:cubicBezTo>
                  <a:pt x="5869" y="10819"/>
                  <a:pt x="6916" y="9939"/>
                  <a:pt x="7271" y="9733"/>
                </a:cubicBezTo>
                <a:cubicBezTo>
                  <a:pt x="7538" y="9578"/>
                  <a:pt x="7538" y="9579"/>
                  <a:pt x="7606" y="9687"/>
                </a:cubicBezTo>
                <a:cubicBezTo>
                  <a:pt x="7702" y="9838"/>
                  <a:pt x="7626" y="10286"/>
                  <a:pt x="7450" y="10606"/>
                </a:cubicBezTo>
                <a:cubicBezTo>
                  <a:pt x="7326" y="10829"/>
                  <a:pt x="7305" y="10944"/>
                  <a:pt x="7303" y="11397"/>
                </a:cubicBezTo>
                <a:lnTo>
                  <a:pt x="7302" y="11927"/>
                </a:lnTo>
                <a:lnTo>
                  <a:pt x="7087" y="12103"/>
                </a:lnTo>
                <a:cubicBezTo>
                  <a:pt x="6749" y="12379"/>
                  <a:pt x="6372" y="12863"/>
                  <a:pt x="6287" y="13129"/>
                </a:cubicBezTo>
                <a:cubicBezTo>
                  <a:pt x="6235" y="13290"/>
                  <a:pt x="6220" y="13530"/>
                  <a:pt x="6242" y="13844"/>
                </a:cubicBezTo>
                <a:cubicBezTo>
                  <a:pt x="6278" y="14356"/>
                  <a:pt x="6282" y="14350"/>
                  <a:pt x="5912" y="14544"/>
                </a:cubicBezTo>
                <a:lnTo>
                  <a:pt x="5747" y="14630"/>
                </a:lnTo>
                <a:lnTo>
                  <a:pt x="5536" y="14351"/>
                </a:lnTo>
                <a:cubicBezTo>
                  <a:pt x="5359" y="14118"/>
                  <a:pt x="5296" y="14072"/>
                  <a:pt x="5151" y="14072"/>
                </a:cubicBezTo>
                <a:cubicBezTo>
                  <a:pt x="4884" y="14072"/>
                  <a:pt x="4747" y="14224"/>
                  <a:pt x="4787" y="14476"/>
                </a:cubicBezTo>
                <a:cubicBezTo>
                  <a:pt x="4808" y="14609"/>
                  <a:pt x="5229" y="15334"/>
                  <a:pt x="5285" y="15334"/>
                </a:cubicBezTo>
                <a:cubicBezTo>
                  <a:pt x="5315" y="15334"/>
                  <a:pt x="5553" y="15244"/>
                  <a:pt x="5814" y="15133"/>
                </a:cubicBezTo>
                <a:cubicBezTo>
                  <a:pt x="6075" y="15022"/>
                  <a:pt x="6316" y="14930"/>
                  <a:pt x="6349" y="14930"/>
                </a:cubicBezTo>
                <a:cubicBezTo>
                  <a:pt x="6382" y="14930"/>
                  <a:pt x="6499" y="15095"/>
                  <a:pt x="6609" y="15297"/>
                </a:cubicBezTo>
                <a:cubicBezTo>
                  <a:pt x="6719" y="15498"/>
                  <a:pt x="6892" y="15764"/>
                  <a:pt x="6993" y="15887"/>
                </a:cubicBezTo>
                <a:cubicBezTo>
                  <a:pt x="7093" y="16011"/>
                  <a:pt x="7163" y="16131"/>
                  <a:pt x="7147" y="16153"/>
                </a:cubicBezTo>
                <a:cubicBezTo>
                  <a:pt x="7131" y="16175"/>
                  <a:pt x="6506" y="16192"/>
                  <a:pt x="5759" y="16192"/>
                </a:cubicBezTo>
                <a:cubicBezTo>
                  <a:pt x="4367" y="16192"/>
                  <a:pt x="3607" y="16256"/>
                  <a:pt x="3010" y="16423"/>
                </a:cubicBezTo>
                <a:cubicBezTo>
                  <a:pt x="1763" y="16772"/>
                  <a:pt x="1231" y="17435"/>
                  <a:pt x="1650" y="18117"/>
                </a:cubicBezTo>
                <a:cubicBezTo>
                  <a:pt x="1838" y="18424"/>
                  <a:pt x="2519" y="18774"/>
                  <a:pt x="3502" y="19068"/>
                </a:cubicBezTo>
                <a:cubicBezTo>
                  <a:pt x="4153" y="19262"/>
                  <a:pt x="5723" y="19584"/>
                  <a:pt x="6586" y="19700"/>
                </a:cubicBezTo>
                <a:cubicBezTo>
                  <a:pt x="7550" y="19830"/>
                  <a:pt x="7839" y="19880"/>
                  <a:pt x="7870" y="19923"/>
                </a:cubicBezTo>
                <a:cubicBezTo>
                  <a:pt x="7933" y="20008"/>
                  <a:pt x="7545" y="20169"/>
                  <a:pt x="7012" y="20277"/>
                </a:cubicBezTo>
                <a:cubicBezTo>
                  <a:pt x="5904" y="20502"/>
                  <a:pt x="5268" y="20799"/>
                  <a:pt x="5268" y="21091"/>
                </a:cubicBezTo>
                <a:cubicBezTo>
                  <a:pt x="5268" y="21272"/>
                  <a:pt x="5471" y="21479"/>
                  <a:pt x="5706" y="21540"/>
                </a:cubicBezTo>
                <a:cubicBezTo>
                  <a:pt x="5933" y="21599"/>
                  <a:pt x="6776" y="21576"/>
                  <a:pt x="7484" y="21493"/>
                </a:cubicBezTo>
                <a:cubicBezTo>
                  <a:pt x="7764" y="21460"/>
                  <a:pt x="9066" y="21229"/>
                  <a:pt x="10378" y="20979"/>
                </a:cubicBezTo>
                <a:cubicBezTo>
                  <a:pt x="12729" y="20531"/>
                  <a:pt x="12769" y="20525"/>
                  <a:pt x="13162" y="20581"/>
                </a:cubicBezTo>
                <a:cubicBezTo>
                  <a:pt x="13862" y="20679"/>
                  <a:pt x="14685" y="20837"/>
                  <a:pt x="15161" y="20965"/>
                </a:cubicBezTo>
                <a:cubicBezTo>
                  <a:pt x="16007" y="21191"/>
                  <a:pt x="16578" y="21106"/>
                  <a:pt x="16674" y="20738"/>
                </a:cubicBezTo>
                <a:cubicBezTo>
                  <a:pt x="16749" y="20450"/>
                  <a:pt x="16417" y="20129"/>
                  <a:pt x="16046" y="20129"/>
                </a:cubicBezTo>
                <a:cubicBezTo>
                  <a:pt x="15837" y="20129"/>
                  <a:pt x="15744" y="20007"/>
                  <a:pt x="15874" y="19904"/>
                </a:cubicBezTo>
                <a:cubicBezTo>
                  <a:pt x="15919" y="19868"/>
                  <a:pt x="16185" y="19776"/>
                  <a:pt x="16465" y="19700"/>
                </a:cubicBezTo>
                <a:cubicBezTo>
                  <a:pt x="16958" y="19567"/>
                  <a:pt x="17549" y="19373"/>
                  <a:pt x="18405" y="19062"/>
                </a:cubicBezTo>
                <a:cubicBezTo>
                  <a:pt x="19457" y="18680"/>
                  <a:pt x="19999" y="18176"/>
                  <a:pt x="19999" y="17580"/>
                </a:cubicBezTo>
                <a:cubicBezTo>
                  <a:pt x="19999" y="17275"/>
                  <a:pt x="19882" y="17056"/>
                  <a:pt x="19570" y="16771"/>
                </a:cubicBezTo>
                <a:cubicBezTo>
                  <a:pt x="19008" y="16257"/>
                  <a:pt x="18381" y="16124"/>
                  <a:pt x="16525" y="16128"/>
                </a:cubicBezTo>
                <a:cubicBezTo>
                  <a:pt x="15817" y="16130"/>
                  <a:pt x="15138" y="16144"/>
                  <a:pt x="15015" y="16158"/>
                </a:cubicBezTo>
                <a:cubicBezTo>
                  <a:pt x="14891" y="16173"/>
                  <a:pt x="14777" y="16166"/>
                  <a:pt x="14760" y="16143"/>
                </a:cubicBezTo>
                <a:cubicBezTo>
                  <a:pt x="14743" y="16120"/>
                  <a:pt x="14785" y="15990"/>
                  <a:pt x="14855" y="15856"/>
                </a:cubicBezTo>
                <a:cubicBezTo>
                  <a:pt x="14925" y="15721"/>
                  <a:pt x="15054" y="15430"/>
                  <a:pt x="15141" y="15207"/>
                </a:cubicBezTo>
                <a:cubicBezTo>
                  <a:pt x="15271" y="14875"/>
                  <a:pt x="15320" y="14806"/>
                  <a:pt x="15418" y="14812"/>
                </a:cubicBezTo>
                <a:cubicBezTo>
                  <a:pt x="15483" y="14817"/>
                  <a:pt x="15731" y="14836"/>
                  <a:pt x="15968" y="14856"/>
                </a:cubicBezTo>
                <a:lnTo>
                  <a:pt x="16397" y="14894"/>
                </a:lnTo>
                <a:lnTo>
                  <a:pt x="16444" y="14698"/>
                </a:lnTo>
                <a:cubicBezTo>
                  <a:pt x="16528" y="14342"/>
                  <a:pt x="16505" y="13913"/>
                  <a:pt x="16400" y="13856"/>
                </a:cubicBezTo>
                <a:cubicBezTo>
                  <a:pt x="16228" y="13764"/>
                  <a:pt x="15994" y="13854"/>
                  <a:pt x="15939" y="14034"/>
                </a:cubicBezTo>
                <a:cubicBezTo>
                  <a:pt x="15910" y="14129"/>
                  <a:pt x="15844" y="14206"/>
                  <a:pt x="15782" y="14216"/>
                </a:cubicBezTo>
                <a:cubicBezTo>
                  <a:pt x="15563" y="14251"/>
                  <a:pt x="15266" y="14167"/>
                  <a:pt x="15170" y="14043"/>
                </a:cubicBezTo>
                <a:cubicBezTo>
                  <a:pt x="15080" y="13927"/>
                  <a:pt x="15080" y="13911"/>
                  <a:pt x="15176" y="13821"/>
                </a:cubicBezTo>
                <a:cubicBezTo>
                  <a:pt x="15234" y="13768"/>
                  <a:pt x="15442" y="13638"/>
                  <a:pt x="15640" y="13533"/>
                </a:cubicBezTo>
                <a:lnTo>
                  <a:pt x="16000" y="13340"/>
                </a:lnTo>
                <a:lnTo>
                  <a:pt x="15966" y="13012"/>
                </a:lnTo>
                <a:cubicBezTo>
                  <a:pt x="15922" y="12582"/>
                  <a:pt x="15816" y="12360"/>
                  <a:pt x="15639" y="12322"/>
                </a:cubicBezTo>
                <a:cubicBezTo>
                  <a:pt x="15435" y="12279"/>
                  <a:pt x="15379" y="12357"/>
                  <a:pt x="15344" y="12729"/>
                </a:cubicBezTo>
                <a:cubicBezTo>
                  <a:pt x="15306" y="13122"/>
                  <a:pt x="15224" y="13208"/>
                  <a:pt x="15003" y="13086"/>
                </a:cubicBezTo>
                <a:cubicBezTo>
                  <a:pt x="14918" y="13039"/>
                  <a:pt x="14849" y="12961"/>
                  <a:pt x="14849" y="12913"/>
                </a:cubicBezTo>
                <a:cubicBezTo>
                  <a:pt x="14849" y="12865"/>
                  <a:pt x="14633" y="12631"/>
                  <a:pt x="14370" y="12394"/>
                </a:cubicBezTo>
                <a:cubicBezTo>
                  <a:pt x="14106" y="12156"/>
                  <a:pt x="13891" y="11931"/>
                  <a:pt x="13891" y="11894"/>
                </a:cubicBezTo>
                <a:cubicBezTo>
                  <a:pt x="13891" y="11857"/>
                  <a:pt x="13935" y="11670"/>
                  <a:pt x="13990" y="11479"/>
                </a:cubicBezTo>
                <a:cubicBezTo>
                  <a:pt x="14078" y="11173"/>
                  <a:pt x="14080" y="11070"/>
                  <a:pt x="14012" y="10586"/>
                </a:cubicBezTo>
                <a:cubicBezTo>
                  <a:pt x="13937" y="10055"/>
                  <a:pt x="13950" y="9883"/>
                  <a:pt x="14060" y="9883"/>
                </a:cubicBezTo>
                <a:cubicBezTo>
                  <a:pt x="14125" y="9883"/>
                  <a:pt x="14862" y="10413"/>
                  <a:pt x="16136" y="11375"/>
                </a:cubicBezTo>
                <a:cubicBezTo>
                  <a:pt x="16932" y="11976"/>
                  <a:pt x="18138" y="13018"/>
                  <a:pt x="18725" y="13610"/>
                </a:cubicBezTo>
                <a:cubicBezTo>
                  <a:pt x="19068" y="13957"/>
                  <a:pt x="19681" y="14616"/>
                  <a:pt x="19777" y="14742"/>
                </a:cubicBezTo>
                <a:cubicBezTo>
                  <a:pt x="19835" y="14819"/>
                  <a:pt x="20019" y="14989"/>
                  <a:pt x="20185" y="15120"/>
                </a:cubicBezTo>
                <a:cubicBezTo>
                  <a:pt x="20670" y="15504"/>
                  <a:pt x="20726" y="15595"/>
                  <a:pt x="20783" y="16083"/>
                </a:cubicBezTo>
                <a:cubicBezTo>
                  <a:pt x="20849" y="16649"/>
                  <a:pt x="20949" y="17000"/>
                  <a:pt x="21043" y="17000"/>
                </a:cubicBezTo>
                <a:cubicBezTo>
                  <a:pt x="21353" y="17000"/>
                  <a:pt x="21598" y="16220"/>
                  <a:pt x="21484" y="15600"/>
                </a:cubicBezTo>
                <a:cubicBezTo>
                  <a:pt x="21404" y="15162"/>
                  <a:pt x="21319" y="15028"/>
                  <a:pt x="20867" y="14628"/>
                </a:cubicBezTo>
                <a:cubicBezTo>
                  <a:pt x="20663" y="14447"/>
                  <a:pt x="20223" y="13959"/>
                  <a:pt x="19889" y="13543"/>
                </a:cubicBezTo>
                <a:cubicBezTo>
                  <a:pt x="19076" y="12530"/>
                  <a:pt x="18395" y="11811"/>
                  <a:pt x="17064" y="10563"/>
                </a:cubicBezTo>
                <a:cubicBezTo>
                  <a:pt x="16883" y="10393"/>
                  <a:pt x="16536" y="10063"/>
                  <a:pt x="16293" y="9829"/>
                </a:cubicBezTo>
                <a:cubicBezTo>
                  <a:pt x="15518" y="9084"/>
                  <a:pt x="14468" y="8161"/>
                  <a:pt x="14196" y="7984"/>
                </a:cubicBezTo>
                <a:cubicBezTo>
                  <a:pt x="13938" y="7817"/>
                  <a:pt x="13921" y="7814"/>
                  <a:pt x="13350" y="7814"/>
                </a:cubicBezTo>
                <a:cubicBezTo>
                  <a:pt x="13030" y="7814"/>
                  <a:pt x="12464" y="7858"/>
                  <a:pt x="12093" y="7913"/>
                </a:cubicBezTo>
                <a:cubicBezTo>
                  <a:pt x="11120" y="8056"/>
                  <a:pt x="11075" y="8019"/>
                  <a:pt x="11439" y="7407"/>
                </a:cubicBezTo>
                <a:cubicBezTo>
                  <a:pt x="11682" y="6998"/>
                  <a:pt x="11716" y="6981"/>
                  <a:pt x="12190" y="7057"/>
                </a:cubicBezTo>
                <a:cubicBezTo>
                  <a:pt x="12948" y="7177"/>
                  <a:pt x="13860" y="6994"/>
                  <a:pt x="14487" y="6595"/>
                </a:cubicBezTo>
                <a:cubicBezTo>
                  <a:pt x="14648" y="6492"/>
                  <a:pt x="14794" y="6422"/>
                  <a:pt x="14814" y="6438"/>
                </a:cubicBezTo>
                <a:cubicBezTo>
                  <a:pt x="14833" y="6455"/>
                  <a:pt x="14849" y="6439"/>
                  <a:pt x="14849" y="6404"/>
                </a:cubicBezTo>
                <a:cubicBezTo>
                  <a:pt x="14849" y="6370"/>
                  <a:pt x="14971" y="6208"/>
                  <a:pt x="15122" y="6043"/>
                </a:cubicBezTo>
                <a:cubicBezTo>
                  <a:pt x="15334" y="5811"/>
                  <a:pt x="15431" y="5744"/>
                  <a:pt x="15556" y="5743"/>
                </a:cubicBezTo>
                <a:cubicBezTo>
                  <a:pt x="15699" y="5742"/>
                  <a:pt x="15704" y="5735"/>
                  <a:pt x="15607" y="5688"/>
                </a:cubicBezTo>
                <a:cubicBezTo>
                  <a:pt x="15505" y="5638"/>
                  <a:pt x="15505" y="5628"/>
                  <a:pt x="15598" y="5542"/>
                </a:cubicBezTo>
                <a:cubicBezTo>
                  <a:pt x="15655" y="5489"/>
                  <a:pt x="15682" y="5408"/>
                  <a:pt x="15662" y="5354"/>
                </a:cubicBezTo>
                <a:cubicBezTo>
                  <a:pt x="15643" y="5303"/>
                  <a:pt x="15681" y="5130"/>
                  <a:pt x="15748" y="4969"/>
                </a:cubicBezTo>
                <a:cubicBezTo>
                  <a:pt x="15815" y="4809"/>
                  <a:pt x="15927" y="4390"/>
                  <a:pt x="15996" y="4037"/>
                </a:cubicBezTo>
                <a:cubicBezTo>
                  <a:pt x="16118" y="3419"/>
                  <a:pt x="16119" y="3386"/>
                  <a:pt x="16020" y="3069"/>
                </a:cubicBezTo>
                <a:cubicBezTo>
                  <a:pt x="15862" y="2565"/>
                  <a:pt x="15575" y="2115"/>
                  <a:pt x="15209" y="1801"/>
                </a:cubicBezTo>
                <a:cubicBezTo>
                  <a:pt x="14930" y="1561"/>
                  <a:pt x="14800" y="1495"/>
                  <a:pt x="14368" y="1366"/>
                </a:cubicBezTo>
                <a:cubicBezTo>
                  <a:pt x="14088" y="1281"/>
                  <a:pt x="13621" y="1188"/>
                  <a:pt x="13329" y="1158"/>
                </a:cubicBezTo>
                <a:cubicBezTo>
                  <a:pt x="12836" y="1107"/>
                  <a:pt x="12786" y="1091"/>
                  <a:pt x="12598" y="923"/>
                </a:cubicBezTo>
                <a:cubicBezTo>
                  <a:pt x="12487" y="824"/>
                  <a:pt x="12351" y="661"/>
                  <a:pt x="12295" y="562"/>
                </a:cubicBezTo>
                <a:cubicBezTo>
                  <a:pt x="12107" y="228"/>
                  <a:pt x="11569" y="6"/>
                  <a:pt x="10977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Дякую за увагу!"/>
          <p:cNvSpPr txBox="1">
            <a:spLocks noGrp="1"/>
          </p:cNvSpPr>
          <p:nvPr>
            <p:ph type="body" idx="1"/>
          </p:nvPr>
        </p:nvSpPr>
        <p:spPr>
          <a:xfrm>
            <a:off x="917595" y="1069125"/>
            <a:ext cx="21971001" cy="7241584"/>
          </a:xfrm>
          <a:prstGeom prst="rect">
            <a:avLst/>
          </a:prstGeom>
        </p:spPr>
        <p:txBody>
          <a:bodyPr/>
          <a:lstStyle>
            <a:lvl1pPr>
              <a:defRPr sz="20700" spc="-207"/>
            </a:lvl1pPr>
          </a:lstStyle>
          <a:p>
            <a:r>
              <a:t>Дякую за увагу!</a:t>
            </a:r>
          </a:p>
        </p:txBody>
      </p:sp>
      <p:pic>
        <p:nvPicPr>
          <p:cNvPr id="180" name="butterfly-continuous-one-line-art-drawing_266639-2764.avif" descr="butterfly-continuous-one-line-art-drawing_266639-2764.avif"/>
          <p:cNvPicPr>
            <a:picLocks noChangeAspect="1"/>
          </p:cNvPicPr>
          <p:nvPr/>
        </p:nvPicPr>
        <p:blipFill>
          <a:blip r:embed="rId2" cstate="print">
            <a:extLst/>
          </a:blip>
          <a:srcRect l="22579" t="20607" r="20958" b="20616"/>
          <a:stretch>
            <a:fillRect/>
          </a:stretch>
        </p:blipFill>
        <p:spPr>
          <a:xfrm>
            <a:off x="15116011" y="1728453"/>
            <a:ext cx="4488856" cy="4672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564" extrusionOk="0">
                <a:moveTo>
                  <a:pt x="4761" y="0"/>
                </a:moveTo>
                <a:cubicBezTo>
                  <a:pt x="4593" y="0"/>
                  <a:pt x="4315" y="349"/>
                  <a:pt x="3691" y="1348"/>
                </a:cubicBezTo>
                <a:cubicBezTo>
                  <a:pt x="2676" y="2973"/>
                  <a:pt x="1937" y="4953"/>
                  <a:pt x="1656" y="6806"/>
                </a:cubicBezTo>
                <a:cubicBezTo>
                  <a:pt x="1534" y="7613"/>
                  <a:pt x="1532" y="9439"/>
                  <a:pt x="1652" y="10205"/>
                </a:cubicBezTo>
                <a:cubicBezTo>
                  <a:pt x="2225" y="13862"/>
                  <a:pt x="3835" y="16759"/>
                  <a:pt x="6070" y="18154"/>
                </a:cubicBezTo>
                <a:cubicBezTo>
                  <a:pt x="6887" y="18663"/>
                  <a:pt x="6923" y="18690"/>
                  <a:pt x="6923" y="18796"/>
                </a:cubicBezTo>
                <a:cubicBezTo>
                  <a:pt x="6923" y="18937"/>
                  <a:pt x="6741" y="19106"/>
                  <a:pt x="6590" y="19106"/>
                </a:cubicBezTo>
                <a:cubicBezTo>
                  <a:pt x="6517" y="19106"/>
                  <a:pt x="6336" y="19067"/>
                  <a:pt x="6188" y="19020"/>
                </a:cubicBezTo>
                <a:cubicBezTo>
                  <a:pt x="6040" y="18972"/>
                  <a:pt x="5567" y="18895"/>
                  <a:pt x="5139" y="18848"/>
                </a:cubicBezTo>
                <a:cubicBezTo>
                  <a:pt x="4097" y="18733"/>
                  <a:pt x="3998" y="18681"/>
                  <a:pt x="3533" y="18002"/>
                </a:cubicBezTo>
                <a:cubicBezTo>
                  <a:pt x="3055" y="17303"/>
                  <a:pt x="2898" y="17148"/>
                  <a:pt x="2515" y="17000"/>
                </a:cubicBezTo>
                <a:cubicBezTo>
                  <a:pt x="2150" y="16859"/>
                  <a:pt x="998" y="16523"/>
                  <a:pt x="971" y="16549"/>
                </a:cubicBezTo>
                <a:cubicBezTo>
                  <a:pt x="961" y="16559"/>
                  <a:pt x="1301" y="16696"/>
                  <a:pt x="1728" y="16853"/>
                </a:cubicBezTo>
                <a:cubicBezTo>
                  <a:pt x="2654" y="17193"/>
                  <a:pt x="2888" y="17374"/>
                  <a:pt x="3306" y="18071"/>
                </a:cubicBezTo>
                <a:cubicBezTo>
                  <a:pt x="3464" y="18334"/>
                  <a:pt x="3666" y="18618"/>
                  <a:pt x="3754" y="18703"/>
                </a:cubicBezTo>
                <a:cubicBezTo>
                  <a:pt x="3928" y="18871"/>
                  <a:pt x="4381" y="19015"/>
                  <a:pt x="4928" y="19078"/>
                </a:cubicBezTo>
                <a:cubicBezTo>
                  <a:pt x="5339" y="19126"/>
                  <a:pt x="5401" y="19181"/>
                  <a:pt x="5189" y="19315"/>
                </a:cubicBezTo>
                <a:cubicBezTo>
                  <a:pt x="5094" y="19375"/>
                  <a:pt x="5035" y="19467"/>
                  <a:pt x="5035" y="19555"/>
                </a:cubicBezTo>
                <a:cubicBezTo>
                  <a:pt x="5035" y="19693"/>
                  <a:pt x="5188" y="20044"/>
                  <a:pt x="5250" y="20044"/>
                </a:cubicBezTo>
                <a:cubicBezTo>
                  <a:pt x="5266" y="20044"/>
                  <a:pt x="5240" y="19967"/>
                  <a:pt x="5189" y="19871"/>
                </a:cubicBezTo>
                <a:cubicBezTo>
                  <a:pt x="5066" y="19643"/>
                  <a:pt x="5071" y="19474"/>
                  <a:pt x="5202" y="19406"/>
                </a:cubicBezTo>
                <a:cubicBezTo>
                  <a:pt x="5261" y="19376"/>
                  <a:pt x="5489" y="19334"/>
                  <a:pt x="5710" y="19311"/>
                </a:cubicBezTo>
                <a:cubicBezTo>
                  <a:pt x="6277" y="19253"/>
                  <a:pt x="6447" y="19352"/>
                  <a:pt x="7608" y="20434"/>
                </a:cubicBezTo>
                <a:cubicBezTo>
                  <a:pt x="8145" y="20934"/>
                  <a:pt x="8669" y="21395"/>
                  <a:pt x="8773" y="21456"/>
                </a:cubicBezTo>
                <a:cubicBezTo>
                  <a:pt x="8983" y="21579"/>
                  <a:pt x="9303" y="21600"/>
                  <a:pt x="9490" y="21503"/>
                </a:cubicBezTo>
                <a:cubicBezTo>
                  <a:pt x="9558" y="21468"/>
                  <a:pt x="9652" y="21351"/>
                  <a:pt x="9700" y="21241"/>
                </a:cubicBezTo>
                <a:cubicBezTo>
                  <a:pt x="9889" y="20806"/>
                  <a:pt x="9751" y="20305"/>
                  <a:pt x="9296" y="19762"/>
                </a:cubicBezTo>
                <a:cubicBezTo>
                  <a:pt x="9131" y="19565"/>
                  <a:pt x="9021" y="19390"/>
                  <a:pt x="9049" y="19373"/>
                </a:cubicBezTo>
                <a:cubicBezTo>
                  <a:pt x="9116" y="19333"/>
                  <a:pt x="9690" y="19525"/>
                  <a:pt x="11021" y="20034"/>
                </a:cubicBezTo>
                <a:cubicBezTo>
                  <a:pt x="13144" y="20847"/>
                  <a:pt x="13698" y="20956"/>
                  <a:pt x="14841" y="20787"/>
                </a:cubicBezTo>
                <a:cubicBezTo>
                  <a:pt x="15384" y="20707"/>
                  <a:pt x="15437" y="20709"/>
                  <a:pt x="15711" y="20813"/>
                </a:cubicBezTo>
                <a:cubicBezTo>
                  <a:pt x="16196" y="20996"/>
                  <a:pt x="16587" y="20933"/>
                  <a:pt x="16721" y="20650"/>
                </a:cubicBezTo>
                <a:cubicBezTo>
                  <a:pt x="16814" y="20455"/>
                  <a:pt x="16807" y="20289"/>
                  <a:pt x="16691" y="19961"/>
                </a:cubicBezTo>
                <a:cubicBezTo>
                  <a:pt x="16635" y="19804"/>
                  <a:pt x="16615" y="19661"/>
                  <a:pt x="16645" y="19633"/>
                </a:cubicBezTo>
                <a:cubicBezTo>
                  <a:pt x="16674" y="19606"/>
                  <a:pt x="16930" y="19558"/>
                  <a:pt x="17214" y="19525"/>
                </a:cubicBezTo>
                <a:cubicBezTo>
                  <a:pt x="17656" y="19475"/>
                  <a:pt x="17751" y="19445"/>
                  <a:pt x="17869" y="19313"/>
                </a:cubicBezTo>
                <a:cubicBezTo>
                  <a:pt x="18065" y="19094"/>
                  <a:pt x="18042" y="18889"/>
                  <a:pt x="17770" y="18458"/>
                </a:cubicBezTo>
                <a:cubicBezTo>
                  <a:pt x="17640" y="18250"/>
                  <a:pt x="17546" y="18061"/>
                  <a:pt x="17561" y="18036"/>
                </a:cubicBezTo>
                <a:cubicBezTo>
                  <a:pt x="17630" y="17926"/>
                  <a:pt x="18026" y="18019"/>
                  <a:pt x="18910" y="18353"/>
                </a:cubicBezTo>
                <a:cubicBezTo>
                  <a:pt x="20052" y="18785"/>
                  <a:pt x="20299" y="18812"/>
                  <a:pt x="20798" y="18549"/>
                </a:cubicBezTo>
                <a:cubicBezTo>
                  <a:pt x="21186" y="18346"/>
                  <a:pt x="21389" y="18128"/>
                  <a:pt x="21488" y="17811"/>
                </a:cubicBezTo>
                <a:cubicBezTo>
                  <a:pt x="21550" y="17609"/>
                  <a:pt x="21544" y="17541"/>
                  <a:pt x="21444" y="17307"/>
                </a:cubicBezTo>
                <a:cubicBezTo>
                  <a:pt x="21220" y="16789"/>
                  <a:pt x="20654" y="16681"/>
                  <a:pt x="19485" y="16934"/>
                </a:cubicBezTo>
                <a:cubicBezTo>
                  <a:pt x="18605" y="17124"/>
                  <a:pt x="18332" y="17090"/>
                  <a:pt x="17962" y="16747"/>
                </a:cubicBezTo>
                <a:cubicBezTo>
                  <a:pt x="17698" y="16502"/>
                  <a:pt x="17698" y="16287"/>
                  <a:pt x="17964" y="16031"/>
                </a:cubicBezTo>
                <a:cubicBezTo>
                  <a:pt x="18251" y="15755"/>
                  <a:pt x="18674" y="15682"/>
                  <a:pt x="19714" y="15731"/>
                </a:cubicBezTo>
                <a:cubicBezTo>
                  <a:pt x="20688" y="15776"/>
                  <a:pt x="21067" y="15700"/>
                  <a:pt x="21322" y="15408"/>
                </a:cubicBezTo>
                <a:cubicBezTo>
                  <a:pt x="21597" y="15094"/>
                  <a:pt x="21504" y="14567"/>
                  <a:pt x="21132" y="14324"/>
                </a:cubicBezTo>
                <a:cubicBezTo>
                  <a:pt x="21000" y="14239"/>
                  <a:pt x="20857" y="14214"/>
                  <a:pt x="20505" y="14216"/>
                </a:cubicBezTo>
                <a:cubicBezTo>
                  <a:pt x="20118" y="14218"/>
                  <a:pt x="19908" y="14265"/>
                  <a:pt x="19127" y="14524"/>
                </a:cubicBezTo>
                <a:cubicBezTo>
                  <a:pt x="18078" y="14871"/>
                  <a:pt x="17632" y="14915"/>
                  <a:pt x="17230" y="14714"/>
                </a:cubicBezTo>
                <a:cubicBezTo>
                  <a:pt x="16802" y="14501"/>
                  <a:pt x="15304" y="12895"/>
                  <a:pt x="15208" y="12546"/>
                </a:cubicBezTo>
                <a:cubicBezTo>
                  <a:pt x="15177" y="12431"/>
                  <a:pt x="15094" y="11941"/>
                  <a:pt x="15026" y="11458"/>
                </a:cubicBezTo>
                <a:cubicBezTo>
                  <a:pt x="14631" y="8687"/>
                  <a:pt x="14421" y="8113"/>
                  <a:pt x="13238" y="6548"/>
                </a:cubicBezTo>
                <a:cubicBezTo>
                  <a:pt x="12106" y="5049"/>
                  <a:pt x="12089" y="5001"/>
                  <a:pt x="12110" y="3203"/>
                </a:cubicBezTo>
                <a:cubicBezTo>
                  <a:pt x="12122" y="2050"/>
                  <a:pt x="12109" y="1795"/>
                  <a:pt x="12018" y="1507"/>
                </a:cubicBezTo>
                <a:cubicBezTo>
                  <a:pt x="11875" y="1052"/>
                  <a:pt x="11716" y="973"/>
                  <a:pt x="11329" y="1170"/>
                </a:cubicBezTo>
                <a:cubicBezTo>
                  <a:pt x="11179" y="1247"/>
                  <a:pt x="10931" y="1443"/>
                  <a:pt x="10777" y="1606"/>
                </a:cubicBezTo>
                <a:cubicBezTo>
                  <a:pt x="10144" y="2279"/>
                  <a:pt x="9023" y="3829"/>
                  <a:pt x="8050" y="5377"/>
                </a:cubicBezTo>
                <a:cubicBezTo>
                  <a:pt x="7822" y="5740"/>
                  <a:pt x="7594" y="6037"/>
                  <a:pt x="7545" y="6037"/>
                </a:cubicBezTo>
                <a:cubicBezTo>
                  <a:pt x="7496" y="6037"/>
                  <a:pt x="7231" y="5819"/>
                  <a:pt x="6957" y="5553"/>
                </a:cubicBezTo>
                <a:cubicBezTo>
                  <a:pt x="6405" y="5017"/>
                  <a:pt x="6171" y="4618"/>
                  <a:pt x="5828" y="3634"/>
                </a:cubicBezTo>
                <a:cubicBezTo>
                  <a:pt x="5589" y="2945"/>
                  <a:pt x="5255" y="1625"/>
                  <a:pt x="5103" y="771"/>
                </a:cubicBezTo>
                <a:cubicBezTo>
                  <a:pt x="5040" y="418"/>
                  <a:pt x="4970" y="100"/>
                  <a:pt x="4947" y="64"/>
                </a:cubicBezTo>
                <a:cubicBezTo>
                  <a:pt x="4924" y="29"/>
                  <a:pt x="4841" y="0"/>
                  <a:pt x="4761" y="0"/>
                </a:cubicBezTo>
                <a:close/>
                <a:moveTo>
                  <a:pt x="0" y="16089"/>
                </a:moveTo>
                <a:cubicBezTo>
                  <a:pt x="3" y="16104"/>
                  <a:pt x="94" y="16168"/>
                  <a:pt x="269" y="16271"/>
                </a:cubicBezTo>
                <a:cubicBezTo>
                  <a:pt x="394" y="16345"/>
                  <a:pt x="521" y="16407"/>
                  <a:pt x="552" y="16408"/>
                </a:cubicBezTo>
                <a:cubicBezTo>
                  <a:pt x="628" y="16411"/>
                  <a:pt x="604" y="16394"/>
                  <a:pt x="253" y="16203"/>
                </a:cubicBezTo>
                <a:cubicBezTo>
                  <a:pt x="81" y="16109"/>
                  <a:pt x="-3" y="16075"/>
                  <a:pt x="0" y="16089"/>
                </a:cubicBezTo>
                <a:close/>
                <a:moveTo>
                  <a:pt x="20452" y="17174"/>
                </a:moveTo>
                <a:cubicBezTo>
                  <a:pt x="20683" y="17175"/>
                  <a:pt x="20848" y="17214"/>
                  <a:pt x="20953" y="17293"/>
                </a:cubicBezTo>
                <a:cubicBezTo>
                  <a:pt x="21258" y="17524"/>
                  <a:pt x="21134" y="17870"/>
                  <a:pt x="20637" y="18174"/>
                </a:cubicBezTo>
                <a:cubicBezTo>
                  <a:pt x="20481" y="18269"/>
                  <a:pt x="20279" y="18344"/>
                  <a:pt x="20174" y="18342"/>
                </a:cubicBezTo>
                <a:cubicBezTo>
                  <a:pt x="19989" y="18340"/>
                  <a:pt x="19249" y="18069"/>
                  <a:pt x="18749" y="17822"/>
                </a:cubicBezTo>
                <a:cubicBezTo>
                  <a:pt x="18498" y="17698"/>
                  <a:pt x="18490" y="17686"/>
                  <a:pt x="18573" y="17564"/>
                </a:cubicBezTo>
                <a:cubicBezTo>
                  <a:pt x="18622" y="17493"/>
                  <a:pt x="18739" y="17428"/>
                  <a:pt x="18836" y="17417"/>
                </a:cubicBezTo>
                <a:cubicBezTo>
                  <a:pt x="18933" y="17407"/>
                  <a:pt x="19258" y="17348"/>
                  <a:pt x="19557" y="17285"/>
                </a:cubicBezTo>
                <a:cubicBezTo>
                  <a:pt x="19924" y="17209"/>
                  <a:pt x="20221" y="17172"/>
                  <a:pt x="20452" y="1717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b7ca45-b60c-42e8-bffa-54e603c66290" xsi:nil="true"/>
    <lcf76f155ced4ddcb4097134ff3c332f xmlns="b8fe0a08-5d13-4527-b6da-45b036e564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9" ma:contentTypeDescription="Создание документа." ma:contentTypeScope="" ma:versionID="9eafdcc8666d14964a6fb37490e7461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e955451ac09686499e5fc1a3427fc953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97939fb-c391-4571-a8dd-1335035cf352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A3703A-074F-4D82-9824-9FAF74213CE6}">
  <ds:schemaRefs>
    <ds:schemaRef ds:uri="http://schemas.microsoft.com/office/2006/metadata/properties"/>
    <ds:schemaRef ds:uri="http://schemas.microsoft.com/office/infopath/2007/PartnerControls"/>
    <ds:schemaRef ds:uri="30b7ca45-b60c-42e8-bffa-54e603c66290"/>
    <ds:schemaRef ds:uri="b8fe0a08-5d13-4527-b6da-45b036e56415"/>
  </ds:schemaRefs>
</ds:datastoreItem>
</file>

<file path=customXml/itemProps2.xml><?xml version="1.0" encoding="utf-8"?>
<ds:datastoreItem xmlns:ds="http://schemas.openxmlformats.org/officeDocument/2006/customXml" ds:itemID="{FDEAF30E-F84D-47E8-A965-A740993AD0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D12C21-FEF9-47F3-A793-58CE5421AC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e0a08-5d13-4527-b6da-45b036e56415"/>
    <ds:schemaRef ds:uri="30b7ca45-b60c-42e8-bffa-54e603c66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Office PowerPoint</Application>
  <PresentationFormat>Произвольный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33_DynamicLight</vt:lpstr>
      <vt:lpstr>Тетрацикліни </vt:lpstr>
      <vt:lpstr>Тетрацикліни - група антибіотиків широкого спектру діїї з переважно бактеріостатичною дією. </vt:lpstr>
      <vt:lpstr>Слайд 3</vt:lpstr>
      <vt:lpstr>Хіміотерапевтичний спектр </vt:lpstr>
      <vt:lpstr>Фармакокінетика</vt:lpstr>
      <vt:lpstr>Побічні дії</vt:lpstr>
      <vt:lpstr>Особливості застосування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Тетрацикліни </dc:title>
  <cp:lastModifiedBy>Холод Поліна</cp:lastModifiedBy>
  <cp:revision>1</cp:revision>
  <dcterms:modified xsi:type="dcterms:W3CDTF">2024-02-14T11:45:42Z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