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sldIdLst>
    <p:sldId id="256" r:id="rId4"/>
    <p:sldId id="264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08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443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712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5549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9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45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2339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414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642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6265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275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6B833-CE30-48FB-B8B2-67DF739EEE0E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C2E6D-CECA-42C8-85EE-CE2C00B1FD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565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2492896"/>
            <a:ext cx="5723468" cy="1130009"/>
          </a:xfrm>
        </p:spPr>
        <p:txBody>
          <a:bodyPr>
            <a:normAutofit/>
          </a:bodyPr>
          <a:lstStyle/>
          <a:p>
            <a:r>
              <a:rPr lang="uk-UA" sz="6600" dirty="0" smtClean="0"/>
              <a:t>Тетрацикліни</a:t>
            </a:r>
            <a:endParaRPr lang="ru-RU" sz="6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71906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dirty="0" smtClean="0"/>
              <a:t>Представники групи: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772816"/>
            <a:ext cx="619640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err="1"/>
              <a:t>Т</a:t>
            </a:r>
            <a:r>
              <a:rPr lang="ru-RU" sz="3200" dirty="0" err="1" smtClean="0"/>
              <a:t>етрациклін</a:t>
            </a:r>
            <a:r>
              <a:rPr lang="ru-RU" sz="3200" dirty="0"/>
              <a:t>, </a:t>
            </a:r>
            <a:r>
              <a:rPr lang="ru-RU" sz="3200" dirty="0" err="1"/>
              <a:t>окситетрациклін</a:t>
            </a:r>
            <a:r>
              <a:rPr lang="ru-RU" sz="3200" dirty="0"/>
              <a:t>, </a:t>
            </a:r>
            <a:r>
              <a:rPr lang="ru-RU" sz="3200" dirty="0" err="1"/>
              <a:t>хлортетрациклін</a:t>
            </a:r>
            <a:r>
              <a:rPr lang="ru-RU" sz="3200" dirty="0"/>
              <a:t>, </a:t>
            </a:r>
            <a:r>
              <a:rPr lang="ru-RU" sz="3200" dirty="0" err="1"/>
              <a:t>доксициклін</a:t>
            </a:r>
            <a:r>
              <a:rPr lang="ru-RU" sz="3200" dirty="0"/>
              <a:t>, </a:t>
            </a:r>
            <a:r>
              <a:rPr lang="ru-RU" sz="3200" dirty="0" err="1"/>
              <a:t>метациклін</a:t>
            </a:r>
            <a:r>
              <a:rPr lang="ru-RU" sz="32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84984"/>
            <a:ext cx="2369616" cy="236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4807" y="3284984"/>
            <a:ext cx="2369617" cy="2369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59" t="3960" r="23759" b="3960"/>
          <a:stretch/>
        </p:blipFill>
        <p:spPr bwMode="auto">
          <a:xfrm>
            <a:off x="5847536" y="3112376"/>
            <a:ext cx="2316864" cy="270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236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80728"/>
            <a:ext cx="7344816" cy="474234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err="1"/>
              <a:t>Тетрацикліни</a:t>
            </a:r>
            <a:r>
              <a:rPr lang="ru-RU" dirty="0"/>
              <a:t> — одна з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застосовуваних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бактеріостатичних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 широкого спектра </a:t>
            </a:r>
            <a:r>
              <a:rPr lang="ru-RU" dirty="0" err="1"/>
              <a:t>дії</a:t>
            </a:r>
            <a:r>
              <a:rPr lang="ru-RU" dirty="0"/>
              <a:t>. 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— ядро </a:t>
            </a:r>
            <a:r>
              <a:rPr lang="ru-RU" dirty="0" err="1"/>
              <a:t>октагідронафтацену</a:t>
            </a:r>
            <a:r>
              <a:rPr lang="ru-RU" dirty="0"/>
              <a:t>. </a:t>
            </a:r>
            <a:r>
              <a:rPr lang="ru-RU" dirty="0" err="1" smtClean="0"/>
              <a:t>Виглядає</a:t>
            </a:r>
            <a:r>
              <a:rPr lang="ru-RU" dirty="0" smtClean="0"/>
              <a:t> як </a:t>
            </a:r>
            <a:r>
              <a:rPr lang="ru-RU" dirty="0" err="1" smtClean="0"/>
              <a:t>жовтий</a:t>
            </a:r>
            <a:r>
              <a:rPr lang="ru-RU" dirty="0" smtClean="0"/>
              <a:t> </a:t>
            </a:r>
            <a:r>
              <a:rPr lang="ru-RU" dirty="0" err="1"/>
              <a:t>кристалічний</a:t>
            </a:r>
            <a:r>
              <a:rPr lang="ru-RU" dirty="0"/>
              <a:t> порошок, без запаху, </a:t>
            </a:r>
            <a:r>
              <a:rPr lang="ru-RU" dirty="0" err="1"/>
              <a:t>гіркий</a:t>
            </a:r>
            <a:r>
              <a:rPr lang="ru-RU" dirty="0"/>
              <a:t> на смак. </a:t>
            </a:r>
            <a:r>
              <a:rPr lang="ru-RU" dirty="0" err="1"/>
              <a:t>Дуже</a:t>
            </a:r>
            <a:r>
              <a:rPr lang="ru-RU" dirty="0"/>
              <a:t> погано </a:t>
            </a:r>
            <a:r>
              <a:rPr lang="ru-RU" dirty="0" err="1"/>
              <a:t>розчиняється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та </a:t>
            </a:r>
            <a:r>
              <a:rPr lang="ru-RU" dirty="0" err="1"/>
              <a:t>спирті</a:t>
            </a:r>
            <a:r>
              <a:rPr lang="ru-RU" dirty="0"/>
              <a:t>. </a:t>
            </a:r>
            <a:r>
              <a:rPr lang="ru-RU" dirty="0" err="1"/>
              <a:t>Стійкий</a:t>
            </a:r>
            <a:r>
              <a:rPr lang="ru-RU" dirty="0"/>
              <a:t> у </a:t>
            </a:r>
            <a:r>
              <a:rPr lang="ru-RU" dirty="0" err="1"/>
              <a:t>розчинах</a:t>
            </a:r>
            <a:r>
              <a:rPr lang="ru-RU" dirty="0"/>
              <a:t> </a:t>
            </a:r>
            <a:r>
              <a:rPr lang="ru-RU" dirty="0" err="1"/>
              <a:t>слабких</a:t>
            </a:r>
            <a:r>
              <a:rPr lang="ru-RU" dirty="0"/>
              <a:t> кислот, </a:t>
            </a:r>
            <a:r>
              <a:rPr lang="ru-RU" dirty="0" err="1"/>
              <a:t>руйнується</a:t>
            </a:r>
            <a:r>
              <a:rPr lang="ru-RU" dirty="0"/>
              <a:t> у </a:t>
            </a:r>
            <a:r>
              <a:rPr lang="ru-RU" dirty="0" err="1"/>
              <a:t>розчинах</a:t>
            </a:r>
            <a:r>
              <a:rPr lang="ru-RU" dirty="0"/>
              <a:t> </a:t>
            </a:r>
            <a:r>
              <a:rPr lang="ru-RU" dirty="0" err="1"/>
              <a:t>міцних</a:t>
            </a:r>
            <a:r>
              <a:rPr lang="ru-RU" dirty="0"/>
              <a:t> кислот та </a:t>
            </a:r>
            <a:r>
              <a:rPr lang="ru-RU" dirty="0" err="1"/>
              <a:t>лугів</a:t>
            </a:r>
            <a:r>
              <a:rPr lang="ru-RU" dirty="0"/>
              <a:t>. </a:t>
            </a:r>
            <a:r>
              <a:rPr lang="ru-RU" dirty="0" err="1"/>
              <a:t>Гігроскопічний</a:t>
            </a:r>
            <a:r>
              <a:rPr lang="ru-RU" dirty="0"/>
              <a:t>.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люмінесценції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синьо-фіолетових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Загальна</a:t>
            </a:r>
            <a:r>
              <a:rPr lang="ru-RU" dirty="0"/>
              <a:t> формула </a:t>
            </a:r>
            <a:r>
              <a:rPr lang="ru-RU" dirty="0" err="1"/>
              <a:t>Тетрацикліну</a:t>
            </a:r>
            <a:r>
              <a:rPr lang="ru-RU" dirty="0"/>
              <a:t>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2590126" cy="134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144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65245" cy="1202485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Механізм дії та спектр активності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772816"/>
            <a:ext cx="7056784" cy="42484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err="1"/>
              <a:t>Тетрациклін</a:t>
            </a:r>
            <a:r>
              <a:rPr lang="ru-RU" dirty="0"/>
              <a:t> — </a:t>
            </a:r>
            <a:r>
              <a:rPr lang="ru-RU" dirty="0" err="1"/>
              <a:t>бактеріостатичний</a:t>
            </a:r>
            <a:r>
              <a:rPr lang="ru-RU" dirty="0"/>
              <a:t> препарат,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синтезу </a:t>
            </a:r>
            <a:r>
              <a:rPr lang="ru-RU" dirty="0" err="1"/>
              <a:t>білка</a:t>
            </a:r>
            <a:r>
              <a:rPr lang="ru-RU" dirty="0"/>
              <a:t> у </a:t>
            </a:r>
            <a:r>
              <a:rPr lang="ru-RU" dirty="0" err="1"/>
              <a:t>бактеріальній</a:t>
            </a:r>
            <a:r>
              <a:rPr lang="ru-RU" dirty="0"/>
              <a:t> </a:t>
            </a:r>
            <a:r>
              <a:rPr lang="ru-RU" dirty="0" err="1"/>
              <a:t>клітині</a:t>
            </a:r>
            <a:r>
              <a:rPr lang="ru-RU" dirty="0"/>
              <a:t>. </a:t>
            </a:r>
            <a:r>
              <a:rPr lang="ru-RU" dirty="0" err="1"/>
              <a:t>Потрапляючи</a:t>
            </a:r>
            <a:r>
              <a:rPr lang="ru-RU" dirty="0"/>
              <a:t> у </a:t>
            </a:r>
            <a:r>
              <a:rPr lang="ru-RU" dirty="0" err="1"/>
              <a:t>клітину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</a:t>
            </a:r>
            <a:r>
              <a:rPr lang="ru-RU" dirty="0" err="1"/>
              <a:t>антибіотик</a:t>
            </a:r>
            <a:r>
              <a:rPr lang="ru-RU" dirty="0"/>
              <a:t> </a:t>
            </a:r>
            <a:r>
              <a:rPr lang="ru-RU" dirty="0" err="1"/>
              <a:t>перешкоджає</a:t>
            </a:r>
            <a:r>
              <a:rPr lang="ru-RU" dirty="0"/>
              <a:t> </a:t>
            </a:r>
            <a:r>
              <a:rPr lang="ru-RU" dirty="0" err="1"/>
              <a:t>утворенню</a:t>
            </a:r>
            <a:r>
              <a:rPr lang="ru-RU" dirty="0"/>
              <a:t> комплексу </a:t>
            </a:r>
            <a:r>
              <a:rPr lang="ru-RU" dirty="0" err="1"/>
              <a:t>транспортної</a:t>
            </a:r>
            <a:r>
              <a:rPr lang="ru-RU" dirty="0"/>
              <a:t> РНК з рибосомою, таким чином синтез </a:t>
            </a:r>
            <a:r>
              <a:rPr lang="ru-RU" dirty="0" err="1"/>
              <a:t>білка</a:t>
            </a:r>
            <a:r>
              <a:rPr lang="ru-RU" dirty="0"/>
              <a:t> </a:t>
            </a:r>
            <a:r>
              <a:rPr lang="ru-RU" dirty="0" err="1"/>
              <a:t>припиняється</a:t>
            </a:r>
            <a:r>
              <a:rPr lang="ru-RU" dirty="0"/>
              <a:t>. Спектр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тетрацикліну</a:t>
            </a:r>
            <a:r>
              <a:rPr lang="ru-RU" dirty="0"/>
              <a:t> широкий,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багаторічного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патогенних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</a:t>
            </a:r>
            <a:r>
              <a:rPr lang="ru-RU" dirty="0" err="1"/>
              <a:t>виробили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резистентність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Тетрациклін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похідні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у </a:t>
            </a:r>
            <a:r>
              <a:rPr lang="ru-RU" dirty="0" err="1"/>
              <a:t>відношенні</a:t>
            </a:r>
            <a:r>
              <a:rPr lang="ru-RU" dirty="0"/>
              <a:t> </a:t>
            </a:r>
            <a:r>
              <a:rPr lang="ru-RU" dirty="0" err="1"/>
              <a:t>пневмококів</a:t>
            </a:r>
            <a:r>
              <a:rPr lang="ru-RU" dirty="0"/>
              <a:t>, </a:t>
            </a:r>
            <a:r>
              <a:rPr lang="ru-RU" dirty="0" err="1"/>
              <a:t>стафілококів</a:t>
            </a:r>
            <a:r>
              <a:rPr lang="ru-RU" dirty="0"/>
              <a:t>,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ентерококів</a:t>
            </a:r>
            <a:r>
              <a:rPr lang="ru-RU" dirty="0"/>
              <a:t>, </a:t>
            </a:r>
            <a:r>
              <a:rPr lang="ru-RU" dirty="0" err="1"/>
              <a:t>бактерій</a:t>
            </a:r>
            <a:r>
              <a:rPr lang="ru-RU" dirty="0"/>
              <a:t> роду </a:t>
            </a:r>
            <a:r>
              <a:rPr lang="en-US" dirty="0"/>
              <a:t>Neisseria, </a:t>
            </a:r>
            <a:r>
              <a:rPr lang="ru-RU" dirty="0" err="1"/>
              <a:t>лістерій</a:t>
            </a:r>
            <a:r>
              <a:rPr lang="ru-RU" dirty="0"/>
              <a:t>, </a:t>
            </a:r>
            <a:r>
              <a:rPr lang="ru-RU" dirty="0" err="1"/>
              <a:t>бруцел</a:t>
            </a:r>
            <a:r>
              <a:rPr lang="ru-RU" dirty="0"/>
              <a:t>, </a:t>
            </a:r>
            <a:r>
              <a:rPr lang="ru-RU" dirty="0" err="1"/>
              <a:t>кампілобактерій</a:t>
            </a:r>
            <a:r>
              <a:rPr lang="ru-RU" dirty="0"/>
              <a:t>, </a:t>
            </a:r>
            <a:r>
              <a:rPr lang="ru-RU" dirty="0" err="1"/>
              <a:t>збудників</a:t>
            </a:r>
            <a:r>
              <a:rPr lang="ru-RU" dirty="0"/>
              <a:t> </a:t>
            </a:r>
            <a:r>
              <a:rPr lang="ru-RU" dirty="0" err="1"/>
              <a:t>чуми</a:t>
            </a:r>
            <a:r>
              <a:rPr lang="ru-RU" dirty="0"/>
              <a:t>, </a:t>
            </a:r>
            <a:r>
              <a:rPr lang="ru-RU" dirty="0" err="1"/>
              <a:t>сибірки</a:t>
            </a:r>
            <a:r>
              <a:rPr lang="ru-RU" dirty="0"/>
              <a:t>, </a:t>
            </a:r>
            <a:r>
              <a:rPr lang="ru-RU" dirty="0" err="1"/>
              <a:t>туляремії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</a:t>
            </a:r>
            <a:r>
              <a:rPr lang="ru-RU" dirty="0" err="1"/>
              <a:t>рикетсії</a:t>
            </a:r>
            <a:r>
              <a:rPr lang="ru-RU" dirty="0"/>
              <a:t>, </a:t>
            </a:r>
            <a:r>
              <a:rPr lang="ru-RU" dirty="0" err="1"/>
              <a:t>хламідії</a:t>
            </a:r>
            <a:r>
              <a:rPr lang="ru-RU" dirty="0"/>
              <a:t>, </a:t>
            </a:r>
            <a:r>
              <a:rPr lang="ru-RU" dirty="0" err="1"/>
              <a:t>мікоплазми</a:t>
            </a:r>
            <a:r>
              <a:rPr lang="ru-RU" dirty="0"/>
              <a:t>, </a:t>
            </a:r>
            <a:r>
              <a:rPr lang="ru-RU" dirty="0" err="1"/>
              <a:t>борелії</a:t>
            </a:r>
            <a:r>
              <a:rPr lang="ru-RU" dirty="0"/>
              <a:t>, </a:t>
            </a:r>
            <a:r>
              <a:rPr lang="ru-RU" dirty="0" err="1"/>
              <a:t>спірохети</a:t>
            </a:r>
            <a:r>
              <a:rPr lang="ru-RU" dirty="0"/>
              <a:t>, </a:t>
            </a:r>
            <a:r>
              <a:rPr lang="ru-RU" dirty="0" err="1"/>
              <a:t>клостридії</a:t>
            </a:r>
            <a:r>
              <a:rPr lang="ru-RU" dirty="0"/>
              <a:t>, </a:t>
            </a:r>
            <a:r>
              <a:rPr lang="ru-RU" dirty="0" err="1"/>
              <a:t>фузобактерії</a:t>
            </a:r>
            <a:r>
              <a:rPr lang="ru-RU" dirty="0"/>
              <a:t>,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актиноміцети</a:t>
            </a:r>
            <a:r>
              <a:rPr lang="ru-RU" dirty="0"/>
              <a:t> та </a:t>
            </a:r>
            <a:r>
              <a:rPr lang="ru-RU" dirty="0" err="1"/>
              <a:t>найпростіші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556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Фармакокінетика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err="1"/>
              <a:t>Потрапляючи</a:t>
            </a:r>
            <a:r>
              <a:rPr lang="ru-RU" dirty="0"/>
              <a:t> у </a:t>
            </a:r>
            <a:r>
              <a:rPr lang="ru-RU" dirty="0" err="1"/>
              <a:t>організм</a:t>
            </a:r>
            <a:r>
              <a:rPr lang="ru-RU" dirty="0"/>
              <a:t>, </a:t>
            </a:r>
            <a:r>
              <a:rPr lang="ru-RU" dirty="0" err="1"/>
              <a:t>тетрациклін</a:t>
            </a:r>
            <a:r>
              <a:rPr lang="ru-RU" dirty="0"/>
              <a:t> добре </a:t>
            </a:r>
            <a:r>
              <a:rPr lang="ru-RU" dirty="0" err="1"/>
              <a:t>всмоктується</a:t>
            </a:r>
            <a:r>
              <a:rPr lang="ru-RU" dirty="0"/>
              <a:t>, але </a:t>
            </a:r>
            <a:r>
              <a:rPr lang="ru-RU" dirty="0" err="1"/>
              <a:t>біодоступність</a:t>
            </a:r>
            <a:r>
              <a:rPr lang="ru-RU" dirty="0"/>
              <a:t> </a:t>
            </a:r>
            <a:r>
              <a:rPr lang="ru-RU" dirty="0" err="1"/>
              <a:t>зменшується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Максимальна </a:t>
            </a:r>
            <a:r>
              <a:rPr lang="ru-RU" dirty="0" err="1"/>
              <a:t>концентрація</a:t>
            </a:r>
            <a:r>
              <a:rPr lang="ru-RU" dirty="0"/>
              <a:t> у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через 1 — 3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перорального </a:t>
            </a:r>
            <a:r>
              <a:rPr lang="ru-RU" dirty="0" err="1"/>
              <a:t>прийому</a:t>
            </a:r>
            <a:r>
              <a:rPr lang="ru-RU" dirty="0"/>
              <a:t>. При </a:t>
            </a:r>
            <a:r>
              <a:rPr lang="ru-RU" dirty="0" err="1"/>
              <a:t>внутрішньовенному</a:t>
            </a:r>
            <a:r>
              <a:rPr lang="ru-RU" dirty="0"/>
              <a:t> </a:t>
            </a:r>
            <a:r>
              <a:rPr lang="ru-RU" dirty="0" err="1"/>
              <a:t>введенні</a:t>
            </a:r>
            <a:r>
              <a:rPr lang="ru-RU" dirty="0"/>
              <a:t>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більші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антибіотика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при оральному </a:t>
            </a:r>
            <a:r>
              <a:rPr lang="ru-RU" dirty="0" err="1"/>
              <a:t>застосуванні</a:t>
            </a:r>
            <a:r>
              <a:rPr lang="ru-RU" dirty="0"/>
              <a:t>. </a:t>
            </a:r>
            <a:r>
              <a:rPr lang="ru-RU" dirty="0" err="1"/>
              <a:t>Тетрациклін</a:t>
            </a:r>
            <a:r>
              <a:rPr lang="ru-RU" dirty="0"/>
              <a:t> </a:t>
            </a:r>
            <a:r>
              <a:rPr lang="ru-RU" dirty="0" err="1"/>
              <a:t>потрапляє</a:t>
            </a:r>
            <a:r>
              <a:rPr lang="ru-RU" dirty="0"/>
              <a:t> у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та </a:t>
            </a:r>
            <a:r>
              <a:rPr lang="ru-RU" dirty="0" err="1"/>
              <a:t>тканини</a:t>
            </a:r>
            <a:r>
              <a:rPr lang="ru-RU" dirty="0"/>
              <a:t>, особливо велика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накопичується</a:t>
            </a:r>
            <a:r>
              <a:rPr lang="ru-RU" dirty="0"/>
              <a:t> у </a:t>
            </a:r>
            <a:r>
              <a:rPr lang="ru-RU" dirty="0" err="1"/>
              <a:t>жовчі</a:t>
            </a:r>
            <a:r>
              <a:rPr lang="ru-RU" dirty="0"/>
              <a:t>.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проходити</a:t>
            </a:r>
            <a:r>
              <a:rPr lang="ru-RU" dirty="0"/>
              <a:t> через плаценту та </a:t>
            </a:r>
            <a:r>
              <a:rPr lang="ru-RU" dirty="0" err="1"/>
              <a:t>потрапляти</a:t>
            </a:r>
            <a:r>
              <a:rPr lang="ru-RU" dirty="0"/>
              <a:t> у </a:t>
            </a:r>
            <a:r>
              <a:rPr lang="ru-RU" dirty="0" err="1"/>
              <a:t>грудне</a:t>
            </a:r>
            <a:r>
              <a:rPr lang="ru-RU" dirty="0"/>
              <a:t> молоко.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тетрацикліна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нирками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1645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Взаємодія з іншими препаратами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застосуванні</a:t>
            </a:r>
            <a:r>
              <a:rPr lang="ru-RU" dirty="0"/>
              <a:t> разом з антацидами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зменшуватись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біодоступність</a:t>
            </a:r>
            <a:r>
              <a:rPr lang="ru-RU" dirty="0"/>
              <a:t>,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всмоктуються</a:t>
            </a:r>
            <a:r>
              <a:rPr lang="ru-RU" dirty="0"/>
              <a:t> у кишечнику. При </a:t>
            </a:r>
            <a:r>
              <a:rPr lang="ru-RU" dirty="0" err="1"/>
              <a:t>вживанні</a:t>
            </a:r>
            <a:r>
              <a:rPr lang="ru-RU" dirty="0"/>
              <a:t> з препаратами </a:t>
            </a:r>
            <a:r>
              <a:rPr lang="ru-RU" dirty="0" err="1"/>
              <a:t>заліза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зменшується</a:t>
            </a:r>
            <a:r>
              <a:rPr lang="ru-RU" dirty="0"/>
              <a:t> </a:t>
            </a:r>
            <a:r>
              <a:rPr lang="ru-RU" dirty="0" err="1"/>
              <a:t>біодоступність</a:t>
            </a:r>
            <a:r>
              <a:rPr lang="ru-RU" dirty="0"/>
              <a:t>. </a:t>
            </a:r>
            <a:r>
              <a:rPr lang="ru-RU" dirty="0" err="1"/>
              <a:t>Антибіотик</a:t>
            </a:r>
            <a:r>
              <a:rPr lang="ru-RU" dirty="0"/>
              <a:t> </a:t>
            </a:r>
            <a:r>
              <a:rPr lang="ru-RU" dirty="0" err="1"/>
              <a:t>знижує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естрогенвмісних</a:t>
            </a:r>
            <a:r>
              <a:rPr lang="ru-RU" dirty="0"/>
              <a:t> </a:t>
            </a:r>
            <a:r>
              <a:rPr lang="ru-RU" dirty="0" err="1"/>
              <a:t>контрацептивів</a:t>
            </a:r>
            <a:r>
              <a:rPr lang="ru-RU" dirty="0"/>
              <a:t>. </a:t>
            </a:r>
            <a:r>
              <a:rPr lang="ru-RU" dirty="0" err="1"/>
              <a:t>Тетрациклін</a:t>
            </a:r>
            <a:r>
              <a:rPr lang="ru-RU" dirty="0"/>
              <a:t>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антикоагулянтів</a:t>
            </a:r>
            <a:r>
              <a:rPr lang="ru-RU" dirty="0"/>
              <a:t> шляхом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у </a:t>
            </a:r>
            <a:r>
              <a:rPr lang="ru-RU" dirty="0" err="1"/>
              <a:t>печінці</a:t>
            </a:r>
            <a:r>
              <a:rPr lang="ru-RU" dirty="0"/>
              <a:t>. </a:t>
            </a:r>
            <a:r>
              <a:rPr lang="ru-RU" dirty="0" err="1"/>
              <a:t>Тетрацикліни</a:t>
            </a:r>
            <a:r>
              <a:rPr lang="ru-RU" dirty="0"/>
              <a:t> </a:t>
            </a:r>
            <a:r>
              <a:rPr lang="ru-RU" dirty="0" err="1"/>
              <a:t>несумісні</a:t>
            </a:r>
            <a:r>
              <a:rPr lang="ru-RU" dirty="0"/>
              <a:t> в </a:t>
            </a:r>
            <a:r>
              <a:rPr lang="ru-RU" dirty="0" err="1"/>
              <a:t>розчинах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пеніцилінами</a:t>
            </a:r>
            <a:r>
              <a:rPr lang="ru-RU" dirty="0"/>
              <a:t>, </a:t>
            </a:r>
            <a:r>
              <a:rPr lang="ru-RU" dirty="0" err="1"/>
              <a:t>новобіоцину</a:t>
            </a:r>
            <a:r>
              <a:rPr lang="ru-RU" dirty="0"/>
              <a:t> </a:t>
            </a:r>
            <a:r>
              <a:rPr lang="ru-RU" dirty="0" err="1"/>
              <a:t>натрієвою</a:t>
            </a:r>
            <a:r>
              <a:rPr lang="ru-RU" dirty="0"/>
              <a:t> </a:t>
            </a:r>
            <a:r>
              <a:rPr lang="ru-RU" dirty="0" err="1"/>
              <a:t>сіллю</a:t>
            </a:r>
            <a:r>
              <a:rPr lang="ru-RU" dirty="0"/>
              <a:t>, </a:t>
            </a:r>
            <a:r>
              <a:rPr lang="ru-RU" dirty="0" err="1" smtClean="0"/>
              <a:t>хлорамфеніколом</a:t>
            </a:r>
            <a:r>
              <a:rPr lang="ru-RU" dirty="0" smtClean="0"/>
              <a:t>, цефалоспоринами</a:t>
            </a:r>
            <a:r>
              <a:rPr lang="ru-RU" dirty="0"/>
              <a:t>, </a:t>
            </a:r>
            <a:r>
              <a:rPr lang="ru-RU" dirty="0" err="1"/>
              <a:t>амінокислотами</a:t>
            </a:r>
            <a:r>
              <a:rPr lang="ru-RU" dirty="0"/>
              <a:t>, </a:t>
            </a:r>
            <a:r>
              <a:rPr lang="ru-RU" dirty="0" err="1"/>
              <a:t>поліміксину</a:t>
            </a:r>
            <a:r>
              <a:rPr lang="ru-RU" dirty="0"/>
              <a:t> сульфатом, гепарином, </a:t>
            </a:r>
            <a:r>
              <a:rPr lang="ru-RU" dirty="0" err="1"/>
              <a:t>гідрокортизоном</a:t>
            </a:r>
            <a:r>
              <a:rPr lang="ru-RU" dirty="0"/>
              <a:t>. </a:t>
            </a:r>
            <a:r>
              <a:rPr lang="ru-RU" dirty="0" err="1"/>
              <a:t>Сумісні</a:t>
            </a:r>
            <a:r>
              <a:rPr lang="ru-RU" dirty="0"/>
              <a:t> з </a:t>
            </a:r>
            <a:r>
              <a:rPr lang="ru-RU" dirty="0" err="1"/>
              <a:t>канаміцину</a:t>
            </a:r>
            <a:r>
              <a:rPr lang="ru-RU" dirty="0"/>
              <a:t> сульфатом, </a:t>
            </a:r>
            <a:r>
              <a:rPr lang="ru-RU" dirty="0" err="1"/>
              <a:t>лінкоміцину</a:t>
            </a:r>
            <a:r>
              <a:rPr lang="ru-RU" dirty="0"/>
              <a:t> </a:t>
            </a:r>
            <a:r>
              <a:rPr lang="ru-RU" dirty="0" err="1"/>
              <a:t>гідрохлоридом</a:t>
            </a:r>
            <a:r>
              <a:rPr lang="ru-RU" dirty="0"/>
              <a:t>, </a:t>
            </a:r>
            <a:r>
              <a:rPr lang="ru-RU" dirty="0" err="1"/>
              <a:t>ізотонічним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хлориду, 5%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45715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Застосування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16832"/>
            <a:ext cx="7056784" cy="34563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err="1"/>
              <a:t>Застосовують</a:t>
            </a:r>
            <a:r>
              <a:rPr lang="ru-RU" dirty="0"/>
              <a:t> як </a:t>
            </a:r>
            <a:r>
              <a:rPr lang="ru-RU" dirty="0" err="1"/>
              <a:t>внутрішній</a:t>
            </a:r>
            <a:r>
              <a:rPr lang="ru-RU" dirty="0"/>
              <a:t> та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засіб</a:t>
            </a:r>
            <a:r>
              <a:rPr lang="ru-RU" dirty="0"/>
              <a:t>.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на </a:t>
            </a:r>
            <a:r>
              <a:rPr lang="ru-RU" dirty="0" err="1"/>
              <a:t>пневмонію</a:t>
            </a:r>
            <a:r>
              <a:rPr lang="ru-RU" dirty="0"/>
              <a:t>, плеврит, </a:t>
            </a:r>
            <a:r>
              <a:rPr lang="ru-RU" dirty="0" err="1"/>
              <a:t>септичний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, коклюш, гонорею, </a:t>
            </a:r>
            <a:r>
              <a:rPr lang="ru-RU" dirty="0" err="1"/>
              <a:t>бруцельоз</a:t>
            </a:r>
            <a:r>
              <a:rPr lang="ru-RU" dirty="0"/>
              <a:t>, </a:t>
            </a:r>
            <a:r>
              <a:rPr lang="ru-RU" dirty="0" err="1"/>
              <a:t>орнітоз</a:t>
            </a:r>
            <a:r>
              <a:rPr lang="ru-RU" dirty="0"/>
              <a:t>, </a:t>
            </a:r>
            <a:r>
              <a:rPr lang="ru-RU" dirty="0" err="1"/>
              <a:t>туляремію</a:t>
            </a:r>
            <a:r>
              <a:rPr lang="ru-RU" dirty="0"/>
              <a:t>, холеру, </a:t>
            </a:r>
            <a:r>
              <a:rPr lang="ru-RU" dirty="0" err="1"/>
              <a:t>хронічний</a:t>
            </a:r>
            <a:r>
              <a:rPr lang="ru-RU" dirty="0"/>
              <a:t> холецистит, </a:t>
            </a:r>
            <a:r>
              <a:rPr lang="ru-RU" dirty="0" err="1"/>
              <a:t>менінгіт</a:t>
            </a:r>
            <a:r>
              <a:rPr lang="ru-RU" dirty="0"/>
              <a:t>, </a:t>
            </a:r>
            <a:r>
              <a:rPr lang="ru-RU" dirty="0" err="1"/>
              <a:t>інфекціях</a:t>
            </a:r>
            <a:r>
              <a:rPr lang="ru-RU" dirty="0"/>
              <a:t> </a:t>
            </a:r>
            <a:r>
              <a:rPr lang="ru-RU" dirty="0" err="1"/>
              <a:t>сечостатевих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Як </a:t>
            </a:r>
            <a:r>
              <a:rPr lang="ru-RU" dirty="0" err="1"/>
              <a:t>внутрішній</a:t>
            </a:r>
            <a:r>
              <a:rPr lang="ru-RU" dirty="0"/>
              <a:t>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приймають</a:t>
            </a:r>
            <a:r>
              <a:rPr lang="ru-RU" dirty="0"/>
              <a:t> у </a:t>
            </a:r>
            <a:r>
              <a:rPr lang="ru-RU" dirty="0" err="1"/>
              <a:t>пігулках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ін'єкцій</a:t>
            </a:r>
            <a:r>
              <a:rPr lang="ru-RU" dirty="0"/>
              <a:t>. Курс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триває</a:t>
            </a:r>
            <a:r>
              <a:rPr lang="ru-RU" dirty="0"/>
              <a:t> 5 — 7 </a:t>
            </a:r>
            <a:r>
              <a:rPr lang="ru-RU" dirty="0" err="1"/>
              <a:t>діб</a:t>
            </a:r>
            <a:r>
              <a:rPr lang="ru-RU" dirty="0"/>
              <a:t>. Як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мазі</a:t>
            </a:r>
            <a:r>
              <a:rPr lang="ru-RU" dirty="0"/>
              <a:t>. </a:t>
            </a:r>
            <a:r>
              <a:rPr lang="ru-RU" dirty="0" err="1"/>
              <a:t>Застосовують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очей,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тривалого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132" b="33434"/>
          <a:stretch/>
        </p:blipFill>
        <p:spPr bwMode="auto">
          <a:xfrm>
            <a:off x="2699792" y="4991107"/>
            <a:ext cx="3888432" cy="1300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03265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Побічна дія і протипоказання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84784"/>
            <a:ext cx="6912768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err="1"/>
              <a:t>Тетрациклін</a:t>
            </a:r>
            <a:r>
              <a:rPr lang="ru-RU" sz="2200" dirty="0"/>
              <a:t> </a:t>
            </a:r>
            <a:r>
              <a:rPr lang="ru-RU" sz="2200" dirty="0" err="1"/>
              <a:t>зазвичай</a:t>
            </a:r>
            <a:r>
              <a:rPr lang="ru-RU" sz="2200" dirty="0"/>
              <a:t> добре переноситься, але </a:t>
            </a:r>
            <a:r>
              <a:rPr lang="ru-RU" sz="2200" dirty="0" err="1"/>
              <a:t>іноді</a:t>
            </a:r>
            <a:r>
              <a:rPr lang="ru-RU" sz="2200" dirty="0"/>
              <a:t> </a:t>
            </a:r>
            <a:r>
              <a:rPr lang="ru-RU" sz="2200" dirty="0" err="1"/>
              <a:t>може</a:t>
            </a:r>
            <a:r>
              <a:rPr lang="ru-RU" sz="2200" dirty="0"/>
              <a:t> </a:t>
            </a:r>
            <a:r>
              <a:rPr lang="ru-RU" sz="2200" dirty="0" err="1"/>
              <a:t>спричинити</a:t>
            </a:r>
            <a:r>
              <a:rPr lang="ru-RU" sz="2200" dirty="0"/>
              <a:t> </a:t>
            </a:r>
            <a:r>
              <a:rPr lang="ru-RU" sz="2200" dirty="0" err="1"/>
              <a:t>погіршення</a:t>
            </a:r>
            <a:r>
              <a:rPr lang="ru-RU" sz="2200" dirty="0"/>
              <a:t> </a:t>
            </a:r>
            <a:r>
              <a:rPr lang="ru-RU" sz="2200" dirty="0" err="1"/>
              <a:t>апетиту</a:t>
            </a:r>
            <a:r>
              <a:rPr lang="ru-RU" sz="2200" dirty="0"/>
              <a:t>, </a:t>
            </a:r>
            <a:r>
              <a:rPr lang="ru-RU" sz="2200" dirty="0" err="1"/>
              <a:t>нудоту</a:t>
            </a:r>
            <a:r>
              <a:rPr lang="ru-RU" sz="2200" dirty="0"/>
              <a:t>, </a:t>
            </a:r>
            <a:r>
              <a:rPr lang="ru-RU" sz="2200" dirty="0" err="1"/>
              <a:t>блювання</a:t>
            </a:r>
            <a:r>
              <a:rPr lang="ru-RU" sz="2200" dirty="0"/>
              <a:t>, </a:t>
            </a:r>
            <a:r>
              <a:rPr lang="ru-RU" sz="2200" dirty="0" err="1"/>
              <a:t>розлади</a:t>
            </a:r>
            <a:r>
              <a:rPr lang="ru-RU" sz="2200" dirty="0"/>
              <a:t> кишечника, </a:t>
            </a:r>
            <a:r>
              <a:rPr lang="ru-RU" sz="2200" dirty="0" err="1"/>
              <a:t>зміни</a:t>
            </a:r>
            <a:r>
              <a:rPr lang="ru-RU" sz="2200" dirty="0"/>
              <a:t> </a:t>
            </a:r>
            <a:r>
              <a:rPr lang="ru-RU" sz="2200" dirty="0" err="1"/>
              <a:t>слизових</a:t>
            </a:r>
            <a:r>
              <a:rPr lang="ru-RU" sz="2200" dirty="0"/>
              <a:t> </a:t>
            </a:r>
            <a:r>
              <a:rPr lang="ru-RU" sz="2200" dirty="0" err="1"/>
              <a:t>оболонок</a:t>
            </a:r>
            <a:r>
              <a:rPr lang="ru-RU" sz="2200" dirty="0"/>
              <a:t> </a:t>
            </a:r>
            <a:r>
              <a:rPr lang="ru-RU" sz="2200" dirty="0" err="1"/>
              <a:t>кишкового</a:t>
            </a:r>
            <a:r>
              <a:rPr lang="ru-RU" sz="2200" dirty="0"/>
              <a:t> тракту, </a:t>
            </a:r>
            <a:r>
              <a:rPr lang="ru-RU" sz="2200" dirty="0" err="1"/>
              <a:t>алергічні</a:t>
            </a:r>
            <a:r>
              <a:rPr lang="ru-RU" sz="2200" dirty="0"/>
              <a:t> </a:t>
            </a:r>
            <a:r>
              <a:rPr lang="ru-RU" sz="2200" dirty="0" err="1"/>
              <a:t>реакції</a:t>
            </a:r>
            <a:r>
              <a:rPr lang="ru-RU" sz="2200" dirty="0"/>
              <a:t> </a:t>
            </a:r>
            <a:r>
              <a:rPr lang="ru-RU" sz="2200" dirty="0" err="1"/>
              <a:t>шкіри</a:t>
            </a:r>
            <a:r>
              <a:rPr lang="ru-RU" sz="2200" dirty="0"/>
              <a:t>. </a:t>
            </a:r>
            <a:r>
              <a:rPr lang="ru-RU" sz="2200" dirty="0" err="1"/>
              <a:t>Крім</a:t>
            </a:r>
            <a:r>
              <a:rPr lang="ru-RU" sz="2200" dirty="0"/>
              <a:t> того </a:t>
            </a:r>
            <a:r>
              <a:rPr lang="ru-RU" sz="2200" dirty="0" err="1"/>
              <a:t>може</a:t>
            </a:r>
            <a:r>
              <a:rPr lang="ru-RU" sz="2200" dirty="0"/>
              <a:t> </a:t>
            </a:r>
            <a:r>
              <a:rPr lang="ru-RU" sz="2200" dirty="0" err="1"/>
              <a:t>підвищувати</a:t>
            </a:r>
            <a:r>
              <a:rPr lang="ru-RU" sz="2200" dirty="0"/>
              <a:t> </a:t>
            </a:r>
            <a:r>
              <a:rPr lang="ru-RU" sz="2200" dirty="0" err="1"/>
              <a:t>чутливість</a:t>
            </a:r>
            <a:r>
              <a:rPr lang="ru-RU" sz="2200" dirty="0"/>
              <a:t> </a:t>
            </a:r>
            <a:r>
              <a:rPr lang="ru-RU" sz="2200" dirty="0" err="1"/>
              <a:t>шкіри</a:t>
            </a:r>
            <a:r>
              <a:rPr lang="ru-RU" sz="2200" dirty="0"/>
              <a:t> до </a:t>
            </a:r>
            <a:r>
              <a:rPr lang="ru-RU" sz="2200" dirty="0" err="1"/>
              <a:t>сонячного</a:t>
            </a:r>
            <a:r>
              <a:rPr lang="ru-RU" sz="2200" dirty="0"/>
              <a:t> </a:t>
            </a:r>
            <a:r>
              <a:rPr lang="ru-RU" sz="2200" dirty="0" err="1"/>
              <a:t>світла</a:t>
            </a:r>
            <a:r>
              <a:rPr lang="ru-RU" sz="2200" dirty="0"/>
              <a:t> (</a:t>
            </a:r>
            <a:r>
              <a:rPr lang="ru-RU" sz="2200" dirty="0" err="1"/>
              <a:t>фотосенсибілізація</a:t>
            </a:r>
            <a:r>
              <a:rPr lang="ru-RU" sz="2200" dirty="0"/>
              <a:t>). </a:t>
            </a:r>
            <a:r>
              <a:rPr lang="ru-RU" sz="2200" dirty="0" err="1"/>
              <a:t>Здатність</a:t>
            </a:r>
            <a:r>
              <a:rPr lang="ru-RU" sz="2200" dirty="0"/>
              <a:t> до </a:t>
            </a:r>
            <a:r>
              <a:rPr lang="ru-RU" sz="2200" dirty="0" err="1"/>
              <a:t>хелатоутворення</a:t>
            </a:r>
            <a:r>
              <a:rPr lang="ru-RU" sz="2200" dirty="0"/>
              <a:t> </a:t>
            </a:r>
            <a:r>
              <a:rPr lang="ru-RU" sz="2200" dirty="0" err="1"/>
              <a:t>із</a:t>
            </a:r>
            <a:r>
              <a:rPr lang="ru-RU" sz="2200" dirty="0"/>
              <a:t> солями </a:t>
            </a:r>
            <a:r>
              <a:rPr lang="ru-RU" sz="2200" dirty="0" err="1"/>
              <a:t>кальцію</a:t>
            </a:r>
            <a:r>
              <a:rPr lang="ru-RU" sz="2200" dirty="0"/>
              <a:t> </a:t>
            </a:r>
            <a:r>
              <a:rPr lang="ru-RU" sz="2200" dirty="0" err="1"/>
              <a:t>спричиняє</a:t>
            </a:r>
            <a:r>
              <a:rPr lang="ru-RU" sz="2200" dirty="0"/>
              <a:t> </a:t>
            </a:r>
            <a:r>
              <a:rPr lang="ru-RU" sz="2200" dirty="0" err="1"/>
              <a:t>накопичення</a:t>
            </a:r>
            <a:r>
              <a:rPr lang="ru-RU" sz="2200" dirty="0"/>
              <a:t> </a:t>
            </a:r>
            <a:r>
              <a:rPr lang="ru-RU" sz="2200" dirty="0" err="1"/>
              <a:t>тетрациклінів</a:t>
            </a:r>
            <a:r>
              <a:rPr lang="ru-RU" sz="2200" dirty="0"/>
              <a:t> у </a:t>
            </a:r>
            <a:r>
              <a:rPr lang="ru-RU" sz="2200" dirty="0" err="1"/>
              <a:t>кістках</a:t>
            </a:r>
            <a:r>
              <a:rPr lang="ru-RU" sz="2200" dirty="0"/>
              <a:t> і </a:t>
            </a:r>
            <a:r>
              <a:rPr lang="ru-RU" sz="2200" dirty="0" err="1"/>
              <a:t>емалі</a:t>
            </a:r>
            <a:r>
              <a:rPr lang="ru-RU" sz="2200" dirty="0"/>
              <a:t> </a:t>
            </a:r>
            <a:r>
              <a:rPr lang="ru-RU" sz="2200" dirty="0" err="1"/>
              <a:t>зубів</a:t>
            </a:r>
            <a:r>
              <a:rPr lang="ru-RU" sz="2200" dirty="0"/>
              <a:t>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Препарат </a:t>
            </a:r>
            <a:r>
              <a:rPr lang="ru-RU" sz="2200" dirty="0" err="1"/>
              <a:t>протипоказаний</a:t>
            </a:r>
            <a:r>
              <a:rPr lang="ru-RU" sz="2200" dirty="0"/>
              <a:t> при </a:t>
            </a:r>
            <a:r>
              <a:rPr lang="ru-RU" sz="2200" dirty="0" err="1"/>
              <a:t>підвищеній</a:t>
            </a:r>
            <a:r>
              <a:rPr lang="ru-RU" sz="2200" dirty="0"/>
              <a:t> </a:t>
            </a:r>
            <a:r>
              <a:rPr lang="ru-RU" sz="2200" dirty="0" err="1"/>
              <a:t>чутливості</a:t>
            </a:r>
            <a:r>
              <a:rPr lang="ru-RU" sz="2200" dirty="0"/>
              <a:t> до </a:t>
            </a:r>
            <a:r>
              <a:rPr lang="ru-RU" sz="2200" dirty="0" err="1"/>
              <a:t>нього</a:t>
            </a:r>
            <a:r>
              <a:rPr lang="ru-RU" sz="2200" dirty="0"/>
              <a:t>, при </a:t>
            </a:r>
            <a:r>
              <a:rPr lang="ru-RU" sz="2200" dirty="0" err="1"/>
              <a:t>грибкових</a:t>
            </a:r>
            <a:r>
              <a:rPr lang="ru-RU" sz="2200" dirty="0"/>
              <a:t> </a:t>
            </a:r>
            <a:r>
              <a:rPr lang="ru-RU" sz="2200" dirty="0" err="1"/>
              <a:t>інфекціях</a:t>
            </a:r>
            <a:r>
              <a:rPr lang="ru-RU" sz="2200" dirty="0"/>
              <a:t>, </a:t>
            </a:r>
            <a:r>
              <a:rPr lang="ru-RU" sz="2200" dirty="0" err="1"/>
              <a:t>захворюваннях</a:t>
            </a:r>
            <a:r>
              <a:rPr lang="ru-RU" sz="2200" dirty="0"/>
              <a:t> </a:t>
            </a:r>
            <a:r>
              <a:rPr lang="ru-RU" sz="2200" dirty="0" err="1"/>
              <a:t>печінки</a:t>
            </a:r>
            <a:r>
              <a:rPr lang="ru-RU" sz="2200" dirty="0"/>
              <a:t>. </a:t>
            </a:r>
            <a:r>
              <a:rPr lang="ru-RU" sz="2200" dirty="0" err="1"/>
              <a:t>Обережно</a:t>
            </a:r>
            <a:r>
              <a:rPr lang="ru-RU" sz="2200" dirty="0"/>
              <a:t> треба </a:t>
            </a:r>
            <a:r>
              <a:rPr lang="ru-RU" sz="2200" dirty="0" err="1"/>
              <a:t>застосовувати</a:t>
            </a:r>
            <a:r>
              <a:rPr lang="ru-RU" sz="2200" dirty="0"/>
              <a:t> при </a:t>
            </a:r>
            <a:r>
              <a:rPr lang="ru-RU" sz="2200" dirty="0" err="1"/>
              <a:t>захворюваннях</a:t>
            </a:r>
            <a:r>
              <a:rPr lang="ru-RU" sz="2200" dirty="0"/>
              <a:t> </a:t>
            </a:r>
            <a:r>
              <a:rPr lang="ru-RU" sz="2200" dirty="0" err="1"/>
              <a:t>нирок</a:t>
            </a:r>
            <a:r>
              <a:rPr lang="ru-RU" sz="2200" dirty="0"/>
              <a:t> та </a:t>
            </a:r>
            <a:r>
              <a:rPr lang="ru-RU" sz="2200" dirty="0" err="1"/>
              <a:t>лейкопенії</a:t>
            </a:r>
            <a:r>
              <a:rPr lang="ru-RU" sz="2200" dirty="0"/>
              <a:t>. Не </a:t>
            </a:r>
            <a:r>
              <a:rPr lang="ru-RU" sz="2200" dirty="0" err="1"/>
              <a:t>призначають</a:t>
            </a:r>
            <a:r>
              <a:rPr lang="ru-RU" sz="2200" dirty="0"/>
              <a:t> </a:t>
            </a:r>
            <a:r>
              <a:rPr lang="ru-RU" sz="2200" dirty="0" err="1"/>
              <a:t>дітям</a:t>
            </a:r>
            <a:r>
              <a:rPr lang="ru-RU" sz="2200" dirty="0"/>
              <a:t> до 8 </a:t>
            </a:r>
            <a:r>
              <a:rPr lang="ru-RU" sz="2200" dirty="0" err="1"/>
              <a:t>років</a:t>
            </a:r>
            <a:r>
              <a:rPr lang="ru-RU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762709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1556792"/>
            <a:ext cx="5266928" cy="3370386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Дякую за увагу!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013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0" ma:contentTypeDescription="Створення нового документа." ma:contentTypeScope="" ma:versionID="b8e211270f1fd0e024da3e57c294f1f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11700a0a335f9586874e8bb6789216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054B9E-A1F9-4714-B6F6-0853E7E42C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1FD90E-61F8-4B44-A518-7F5B4FB50B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545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Тетрацикліни</vt:lpstr>
      <vt:lpstr>Представники групи:</vt:lpstr>
      <vt:lpstr>Слайд 3</vt:lpstr>
      <vt:lpstr>Механізм дії та спектр активності</vt:lpstr>
      <vt:lpstr>Фармакокінетика</vt:lpstr>
      <vt:lpstr>Взаємодія з іншими препаратами</vt:lpstr>
      <vt:lpstr>Застосування</vt:lpstr>
      <vt:lpstr>Побічна дія і протипоказання</vt:lpstr>
      <vt:lpstr>Дякую за увагу!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MEDIC</dc:creator>
  <cp:lastModifiedBy>Холод Поліна</cp:lastModifiedBy>
  <cp:revision>9</cp:revision>
  <dcterms:created xsi:type="dcterms:W3CDTF">2023-12-10T10:17:07Z</dcterms:created>
  <dcterms:modified xsi:type="dcterms:W3CDTF">2024-02-14T11:46:49Z</dcterms:modified>
</cp:coreProperties>
</file>