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56" r:id="rId4"/>
    <p:sldId id="259" r:id="rId5"/>
    <p:sldId id="277" r:id="rId6"/>
    <p:sldId id="278" r:id="rId7"/>
    <p:sldId id="267" r:id="rId8"/>
    <p:sldId id="275" r:id="rId9"/>
    <p:sldId id="266" r:id="rId10"/>
    <p:sldId id="268" r:id="rId11"/>
    <p:sldId id="269" r:id="rId12"/>
    <p:sldId id="279" r:id="rId13"/>
    <p:sldId id="270" r:id="rId14"/>
    <p:sldId id="276" r:id="rId15"/>
    <p:sldId id="272" r:id="rId16"/>
    <p:sldId id="273" r:id="rId17"/>
    <p:sldId id="274" r:id="rId18"/>
    <p:sldId id="264" r:id="rId1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E3A35"/>
    <a:srgbClr val="6EB4A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4061" autoAdjust="0"/>
  </p:normalViewPr>
  <p:slideViewPr>
    <p:cSldViewPr snapToGrid="0">
      <p:cViewPr varScale="1">
        <p:scale>
          <a:sx n="69" d="100"/>
          <a:sy n="69" d="100"/>
        </p:scale>
        <p:origin x="-77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1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0D519BA-EA8C-F521-891D-7FC3BAEA32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52BC5B-B1EC-5C01-62CE-74760D97EB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036" y="291090"/>
            <a:ext cx="7333673" cy="2655310"/>
          </a:xfrm>
        </p:spPr>
        <p:txBody>
          <a:bodyPr anchor="b">
            <a:normAutofit/>
          </a:bodyPr>
          <a:lstStyle>
            <a:lvl1pPr algn="l">
              <a:defRPr sz="7200" b="1">
                <a:solidFill>
                  <a:srgbClr val="1E3A3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ru-RU" dirty="0"/>
              <a:t>Образец заголовка</a:t>
            </a:r>
            <a:endParaRPr lang="x-none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9451664-1DCC-B47A-14F5-922EA01ECE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036" y="3029385"/>
            <a:ext cx="7333673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x-none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455C644-7FFA-6A1C-A7B7-301BCD7FE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1CFC8-5CF9-4F73-A17F-8F338C8051F7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F6C003E-5EE0-6A76-E8C3-8C878FD10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73F640B-DFCC-F4BD-11D3-352AF09F2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4B818-1E6C-48ED-9CF5-A572A509B1E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799268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716B38-AE2D-DAFC-1085-3A20E0E73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110" y="447963"/>
            <a:ext cx="10515600" cy="466148"/>
          </a:xfrm>
        </p:spPr>
        <p:txBody>
          <a:bodyPr/>
          <a:lstStyle/>
          <a:p>
            <a:r>
              <a:rPr lang="ru-RU" dirty="0"/>
              <a:t>Образец заголовка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0B7D7D9-CBD1-A812-640F-330958F60F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585A793-AF98-0D28-5E0E-F75914438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1CFC8-5CF9-4F73-A17F-8F338C8051F7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D1949F6-7DEA-0781-B465-ECBAD24FC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6F07DDE-8422-D157-9E4D-06F4631AC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4B818-1E6C-48ED-9CF5-A572A509B1E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127168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0C4E25-EFE4-D23F-8D7F-28B1DE333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13EF238-5C6C-BA7A-AFB7-292244C5D1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3C55378-F7FC-324F-DF1B-5113F547E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1CFC8-5CF9-4F73-A17F-8F338C8051F7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91606CD-2777-737C-8D90-A6EF3085D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38701A6-F074-0C05-E3C6-E001F89E4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4B818-1E6C-48ED-9CF5-A572A509B1E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667961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DFA4BBB-2196-6982-F350-4AC7180AB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2248BBD-79EA-CCEA-0FFC-A3738FC1C5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B4F9D59-C30A-6A38-6967-768FE11407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4DE3E83-050C-E0CE-4EBA-E3219591C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1CFC8-5CF9-4F73-A17F-8F338C8051F7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591511A-A510-C987-05FF-8405E7F04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06EE905-253D-8036-1CCB-2FDA63D46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4B818-1E6C-48ED-9CF5-A572A509B1E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12659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E2198DD-E937-A381-BAEE-E37FBF3EB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45B840E-34A0-BDCF-BD4C-34AB0F8D4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CD192A9-8A56-2CDA-27B0-6499A037CC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C943454-C0DB-FDEA-14BD-52B59514A7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620DD708-FC22-CB72-8BB9-7FE61B4998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6B6E2E56-5135-6037-90C3-CB257825B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1CFC8-5CF9-4F73-A17F-8F338C8051F7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A115E7C9-623D-2900-5788-E4514DC81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663C4D63-E399-BA85-F33D-E39EFFB6D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4B818-1E6C-48ED-9CF5-A572A509B1E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369437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347BCCD-9CCF-259D-B104-9DF0641B2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6B735207-6C50-6B33-9B68-A298D135E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1CFC8-5CF9-4F73-A17F-8F338C8051F7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8FA2CFF-204C-E877-CEBA-7FE6F182F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EFA8423-0BBF-53B5-385A-C792DE272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4B818-1E6C-48ED-9CF5-A572A509B1E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412100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52742C0E-8760-F1FF-0883-C7854B1E0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1CFC8-5CF9-4F73-A17F-8F338C8051F7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5B4034F-8CAC-EBC3-8123-80CBA7428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C39120C-2C7C-2C9F-3BE6-4926086F3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4B818-1E6C-48ED-9CF5-A572A509B1E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937738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EBCD1D1-9CF3-8B2D-8D28-D0879E90B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231883F-23AB-EDF4-2835-BE86B254D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F17F370-E56A-A0BD-E521-3E3A0DB11A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B7DC30E-487D-1DC4-3BB3-C8B6FF4E9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1CFC8-5CF9-4F73-A17F-8F338C8051F7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D5B7A71-177D-879F-32F1-CD06BB921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51359C3-A280-C6B0-B464-7F16DA66E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4B818-1E6C-48ED-9CF5-A572A509B1E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130997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F3609FE-00B0-AC4B-03B9-788692AF0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069250AC-0A4F-9942-F746-465EC186C6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55EA89C-9D32-74C9-33B8-3D76C26D98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2F539AD-A1A9-DD17-114B-CB2DFA40B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1CFC8-5CF9-4F73-A17F-8F338C8051F7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C658A41-3348-C5E6-E4FD-86B056258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083FC33-ABEE-03E5-CA86-699F9A4BD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4B818-1E6C-48ED-9CF5-A572A509B1E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837795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660114-FF89-E724-1DF9-7D306CCE4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6B67453-7702-3116-E468-2405F95F67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FDF5AD1-2B3C-ACE1-3184-3787E3BD6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1CFC8-5CF9-4F73-A17F-8F338C8051F7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05E7A0D-E3DC-42FF-32CD-E21A4EB5B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FDBC1E8-2A94-8E95-2A5F-5F29EAAD1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4B818-1E6C-48ED-9CF5-A572A509B1E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037170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B4DA0092-08E5-A1B9-2809-5FC1CD01D5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AE98257-3E60-5DC6-2127-E6537183FD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4BE0D44-4D2B-A064-C474-FB83180BE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1CFC8-5CF9-4F73-A17F-8F338C8051F7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F0081CC-75D6-B2AD-9362-1041DA4CA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2D6D119-C3FB-6D52-97BE-AC28455BC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4B818-1E6C-48ED-9CF5-A572A509B1E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760411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B88A532-4818-30B4-3B98-2BC500F83856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2691670-2113-A38E-9079-47A7EBA42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055" y="291235"/>
            <a:ext cx="10515600" cy="466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x-none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F7DEDEF-6C45-0C23-91EE-1A98FFA026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 err="1"/>
              <a:t>Четвертый</a:t>
            </a:r>
            <a:r>
              <a:rPr lang="ru-RU" dirty="0"/>
              <a:t> уровень</a:t>
            </a:r>
          </a:p>
          <a:p>
            <a:pPr lvl="4"/>
            <a:r>
              <a:rPr lang="ru-RU" dirty="0"/>
              <a:t>Пятый уровень</a:t>
            </a:r>
            <a:endParaRPr lang="x-none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D9F35B0-2322-1314-25EA-7F96960E4A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D1CFC8-5CF9-4F73-A17F-8F338C8051F7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B6108D3-F6B0-ABFB-A435-736894B10C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4EFF11E-E238-84E2-D21B-AA01E5C8ED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4B818-1E6C-48ED-9CF5-A572A509B1E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648840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E3A3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E3A35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E3A35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E3A35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E3A35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E3A3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82341F8-79A1-FE18-A56D-2BA1D16A94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1300" y="143606"/>
            <a:ext cx="6838932" cy="265531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Цефалоспрорини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 І та </a:t>
            </a:r>
            <a:r>
              <a:rPr lang="ru-RU" dirty="0" smtClean="0">
                <a:solidFill>
                  <a:schemeClr val="bg1"/>
                </a:solidFill>
              </a:rPr>
              <a:t>ІІ </a:t>
            </a:r>
            <a:r>
              <a:rPr lang="ru-RU" dirty="0">
                <a:solidFill>
                  <a:schemeClr val="bg1"/>
                </a:solidFill>
              </a:rPr>
              <a:t>покол</a:t>
            </a:r>
            <a:r>
              <a:rPr lang="uk-UA" dirty="0" err="1">
                <a:solidFill>
                  <a:schemeClr val="bg1"/>
                </a:solidFill>
              </a:rPr>
              <a:t>іння</a:t>
            </a:r>
            <a:endParaRPr lang="x-non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5648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0D0132E0-E2B9-52BE-2DDF-90A8D631A203}"/>
              </a:ext>
            </a:extLst>
          </p:cNvPr>
          <p:cNvSpPr txBox="1"/>
          <p:nvPr/>
        </p:nvSpPr>
        <p:spPr>
          <a:xfrm>
            <a:off x="442452" y="811162"/>
            <a:ext cx="1048610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3200" dirty="0" err="1">
                <a:solidFill>
                  <a:schemeClr val="bg1"/>
                </a:solidFill>
              </a:rPr>
              <a:t>Цефалоспорини</a:t>
            </a:r>
            <a:r>
              <a:rPr lang="ru-RU" sz="3200" dirty="0">
                <a:solidFill>
                  <a:schemeClr val="bg1"/>
                </a:solidFill>
              </a:rPr>
              <a:t> — </a:t>
            </a:r>
            <a:r>
              <a:rPr lang="ru-RU" sz="3200" dirty="0" err="1">
                <a:solidFill>
                  <a:schemeClr val="bg1"/>
                </a:solidFill>
              </a:rPr>
              <a:t>це</a:t>
            </a:r>
            <a:r>
              <a:rPr lang="ru-RU" sz="3200" dirty="0">
                <a:solidFill>
                  <a:schemeClr val="bg1"/>
                </a:solidFill>
              </a:rPr>
              <a:t> велика </a:t>
            </a:r>
            <a:r>
              <a:rPr lang="ru-RU" sz="3200" dirty="0" err="1">
                <a:solidFill>
                  <a:schemeClr val="bg1"/>
                </a:solidFill>
              </a:rPr>
              <a:t>група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антибіотиків</a:t>
            </a:r>
            <a:r>
              <a:rPr lang="ru-RU" sz="3200" dirty="0">
                <a:solidFill>
                  <a:schemeClr val="bg1"/>
                </a:solidFill>
              </a:rPr>
              <a:t>, </a:t>
            </a:r>
            <a:r>
              <a:rPr lang="ru-RU" sz="3200" dirty="0" err="1">
                <a:solidFill>
                  <a:schemeClr val="bg1"/>
                </a:solidFill>
              </a:rPr>
              <a:t>отриманих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із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цвілі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en-US" sz="3200" dirty="0">
                <a:solidFill>
                  <a:schemeClr val="bg1"/>
                </a:solidFill>
              </a:rPr>
              <a:t>Acremonium (</a:t>
            </a:r>
            <a:r>
              <a:rPr lang="ru-RU" sz="3200" dirty="0" err="1">
                <a:solidFill>
                  <a:schemeClr val="bg1"/>
                </a:solidFill>
              </a:rPr>
              <a:t>раніше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називався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Cephalosporium</a:t>
            </a:r>
            <a:r>
              <a:rPr lang="en-US" sz="3200" dirty="0">
                <a:solidFill>
                  <a:schemeClr val="bg1"/>
                </a:solidFill>
              </a:rPr>
              <a:t> ). </a:t>
            </a:r>
            <a:endParaRPr lang="uk-UA" sz="3200" dirty="0">
              <a:solidFill>
                <a:schemeClr val="bg1"/>
              </a:solidFill>
            </a:endParaRPr>
          </a:p>
          <a:p>
            <a:pPr algn="just"/>
            <a:r>
              <a:rPr lang="ru-RU" sz="3200" dirty="0" err="1">
                <a:solidFill>
                  <a:schemeClr val="bg1"/>
                </a:solidFill>
              </a:rPr>
              <a:t>Цефалоспорини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b="1" i="1" dirty="0">
                <a:solidFill>
                  <a:schemeClr val="accent5">
                    <a:lumMod val="50000"/>
                  </a:schemeClr>
                </a:solidFill>
              </a:rPr>
              <a:t>є </a:t>
            </a:r>
            <a:r>
              <a:rPr lang="ru-RU" sz="3200" b="1" i="1" dirty="0" err="1">
                <a:solidFill>
                  <a:schemeClr val="accent5">
                    <a:lumMod val="50000"/>
                  </a:schemeClr>
                </a:solidFill>
              </a:rPr>
              <a:t>бактерицидними</a:t>
            </a:r>
            <a:r>
              <a:rPr lang="ru-RU" sz="3200" b="1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dirty="0">
                <a:solidFill>
                  <a:schemeClr val="bg1"/>
                </a:solidFill>
              </a:rPr>
              <a:t>і </a:t>
            </a:r>
            <a:r>
              <a:rPr lang="ru-RU" sz="3200" dirty="0" err="1">
                <a:solidFill>
                  <a:schemeClr val="bg1"/>
                </a:solidFill>
              </a:rPr>
              <a:t>діють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подібно</a:t>
            </a:r>
            <a:r>
              <a:rPr lang="ru-RU" sz="3200" dirty="0">
                <a:solidFill>
                  <a:schemeClr val="bg1"/>
                </a:solidFill>
              </a:rPr>
              <a:t> до </a:t>
            </a:r>
            <a:r>
              <a:rPr lang="ru-RU" sz="3200" dirty="0" err="1">
                <a:solidFill>
                  <a:schemeClr val="bg1"/>
                </a:solidFill>
              </a:rPr>
              <a:t>пеніцилінів</a:t>
            </a:r>
            <a:r>
              <a:rPr lang="ru-RU" sz="3200" dirty="0">
                <a:solidFill>
                  <a:schemeClr val="bg1"/>
                </a:solidFill>
              </a:rPr>
              <a:t>. Вони </a:t>
            </a:r>
            <a:r>
              <a:rPr lang="ru-RU" sz="3200" dirty="0" err="1">
                <a:solidFill>
                  <a:schemeClr val="bg1"/>
                </a:solidFill>
              </a:rPr>
              <a:t>зв’язуються</a:t>
            </a:r>
            <a:r>
              <a:rPr lang="ru-RU" sz="3200" dirty="0">
                <a:solidFill>
                  <a:schemeClr val="bg1"/>
                </a:solidFill>
              </a:rPr>
              <a:t> та </a:t>
            </a:r>
            <a:r>
              <a:rPr lang="ru-RU" sz="3200" dirty="0" err="1">
                <a:solidFill>
                  <a:schemeClr val="bg1"/>
                </a:solidFill>
              </a:rPr>
              <a:t>блокують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активність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ферментів</a:t>
            </a:r>
            <a:r>
              <a:rPr lang="ru-RU" sz="3200" dirty="0">
                <a:solidFill>
                  <a:schemeClr val="bg1"/>
                </a:solidFill>
              </a:rPr>
              <a:t>, </a:t>
            </a:r>
            <a:r>
              <a:rPr lang="ru-RU" sz="3200" dirty="0" err="1">
                <a:solidFill>
                  <a:schemeClr val="bg1"/>
                </a:solidFill>
              </a:rPr>
              <a:t>відповідальних</a:t>
            </a:r>
            <a:r>
              <a:rPr lang="ru-RU" sz="3200" dirty="0">
                <a:solidFill>
                  <a:schemeClr val="bg1"/>
                </a:solidFill>
              </a:rPr>
              <a:t> за </a:t>
            </a:r>
            <a:r>
              <a:rPr lang="ru-RU" sz="3200" dirty="0" err="1">
                <a:solidFill>
                  <a:schemeClr val="bg1"/>
                </a:solidFill>
              </a:rPr>
              <a:t>утворення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пептидоглікану</a:t>
            </a:r>
            <a:r>
              <a:rPr lang="ru-RU" sz="3200" dirty="0">
                <a:solidFill>
                  <a:schemeClr val="bg1"/>
                </a:solidFill>
              </a:rPr>
              <a:t>, </a:t>
            </a:r>
            <a:r>
              <a:rPr lang="ru-RU" sz="3200" dirty="0" err="1">
                <a:solidFill>
                  <a:schemeClr val="bg1"/>
                </a:solidFill>
              </a:rPr>
              <a:t>важливого</a:t>
            </a:r>
            <a:r>
              <a:rPr lang="ru-RU" sz="3200" dirty="0">
                <a:solidFill>
                  <a:schemeClr val="bg1"/>
                </a:solidFill>
              </a:rPr>
              <a:t> компонента </a:t>
            </a:r>
            <a:r>
              <a:rPr lang="ru-RU" sz="3200" dirty="0" err="1">
                <a:solidFill>
                  <a:schemeClr val="bg1"/>
                </a:solidFill>
              </a:rPr>
              <a:t>клітинної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стінки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бактерій</a:t>
            </a:r>
            <a:r>
              <a:rPr lang="ru-RU" sz="3200" dirty="0">
                <a:solidFill>
                  <a:schemeClr val="bg1"/>
                </a:solidFill>
              </a:rPr>
              <a:t>. </a:t>
            </a:r>
            <a:r>
              <a:rPr lang="ru-RU" sz="3200" dirty="0" err="1">
                <a:solidFill>
                  <a:schemeClr val="bg1"/>
                </a:solidFill>
              </a:rPr>
              <a:t>Їх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називають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антибіотиками</a:t>
            </a:r>
            <a:r>
              <a:rPr lang="ru-RU" sz="3200" dirty="0">
                <a:solidFill>
                  <a:schemeClr val="bg1"/>
                </a:solidFill>
              </a:rPr>
              <a:t> широкого спектру </a:t>
            </a:r>
            <a:r>
              <a:rPr lang="ru-RU" sz="3200" dirty="0" err="1">
                <a:solidFill>
                  <a:schemeClr val="bg1"/>
                </a:solidFill>
              </a:rPr>
              <a:t>дії</a:t>
            </a:r>
            <a:r>
              <a:rPr lang="ru-RU" sz="3200" dirty="0">
                <a:solidFill>
                  <a:schemeClr val="bg1"/>
                </a:solidFill>
              </a:rPr>
              <a:t>, </a:t>
            </a:r>
            <a:r>
              <a:rPr lang="ru-RU" sz="3200" dirty="0" err="1">
                <a:solidFill>
                  <a:schemeClr val="bg1"/>
                </a:solidFill>
              </a:rPr>
              <a:t>оскільки</a:t>
            </a:r>
            <a:r>
              <a:rPr lang="ru-RU" sz="3200" dirty="0">
                <a:solidFill>
                  <a:schemeClr val="bg1"/>
                </a:solidFill>
              </a:rPr>
              <a:t> вони </a:t>
            </a:r>
            <a:r>
              <a:rPr lang="ru-RU" sz="3200" dirty="0" err="1">
                <a:solidFill>
                  <a:schemeClr val="bg1"/>
                </a:solidFill>
              </a:rPr>
              <a:t>ефективні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проти</a:t>
            </a:r>
            <a:r>
              <a:rPr lang="ru-RU" sz="3200" dirty="0">
                <a:solidFill>
                  <a:schemeClr val="bg1"/>
                </a:solidFill>
              </a:rPr>
              <a:t> широкого спектру </a:t>
            </a:r>
            <a:r>
              <a:rPr lang="ru-RU" sz="3200" dirty="0" err="1">
                <a:solidFill>
                  <a:schemeClr val="bg1"/>
                </a:solidFill>
              </a:rPr>
              <a:t>бактерій</a:t>
            </a:r>
            <a:r>
              <a:rPr lang="ru-RU" sz="32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014679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0D0132E0-E2B9-52BE-2DDF-90A8D631A203}"/>
              </a:ext>
            </a:extLst>
          </p:cNvPr>
          <p:cNvSpPr txBox="1"/>
          <p:nvPr/>
        </p:nvSpPr>
        <p:spPr>
          <a:xfrm>
            <a:off x="0" y="1774087"/>
            <a:ext cx="121920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</a:rPr>
              <a:t>І </a:t>
            </a:r>
            <a:r>
              <a:rPr lang="ru-RU" sz="2800" dirty="0" err="1">
                <a:solidFill>
                  <a:schemeClr val="bg1"/>
                </a:solidFill>
              </a:rPr>
              <a:t>покоління</a:t>
            </a:r>
            <a:r>
              <a:rPr lang="ru-RU" sz="2800" dirty="0">
                <a:solidFill>
                  <a:schemeClr val="bg1"/>
                </a:solidFill>
              </a:rPr>
              <a:t> (</a:t>
            </a:r>
            <a:r>
              <a:rPr lang="ru-RU" sz="2800" dirty="0" err="1">
                <a:solidFill>
                  <a:schemeClr val="bg1"/>
                </a:solidFill>
              </a:rPr>
              <a:t>Цефадроксил,Цефазолін,Цефалексин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Цефадроксил,Цефалексин</a:t>
            </a:r>
            <a:r>
              <a:rPr lang="ru-RU" sz="2800" dirty="0">
                <a:solidFill>
                  <a:schemeClr val="bg1"/>
                </a:solidFill>
              </a:rPr>
              <a:t>);</a:t>
            </a:r>
          </a:p>
          <a:p>
            <a:pPr algn="ctr"/>
            <a:endParaRPr lang="ru-RU" sz="2800" dirty="0">
              <a:solidFill>
                <a:schemeClr val="bg1"/>
              </a:solidFill>
            </a:endParaRPr>
          </a:p>
          <a:p>
            <a:pPr algn="ctr"/>
            <a:r>
              <a:rPr lang="ru-RU" sz="2800" dirty="0">
                <a:solidFill>
                  <a:schemeClr val="bg1"/>
                </a:solidFill>
              </a:rPr>
              <a:t>І </a:t>
            </a:r>
            <a:r>
              <a:rPr lang="ru-RU" sz="2800" dirty="0" err="1">
                <a:solidFill>
                  <a:schemeClr val="bg1"/>
                </a:solidFill>
              </a:rPr>
              <a:t>покоління</a:t>
            </a:r>
            <a:r>
              <a:rPr lang="ru-RU" sz="2800" dirty="0">
                <a:solidFill>
                  <a:schemeClr val="bg1"/>
                </a:solidFill>
              </a:rPr>
              <a:t> (</a:t>
            </a:r>
            <a:r>
              <a:rPr lang="ru-RU" sz="2800" dirty="0" err="1">
                <a:solidFill>
                  <a:schemeClr val="bg1"/>
                </a:solidFill>
              </a:rPr>
              <a:t>цефазолін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цефалексин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цефалотин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цефапірин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цефалоридин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цефрадин</a:t>
            </a:r>
            <a:r>
              <a:rPr lang="ru-RU" sz="2800" dirty="0">
                <a:solidFill>
                  <a:schemeClr val="bg1"/>
                </a:solidFill>
              </a:rPr>
              <a:t>);</a:t>
            </a:r>
          </a:p>
          <a:p>
            <a:pPr algn="ctr"/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241887E-0205-903F-6863-00BC1375547C}"/>
              </a:ext>
            </a:extLst>
          </p:cNvPr>
          <p:cNvSpPr txBox="1"/>
          <p:nvPr/>
        </p:nvSpPr>
        <p:spPr>
          <a:xfrm>
            <a:off x="0" y="328783"/>
            <a:ext cx="1241814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u="sng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Цефалоспорини</a:t>
            </a:r>
            <a:r>
              <a:rPr lang="ru-RU" sz="4000" b="1" u="sng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 </a:t>
            </a:r>
            <a:r>
              <a:rPr lang="ru-RU" sz="4000" b="1" u="sng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першого</a:t>
            </a:r>
            <a:r>
              <a:rPr lang="ru-RU" sz="4000" b="1" u="sng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 та другого </a:t>
            </a:r>
            <a:r>
              <a:rPr lang="ru-RU" sz="4000" b="1" u="sng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поколіннь</a:t>
            </a:r>
            <a:endParaRPr lang="ru-RU" sz="4000" b="1" u="sng" dirty="0">
              <a:solidFill>
                <a:schemeClr val="accent5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0964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0D0132E0-E2B9-52BE-2DDF-90A8D631A203}"/>
              </a:ext>
            </a:extLst>
          </p:cNvPr>
          <p:cNvSpPr txBox="1"/>
          <p:nvPr/>
        </p:nvSpPr>
        <p:spPr>
          <a:xfrm>
            <a:off x="0" y="1228397"/>
            <a:ext cx="121920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 err="1">
                <a:solidFill>
                  <a:schemeClr val="bg1"/>
                </a:solidFill>
              </a:rPr>
              <a:t>Особливістю</a:t>
            </a:r>
            <a:r>
              <a:rPr lang="ru-RU" sz="2800" dirty="0">
                <a:solidFill>
                  <a:schemeClr val="bg1"/>
                </a:solidFill>
              </a:rPr>
              <a:t> ЦС І </a:t>
            </a:r>
            <a:r>
              <a:rPr lang="ru-RU" sz="2800" dirty="0" err="1">
                <a:solidFill>
                  <a:schemeClr val="bg1"/>
                </a:solidFill>
              </a:rPr>
              <a:t>покоління</a:t>
            </a:r>
            <a:r>
              <a:rPr lang="ru-RU" sz="2800" dirty="0">
                <a:solidFill>
                  <a:schemeClr val="bg1"/>
                </a:solidFill>
              </a:rPr>
              <a:t> є </a:t>
            </a:r>
            <a:r>
              <a:rPr lang="ru-RU" sz="2800" i="1" dirty="0" err="1">
                <a:solidFill>
                  <a:schemeClr val="accent5">
                    <a:lumMod val="50000"/>
                  </a:schemeClr>
                </a:solidFill>
              </a:rPr>
              <a:t>висока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i="1" dirty="0" err="1">
                <a:solidFill>
                  <a:schemeClr val="accent5">
                    <a:lumMod val="50000"/>
                  </a:schemeClr>
                </a:solidFill>
              </a:rPr>
              <a:t>антистафілококова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i="1" dirty="0" err="1">
                <a:solidFill>
                  <a:schemeClr val="accent5">
                    <a:lumMod val="50000"/>
                  </a:schemeClr>
                </a:solidFill>
              </a:rPr>
              <a:t>активність</a:t>
            </a:r>
            <a:r>
              <a:rPr lang="ru-RU" sz="2800" dirty="0">
                <a:solidFill>
                  <a:schemeClr val="bg1"/>
                </a:solidFill>
              </a:rPr>
              <a:t>, у т. ч.</a:t>
            </a:r>
          </a:p>
          <a:p>
            <a:pPr algn="ctr"/>
            <a:r>
              <a:rPr lang="ru-RU" sz="2800" dirty="0" err="1">
                <a:solidFill>
                  <a:schemeClr val="bg1"/>
                </a:solidFill>
              </a:rPr>
              <a:t>проти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en-US" sz="2800" i="1" dirty="0">
                <a:solidFill>
                  <a:schemeClr val="bg1"/>
                </a:solidFill>
              </a:rPr>
              <a:t>Staphylococcus aureus </a:t>
            </a:r>
            <a:r>
              <a:rPr lang="ru-RU" sz="2800" i="1" dirty="0">
                <a:solidFill>
                  <a:schemeClr val="bg1"/>
                </a:solidFill>
              </a:rPr>
              <a:t>і </a:t>
            </a:r>
            <a:r>
              <a:rPr lang="en-US" sz="2800" i="1" dirty="0">
                <a:solidFill>
                  <a:schemeClr val="bg1"/>
                </a:solidFill>
              </a:rPr>
              <a:t>Staphylococcus ep</a:t>
            </a:r>
            <a:r>
              <a:rPr lang="ru-RU" sz="2800" i="1" dirty="0">
                <a:solidFill>
                  <a:schemeClr val="bg1"/>
                </a:solidFill>
              </a:rPr>
              <a:t>і</a:t>
            </a:r>
            <a:r>
              <a:rPr lang="en-US" sz="2800" i="1" dirty="0">
                <a:solidFill>
                  <a:schemeClr val="bg1"/>
                </a:solidFill>
              </a:rPr>
              <a:t>derm</a:t>
            </a:r>
            <a:r>
              <a:rPr lang="ru-RU" sz="2800" i="1" dirty="0">
                <a:solidFill>
                  <a:schemeClr val="bg1"/>
                </a:solidFill>
              </a:rPr>
              <a:t>і</a:t>
            </a:r>
            <a:r>
              <a:rPr lang="en-US" sz="2800" i="1" dirty="0">
                <a:solidFill>
                  <a:schemeClr val="bg1"/>
                </a:solidFill>
              </a:rPr>
              <a:t>d</a:t>
            </a:r>
            <a:r>
              <a:rPr lang="ru-RU" sz="2800" i="1" dirty="0">
                <a:solidFill>
                  <a:schemeClr val="bg1"/>
                </a:solidFill>
              </a:rPr>
              <a:t>і</a:t>
            </a:r>
            <a:r>
              <a:rPr lang="en-US" sz="2800" i="1" dirty="0">
                <a:solidFill>
                  <a:schemeClr val="bg1"/>
                </a:solidFill>
              </a:rPr>
              <a:t>s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які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утворюють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пеніциліназу</a:t>
            </a:r>
            <a:r>
              <a:rPr lang="ru-RU" sz="2800" dirty="0">
                <a:solidFill>
                  <a:schemeClr val="bg1"/>
                </a:solidFill>
              </a:rPr>
              <a:t>, а також </a:t>
            </a:r>
            <a:r>
              <a:rPr lang="en-US" sz="2800" i="1" dirty="0">
                <a:solidFill>
                  <a:schemeClr val="accent5">
                    <a:lumMod val="50000"/>
                  </a:schemeClr>
                </a:solidFill>
              </a:rPr>
              <a:t>Streptococcus </a:t>
            </a:r>
            <a:r>
              <a:rPr lang="en-US" sz="2800" i="1" dirty="0" err="1">
                <a:solidFill>
                  <a:schemeClr val="accent5">
                    <a:lumMod val="50000"/>
                  </a:schemeClr>
                </a:solidFill>
              </a:rPr>
              <a:t>pneumon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і</a:t>
            </a:r>
            <a:r>
              <a:rPr lang="en-US" sz="2800" i="1" dirty="0">
                <a:solidFill>
                  <a:schemeClr val="accent5">
                    <a:lumMod val="50000"/>
                  </a:schemeClr>
                </a:solidFill>
              </a:rPr>
              <a:t>ae, </a:t>
            </a:r>
            <a:r>
              <a:rPr lang="ru-RU" sz="2800" i="1" dirty="0" err="1">
                <a:solidFill>
                  <a:schemeClr val="accent5">
                    <a:lumMod val="50000"/>
                  </a:schemeClr>
                </a:solidFill>
              </a:rPr>
              <a:t>стрептококів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i="1" dirty="0" err="1">
                <a:solidFill>
                  <a:schemeClr val="accent5">
                    <a:lumMod val="50000"/>
                  </a:schemeClr>
                </a:solidFill>
              </a:rPr>
              <a:t>групи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 В і </a:t>
            </a:r>
            <a:r>
              <a:rPr lang="el-GR" sz="2800" i="1" dirty="0">
                <a:solidFill>
                  <a:schemeClr val="accent5">
                    <a:lumMod val="50000"/>
                  </a:schemeClr>
                </a:solidFill>
              </a:rPr>
              <a:t>β</a:t>
            </a:r>
            <a:r>
              <a:rPr lang="uk-UA" sz="28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i="1" dirty="0" err="1">
                <a:solidFill>
                  <a:schemeClr val="accent5">
                    <a:lumMod val="50000"/>
                  </a:schemeClr>
                </a:solidFill>
              </a:rPr>
              <a:t>гемолітичного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i="1" dirty="0" err="1">
                <a:solidFill>
                  <a:schemeClr val="accent5">
                    <a:lumMod val="50000"/>
                  </a:schemeClr>
                </a:solidFill>
              </a:rPr>
              <a:t>стрептокока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i="1" dirty="0" err="1">
                <a:solidFill>
                  <a:schemeClr val="accent5">
                    <a:lumMod val="50000"/>
                  </a:schemeClr>
                </a:solidFill>
              </a:rPr>
              <a:t>групи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 А, </a:t>
            </a:r>
            <a:r>
              <a:rPr lang="ru-RU" sz="2800" i="1" dirty="0" err="1">
                <a:solidFill>
                  <a:schemeClr val="accent5">
                    <a:lumMod val="50000"/>
                  </a:schemeClr>
                </a:solidFill>
              </a:rPr>
              <a:t>гонококів</a:t>
            </a:r>
            <a:r>
              <a:rPr lang="ru-RU" sz="2800" dirty="0">
                <a:solidFill>
                  <a:schemeClr val="bg1"/>
                </a:solidFill>
              </a:rPr>
              <a:t>. </a:t>
            </a:r>
          </a:p>
          <a:p>
            <a:pPr algn="ctr"/>
            <a:endParaRPr lang="ru-RU" sz="2800" dirty="0">
              <a:solidFill>
                <a:schemeClr val="bg1"/>
              </a:solidFill>
            </a:endParaRPr>
          </a:p>
          <a:p>
            <a:pPr algn="ctr"/>
            <a:r>
              <a:rPr lang="ru-RU" sz="2800" dirty="0">
                <a:solidFill>
                  <a:schemeClr val="bg1"/>
                </a:solidFill>
              </a:rPr>
              <a:t>По </a:t>
            </a:r>
            <a:r>
              <a:rPr lang="ru-RU" sz="2800" dirty="0" err="1">
                <a:solidFill>
                  <a:schemeClr val="bg1"/>
                </a:solidFill>
              </a:rPr>
              <a:t>відношенню</a:t>
            </a:r>
            <a:r>
              <a:rPr lang="ru-RU" sz="2800" dirty="0">
                <a:solidFill>
                  <a:schemeClr val="bg1"/>
                </a:solidFill>
              </a:rPr>
              <a:t> до </a:t>
            </a:r>
            <a:r>
              <a:rPr lang="ru-RU" sz="2800" dirty="0" err="1">
                <a:solidFill>
                  <a:schemeClr val="bg1"/>
                </a:solidFill>
              </a:rPr>
              <a:t>грамнегативних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бактерій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їх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активність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обмежена</a:t>
            </a:r>
            <a:r>
              <a:rPr lang="ru-RU" sz="2800" dirty="0">
                <a:solidFill>
                  <a:schemeClr val="bg1"/>
                </a:solidFill>
              </a:rPr>
              <a:t>. До </a:t>
            </a:r>
            <a:r>
              <a:rPr lang="ru-RU" sz="2800" dirty="0" err="1">
                <a:solidFill>
                  <a:schemeClr val="bg1"/>
                </a:solidFill>
              </a:rPr>
              <a:t>чутливих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грамнегативних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організмів</a:t>
            </a:r>
            <a:r>
              <a:rPr lang="ru-RU" sz="2800" dirty="0">
                <a:solidFill>
                  <a:schemeClr val="bg1"/>
                </a:solidFill>
              </a:rPr>
              <a:t> належать </a:t>
            </a:r>
            <a:r>
              <a:rPr lang="en-US" sz="2800" i="1" dirty="0" err="1">
                <a:solidFill>
                  <a:schemeClr val="accent5">
                    <a:lumMod val="50000"/>
                  </a:schemeClr>
                </a:solidFill>
              </a:rPr>
              <a:t>Klebs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і</a:t>
            </a:r>
            <a:r>
              <a:rPr lang="en-US" sz="2800" i="1" dirty="0" err="1">
                <a:solidFill>
                  <a:schemeClr val="accent5">
                    <a:lumMod val="50000"/>
                  </a:schemeClr>
                </a:solidFill>
              </a:rPr>
              <a:t>ella</a:t>
            </a:r>
            <a:endParaRPr lang="en-US" sz="2800" i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n-US" sz="2800" i="1" dirty="0" err="1">
                <a:solidFill>
                  <a:schemeClr val="accent5">
                    <a:lumMod val="50000"/>
                  </a:schemeClr>
                </a:solidFill>
              </a:rPr>
              <a:t>pneumon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і</a:t>
            </a:r>
            <a:r>
              <a:rPr lang="en-US" sz="2800" i="1" dirty="0">
                <a:solidFill>
                  <a:schemeClr val="accent5">
                    <a:lumMod val="50000"/>
                  </a:schemeClr>
                </a:solidFill>
              </a:rPr>
              <a:t>ae, Escher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і</a:t>
            </a:r>
            <a:r>
              <a:rPr lang="en-US" sz="2800" i="1" dirty="0" err="1">
                <a:solidFill>
                  <a:schemeClr val="accent5">
                    <a:lumMod val="50000"/>
                  </a:schemeClr>
                </a:solidFill>
              </a:rPr>
              <a:t>ch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і</a:t>
            </a:r>
            <a:r>
              <a:rPr lang="en-US" sz="2800" i="1" dirty="0">
                <a:solidFill>
                  <a:schemeClr val="accent5">
                    <a:lumMod val="50000"/>
                  </a:schemeClr>
                </a:solidFill>
              </a:rPr>
              <a:t>a col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і, </a:t>
            </a:r>
            <a:r>
              <a:rPr lang="en-US" sz="2800" i="1" dirty="0">
                <a:solidFill>
                  <a:schemeClr val="accent5">
                    <a:lumMod val="50000"/>
                  </a:schemeClr>
                </a:solidFill>
              </a:rPr>
              <a:t>Proteus m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і</a:t>
            </a:r>
            <a:r>
              <a:rPr lang="en-US" sz="2800" i="1" dirty="0" err="1">
                <a:solidFill>
                  <a:schemeClr val="accent5">
                    <a:lumMod val="50000"/>
                  </a:schemeClr>
                </a:solidFill>
              </a:rPr>
              <a:t>rab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і</a:t>
            </a:r>
            <a:r>
              <a:rPr lang="en-US" sz="2800" i="1" dirty="0">
                <a:solidFill>
                  <a:schemeClr val="accent5">
                    <a:lumMod val="50000"/>
                  </a:schemeClr>
                </a:solidFill>
              </a:rPr>
              <a:t>l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і</a:t>
            </a:r>
            <a:r>
              <a:rPr lang="en-US" sz="2800" i="1" dirty="0">
                <a:solidFill>
                  <a:schemeClr val="accent5">
                    <a:lumMod val="50000"/>
                  </a:schemeClr>
                </a:solidFill>
              </a:rPr>
              <a:t>s 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і </a:t>
            </a:r>
            <a:r>
              <a:rPr lang="en-US" sz="2800" i="1" dirty="0" err="1">
                <a:solidFill>
                  <a:schemeClr val="accent5">
                    <a:lumMod val="50000"/>
                  </a:schemeClr>
                </a:solidFill>
              </a:rPr>
              <a:t>Sh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і</a:t>
            </a:r>
            <a:r>
              <a:rPr lang="en-US" sz="2800" i="1" dirty="0" err="1">
                <a:solidFill>
                  <a:schemeClr val="accent5">
                    <a:lumMod val="50000"/>
                  </a:schemeClr>
                </a:solidFill>
              </a:rPr>
              <a:t>gella</a:t>
            </a:r>
            <a:r>
              <a:rPr lang="en-US" sz="2800" i="1" dirty="0">
                <a:solidFill>
                  <a:schemeClr val="accent5">
                    <a:lumMod val="50000"/>
                  </a:schemeClr>
                </a:solidFill>
              </a:rPr>
              <a:t> spp. Salmonella spp</a:t>
            </a:r>
            <a:r>
              <a:rPr lang="en-US" sz="2800" dirty="0">
                <a:solidFill>
                  <a:schemeClr val="bg1"/>
                </a:solidFill>
              </a:rPr>
              <a:t>. </a:t>
            </a:r>
            <a:r>
              <a:rPr lang="ru-RU" sz="2800" dirty="0">
                <a:solidFill>
                  <a:schemeClr val="bg1"/>
                </a:solidFill>
              </a:rPr>
              <a:t>В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241887E-0205-903F-6863-00BC1375547C}"/>
              </a:ext>
            </a:extLst>
          </p:cNvPr>
          <p:cNvSpPr txBox="1"/>
          <p:nvPr/>
        </p:nvSpPr>
        <p:spPr>
          <a:xfrm>
            <a:off x="0" y="328783"/>
            <a:ext cx="1241814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u="sng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Цефалоспорини</a:t>
            </a:r>
            <a:r>
              <a:rPr lang="ru-RU" sz="4000" b="1" u="sng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 </a:t>
            </a:r>
            <a:r>
              <a:rPr lang="ru-RU" sz="4000" b="1" u="sng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першого</a:t>
            </a:r>
            <a:r>
              <a:rPr lang="ru-RU" sz="4000" b="1" u="sng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 </a:t>
            </a:r>
            <a:r>
              <a:rPr lang="ru-RU" sz="4000" b="1" u="sng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покоління</a:t>
            </a:r>
            <a:endParaRPr lang="ru-RU" sz="4000" b="1" u="sng" dirty="0">
              <a:solidFill>
                <a:schemeClr val="accent5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0739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0D0132E0-E2B9-52BE-2DDF-90A8D631A203}"/>
              </a:ext>
            </a:extLst>
          </p:cNvPr>
          <p:cNvSpPr txBox="1"/>
          <p:nvPr/>
        </p:nvSpPr>
        <p:spPr>
          <a:xfrm>
            <a:off x="0" y="1228397"/>
            <a:ext cx="121920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 err="1">
                <a:solidFill>
                  <a:schemeClr val="bg1"/>
                </a:solidFill>
              </a:rPr>
              <a:t>Цефалоспорини</a:t>
            </a:r>
            <a:r>
              <a:rPr lang="ru-RU" sz="2800" dirty="0">
                <a:solidFill>
                  <a:schemeClr val="bg1"/>
                </a:solidFill>
              </a:rPr>
              <a:t> другого </a:t>
            </a:r>
            <a:r>
              <a:rPr lang="ru-RU" sz="2800" dirty="0" err="1">
                <a:solidFill>
                  <a:schemeClr val="bg1"/>
                </a:solidFill>
              </a:rPr>
              <a:t>покоління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мають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активність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проти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грамнегативних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аеробів</a:t>
            </a:r>
            <a:r>
              <a:rPr lang="ru-RU" sz="2800" dirty="0">
                <a:solidFill>
                  <a:schemeClr val="bg1"/>
                </a:solidFill>
              </a:rPr>
              <a:t>, таких як </a:t>
            </a:r>
            <a:r>
              <a:rPr lang="en-US" sz="2800" i="1" dirty="0" err="1">
                <a:solidFill>
                  <a:schemeClr val="accent5">
                    <a:lumMod val="50000"/>
                  </a:schemeClr>
                </a:solidFill>
              </a:rPr>
              <a:t>Morganella</a:t>
            </a:r>
            <a:r>
              <a:rPr lang="en-US" sz="2800" i="1" dirty="0">
                <a:solidFill>
                  <a:schemeClr val="accent5">
                    <a:lumMod val="50000"/>
                  </a:schemeClr>
                </a:solidFill>
              </a:rPr>
              <a:t> morganii , Neisseria gonorrhoeae </a:t>
            </a:r>
            <a:r>
              <a:rPr lang="en-US" sz="2800" dirty="0">
                <a:solidFill>
                  <a:schemeClr val="bg1"/>
                </a:solidFill>
              </a:rPr>
              <a:t>(</a:t>
            </a:r>
            <a:r>
              <a:rPr lang="ru-RU" sz="2800" dirty="0" err="1">
                <a:solidFill>
                  <a:schemeClr val="bg1"/>
                </a:solidFill>
              </a:rPr>
              <a:t>штами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що</a:t>
            </a:r>
            <a:r>
              <a:rPr lang="ru-RU" sz="2800" dirty="0">
                <a:solidFill>
                  <a:schemeClr val="bg1"/>
                </a:solidFill>
              </a:rPr>
              <a:t> не </a:t>
            </a:r>
            <a:r>
              <a:rPr lang="ru-RU" sz="2800" dirty="0" err="1">
                <a:solidFill>
                  <a:schemeClr val="bg1"/>
                </a:solidFill>
              </a:rPr>
              <a:t>продукують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пеніциліназу</a:t>
            </a:r>
            <a:r>
              <a:rPr lang="ru-RU" sz="2800" dirty="0">
                <a:solidFill>
                  <a:schemeClr val="bg1"/>
                </a:solidFill>
              </a:rPr>
              <a:t>), </a:t>
            </a:r>
            <a:r>
              <a:rPr lang="en-US" sz="2800" i="1" dirty="0" err="1">
                <a:solidFill>
                  <a:schemeClr val="accent5">
                    <a:lumMod val="50000"/>
                  </a:schemeClr>
                </a:solidFill>
              </a:rPr>
              <a:t>Haemophilus</a:t>
            </a:r>
            <a:r>
              <a:rPr lang="en-US" sz="2800" i="1" dirty="0">
                <a:solidFill>
                  <a:schemeClr val="accent5">
                    <a:lumMod val="50000"/>
                  </a:schemeClr>
                </a:solidFill>
              </a:rPr>
              <a:t> influenzae </a:t>
            </a:r>
            <a:r>
              <a:rPr lang="en-US" sz="2800" i="1" dirty="0">
                <a:solidFill>
                  <a:schemeClr val="bg1"/>
                </a:solidFill>
              </a:rPr>
              <a:t>, </a:t>
            </a:r>
            <a:r>
              <a:rPr lang="ru-RU" sz="2800" i="1" dirty="0" err="1">
                <a:solidFill>
                  <a:schemeClr val="bg1"/>
                </a:solidFill>
              </a:rPr>
              <a:t>види</a:t>
            </a:r>
            <a:r>
              <a:rPr lang="ru-RU" sz="2800" i="1" dirty="0">
                <a:solidFill>
                  <a:schemeClr val="bg1"/>
                </a:solidFill>
              </a:rPr>
              <a:t> </a:t>
            </a:r>
            <a:r>
              <a:rPr lang="en-US" sz="2800" i="1" dirty="0">
                <a:solidFill>
                  <a:schemeClr val="accent5">
                    <a:lumMod val="50000"/>
                  </a:schemeClr>
                </a:solidFill>
              </a:rPr>
              <a:t>Klebsiella</a:t>
            </a:r>
            <a:r>
              <a:rPr lang="en-US" sz="2800" i="1" dirty="0">
                <a:solidFill>
                  <a:schemeClr val="bg1"/>
                </a:solidFill>
              </a:rPr>
              <a:t> </a:t>
            </a:r>
            <a:r>
              <a:rPr lang="ru-RU" sz="2800" i="1" dirty="0">
                <a:solidFill>
                  <a:schemeClr val="bg1"/>
                </a:solidFill>
              </a:rPr>
              <a:t>та </a:t>
            </a:r>
            <a:r>
              <a:rPr lang="en-US" sz="2800" i="1" dirty="0">
                <a:solidFill>
                  <a:schemeClr val="accent5">
                    <a:lumMod val="50000"/>
                  </a:schemeClr>
                </a:solidFill>
              </a:rPr>
              <a:t>Escherichia coli </a:t>
            </a:r>
            <a:r>
              <a:rPr lang="en-US" sz="2800" dirty="0">
                <a:solidFill>
                  <a:schemeClr val="bg1"/>
                </a:solidFill>
              </a:rPr>
              <a:t>; </a:t>
            </a:r>
            <a:r>
              <a:rPr lang="ru-RU" sz="2800" i="1" dirty="0" err="1">
                <a:solidFill>
                  <a:schemeClr val="accent5">
                    <a:lumMod val="50000"/>
                  </a:schemeClr>
                </a:solidFill>
              </a:rPr>
              <a:t>грампозитивні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i="1" dirty="0" err="1">
                <a:solidFill>
                  <a:schemeClr val="accent5">
                    <a:lumMod val="50000"/>
                  </a:schemeClr>
                </a:solidFill>
              </a:rPr>
              <a:t>аероби</a:t>
            </a:r>
            <a:r>
              <a:rPr lang="ru-RU" sz="2800" i="1" dirty="0">
                <a:solidFill>
                  <a:schemeClr val="bg1"/>
                </a:solidFill>
              </a:rPr>
              <a:t>, </a:t>
            </a:r>
            <a:r>
              <a:rPr lang="ru-RU" sz="2800" i="1" dirty="0" err="1">
                <a:solidFill>
                  <a:schemeClr val="bg1"/>
                </a:solidFill>
              </a:rPr>
              <a:t>такі</a:t>
            </a:r>
            <a:r>
              <a:rPr lang="ru-RU" sz="2800" i="1" dirty="0">
                <a:solidFill>
                  <a:schemeClr val="bg1"/>
                </a:solidFill>
              </a:rPr>
              <a:t> як </a:t>
            </a:r>
            <a:r>
              <a:rPr lang="en-US" sz="2800" i="1" dirty="0">
                <a:solidFill>
                  <a:schemeClr val="accent5">
                    <a:lumMod val="50000"/>
                  </a:schemeClr>
                </a:solidFill>
              </a:rPr>
              <a:t>Streptococcus pneumoniae , Staphylococcus aureus , S. epidermidis 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і </a:t>
            </a:r>
            <a:r>
              <a:rPr lang="en-US" sz="2800" i="1" dirty="0">
                <a:solidFill>
                  <a:schemeClr val="accent5">
                    <a:lumMod val="50000"/>
                  </a:schemeClr>
                </a:solidFill>
              </a:rPr>
              <a:t>S. </a:t>
            </a:r>
            <a:r>
              <a:rPr lang="en-US" sz="2800" i="1" dirty="0" err="1">
                <a:solidFill>
                  <a:schemeClr val="accent5">
                    <a:lumMod val="50000"/>
                  </a:schemeClr>
                </a:solidFill>
              </a:rPr>
              <a:t>pyrogenes</a:t>
            </a:r>
            <a:r>
              <a:rPr lang="en-US" sz="2800" i="1" dirty="0">
                <a:solidFill>
                  <a:schemeClr val="bg1"/>
                </a:solidFill>
              </a:rPr>
              <a:t> ; </a:t>
            </a:r>
            <a:r>
              <a:rPr lang="ru-RU" sz="2800" i="1" dirty="0">
                <a:solidFill>
                  <a:schemeClr val="bg1"/>
                </a:solidFill>
              </a:rPr>
              <a:t>і </a:t>
            </a:r>
            <a:r>
              <a:rPr lang="ru-RU" sz="2800" i="1" dirty="0" err="1">
                <a:solidFill>
                  <a:schemeClr val="bg1"/>
                </a:solidFill>
              </a:rPr>
              <a:t>кілька</a:t>
            </a:r>
            <a:r>
              <a:rPr lang="ru-RU" sz="2800" i="1" dirty="0">
                <a:solidFill>
                  <a:schemeClr val="bg1"/>
                </a:solidFill>
              </a:rPr>
              <a:t> </a:t>
            </a:r>
            <a:r>
              <a:rPr lang="ru-RU" sz="2800" i="1" dirty="0" err="1">
                <a:solidFill>
                  <a:schemeClr val="bg1"/>
                </a:solidFill>
              </a:rPr>
              <a:t>видів</a:t>
            </a:r>
            <a:r>
              <a:rPr lang="ru-RU" sz="2800" i="1" dirty="0">
                <a:solidFill>
                  <a:schemeClr val="bg1"/>
                </a:solidFill>
              </a:rPr>
              <a:t> </a:t>
            </a:r>
            <a:r>
              <a:rPr lang="ru-RU" sz="2800" i="1" dirty="0" err="1">
                <a:solidFill>
                  <a:schemeClr val="bg1"/>
                </a:solidFill>
              </a:rPr>
              <a:t>анаеробів</a:t>
            </a:r>
            <a:r>
              <a:rPr lang="ru-RU" sz="2800" dirty="0">
                <a:solidFill>
                  <a:schemeClr val="bg1"/>
                </a:solidFill>
              </a:rPr>
              <a:t>.</a:t>
            </a:r>
          </a:p>
          <a:p>
            <a:pPr algn="ctr"/>
            <a:endParaRPr lang="ru-RU" sz="2800" dirty="0">
              <a:solidFill>
                <a:schemeClr val="bg1"/>
              </a:solidFill>
            </a:endParaRPr>
          </a:p>
          <a:p>
            <a:pPr algn="ctr"/>
            <a:r>
              <a:rPr lang="ru-RU" sz="2800" dirty="0" err="1">
                <a:solidFill>
                  <a:schemeClr val="bg1"/>
                </a:solidFill>
              </a:rPr>
              <a:t>Деякі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бактерії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такі</a:t>
            </a:r>
            <a:r>
              <a:rPr lang="ru-RU" sz="2800" dirty="0">
                <a:solidFill>
                  <a:schemeClr val="bg1"/>
                </a:solidFill>
              </a:rPr>
              <a:t> як </a:t>
            </a:r>
            <a:r>
              <a:rPr lang="ru-RU" sz="2800" dirty="0" err="1">
                <a:solidFill>
                  <a:schemeClr val="bg1"/>
                </a:solidFill>
              </a:rPr>
              <a:t>більшість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i="1" dirty="0" err="1">
                <a:solidFill>
                  <a:schemeClr val="bg1"/>
                </a:solidFill>
              </a:rPr>
              <a:t>штамів</a:t>
            </a:r>
            <a:r>
              <a:rPr lang="ru-RU" sz="2800" i="1" dirty="0">
                <a:solidFill>
                  <a:schemeClr val="bg1"/>
                </a:solidFill>
              </a:rPr>
              <a:t> </a:t>
            </a:r>
            <a:r>
              <a:rPr lang="en-US" sz="2800" i="1" dirty="0">
                <a:solidFill>
                  <a:schemeClr val="bg1"/>
                </a:solidFill>
              </a:rPr>
              <a:t>Pseudomonas aeruginosa </a:t>
            </a:r>
            <a:r>
              <a:rPr lang="ru-RU" sz="2800" i="1" dirty="0">
                <a:solidFill>
                  <a:schemeClr val="bg1"/>
                </a:solidFill>
              </a:rPr>
              <a:t>та </a:t>
            </a:r>
            <a:r>
              <a:rPr lang="en-US" sz="2800" i="1" dirty="0">
                <a:solidFill>
                  <a:schemeClr val="bg1"/>
                </a:solidFill>
              </a:rPr>
              <a:t>Acinetobacter 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стійкі</a:t>
            </a:r>
            <a:r>
              <a:rPr lang="ru-RU" sz="2800" dirty="0">
                <a:solidFill>
                  <a:schemeClr val="bg1"/>
                </a:solidFill>
              </a:rPr>
              <a:t> до </a:t>
            </a:r>
            <a:r>
              <a:rPr lang="ru-RU" sz="2800" dirty="0" err="1">
                <a:solidFill>
                  <a:schemeClr val="bg1"/>
                </a:solidFill>
              </a:rPr>
              <a:t>цефалоспоринів</a:t>
            </a:r>
            <a:r>
              <a:rPr lang="ru-RU" sz="2800" dirty="0">
                <a:solidFill>
                  <a:schemeClr val="bg1"/>
                </a:solidFill>
              </a:rPr>
              <a:t> другого </a:t>
            </a:r>
            <a:r>
              <a:rPr lang="ru-RU" sz="2800" dirty="0" err="1">
                <a:solidFill>
                  <a:schemeClr val="bg1"/>
                </a:solidFill>
              </a:rPr>
              <a:t>покоління</a:t>
            </a:r>
            <a:r>
              <a:rPr lang="ru-RU" sz="2800" dirty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ru-RU" sz="2800" dirty="0" err="1">
                <a:solidFill>
                  <a:schemeClr val="bg1"/>
                </a:solidFill>
              </a:rPr>
              <a:t>Цефалоспорини</a:t>
            </a:r>
            <a:r>
              <a:rPr lang="ru-RU" sz="2800" dirty="0">
                <a:solidFill>
                  <a:schemeClr val="bg1"/>
                </a:solidFill>
              </a:rPr>
              <a:t> другого </a:t>
            </a:r>
            <a:r>
              <a:rPr lang="ru-RU" sz="2800" dirty="0" err="1">
                <a:solidFill>
                  <a:schemeClr val="bg1"/>
                </a:solidFill>
              </a:rPr>
              <a:t>покоління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i="1" dirty="0" err="1">
                <a:solidFill>
                  <a:schemeClr val="accent5">
                    <a:lumMod val="50000"/>
                  </a:schemeClr>
                </a:solidFill>
              </a:rPr>
              <a:t>більш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i="1" dirty="0" err="1">
                <a:solidFill>
                  <a:schemeClr val="accent5">
                    <a:lumMod val="50000"/>
                  </a:schemeClr>
                </a:solidFill>
              </a:rPr>
              <a:t>активні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i="1" dirty="0" err="1">
                <a:solidFill>
                  <a:schemeClr val="accent5">
                    <a:lumMod val="50000"/>
                  </a:schemeClr>
                </a:solidFill>
              </a:rPr>
              <a:t>проти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i="1" dirty="0" err="1">
                <a:solidFill>
                  <a:schemeClr val="accent5">
                    <a:lumMod val="50000"/>
                  </a:schemeClr>
                </a:solidFill>
              </a:rPr>
              <a:t>грамнегативних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i="1" dirty="0" err="1">
                <a:solidFill>
                  <a:schemeClr val="accent5">
                    <a:lumMod val="50000"/>
                  </a:schemeClr>
                </a:solidFill>
              </a:rPr>
              <a:t>бактерій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ніж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цефалоспорини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першого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покоління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7E8F959-4D85-E394-6C51-6792ECDEB3FB}"/>
              </a:ext>
            </a:extLst>
          </p:cNvPr>
          <p:cNvSpPr txBox="1"/>
          <p:nvPr/>
        </p:nvSpPr>
        <p:spPr>
          <a:xfrm>
            <a:off x="0" y="328783"/>
            <a:ext cx="1241814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u="sng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Чим </a:t>
            </a:r>
            <a:r>
              <a:rPr lang="ru-RU" sz="4000" b="1" u="sng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відрізняються</a:t>
            </a:r>
            <a:r>
              <a:rPr lang="ru-RU" sz="4000" b="1" u="sng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 </a:t>
            </a:r>
            <a:r>
              <a:rPr lang="ru-RU" sz="4000" b="1" u="sng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цефалоспорини</a:t>
            </a:r>
            <a:r>
              <a:rPr lang="ru-RU" sz="4000" b="1" u="sng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 другого </a:t>
            </a:r>
            <a:r>
              <a:rPr lang="ru-RU" sz="4000" b="1" u="sng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покоління</a:t>
            </a:r>
            <a:r>
              <a:rPr lang="ru-RU" sz="4000" b="1" u="sng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xmlns="" val="4158562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7E8F959-4D85-E394-6C51-6792ECDEB3FB}"/>
              </a:ext>
            </a:extLst>
          </p:cNvPr>
          <p:cNvSpPr txBox="1"/>
          <p:nvPr/>
        </p:nvSpPr>
        <p:spPr>
          <a:xfrm>
            <a:off x="0" y="252680"/>
            <a:ext cx="1241814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u="sng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Чим </a:t>
            </a:r>
            <a:r>
              <a:rPr lang="ru-RU" sz="4000" b="1" u="sng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відрізняються</a:t>
            </a:r>
            <a:r>
              <a:rPr lang="ru-RU" sz="4000" b="1" u="sng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 </a:t>
            </a:r>
            <a:r>
              <a:rPr lang="ru-RU" sz="4000" b="1" u="sng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цефалоспорини</a:t>
            </a:r>
            <a:r>
              <a:rPr lang="ru-RU" sz="4000" b="1" u="sng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 </a:t>
            </a:r>
            <a:r>
              <a:rPr lang="ru-RU" sz="4000" b="1" u="sng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першого</a:t>
            </a:r>
            <a:r>
              <a:rPr lang="ru-RU" sz="4000" b="1" u="sng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 та  другого </a:t>
            </a:r>
            <a:r>
              <a:rPr lang="ru-RU" sz="4000" b="1" u="sng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поколіннь</a:t>
            </a:r>
            <a:r>
              <a:rPr lang="ru-RU" sz="4000" b="1" u="sng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?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2F748C0-F66F-4D10-D88F-4B6E74BD601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5645" t="35262" r="26815" b="15897"/>
          <a:stretch/>
        </p:blipFill>
        <p:spPr>
          <a:xfrm>
            <a:off x="1755059" y="1576119"/>
            <a:ext cx="8188854" cy="472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97623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0D0132E0-E2B9-52BE-2DDF-90A8D631A203}"/>
              </a:ext>
            </a:extLst>
          </p:cNvPr>
          <p:cNvSpPr txBox="1"/>
          <p:nvPr/>
        </p:nvSpPr>
        <p:spPr>
          <a:xfrm>
            <a:off x="589935" y="1742030"/>
            <a:ext cx="1048610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 err="1">
                <a:solidFill>
                  <a:schemeClr val="bg1"/>
                </a:solidFill>
              </a:rPr>
              <a:t>Цефалоспорини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зазвичай</a:t>
            </a:r>
            <a:r>
              <a:rPr lang="ru-RU" sz="3200" dirty="0">
                <a:solidFill>
                  <a:schemeClr val="bg1"/>
                </a:solidFill>
              </a:rPr>
              <a:t> не </a:t>
            </a:r>
            <a:r>
              <a:rPr lang="ru-RU" sz="3200" dirty="0" err="1">
                <a:solidFill>
                  <a:schemeClr val="bg1"/>
                </a:solidFill>
              </a:rPr>
              <a:t>використовуються</a:t>
            </a:r>
            <a:r>
              <a:rPr lang="ru-RU" sz="3200" dirty="0">
                <a:solidFill>
                  <a:schemeClr val="bg1"/>
                </a:solidFill>
              </a:rPr>
              <a:t> як </a:t>
            </a:r>
            <a:r>
              <a:rPr lang="ru-RU" sz="3200" dirty="0" err="1">
                <a:solidFill>
                  <a:schemeClr val="bg1"/>
                </a:solidFill>
              </a:rPr>
              <a:t>антибіотики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першого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вибору</a:t>
            </a:r>
            <a:r>
              <a:rPr lang="ru-RU" sz="3200" dirty="0">
                <a:solidFill>
                  <a:schemeClr val="bg1"/>
                </a:solidFill>
              </a:rPr>
              <a:t>. Вони, як правило, </a:t>
            </a:r>
            <a:r>
              <a:rPr lang="ru-RU" sz="3200" b="1" i="1" dirty="0" err="1">
                <a:solidFill>
                  <a:schemeClr val="accent5">
                    <a:lumMod val="50000"/>
                  </a:schemeClr>
                </a:solidFill>
              </a:rPr>
              <a:t>зарезервовані</a:t>
            </a:r>
            <a:r>
              <a:rPr lang="ru-RU" sz="3200" b="1" i="1" dirty="0">
                <a:solidFill>
                  <a:schemeClr val="accent5">
                    <a:lumMod val="50000"/>
                  </a:schemeClr>
                </a:solidFill>
              </a:rPr>
              <a:t> для </a:t>
            </a:r>
            <a:r>
              <a:rPr lang="ru-RU" sz="3200" b="1" i="1" dirty="0" err="1">
                <a:solidFill>
                  <a:schemeClr val="accent5">
                    <a:lumMod val="50000"/>
                  </a:schemeClr>
                </a:solidFill>
              </a:rPr>
              <a:t>використання</a:t>
            </a:r>
            <a:r>
              <a:rPr lang="ru-RU" sz="3200" dirty="0">
                <a:solidFill>
                  <a:schemeClr val="bg1"/>
                </a:solidFill>
              </a:rPr>
              <a:t>, коли </a:t>
            </a:r>
            <a:r>
              <a:rPr lang="ru-RU" sz="3200" dirty="0" err="1">
                <a:solidFill>
                  <a:schemeClr val="bg1"/>
                </a:solidFill>
              </a:rPr>
              <a:t>інші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антибіотики</a:t>
            </a:r>
            <a:r>
              <a:rPr lang="ru-RU" sz="3200" dirty="0">
                <a:solidFill>
                  <a:schemeClr val="bg1"/>
                </a:solidFill>
              </a:rPr>
              <a:t> (часто </a:t>
            </a:r>
            <a:r>
              <a:rPr lang="ru-RU" sz="3200" dirty="0" err="1">
                <a:solidFill>
                  <a:schemeClr val="bg1"/>
                </a:solidFill>
              </a:rPr>
              <a:t>пеніциліни</a:t>
            </a:r>
            <a:r>
              <a:rPr lang="ru-RU" sz="3200" dirty="0">
                <a:solidFill>
                  <a:schemeClr val="bg1"/>
                </a:solidFill>
              </a:rPr>
              <a:t>) не </a:t>
            </a:r>
            <a:r>
              <a:rPr lang="ru-RU" sz="3200" dirty="0" err="1">
                <a:solidFill>
                  <a:schemeClr val="bg1"/>
                </a:solidFill>
              </a:rPr>
              <a:t>можуть</a:t>
            </a:r>
            <a:r>
              <a:rPr lang="ru-RU" sz="3200" dirty="0">
                <a:solidFill>
                  <a:schemeClr val="bg1"/>
                </a:solidFill>
              </a:rPr>
              <a:t> бути </a:t>
            </a:r>
            <a:r>
              <a:rPr lang="ru-RU" sz="3200" dirty="0" err="1">
                <a:solidFill>
                  <a:schemeClr val="bg1"/>
                </a:solidFill>
              </a:rPr>
              <a:t>використані</a:t>
            </a:r>
            <a:r>
              <a:rPr lang="ru-RU" sz="32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995741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0D0132E0-E2B9-52BE-2DDF-90A8D631A203}"/>
              </a:ext>
            </a:extLst>
          </p:cNvPr>
          <p:cNvSpPr txBox="1"/>
          <p:nvPr/>
        </p:nvSpPr>
        <p:spPr>
          <a:xfrm>
            <a:off x="388374" y="707922"/>
            <a:ext cx="1141525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3200" dirty="0" err="1">
                <a:solidFill>
                  <a:schemeClr val="bg1"/>
                </a:solidFill>
              </a:rPr>
              <a:t>Цефалоспорини</a:t>
            </a:r>
            <a:r>
              <a:rPr lang="ru-RU" sz="3200" dirty="0">
                <a:solidFill>
                  <a:schemeClr val="bg1"/>
                </a:solidFill>
              </a:rPr>
              <a:t> другого </a:t>
            </a:r>
            <a:r>
              <a:rPr lang="ru-RU" sz="3200" dirty="0" err="1">
                <a:solidFill>
                  <a:schemeClr val="bg1"/>
                </a:solidFill>
              </a:rPr>
              <a:t>покоління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поділяються</a:t>
            </a:r>
            <a:r>
              <a:rPr lang="ru-RU" sz="3200" dirty="0">
                <a:solidFill>
                  <a:schemeClr val="bg1"/>
                </a:solidFill>
              </a:rPr>
              <a:t> на </a:t>
            </a:r>
            <a:r>
              <a:rPr lang="ru-RU" sz="3200" dirty="0" err="1">
                <a:solidFill>
                  <a:schemeClr val="bg1"/>
                </a:solidFill>
              </a:rPr>
              <a:t>дві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підгрупи</a:t>
            </a:r>
            <a:r>
              <a:rPr lang="ru-RU" sz="3200" dirty="0">
                <a:solidFill>
                  <a:schemeClr val="bg1"/>
                </a:solidFill>
              </a:rPr>
              <a:t>: 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/>
                </a:solidFill>
              </a:rPr>
              <a:t>друге </a:t>
            </a:r>
            <a:r>
              <a:rPr lang="ru-RU" sz="3200" dirty="0" err="1">
                <a:solidFill>
                  <a:schemeClr val="bg1"/>
                </a:solidFill>
              </a:rPr>
              <a:t>покоління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ru-RU" sz="3200" dirty="0" err="1">
                <a:solidFill>
                  <a:schemeClr val="bg1"/>
                </a:solidFill>
              </a:rPr>
              <a:t>підгрупу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цефаміцину</a:t>
            </a:r>
            <a:r>
              <a:rPr lang="ru-RU" sz="3200" dirty="0">
                <a:solidFill>
                  <a:schemeClr val="bg1"/>
                </a:solidFill>
              </a:rPr>
              <a:t>.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ru-RU" sz="3200" dirty="0">
              <a:solidFill>
                <a:schemeClr val="bg1"/>
              </a:solidFill>
            </a:endParaRPr>
          </a:p>
          <a:p>
            <a:pPr algn="just"/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Деякі</a:t>
            </a:r>
            <a:r>
              <a:rPr lang="ru-RU" sz="3200" dirty="0">
                <a:solidFill>
                  <a:schemeClr val="bg1"/>
                </a:solidFill>
              </a:rPr>
              <a:t> з </a:t>
            </a:r>
            <a:r>
              <a:rPr lang="ru-RU" sz="3200" dirty="0" err="1">
                <a:solidFill>
                  <a:schemeClr val="bg1"/>
                </a:solidFill>
              </a:rPr>
              <a:t>підгруп</a:t>
            </a:r>
            <a:r>
              <a:rPr lang="ru-RU" sz="3200" dirty="0">
                <a:solidFill>
                  <a:schemeClr val="bg1"/>
                </a:solidFill>
              </a:rPr>
              <a:t> другого </a:t>
            </a:r>
            <a:r>
              <a:rPr lang="ru-RU" sz="3200" dirty="0" err="1">
                <a:solidFill>
                  <a:schemeClr val="bg1"/>
                </a:solidFill>
              </a:rPr>
              <a:t>покоління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включають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  <a:t>цефуроксим</a:t>
            </a:r>
            <a:r>
              <a:rPr lang="ru-RU" sz="3200" dirty="0">
                <a:solidFill>
                  <a:schemeClr val="bg1"/>
                </a:solidFill>
              </a:rPr>
              <a:t> і </a:t>
            </a:r>
            <a:r>
              <a:rPr lang="ru-RU" sz="3200" i="1" dirty="0" err="1">
                <a:solidFill>
                  <a:schemeClr val="accent5">
                    <a:lumMod val="50000"/>
                  </a:schemeClr>
                </a:solidFill>
              </a:rPr>
              <a:t>цефпрозил</a:t>
            </a:r>
            <a:r>
              <a:rPr lang="ru-RU" sz="3200" dirty="0">
                <a:solidFill>
                  <a:schemeClr val="bg1"/>
                </a:solidFill>
              </a:rPr>
              <a:t>. У </a:t>
            </a:r>
            <a:r>
              <a:rPr lang="ru-RU" sz="3200" dirty="0" err="1">
                <a:solidFill>
                  <a:schemeClr val="bg1"/>
                </a:solidFill>
              </a:rPr>
              <a:t>першій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підгрупі</a:t>
            </a:r>
            <a:r>
              <a:rPr lang="ru-RU" sz="3200" dirty="0">
                <a:solidFill>
                  <a:schemeClr val="bg1"/>
                </a:solidFill>
              </a:rPr>
              <a:t> цефуроксим </a:t>
            </a:r>
            <a:r>
              <a:rPr lang="ru-RU" sz="3200" dirty="0" err="1">
                <a:solidFill>
                  <a:schemeClr val="bg1"/>
                </a:solidFill>
              </a:rPr>
              <a:t>має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підвищене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охоплення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проти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en-US" sz="3200" dirty="0">
                <a:solidFill>
                  <a:schemeClr val="bg1"/>
                </a:solidFill>
              </a:rPr>
              <a:t>H. influenzae . </a:t>
            </a:r>
            <a:r>
              <a:rPr lang="ru-RU" sz="3200" dirty="0">
                <a:solidFill>
                  <a:schemeClr val="bg1"/>
                </a:solidFill>
              </a:rPr>
              <a:t>До </a:t>
            </a:r>
            <a:r>
              <a:rPr lang="ru-RU" sz="3200" dirty="0" err="1">
                <a:solidFill>
                  <a:schemeClr val="bg1"/>
                </a:solidFill>
              </a:rPr>
              <a:t>показань</a:t>
            </a:r>
            <a:r>
              <a:rPr lang="ru-RU" sz="3200" dirty="0">
                <a:solidFill>
                  <a:schemeClr val="bg1"/>
                </a:solidFill>
              </a:rPr>
              <a:t> до </a:t>
            </a:r>
            <a:r>
              <a:rPr lang="ru-RU" sz="3200" dirty="0" err="1">
                <a:solidFill>
                  <a:schemeClr val="bg1"/>
                </a:solidFill>
              </a:rPr>
              <a:t>призначення</a:t>
            </a:r>
            <a:r>
              <a:rPr lang="ru-RU" sz="3200" dirty="0">
                <a:solidFill>
                  <a:schemeClr val="bg1"/>
                </a:solidFill>
              </a:rPr>
              <a:t> цефуроксиму </a:t>
            </a:r>
            <a:r>
              <a:rPr lang="ru-RU" sz="3200" dirty="0" err="1">
                <a:solidFill>
                  <a:schemeClr val="bg1"/>
                </a:solidFill>
              </a:rPr>
              <a:t>відноситься</a:t>
            </a:r>
            <a:r>
              <a:rPr lang="ru-RU" sz="3200" dirty="0">
                <a:solidFill>
                  <a:schemeClr val="bg1"/>
                </a:solidFill>
              </a:rPr>
              <a:t> також хвороба Лайма у </a:t>
            </a:r>
            <a:r>
              <a:rPr lang="ru-RU" sz="3200" dirty="0" err="1">
                <a:solidFill>
                  <a:schemeClr val="bg1"/>
                </a:solidFill>
              </a:rPr>
              <a:t>вагітних</a:t>
            </a:r>
            <a:r>
              <a:rPr lang="ru-RU" sz="3200" dirty="0">
                <a:solidFill>
                  <a:schemeClr val="bg1"/>
                </a:solidFill>
              </a:rPr>
              <a:t> і </a:t>
            </a:r>
            <a:r>
              <a:rPr lang="ru-RU" sz="3200" dirty="0" err="1">
                <a:solidFill>
                  <a:schemeClr val="bg1"/>
                </a:solidFill>
              </a:rPr>
              <a:t>дітей</a:t>
            </a:r>
            <a:r>
              <a:rPr lang="en-US" sz="3200" dirty="0">
                <a:solidFill>
                  <a:schemeClr val="bg1"/>
                </a:solidFill>
              </a:rPr>
              <a:t>. 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3162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0D0132E0-E2B9-52BE-2DDF-90A8D631A203}"/>
              </a:ext>
            </a:extLst>
          </p:cNvPr>
          <p:cNvSpPr txBox="1"/>
          <p:nvPr/>
        </p:nvSpPr>
        <p:spPr>
          <a:xfrm>
            <a:off x="678426" y="753888"/>
            <a:ext cx="10486103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Цефуроксим</a:t>
            </a:r>
            <a:r>
              <a:rPr lang="ru-RU" sz="4000" dirty="0">
                <a:solidFill>
                  <a:schemeClr val="bg1"/>
                </a:solidFill>
              </a:rPr>
              <a:t> </a:t>
            </a:r>
            <a:r>
              <a:rPr lang="ru-RU" sz="4000" dirty="0" err="1">
                <a:solidFill>
                  <a:schemeClr val="bg1"/>
                </a:solidFill>
              </a:rPr>
              <a:t>можна</a:t>
            </a:r>
            <a:r>
              <a:rPr lang="ru-RU" sz="4000" dirty="0">
                <a:solidFill>
                  <a:schemeClr val="bg1"/>
                </a:solidFill>
              </a:rPr>
              <a:t> </a:t>
            </a:r>
            <a:r>
              <a:rPr lang="ru-RU" sz="4000" dirty="0" err="1">
                <a:solidFill>
                  <a:schemeClr val="bg1"/>
                </a:solidFill>
              </a:rPr>
              <a:t>застосовувати</a:t>
            </a:r>
            <a:r>
              <a:rPr lang="ru-RU" sz="4000" dirty="0">
                <a:solidFill>
                  <a:schemeClr val="bg1"/>
                </a:solidFill>
              </a:rPr>
              <a:t> парентерально </a:t>
            </a:r>
            <a:r>
              <a:rPr lang="ru-RU" sz="4000" dirty="0" err="1">
                <a:solidFill>
                  <a:schemeClr val="bg1"/>
                </a:solidFill>
              </a:rPr>
              <a:t>або</a:t>
            </a:r>
            <a:r>
              <a:rPr lang="ru-RU" sz="4000" dirty="0">
                <a:solidFill>
                  <a:schemeClr val="bg1"/>
                </a:solidFill>
              </a:rPr>
              <a:t> перорально. </a:t>
            </a:r>
          </a:p>
          <a:p>
            <a:pPr algn="ctr"/>
            <a:endParaRPr lang="ru-RU" sz="4000" dirty="0">
              <a:solidFill>
                <a:schemeClr val="bg1"/>
              </a:solidFill>
            </a:endParaRPr>
          </a:p>
          <a:p>
            <a:pPr algn="ctr"/>
            <a:r>
              <a:rPr lang="ru-RU" sz="4000" i="1" dirty="0" err="1">
                <a:solidFill>
                  <a:schemeClr val="accent5">
                    <a:lumMod val="50000"/>
                  </a:schemeClr>
                </a:solidFill>
              </a:rPr>
              <a:t>Цефпрозил</a:t>
            </a:r>
            <a:r>
              <a:rPr lang="ru-RU" sz="4000" dirty="0">
                <a:solidFill>
                  <a:schemeClr val="bg1"/>
                </a:solidFill>
              </a:rPr>
              <a:t> </a:t>
            </a:r>
            <a:r>
              <a:rPr lang="ru-RU" sz="4000" dirty="0" err="1">
                <a:solidFill>
                  <a:schemeClr val="bg1"/>
                </a:solidFill>
              </a:rPr>
              <a:t>застосовують</a:t>
            </a:r>
            <a:r>
              <a:rPr lang="ru-RU" sz="4000" dirty="0">
                <a:solidFill>
                  <a:schemeClr val="bg1"/>
                </a:solidFill>
              </a:rPr>
              <a:t> перорально. </a:t>
            </a:r>
          </a:p>
          <a:p>
            <a:pPr algn="ctr"/>
            <a:endParaRPr lang="ru-RU" sz="4000" dirty="0">
              <a:solidFill>
                <a:schemeClr val="bg1"/>
              </a:solidFill>
            </a:endParaRPr>
          </a:p>
          <a:p>
            <a:pPr algn="ctr"/>
            <a:r>
              <a:rPr lang="ru-RU" sz="4000" i="1" dirty="0" err="1">
                <a:solidFill>
                  <a:schemeClr val="accent5">
                    <a:lumMod val="50000"/>
                  </a:schemeClr>
                </a:solidFill>
              </a:rPr>
              <a:t>Цефметазол</a:t>
            </a: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4000" i="1" dirty="0" err="1">
                <a:solidFill>
                  <a:schemeClr val="accent5">
                    <a:lumMod val="50000"/>
                  </a:schemeClr>
                </a:solidFill>
              </a:rPr>
              <a:t>цефотетан</a:t>
            </a: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4000" i="1" dirty="0" err="1">
                <a:solidFill>
                  <a:schemeClr val="accent5">
                    <a:lumMod val="50000"/>
                  </a:schemeClr>
                </a:solidFill>
              </a:rPr>
              <a:t>цефокситин</a:t>
            </a: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4000" dirty="0" err="1">
                <a:solidFill>
                  <a:schemeClr val="bg1"/>
                </a:solidFill>
              </a:rPr>
              <a:t>застосовують</a:t>
            </a:r>
            <a:r>
              <a:rPr lang="ru-RU" sz="4000" dirty="0">
                <a:solidFill>
                  <a:schemeClr val="bg1"/>
                </a:solidFill>
              </a:rPr>
              <a:t> парентерально.</a:t>
            </a:r>
          </a:p>
        </p:txBody>
      </p:sp>
    </p:spTree>
    <p:extLst>
      <p:ext uri="{BB962C8B-B14F-4D97-AF65-F5344CB8AC3E}">
        <p14:creationId xmlns:p14="http://schemas.microsoft.com/office/powerpoint/2010/main" xmlns="" val="2688496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0D0132E0-E2B9-52BE-2DDF-90A8D631A203}"/>
              </a:ext>
            </a:extLst>
          </p:cNvPr>
          <p:cNvSpPr txBox="1"/>
          <p:nvPr/>
        </p:nvSpPr>
        <p:spPr>
          <a:xfrm>
            <a:off x="0" y="73742"/>
            <a:ext cx="12044516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0" i="0" dirty="0" err="1">
                <a:solidFill>
                  <a:schemeClr val="bg1"/>
                </a:solidFill>
                <a:effectLst/>
              </a:rPr>
              <a:t>Цефалоспорини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І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покоління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3200" b="0" i="1" dirty="0">
                <a:solidFill>
                  <a:schemeClr val="accent5">
                    <a:lumMod val="50000"/>
                  </a:schemeClr>
                </a:solidFill>
                <a:effectLst/>
              </a:rPr>
              <a:t>не </a:t>
            </a:r>
            <a:r>
              <a:rPr lang="ru-RU" sz="3200" b="0" i="1" dirty="0" err="1">
                <a:solidFill>
                  <a:schemeClr val="accent5">
                    <a:lumMod val="50000"/>
                  </a:schemeClr>
                </a:solidFill>
                <a:effectLst/>
              </a:rPr>
              <a:t>можна</a:t>
            </a:r>
            <a:r>
              <a:rPr lang="ru-RU" sz="3200" b="0" i="1" dirty="0">
                <a:solidFill>
                  <a:schemeClr val="accent5">
                    <a:lumMod val="50000"/>
                  </a:schemeClr>
                </a:solidFill>
                <a:effectLst/>
              </a:rPr>
              <a:t> </a:t>
            </a:r>
            <a:r>
              <a:rPr lang="ru-RU" sz="3200" b="0" i="1" dirty="0" err="1">
                <a:solidFill>
                  <a:schemeClr val="accent5">
                    <a:lumMod val="50000"/>
                  </a:schemeClr>
                </a:solidFill>
                <a:effectLst/>
              </a:rPr>
              <a:t>поєднувати</a:t>
            </a:r>
            <a:r>
              <a:rPr lang="ru-RU" sz="3200" b="0" i="1" dirty="0">
                <a:solidFill>
                  <a:schemeClr val="accent5">
                    <a:lumMod val="50000"/>
                  </a:schemeClr>
                </a:solidFill>
                <a:effectLst/>
              </a:rPr>
              <a:t> 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з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поліміксинами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,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амфотери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- цином В,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фуросемідом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,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етакриновою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кислотою,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аміноглікозидами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,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індометацином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</a:t>
            </a:r>
          </a:p>
          <a:p>
            <a:pPr algn="ctr"/>
            <a:r>
              <a:rPr lang="ru-RU" sz="3200" b="0" i="0" dirty="0">
                <a:solidFill>
                  <a:schemeClr val="bg1"/>
                </a:solidFill>
                <a:effectLst/>
              </a:rPr>
              <a:t>(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зростає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ризик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нефротоксичності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). </a:t>
            </a:r>
          </a:p>
          <a:p>
            <a:pPr algn="ctr"/>
            <a:r>
              <a:rPr lang="ru-RU" sz="3200" b="0" i="0" dirty="0" err="1">
                <a:solidFill>
                  <a:schemeClr val="bg1"/>
                </a:solidFill>
                <a:effectLst/>
              </a:rPr>
              <a:t>Цефалоспорини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інших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поколінь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у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разі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необхідності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3200" b="0" i="1" dirty="0" err="1">
                <a:solidFill>
                  <a:schemeClr val="accent5">
                    <a:lumMod val="50000"/>
                  </a:schemeClr>
                </a:solidFill>
                <a:effectLst/>
              </a:rPr>
              <a:t>можна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комбінувати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з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аміноглікозидами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для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розширення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спектра і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потенціювання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антибактеріальної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дії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, але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таке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комбінування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має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бути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обгрунтованим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і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поєднуватися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з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ретельним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контролем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функції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нирок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.</a:t>
            </a:r>
          </a:p>
          <a:p>
            <a:pPr algn="ctr"/>
            <a:r>
              <a:rPr lang="ru-RU" sz="3200" b="0" i="0" dirty="0" err="1">
                <a:solidFill>
                  <a:schemeClr val="bg1"/>
                </a:solidFill>
                <a:effectLst/>
              </a:rPr>
              <a:t>Цефалоспорини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3200" b="0" i="1" dirty="0">
                <a:solidFill>
                  <a:schemeClr val="accent5">
                    <a:lumMod val="50000"/>
                  </a:schemeClr>
                </a:solidFill>
                <a:effectLst/>
              </a:rPr>
              <a:t>не </a:t>
            </a:r>
            <a:r>
              <a:rPr lang="ru-RU" sz="3200" b="0" i="1" dirty="0" err="1">
                <a:solidFill>
                  <a:schemeClr val="accent5">
                    <a:lumMod val="50000"/>
                  </a:schemeClr>
                </a:solidFill>
                <a:effectLst/>
              </a:rPr>
              <a:t>можна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вводити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в одному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шприці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(у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системі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для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внутрішньовенної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інфузії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) з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аміноглікозидами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(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хімічна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взаємодія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супроводжується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утворенням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неактивних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3200" b="0" i="0" dirty="0" err="1">
                <a:solidFill>
                  <a:schemeClr val="bg1"/>
                </a:solidFill>
                <a:effectLst/>
              </a:rPr>
              <a:t>метаболітів</a:t>
            </a:r>
            <a:r>
              <a:rPr lang="ru-RU" sz="3200" b="0" i="0" dirty="0">
                <a:solidFill>
                  <a:schemeClr val="bg1"/>
                </a:solidFill>
                <a:effectLst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xmlns="" val="1293454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0D0132E0-E2B9-52BE-2DDF-90A8D631A203}"/>
              </a:ext>
            </a:extLst>
          </p:cNvPr>
          <p:cNvSpPr txBox="1"/>
          <p:nvPr/>
        </p:nvSpPr>
        <p:spPr>
          <a:xfrm>
            <a:off x="366252" y="870153"/>
            <a:ext cx="1145949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3600" dirty="0" err="1">
                <a:solidFill>
                  <a:schemeClr val="bg1"/>
                </a:solidFill>
              </a:rPr>
              <a:t>Цефалоспорини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розширеного</a:t>
            </a:r>
            <a:r>
              <a:rPr lang="ru-RU" sz="3600" dirty="0">
                <a:solidFill>
                  <a:schemeClr val="bg1"/>
                </a:solidFill>
              </a:rPr>
              <a:t> спектру </a:t>
            </a:r>
            <a:r>
              <a:rPr lang="ru-RU" sz="3600" dirty="0" err="1">
                <a:solidFill>
                  <a:schemeClr val="bg1"/>
                </a:solidFill>
              </a:rPr>
              <a:t>дії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забезпечують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кращу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активність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проти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грамнегативних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бактерій</a:t>
            </a:r>
            <a:r>
              <a:rPr lang="ru-RU" sz="3600" dirty="0">
                <a:solidFill>
                  <a:schemeClr val="bg1"/>
                </a:solidFill>
              </a:rPr>
              <a:t> і </a:t>
            </a:r>
            <a:r>
              <a:rPr lang="ru-RU" sz="3600" dirty="0" err="1">
                <a:solidFill>
                  <a:schemeClr val="bg1"/>
                </a:solidFill>
              </a:rPr>
              <a:t>анаеробів</a:t>
            </a:r>
            <a:r>
              <a:rPr lang="ru-RU" sz="3600" dirty="0">
                <a:solidFill>
                  <a:schemeClr val="bg1"/>
                </a:solidFill>
              </a:rPr>
              <a:t>, </a:t>
            </a:r>
            <a:r>
              <a:rPr lang="ru-RU" sz="3600" dirty="0" err="1">
                <a:solidFill>
                  <a:schemeClr val="bg1"/>
                </a:solidFill>
              </a:rPr>
              <a:t>ніж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препарати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першого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покоління</a:t>
            </a:r>
            <a:r>
              <a:rPr lang="ru-RU" sz="3600" dirty="0">
                <a:solidFill>
                  <a:schemeClr val="bg1"/>
                </a:solidFill>
              </a:rPr>
              <a:t>. </a:t>
            </a:r>
            <a:r>
              <a:rPr lang="ru-RU" sz="3600" i="1" dirty="0" err="1">
                <a:solidFill>
                  <a:schemeClr val="accent5">
                    <a:lumMod val="50000"/>
                  </a:schemeClr>
                </a:solidFill>
              </a:rPr>
              <a:t>Цефокситин</a:t>
            </a:r>
            <a:r>
              <a:rPr lang="ru-RU" sz="3600" i="1" dirty="0">
                <a:solidFill>
                  <a:schemeClr val="accent5">
                    <a:lumMod val="50000"/>
                  </a:schemeClr>
                </a:solidFill>
              </a:rPr>
              <a:t> і </a:t>
            </a:r>
            <a:r>
              <a:rPr lang="ru-RU" sz="3600" i="1" dirty="0" err="1">
                <a:solidFill>
                  <a:schemeClr val="accent5">
                    <a:lumMod val="50000"/>
                  </a:schemeClr>
                </a:solidFill>
              </a:rPr>
              <a:t>цефотетан</a:t>
            </a:r>
            <a:r>
              <a:rPr lang="ru-RU" sz="36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600" dirty="0">
                <a:solidFill>
                  <a:schemeClr val="bg1"/>
                </a:solidFill>
              </a:rPr>
              <a:t>(друге </a:t>
            </a:r>
            <a:r>
              <a:rPr lang="ru-RU" sz="3600" dirty="0" err="1">
                <a:solidFill>
                  <a:schemeClr val="bg1"/>
                </a:solidFill>
              </a:rPr>
              <a:t>покоління</a:t>
            </a:r>
            <a:r>
              <a:rPr lang="ru-RU" sz="3600" dirty="0">
                <a:solidFill>
                  <a:schemeClr val="bg1"/>
                </a:solidFill>
              </a:rPr>
              <a:t>) і цефтриаксон (</a:t>
            </a:r>
            <a:r>
              <a:rPr lang="ru-RU" sz="3600" dirty="0" err="1">
                <a:solidFill>
                  <a:schemeClr val="bg1"/>
                </a:solidFill>
              </a:rPr>
              <a:t>третє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покоління</a:t>
            </a:r>
            <a:r>
              <a:rPr lang="ru-RU" sz="3600" dirty="0">
                <a:solidFill>
                  <a:schemeClr val="bg1"/>
                </a:solidFill>
              </a:rPr>
              <a:t>) </a:t>
            </a:r>
            <a:r>
              <a:rPr lang="ru-RU" sz="3600" dirty="0" err="1">
                <a:solidFill>
                  <a:schemeClr val="bg1"/>
                </a:solidFill>
              </a:rPr>
              <a:t>мають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чудову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активність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проти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en-US" sz="3600" dirty="0">
                <a:solidFill>
                  <a:schemeClr val="bg1"/>
                </a:solidFill>
              </a:rPr>
              <a:t>B. fragilis </a:t>
            </a:r>
            <a:r>
              <a:rPr lang="ru-RU" sz="3600" dirty="0">
                <a:solidFill>
                  <a:schemeClr val="bg1"/>
                </a:solidFill>
              </a:rPr>
              <a:t>і </a:t>
            </a:r>
            <a:r>
              <a:rPr lang="ru-RU" sz="3600" dirty="0" err="1">
                <a:solidFill>
                  <a:schemeClr val="bg1"/>
                </a:solidFill>
              </a:rPr>
              <a:t>корисні</a:t>
            </a:r>
            <a:r>
              <a:rPr lang="ru-RU" sz="3600" dirty="0">
                <a:solidFill>
                  <a:schemeClr val="bg1"/>
                </a:solidFill>
              </a:rPr>
              <a:t> для </a:t>
            </a:r>
            <a:r>
              <a:rPr lang="ru-RU" sz="3600" dirty="0" err="1">
                <a:solidFill>
                  <a:schemeClr val="bg1"/>
                </a:solidFill>
              </a:rPr>
              <a:t>лікування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післяопераційних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інфекцій</a:t>
            </a:r>
            <a:r>
              <a:rPr lang="ru-RU" sz="3600" dirty="0">
                <a:solidFill>
                  <a:schemeClr val="bg1"/>
                </a:solidFill>
              </a:rPr>
              <a:t> і </a:t>
            </a:r>
            <a:r>
              <a:rPr lang="ru-RU" sz="3600" dirty="0" err="1">
                <a:solidFill>
                  <a:schemeClr val="bg1"/>
                </a:solidFill>
              </a:rPr>
              <a:t>запальних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захворювань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органів</a:t>
            </a:r>
            <a:r>
              <a:rPr lang="ru-RU" sz="3600" dirty="0">
                <a:solidFill>
                  <a:schemeClr val="bg1"/>
                </a:solidFill>
              </a:rPr>
              <a:t> малого таза.</a:t>
            </a:r>
            <a:endParaRPr 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1354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0D0132E0-E2B9-52BE-2DDF-90A8D631A203}"/>
              </a:ext>
            </a:extLst>
          </p:cNvPr>
          <p:cNvSpPr txBox="1"/>
          <p:nvPr/>
        </p:nvSpPr>
        <p:spPr>
          <a:xfrm>
            <a:off x="132736" y="1093101"/>
            <a:ext cx="1153323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000" b="0" i="1" dirty="0">
                <a:solidFill>
                  <a:schemeClr val="accent5">
                    <a:lumMod val="50000"/>
                  </a:schemeClr>
                </a:solidFill>
                <a:effectLst/>
              </a:rPr>
              <a:t> Цефуроксим </a:t>
            </a:r>
            <a:r>
              <a:rPr lang="ru-RU" sz="2000" b="0" i="1" dirty="0" err="1">
                <a:solidFill>
                  <a:schemeClr val="accent5">
                    <a:lumMod val="50000"/>
                  </a:schemeClr>
                </a:solidFill>
                <a:effectLst/>
              </a:rPr>
              <a:t>аксетил</a:t>
            </a:r>
            <a:r>
              <a:rPr lang="ru-RU" sz="2000" b="0" i="1" dirty="0">
                <a:solidFill>
                  <a:schemeClr val="accent5">
                    <a:lumMod val="50000"/>
                  </a:schemeClr>
                </a:solidFill>
                <a:effectLst/>
              </a:rPr>
              <a:t> і </a:t>
            </a:r>
            <a:r>
              <a:rPr lang="ru-RU" sz="2000" b="0" i="1" dirty="0" err="1">
                <a:solidFill>
                  <a:schemeClr val="accent5">
                    <a:lumMod val="50000"/>
                  </a:schemeClr>
                </a:solidFill>
                <a:effectLst/>
              </a:rPr>
              <a:t>цефаклор</a:t>
            </a:r>
            <a:r>
              <a:rPr lang="ru-RU" sz="2000" b="0" i="1" dirty="0">
                <a:solidFill>
                  <a:schemeClr val="accent5">
                    <a:lumMod val="50000"/>
                  </a:schemeClr>
                </a:solidFill>
                <a:effectLst/>
              </a:rPr>
              <a:t> 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при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лікуванні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інфекцій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дихальних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шляхів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в 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амбулаторній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практиці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: синуситу,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середнього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отиту,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загострення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хронічного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бронхіту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,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пневмонії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(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крім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мікоплазмової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та 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хламідійної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), як 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альтернативні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засоби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застосовуються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для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лікування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тонзиліту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/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фарингіту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,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гострих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і 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хронічних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інфекцій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сечовивідних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шляхів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,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інфекції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шкіри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і 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м’яких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тканин. Цефуроксим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аксетил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активніший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стосовно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2000" b="0" i="0" dirty="0">
                <a:solidFill>
                  <a:schemeClr val="bg1"/>
                </a:solidFill>
                <a:effectLst/>
              </a:rPr>
              <a:t>H. influenzae,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ніж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цефаклор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, у 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вищих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концентраціях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накопичується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в бронхах і 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мокротинні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,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має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триваліший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період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напіввиведення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, у 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зв’язку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з 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чим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на 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сьогодні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вважається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оптимальним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препаратом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серед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пероральних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цефалоспоринів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ІІ 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покоління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2000" b="0" i="1" dirty="0">
                <a:solidFill>
                  <a:schemeClr val="accent5">
                    <a:lumMod val="50000"/>
                  </a:schemeClr>
                </a:solidFill>
                <a:effectLst/>
              </a:rPr>
              <a:t>Цефуроксим і </a:t>
            </a:r>
            <a:r>
              <a:rPr lang="ru-RU" sz="2000" b="0" i="1" dirty="0" err="1">
                <a:solidFill>
                  <a:schemeClr val="accent5">
                    <a:lumMod val="50000"/>
                  </a:schemeClr>
                </a:solidFill>
                <a:effectLst/>
              </a:rPr>
              <a:t>цефамандол</a:t>
            </a:r>
            <a:r>
              <a:rPr lang="ru-RU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застосовуються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в 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лікуванні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тяжких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інфекцій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, у 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новонароджених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і 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дітей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перших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місяців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життя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(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пневмонія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,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гострий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гематогенний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остеомієліт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, артрит), а також у 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комбінації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з 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аміноглікозидами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або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фторхінолонами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для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емпіричної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терапії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госпітальних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uk-UA" sz="2000" b="0" i="0" dirty="0">
                <a:solidFill>
                  <a:schemeClr val="bg1"/>
                </a:solidFill>
                <a:effectLst/>
              </a:rPr>
              <a:t>інфекцій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 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різної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локалізації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і сепсису.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2000" b="0" i="0" dirty="0" err="1">
                <a:solidFill>
                  <a:schemeClr val="bg1"/>
                </a:solidFill>
                <a:effectLst/>
              </a:rPr>
              <a:t>Основними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показаннями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цієї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групи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є: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інфекції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,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спричинені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оксацилінчутливими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штамами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стафілокока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(альтернатива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оксациліну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і 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цефазоліну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);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інтраопераційна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профілактика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післяопераційної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ранової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інфекції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.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7E8F959-4D85-E394-6C51-6792ECDEB3FB}"/>
              </a:ext>
            </a:extLst>
          </p:cNvPr>
          <p:cNvSpPr txBox="1"/>
          <p:nvPr/>
        </p:nvSpPr>
        <p:spPr>
          <a:xfrm>
            <a:off x="0" y="328783"/>
            <a:ext cx="124181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u="sng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Для </a:t>
            </a:r>
            <a:r>
              <a:rPr lang="ru-RU" sz="3600" b="1" u="sng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чого</a:t>
            </a:r>
            <a:r>
              <a:rPr lang="ru-RU" sz="3600" b="1" u="sng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 </a:t>
            </a:r>
            <a:r>
              <a:rPr lang="ru-RU" sz="3600" b="1" u="sng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використовуються</a:t>
            </a:r>
            <a:r>
              <a:rPr lang="ru-RU" sz="3600" b="1" u="sng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 </a:t>
            </a:r>
            <a:r>
              <a:rPr lang="ru-RU" sz="3600" b="1" u="sng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цефалоспорини</a:t>
            </a:r>
            <a:r>
              <a:rPr lang="ru-RU" sz="3600" b="1" u="sng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 другого </a:t>
            </a:r>
            <a:r>
              <a:rPr lang="ru-RU" sz="3600" b="1" u="sng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покоління</a:t>
            </a:r>
            <a:r>
              <a:rPr lang="ru-RU" sz="3600" b="1" u="sng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xmlns="" val="624824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0D0132E0-E2B9-52BE-2DDF-90A8D631A203}"/>
              </a:ext>
            </a:extLst>
          </p:cNvPr>
          <p:cNvSpPr txBox="1"/>
          <p:nvPr/>
        </p:nvSpPr>
        <p:spPr>
          <a:xfrm>
            <a:off x="324463" y="1154655"/>
            <a:ext cx="1176921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dirty="0" err="1">
                <a:solidFill>
                  <a:schemeClr val="bg1"/>
                </a:solidFill>
              </a:rPr>
              <a:t>Цефалоспорини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загалом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безпечні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мають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низьку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токсичність</a:t>
            </a:r>
            <a:r>
              <a:rPr lang="ru-RU" sz="2800" dirty="0">
                <a:solidFill>
                  <a:schemeClr val="bg1"/>
                </a:solidFill>
              </a:rPr>
              <a:t> і </a:t>
            </a:r>
            <a:r>
              <a:rPr lang="ru-RU" sz="2800" i="1" dirty="0" err="1">
                <a:solidFill>
                  <a:schemeClr val="accent5">
                    <a:lumMod val="50000"/>
                  </a:schemeClr>
                </a:solidFill>
              </a:rPr>
              <a:t>хорошу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i="1" dirty="0" err="1">
                <a:solidFill>
                  <a:schemeClr val="accent5">
                    <a:lumMod val="50000"/>
                  </a:schemeClr>
                </a:solidFill>
              </a:rPr>
              <a:t>ефективність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i="1" dirty="0" err="1">
                <a:solidFill>
                  <a:schemeClr val="accent5">
                    <a:lumMod val="50000"/>
                  </a:schemeClr>
                </a:solidFill>
              </a:rPr>
              <a:t>проти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i="1" dirty="0" err="1">
                <a:solidFill>
                  <a:schemeClr val="accent5">
                    <a:lumMod val="50000"/>
                  </a:schemeClr>
                </a:solidFill>
              </a:rPr>
              <a:t>чутливих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i="1" dirty="0" err="1">
                <a:solidFill>
                  <a:schemeClr val="accent5">
                    <a:lumMod val="50000"/>
                  </a:schemeClr>
                </a:solidFill>
              </a:rPr>
              <a:t>бактерій</a:t>
            </a:r>
            <a:r>
              <a:rPr lang="ru-RU" sz="2800" dirty="0">
                <a:solidFill>
                  <a:schemeClr val="bg1"/>
                </a:solidFill>
              </a:rPr>
              <a:t>. </a:t>
            </a:r>
          </a:p>
          <a:p>
            <a:pPr algn="just"/>
            <a:r>
              <a:rPr lang="ru-RU" sz="2800" dirty="0" err="1">
                <a:solidFill>
                  <a:schemeClr val="bg1"/>
                </a:solidFill>
              </a:rPr>
              <a:t>Цефалоспорини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зазвичай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викликають</a:t>
            </a:r>
            <a:r>
              <a:rPr lang="ru-RU" sz="2800" dirty="0">
                <a:solidFill>
                  <a:schemeClr val="bg1"/>
                </a:solidFill>
              </a:rPr>
              <a:t> мало </a:t>
            </a:r>
            <a:r>
              <a:rPr lang="ru-RU" sz="2800" dirty="0" err="1">
                <a:solidFill>
                  <a:schemeClr val="bg1"/>
                </a:solidFill>
              </a:rPr>
              <a:t>побічних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ефектів.Найпоширеніші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побічні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ефекти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включають</a:t>
            </a:r>
            <a:r>
              <a:rPr lang="ru-RU" sz="2800" dirty="0">
                <a:solidFill>
                  <a:schemeClr val="bg1"/>
                </a:solidFill>
              </a:rPr>
              <a:t>:</a:t>
            </a:r>
          </a:p>
          <a:p>
            <a:r>
              <a:rPr lang="ru-RU" sz="2800" dirty="0">
                <a:solidFill>
                  <a:schemeClr val="bg1"/>
                </a:solidFill>
              </a:rPr>
              <a:t>    •</a:t>
            </a:r>
            <a:r>
              <a:rPr lang="ru-RU" sz="2800" dirty="0" err="1">
                <a:solidFill>
                  <a:schemeClr val="bg1"/>
                </a:solidFill>
              </a:rPr>
              <a:t>Біль</a:t>
            </a:r>
            <a:r>
              <a:rPr lang="ru-RU" sz="2800" dirty="0">
                <a:solidFill>
                  <a:schemeClr val="bg1"/>
                </a:solidFill>
              </a:rPr>
              <a:t> у </a:t>
            </a:r>
            <a:r>
              <a:rPr lang="ru-RU" sz="2800" dirty="0" err="1">
                <a:solidFill>
                  <a:schemeClr val="bg1"/>
                </a:solidFill>
              </a:rPr>
              <a:t>животі</a:t>
            </a:r>
            <a:endParaRPr lang="ru-RU" sz="2800" dirty="0">
              <a:solidFill>
                <a:schemeClr val="bg1"/>
              </a:solidFill>
            </a:endParaRPr>
          </a:p>
          <a:p>
            <a:r>
              <a:rPr lang="ru-RU" sz="2800" dirty="0">
                <a:solidFill>
                  <a:schemeClr val="bg1"/>
                </a:solidFill>
              </a:rPr>
              <a:t>    •</a:t>
            </a:r>
            <a:r>
              <a:rPr lang="ru-RU" sz="2800" dirty="0" err="1">
                <a:solidFill>
                  <a:schemeClr val="bg1"/>
                </a:solidFill>
              </a:rPr>
              <a:t>діарея</a:t>
            </a:r>
            <a:endParaRPr lang="ru-RU" sz="2800" dirty="0">
              <a:solidFill>
                <a:schemeClr val="bg1"/>
              </a:solidFill>
            </a:endParaRPr>
          </a:p>
          <a:p>
            <a:r>
              <a:rPr lang="ru-RU" sz="2800" dirty="0">
                <a:solidFill>
                  <a:schemeClr val="bg1"/>
                </a:solidFill>
              </a:rPr>
              <a:t>    •</a:t>
            </a:r>
            <a:r>
              <a:rPr lang="ru-RU" sz="2800" dirty="0" err="1">
                <a:solidFill>
                  <a:schemeClr val="bg1"/>
                </a:solidFill>
              </a:rPr>
              <a:t>нудота</a:t>
            </a:r>
            <a:endParaRPr lang="ru-RU" sz="2800" dirty="0">
              <a:solidFill>
                <a:schemeClr val="bg1"/>
              </a:solidFill>
            </a:endParaRPr>
          </a:p>
          <a:p>
            <a:r>
              <a:rPr lang="ru-RU" sz="2800" dirty="0">
                <a:solidFill>
                  <a:schemeClr val="bg1"/>
                </a:solidFill>
              </a:rPr>
              <a:t>    •</a:t>
            </a:r>
            <a:r>
              <a:rPr lang="ru-RU" sz="2800" dirty="0" err="1">
                <a:solidFill>
                  <a:schemeClr val="bg1"/>
                </a:solidFill>
              </a:rPr>
              <a:t>Висип</a:t>
            </a:r>
            <a:endParaRPr lang="ru-RU" sz="2800" dirty="0">
              <a:solidFill>
                <a:schemeClr val="bg1"/>
              </a:solidFill>
            </a:endParaRPr>
          </a:p>
          <a:p>
            <a:r>
              <a:rPr lang="ru-RU" sz="2800" dirty="0">
                <a:solidFill>
                  <a:schemeClr val="bg1"/>
                </a:solidFill>
              </a:rPr>
              <a:t>    •</a:t>
            </a:r>
            <a:r>
              <a:rPr lang="ru-RU" sz="2800" dirty="0" err="1">
                <a:solidFill>
                  <a:schemeClr val="bg1"/>
                </a:solidFill>
              </a:rPr>
              <a:t>блювота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</a:p>
          <a:p>
            <a:r>
              <a:rPr lang="ru-RU" sz="2800" dirty="0">
                <a:solidFill>
                  <a:schemeClr val="bg1"/>
                </a:solidFill>
              </a:rPr>
              <a:t>Також </a:t>
            </a:r>
            <a:r>
              <a:rPr lang="ru-RU" sz="2800" dirty="0" err="1">
                <a:solidFill>
                  <a:schemeClr val="bg1"/>
                </a:solidFill>
              </a:rPr>
              <a:t>повідомлялося</a:t>
            </a:r>
            <a:r>
              <a:rPr lang="ru-RU" sz="2800" dirty="0">
                <a:solidFill>
                  <a:schemeClr val="bg1"/>
                </a:solidFill>
              </a:rPr>
              <a:t> про </a:t>
            </a:r>
            <a:r>
              <a:rPr lang="ru-RU" sz="2800" dirty="0" err="1">
                <a:solidFill>
                  <a:schemeClr val="bg1"/>
                </a:solidFill>
              </a:rPr>
              <a:t>тимчасове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підвищення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рівня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печінкових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</a:p>
          <a:p>
            <a:r>
              <a:rPr lang="ru-RU" sz="2800" dirty="0" err="1">
                <a:solidFill>
                  <a:schemeClr val="bg1"/>
                </a:solidFill>
              </a:rPr>
              <a:t>ферментів</a:t>
            </a:r>
            <a:endParaRPr lang="ru-RU" sz="2800" dirty="0">
              <a:solidFill>
                <a:schemeClr val="bg1"/>
              </a:solidFill>
            </a:endParaRPr>
          </a:p>
          <a:p>
            <a:pPr algn="ctr"/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7E8F959-4D85-E394-6C51-6792ECDEB3FB}"/>
              </a:ext>
            </a:extLst>
          </p:cNvPr>
          <p:cNvSpPr txBox="1"/>
          <p:nvPr/>
        </p:nvSpPr>
        <p:spPr>
          <a:xfrm>
            <a:off x="0" y="328783"/>
            <a:ext cx="1241814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u="sng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Чи</a:t>
            </a:r>
            <a:r>
              <a:rPr lang="ru-RU" sz="4000" b="1" u="sng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 </a:t>
            </a:r>
            <a:r>
              <a:rPr lang="ru-RU" sz="4000" b="1" u="sng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безпечні</a:t>
            </a:r>
            <a:r>
              <a:rPr lang="ru-RU" sz="4000" b="1" u="sng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 </a:t>
            </a:r>
            <a:r>
              <a:rPr lang="ru-RU" sz="4000" b="1" u="sng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цефалоспорини</a:t>
            </a:r>
            <a:r>
              <a:rPr lang="ru-RU" sz="4000" b="1" u="sng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xmlns="" val="10217823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0D0132E0-E2B9-52BE-2DDF-90A8D631A203}"/>
              </a:ext>
            </a:extLst>
          </p:cNvPr>
          <p:cNvSpPr txBox="1"/>
          <p:nvPr/>
        </p:nvSpPr>
        <p:spPr>
          <a:xfrm>
            <a:off x="248265" y="368707"/>
            <a:ext cx="11459495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dirty="0" err="1">
                <a:solidFill>
                  <a:schemeClr val="bg1"/>
                </a:solidFill>
              </a:rPr>
              <a:t>Було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досліджено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in vitro </a:t>
            </a:r>
            <a:r>
              <a:rPr lang="ru-RU" sz="2800" dirty="0" err="1">
                <a:solidFill>
                  <a:schemeClr val="bg1"/>
                </a:solidFill>
              </a:rPr>
              <a:t>резистентність</a:t>
            </a:r>
            <a:r>
              <a:rPr lang="ru-RU" sz="2800" dirty="0">
                <a:solidFill>
                  <a:schemeClr val="bg1"/>
                </a:solidFill>
              </a:rPr>
              <a:t> до бета-</a:t>
            </a:r>
            <a:r>
              <a:rPr lang="ru-RU" sz="2800" dirty="0" err="1">
                <a:solidFill>
                  <a:schemeClr val="bg1"/>
                </a:solidFill>
              </a:rPr>
              <a:t>лактамних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антибіотиків</a:t>
            </a:r>
            <a:r>
              <a:rPr lang="ru-RU" sz="2800" dirty="0">
                <a:solidFill>
                  <a:schemeClr val="bg1"/>
                </a:solidFill>
              </a:rPr>
              <a:t> шляхом </a:t>
            </a:r>
            <a:r>
              <a:rPr lang="ru-RU" sz="2800" dirty="0" err="1">
                <a:solidFill>
                  <a:schemeClr val="bg1"/>
                </a:solidFill>
              </a:rPr>
              <a:t>попереднього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впливу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цефалоспоринів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другого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третього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або</a:t>
            </a:r>
            <a:r>
              <a:rPr lang="ru-RU" sz="2800" dirty="0">
                <a:solidFill>
                  <a:schemeClr val="bg1"/>
                </a:solidFill>
              </a:rPr>
              <a:t> четвертого </a:t>
            </a:r>
            <a:r>
              <a:rPr lang="ru-RU" sz="2800" dirty="0" err="1">
                <a:solidFill>
                  <a:schemeClr val="bg1"/>
                </a:solidFill>
              </a:rPr>
              <a:t>покоління</a:t>
            </a:r>
            <a:r>
              <a:rPr lang="ru-RU" sz="2800" dirty="0">
                <a:solidFill>
                  <a:schemeClr val="bg1"/>
                </a:solidFill>
              </a:rPr>
              <a:t>. </a:t>
            </a:r>
          </a:p>
          <a:p>
            <a:pPr algn="just"/>
            <a:r>
              <a:rPr lang="ru-RU" sz="2800" dirty="0" err="1">
                <a:solidFill>
                  <a:schemeClr val="bg1"/>
                </a:solidFill>
              </a:rPr>
              <a:t>Загалом</a:t>
            </a:r>
            <a:r>
              <a:rPr lang="ru-RU" sz="2800" dirty="0">
                <a:solidFill>
                  <a:schemeClr val="bg1"/>
                </a:solidFill>
              </a:rPr>
              <a:t> 91 </a:t>
            </a:r>
            <a:r>
              <a:rPr lang="ru-RU" sz="2800" dirty="0" err="1">
                <a:solidFill>
                  <a:schemeClr val="bg1"/>
                </a:solidFill>
              </a:rPr>
              <a:t>ізолят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Enterobacteriaceae </a:t>
            </a:r>
            <a:r>
              <a:rPr lang="ru-RU" sz="2800" dirty="0" err="1">
                <a:solidFill>
                  <a:schemeClr val="bg1"/>
                </a:solidFill>
              </a:rPr>
              <a:t>або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Pseudomonas </a:t>
            </a:r>
            <a:r>
              <a:rPr lang="ru-RU" sz="2800" dirty="0" err="1">
                <a:solidFill>
                  <a:schemeClr val="bg1"/>
                </a:solidFill>
              </a:rPr>
              <a:t>було</a:t>
            </a:r>
            <a:r>
              <a:rPr lang="ru-RU" sz="2800" dirty="0">
                <a:solidFill>
                  <a:schemeClr val="bg1"/>
                </a:solidFill>
              </a:rPr>
              <a:t> протестовано </a:t>
            </a:r>
            <a:r>
              <a:rPr lang="ru-RU" sz="2800" dirty="0" err="1">
                <a:solidFill>
                  <a:schemeClr val="bg1"/>
                </a:solidFill>
              </a:rPr>
              <a:t>проти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i="1" dirty="0" err="1">
                <a:solidFill>
                  <a:schemeClr val="accent5">
                    <a:lumMod val="50000"/>
                  </a:schemeClr>
                </a:solidFill>
              </a:rPr>
              <a:t>цефамандолу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цефотаксиму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моксалактаму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цефоперазону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цефтазидиму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цефтизоксиму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цефтріаксону</a:t>
            </a:r>
            <a:r>
              <a:rPr lang="en-US" sz="2800" dirty="0">
                <a:solidFill>
                  <a:schemeClr val="bg1"/>
                </a:solidFill>
              </a:rPr>
              <a:t>. </a:t>
            </a:r>
            <a:endParaRPr lang="uk-UA" sz="2800" dirty="0">
              <a:solidFill>
                <a:schemeClr val="bg1"/>
              </a:solidFill>
            </a:endParaRPr>
          </a:p>
          <a:p>
            <a:pPr algn="just"/>
            <a:r>
              <a:rPr lang="ru-RU" sz="2800" dirty="0" err="1">
                <a:solidFill>
                  <a:schemeClr val="bg1"/>
                </a:solidFill>
              </a:rPr>
              <a:t>Стійкість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найчастіше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спостерігалася</a:t>
            </a:r>
            <a:r>
              <a:rPr lang="ru-RU" sz="2800" dirty="0">
                <a:solidFill>
                  <a:schemeClr val="bg1"/>
                </a:solidFill>
              </a:rPr>
              <a:t> у </a:t>
            </a:r>
            <a:r>
              <a:rPr lang="ru-RU" sz="2800" dirty="0" err="1">
                <a:solidFill>
                  <a:schemeClr val="bg1"/>
                </a:solidFill>
              </a:rPr>
              <a:t>представників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родів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en-US" sz="2800" i="1" dirty="0">
                <a:solidFill>
                  <a:schemeClr val="accent5">
                    <a:lumMod val="50000"/>
                  </a:schemeClr>
                </a:solidFill>
              </a:rPr>
              <a:t>Enterobacter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i="1" dirty="0">
                <a:solidFill>
                  <a:schemeClr val="accent5">
                    <a:lumMod val="50000"/>
                  </a:schemeClr>
                </a:solidFill>
              </a:rPr>
              <a:t>Serratia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ru-RU" sz="2800" dirty="0">
                <a:solidFill>
                  <a:schemeClr val="bg1"/>
                </a:solidFill>
              </a:rPr>
              <a:t>та </a:t>
            </a:r>
            <a:r>
              <a:rPr lang="en-US" sz="2800" i="1" dirty="0">
                <a:solidFill>
                  <a:schemeClr val="accent5">
                    <a:lumMod val="50000"/>
                  </a:schemeClr>
                </a:solidFill>
              </a:rPr>
              <a:t>Pseudomonas</a:t>
            </a:r>
            <a:r>
              <a:rPr lang="en-US" sz="2800" dirty="0">
                <a:solidFill>
                  <a:schemeClr val="bg1"/>
                </a:solidFill>
              </a:rPr>
              <a:t>. </a:t>
            </a:r>
            <a:endParaRPr lang="uk-UA" sz="2800" dirty="0">
              <a:solidFill>
                <a:schemeClr val="bg1"/>
              </a:solidFill>
            </a:endParaRPr>
          </a:p>
          <a:p>
            <a:pPr algn="just"/>
            <a:r>
              <a:rPr lang="ru-RU" sz="2800" dirty="0" err="1">
                <a:solidFill>
                  <a:schemeClr val="bg1"/>
                </a:solidFill>
              </a:rPr>
              <a:t>Резистентність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розвинулася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після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впливу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i="1" dirty="0" err="1">
                <a:solidFill>
                  <a:schemeClr val="accent5">
                    <a:lumMod val="50000"/>
                  </a:schemeClr>
                </a:solidFill>
              </a:rPr>
              <a:t>всіх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 8 </a:t>
            </a:r>
            <a:r>
              <a:rPr lang="ru-RU" sz="2800" dirty="0" err="1">
                <a:solidFill>
                  <a:schemeClr val="bg1"/>
                </a:solidFill>
              </a:rPr>
              <a:t>досліджуваних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антибіотиків</a:t>
            </a:r>
            <a:r>
              <a:rPr lang="ru-RU" sz="2800" dirty="0">
                <a:solidFill>
                  <a:schemeClr val="bg1"/>
                </a:solidFill>
              </a:rPr>
              <a:t>, і </a:t>
            </a:r>
            <a:r>
              <a:rPr lang="ru-RU" sz="2800" dirty="0" err="1">
                <a:solidFill>
                  <a:schemeClr val="bg1"/>
                </a:solidFill>
              </a:rPr>
              <a:t>стабільна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резистентність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зберігалася</a:t>
            </a:r>
            <a:r>
              <a:rPr lang="ru-RU" sz="2800" dirty="0">
                <a:solidFill>
                  <a:schemeClr val="bg1"/>
                </a:solidFill>
              </a:rPr>
              <a:t> у 31% </a:t>
            </a:r>
            <a:r>
              <a:rPr lang="ru-RU" sz="2800" dirty="0" err="1">
                <a:solidFill>
                  <a:schemeClr val="bg1"/>
                </a:solidFill>
              </a:rPr>
              <a:t>спочатку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відібраних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ізолятів</a:t>
            </a:r>
            <a:r>
              <a:rPr lang="ru-RU" sz="2800" dirty="0">
                <a:solidFill>
                  <a:schemeClr val="bg1"/>
                </a:solidFill>
              </a:rPr>
              <a:t>. Часто </a:t>
            </a:r>
            <a:r>
              <a:rPr lang="ru-RU" sz="2800" dirty="0" err="1">
                <a:solidFill>
                  <a:schemeClr val="bg1"/>
                </a:solidFill>
              </a:rPr>
              <a:t>спостерігалася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перехресна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резистентність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хоча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стабільна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резистентність</a:t>
            </a:r>
            <a:r>
              <a:rPr lang="ru-RU" sz="2800" dirty="0">
                <a:solidFill>
                  <a:schemeClr val="bg1"/>
                </a:solidFill>
              </a:rPr>
              <a:t> до цефалоспорину четвертого </a:t>
            </a:r>
            <a:r>
              <a:rPr lang="ru-RU" sz="2800" dirty="0" err="1">
                <a:solidFill>
                  <a:schemeClr val="bg1"/>
                </a:solidFill>
              </a:rPr>
              <a:t>покоління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</a:p>
          <a:p>
            <a:pPr algn="just"/>
            <a:r>
              <a:rPr lang="ru-RU" sz="2800" dirty="0">
                <a:solidFill>
                  <a:schemeClr val="bg1"/>
                </a:solidFill>
              </a:rPr>
              <a:t>не </a:t>
            </a:r>
            <a:r>
              <a:rPr lang="ru-RU" sz="2800" dirty="0" err="1">
                <a:solidFill>
                  <a:schemeClr val="bg1"/>
                </a:solidFill>
              </a:rPr>
              <a:t>спостерігалася</a:t>
            </a:r>
            <a:r>
              <a:rPr lang="ru-RU" sz="2800" dirty="0">
                <a:solidFill>
                  <a:schemeClr val="bg1"/>
                </a:solidFill>
              </a:rPr>
              <a:t> в </a:t>
            </a:r>
            <a:r>
              <a:rPr lang="ru-RU" sz="2800" dirty="0" err="1">
                <a:solidFill>
                  <a:schemeClr val="bg1"/>
                </a:solidFill>
              </a:rPr>
              <a:t>жодному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ізоляті</a:t>
            </a:r>
            <a:r>
              <a:rPr lang="ru-RU" sz="2800" dirty="0">
                <a:solidFill>
                  <a:schemeClr val="bg1"/>
                </a:solidFill>
              </a:rPr>
              <a:t>.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1011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0D0132E0-E2B9-52BE-2DDF-90A8D631A203}"/>
              </a:ext>
            </a:extLst>
          </p:cNvPr>
          <p:cNvSpPr txBox="1"/>
          <p:nvPr/>
        </p:nvSpPr>
        <p:spPr>
          <a:xfrm>
            <a:off x="248266" y="368707"/>
            <a:ext cx="1128497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dirty="0" err="1">
                <a:solidFill>
                  <a:schemeClr val="bg1"/>
                </a:solidFill>
              </a:rPr>
              <a:t>Нещодавно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з’явилися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нові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цефалоспорини</a:t>
            </a:r>
            <a:r>
              <a:rPr lang="ru-RU" sz="2400" dirty="0">
                <a:solidFill>
                  <a:schemeClr val="bg1"/>
                </a:solidFill>
              </a:rPr>
              <a:t> другого </a:t>
            </a:r>
            <a:r>
              <a:rPr lang="ru-RU" sz="2400" dirty="0" err="1">
                <a:solidFill>
                  <a:schemeClr val="bg1"/>
                </a:solidFill>
              </a:rPr>
              <a:t>покоління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i="1" dirty="0" err="1">
                <a:solidFill>
                  <a:schemeClr val="accent5">
                    <a:lumMod val="50000"/>
                  </a:schemeClr>
                </a:solidFill>
              </a:rPr>
              <a:t>цефоніцид</a:t>
            </a:r>
            <a:r>
              <a:rPr lang="ru-RU" sz="2400" i="1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2400" i="1" dirty="0" err="1">
                <a:solidFill>
                  <a:schemeClr val="accent5">
                    <a:lumMod val="50000"/>
                  </a:schemeClr>
                </a:solidFill>
              </a:rPr>
              <a:t>цефоранід</a:t>
            </a:r>
            <a:r>
              <a:rPr lang="ru-RU" sz="24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400" i="1" dirty="0">
                <a:solidFill>
                  <a:schemeClr val="bg1"/>
                </a:solidFill>
              </a:rPr>
              <a:t>і</a:t>
            </a:r>
            <a:r>
              <a:rPr lang="ru-RU" sz="2400" i="1" dirty="0">
                <a:solidFill>
                  <a:schemeClr val="accent5">
                    <a:lumMod val="50000"/>
                  </a:schemeClr>
                </a:solidFill>
              </a:rPr>
              <a:t> цефуроксим</a:t>
            </a:r>
            <a:r>
              <a:rPr lang="ru-RU" sz="2400" dirty="0">
                <a:solidFill>
                  <a:schemeClr val="bg1"/>
                </a:solidFill>
              </a:rPr>
              <a:t>. </a:t>
            </a:r>
            <a:r>
              <a:rPr lang="ru-RU" sz="2400" dirty="0" err="1">
                <a:solidFill>
                  <a:schemeClr val="bg1"/>
                </a:solidFill>
              </a:rPr>
              <a:t>Ці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засоби</a:t>
            </a:r>
            <a:r>
              <a:rPr lang="ru-RU" sz="2400" dirty="0">
                <a:solidFill>
                  <a:schemeClr val="bg1"/>
                </a:solidFill>
              </a:rPr>
              <a:t>, як правило, </a:t>
            </a:r>
            <a:r>
              <a:rPr lang="ru-RU" sz="2400" dirty="0" err="1">
                <a:solidFill>
                  <a:schemeClr val="bg1"/>
                </a:solidFill>
              </a:rPr>
              <a:t>менш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активні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проти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грампозитивних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коків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err="1">
                <a:solidFill>
                  <a:schemeClr val="bg1"/>
                </a:solidFill>
              </a:rPr>
              <a:t>ніж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цефалоспорини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першого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покоління</a:t>
            </a:r>
            <a:r>
              <a:rPr lang="ru-RU" sz="2400" dirty="0">
                <a:solidFill>
                  <a:schemeClr val="bg1"/>
                </a:solidFill>
              </a:rPr>
              <a:t>, і, в </a:t>
            </a:r>
            <a:r>
              <a:rPr lang="ru-RU" sz="2400" dirty="0" err="1">
                <a:solidFill>
                  <a:schemeClr val="bg1"/>
                </a:solidFill>
              </a:rPr>
              <a:t>кращому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випадку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err="1">
                <a:solidFill>
                  <a:schemeClr val="bg1"/>
                </a:solidFill>
              </a:rPr>
              <a:t>такі</a:t>
            </a:r>
            <a:r>
              <a:rPr lang="ru-RU" sz="2400" dirty="0">
                <a:solidFill>
                  <a:schemeClr val="bg1"/>
                </a:solidFill>
              </a:rPr>
              <a:t> ж, як </a:t>
            </a:r>
            <a:r>
              <a:rPr lang="ru-RU" sz="2400" i="1" dirty="0" err="1">
                <a:solidFill>
                  <a:schemeClr val="accent5">
                    <a:lumMod val="50000"/>
                  </a:schemeClr>
                </a:solidFill>
              </a:rPr>
              <a:t>цефокситин</a:t>
            </a:r>
            <a:r>
              <a:rPr lang="ru-RU" sz="2400" dirty="0">
                <a:solidFill>
                  <a:schemeClr val="bg1"/>
                </a:solidFill>
              </a:rPr>
              <a:t> і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</a:rPr>
              <a:t>цефамандол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err="1">
                <a:solidFill>
                  <a:schemeClr val="bg1"/>
                </a:solidFill>
              </a:rPr>
              <a:t>щодо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багатьох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грамнегативних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бактерій</a:t>
            </a:r>
            <a:r>
              <a:rPr lang="ru-RU" sz="2400" dirty="0">
                <a:solidFill>
                  <a:schemeClr val="bg1"/>
                </a:solidFill>
              </a:rPr>
              <a:t>. </a:t>
            </a:r>
          </a:p>
          <a:p>
            <a:pPr algn="just"/>
            <a:endParaRPr lang="ru-RU" sz="2400" dirty="0">
              <a:solidFill>
                <a:schemeClr val="bg1"/>
              </a:solidFill>
            </a:endParaRPr>
          </a:p>
          <a:p>
            <a:pPr algn="just"/>
            <a:r>
              <a:rPr lang="ru-RU" sz="2400" i="1" dirty="0">
                <a:solidFill>
                  <a:schemeClr val="accent5">
                    <a:lumMod val="50000"/>
                  </a:schemeClr>
                </a:solidFill>
              </a:rPr>
              <a:t>Цефуроксим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err="1">
                <a:solidFill>
                  <a:schemeClr val="bg1"/>
                </a:solidFill>
              </a:rPr>
              <a:t>однак</a:t>
            </a:r>
            <a:r>
              <a:rPr lang="ru-RU" sz="2400" dirty="0">
                <a:solidFill>
                  <a:schemeClr val="bg1"/>
                </a:solidFill>
              </a:rPr>
              <a:t>, є </a:t>
            </a:r>
            <a:r>
              <a:rPr lang="ru-RU" sz="2400" dirty="0" err="1">
                <a:solidFill>
                  <a:schemeClr val="bg1"/>
                </a:solidFill>
              </a:rPr>
              <a:t>найактивнішим</a:t>
            </a:r>
            <a:r>
              <a:rPr lang="ru-RU" sz="2400" dirty="0">
                <a:solidFill>
                  <a:schemeClr val="bg1"/>
                </a:solidFill>
              </a:rPr>
              <a:t> цефалоспорином для </a:t>
            </a:r>
            <a:r>
              <a:rPr lang="en-US" sz="2400" dirty="0" err="1">
                <a:solidFill>
                  <a:schemeClr val="bg1"/>
                </a:solidFill>
              </a:rPr>
              <a:t>Haemophilus</a:t>
            </a:r>
            <a:r>
              <a:rPr lang="en-US" sz="2400" dirty="0">
                <a:solidFill>
                  <a:schemeClr val="bg1"/>
                </a:solidFill>
              </a:rPr>
              <a:t> influenzae, </a:t>
            </a:r>
            <a:r>
              <a:rPr lang="ru-RU" sz="2400" dirty="0" err="1">
                <a:solidFill>
                  <a:schemeClr val="bg1"/>
                </a:solidFill>
              </a:rPr>
              <a:t>що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продукує</a:t>
            </a:r>
            <a:r>
              <a:rPr lang="ru-RU" sz="2400" dirty="0">
                <a:solidFill>
                  <a:schemeClr val="bg1"/>
                </a:solidFill>
              </a:rPr>
              <a:t> бета-</a:t>
            </a:r>
            <a:r>
              <a:rPr lang="ru-RU" sz="2400" dirty="0" err="1">
                <a:solidFill>
                  <a:schemeClr val="bg1"/>
                </a:solidFill>
              </a:rPr>
              <a:t>лактамазу</a:t>
            </a:r>
            <a:r>
              <a:rPr lang="ru-RU" sz="2400" dirty="0">
                <a:solidFill>
                  <a:schemeClr val="bg1"/>
                </a:solidFill>
              </a:rPr>
              <a:t>. </a:t>
            </a:r>
            <a:r>
              <a:rPr lang="ru-RU" sz="2400" dirty="0" err="1">
                <a:solidFill>
                  <a:schemeClr val="bg1"/>
                </a:solidFill>
              </a:rPr>
              <a:t>Примітно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err="1">
                <a:solidFill>
                  <a:schemeClr val="bg1"/>
                </a:solidFill>
              </a:rPr>
              <a:t>що</a:t>
            </a:r>
            <a:r>
              <a:rPr lang="ru-RU" sz="2400" dirty="0">
                <a:solidFill>
                  <a:schemeClr val="bg1"/>
                </a:solidFill>
              </a:rPr>
              <a:t> цефуроксим </a:t>
            </a:r>
            <a:r>
              <a:rPr lang="ru-RU" sz="2400" dirty="0" err="1">
                <a:solidFill>
                  <a:schemeClr val="bg1"/>
                </a:solidFill>
              </a:rPr>
              <a:t>отримав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схвалення</a:t>
            </a:r>
            <a:r>
              <a:rPr lang="ru-RU" sz="2400" dirty="0">
                <a:solidFill>
                  <a:schemeClr val="bg1"/>
                </a:solidFill>
              </a:rPr>
              <a:t> для </a:t>
            </a:r>
            <a:r>
              <a:rPr lang="ru-RU" sz="2400" dirty="0" err="1">
                <a:solidFill>
                  <a:schemeClr val="bg1"/>
                </a:solidFill>
              </a:rPr>
              <a:t>лікування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поширених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педіатричних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бактеріальних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менінгітних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інфекцій</a:t>
            </a:r>
            <a:r>
              <a:rPr lang="ru-RU" sz="2400" dirty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ru-RU" sz="2400" dirty="0" err="1">
                <a:solidFill>
                  <a:schemeClr val="bg1"/>
                </a:solidFill>
              </a:rPr>
              <a:t>Справжньою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перевагою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цих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агентів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можуть</a:t>
            </a:r>
            <a:r>
              <a:rPr lang="ru-RU" sz="2400" dirty="0">
                <a:solidFill>
                  <a:schemeClr val="bg1"/>
                </a:solidFill>
              </a:rPr>
              <a:t> бути </a:t>
            </a:r>
            <a:r>
              <a:rPr lang="ru-RU" sz="2400" dirty="0" err="1">
                <a:solidFill>
                  <a:schemeClr val="bg1"/>
                </a:solidFill>
              </a:rPr>
              <a:t>менші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дози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err="1">
                <a:solidFill>
                  <a:schemeClr val="bg1"/>
                </a:solidFill>
              </a:rPr>
              <a:t>більші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інтервали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дозування</a:t>
            </a:r>
            <a:r>
              <a:rPr lang="ru-RU" sz="2400" dirty="0">
                <a:solidFill>
                  <a:schemeClr val="bg1"/>
                </a:solidFill>
              </a:rPr>
              <a:t> та, </a:t>
            </a:r>
            <a:r>
              <a:rPr lang="ru-RU" sz="2400" dirty="0" err="1">
                <a:solidFill>
                  <a:schemeClr val="bg1"/>
                </a:solidFill>
              </a:rPr>
              <a:t>потенційно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err="1">
                <a:solidFill>
                  <a:schemeClr val="bg1"/>
                </a:solidFill>
              </a:rPr>
              <a:t>зниження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загальної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вартості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ліків</a:t>
            </a:r>
            <a:r>
              <a:rPr lang="ru-RU" sz="2400" dirty="0">
                <a:solidFill>
                  <a:schemeClr val="bg1"/>
                </a:solidFill>
              </a:rPr>
              <a:t>. </a:t>
            </a:r>
          </a:p>
          <a:p>
            <a:pPr algn="just"/>
            <a:r>
              <a:rPr lang="ru-RU" sz="2400" dirty="0" err="1">
                <a:solidFill>
                  <a:schemeClr val="bg1"/>
                </a:solidFill>
              </a:rPr>
              <a:t>Відкриті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випробування</a:t>
            </a:r>
            <a:r>
              <a:rPr lang="ru-RU" sz="2400" dirty="0">
                <a:solidFill>
                  <a:schemeClr val="bg1"/>
                </a:solidFill>
              </a:rPr>
              <a:t> та </a:t>
            </a:r>
            <a:r>
              <a:rPr lang="ru-RU" sz="2400" dirty="0" err="1">
                <a:solidFill>
                  <a:schemeClr val="bg1"/>
                </a:solidFill>
              </a:rPr>
              <a:t>обмежена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кількість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порівняльних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досліджень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задокументували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ефективність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цефоніциду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err="1">
                <a:solidFill>
                  <a:schemeClr val="bg1"/>
                </a:solidFill>
              </a:rPr>
              <a:t>цефораніду</a:t>
            </a:r>
            <a:r>
              <a:rPr lang="ru-RU" sz="2400" dirty="0">
                <a:solidFill>
                  <a:schemeClr val="bg1"/>
                </a:solidFill>
              </a:rPr>
              <a:t> та цефуроксиму в </a:t>
            </a:r>
            <a:r>
              <a:rPr lang="ru-RU" sz="2400" dirty="0" err="1">
                <a:solidFill>
                  <a:schemeClr val="bg1"/>
                </a:solidFill>
              </a:rPr>
              <a:t>лікуванні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більшості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інфекційних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захворювань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від</a:t>
            </a:r>
            <a:r>
              <a:rPr lang="ru-RU" sz="2400" dirty="0">
                <a:solidFill>
                  <a:schemeClr val="bg1"/>
                </a:solidFill>
              </a:rPr>
              <a:t> легких до </a:t>
            </a:r>
            <a:r>
              <a:rPr lang="ru-RU" sz="2400" dirty="0" err="1">
                <a:solidFill>
                  <a:schemeClr val="bg1"/>
                </a:solidFill>
              </a:rPr>
              <a:t>серйозних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err="1">
                <a:solidFill>
                  <a:schemeClr val="bg1"/>
                </a:solidFill>
              </a:rPr>
              <a:t>хоча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повідомлялося</a:t>
            </a:r>
            <a:r>
              <a:rPr lang="ru-RU" sz="2400" dirty="0">
                <a:solidFill>
                  <a:schemeClr val="bg1"/>
                </a:solidFill>
              </a:rPr>
              <a:t> про </a:t>
            </a:r>
            <a:r>
              <a:rPr lang="ru-RU" sz="2400" i="1" dirty="0" err="1">
                <a:solidFill>
                  <a:schemeClr val="accent5">
                    <a:lumMod val="50000"/>
                  </a:schemeClr>
                </a:solidFill>
              </a:rPr>
              <a:t>невдачі</a:t>
            </a:r>
            <a:r>
              <a:rPr lang="ru-RU" sz="24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400" i="1" dirty="0" err="1">
                <a:solidFill>
                  <a:schemeClr val="accent5">
                    <a:lumMod val="50000"/>
                  </a:schemeClr>
                </a:solidFill>
              </a:rPr>
              <a:t>цефоніциду</a:t>
            </a:r>
            <a:r>
              <a:rPr lang="ru-RU" sz="2400" i="1" dirty="0">
                <a:solidFill>
                  <a:schemeClr val="accent5">
                    <a:lumMod val="50000"/>
                  </a:schemeClr>
                </a:solidFill>
              </a:rPr>
              <a:t> при </a:t>
            </a:r>
            <a:r>
              <a:rPr lang="ru-RU" sz="2400" i="1" dirty="0" err="1">
                <a:solidFill>
                  <a:schemeClr val="accent5">
                    <a:lumMod val="50000"/>
                  </a:schemeClr>
                </a:solidFill>
              </a:rPr>
              <a:t>лікуванні</a:t>
            </a:r>
            <a:r>
              <a:rPr lang="ru-RU" sz="24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400" i="1" dirty="0" err="1">
                <a:solidFill>
                  <a:schemeClr val="accent5">
                    <a:lumMod val="50000"/>
                  </a:schemeClr>
                </a:solidFill>
              </a:rPr>
              <a:t>стафілококових</a:t>
            </a:r>
            <a:r>
              <a:rPr lang="ru-RU" sz="24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400" i="1" dirty="0" err="1">
                <a:solidFill>
                  <a:schemeClr val="accent5">
                    <a:lumMod val="50000"/>
                  </a:schemeClr>
                </a:solidFill>
              </a:rPr>
              <a:t>інфекцій</a:t>
            </a:r>
            <a:r>
              <a:rPr lang="ru-RU" sz="2400" dirty="0">
                <a:solidFill>
                  <a:schemeClr val="bg1"/>
                </a:solidFill>
              </a:rPr>
              <a:t>. 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4529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CD1A22E6-8368-0AF9-D622-0DAE9B79F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2710" y="2453744"/>
            <a:ext cx="10515600" cy="466148"/>
          </a:xfrm>
        </p:spPr>
        <p:txBody>
          <a:bodyPr>
            <a:noAutofit/>
          </a:bodyPr>
          <a:lstStyle/>
          <a:p>
            <a:r>
              <a:rPr lang="ru-RU" sz="9600" dirty="0" err="1">
                <a:solidFill>
                  <a:schemeClr val="bg1"/>
                </a:solidFill>
              </a:rPr>
              <a:t>Дякую</a:t>
            </a:r>
            <a:r>
              <a:rPr lang="ru-RU" sz="9600" dirty="0">
                <a:solidFill>
                  <a:schemeClr val="bg1"/>
                </a:solidFill>
              </a:rPr>
              <a:t> за </a:t>
            </a:r>
            <a:r>
              <a:rPr lang="ru-RU" sz="9600" dirty="0" err="1">
                <a:solidFill>
                  <a:schemeClr val="bg1"/>
                </a:solidFill>
              </a:rPr>
              <a:t>увагу</a:t>
            </a:r>
            <a:r>
              <a:rPr lang="ru-RU" sz="9600" dirty="0">
                <a:solidFill>
                  <a:schemeClr val="bg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xmlns="" val="32533056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4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008C6F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FE6544F15939447A35031D1902E74C7" ma:contentTypeVersion="3" ma:contentTypeDescription="Создание документа." ma:contentTypeScope="" ma:versionID="2750fb0e769519f179e2a7107ab332fd">
  <xsd:schema xmlns:xsd="http://www.w3.org/2001/XMLSchema" xmlns:xs="http://www.w3.org/2001/XMLSchema" xmlns:p="http://schemas.microsoft.com/office/2006/metadata/properties" xmlns:ns2="97334ca9-d5bb-4258-820d-09089bec2f80" targetNamespace="http://schemas.microsoft.com/office/2006/metadata/properties" ma:root="true" ma:fieldsID="958dd774d996d4e7ea55a40975735e89" ns2:_="">
    <xsd:import namespace="97334ca9-d5bb-4258-820d-09089bec2f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334ca9-d5bb-4258-820d-09089bec2f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4D0939D-C767-4CE6-88C2-DC85BA44889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A539ED2-6FAE-4777-8A5E-F06913206B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334ca9-d5bb-4258-820d-09089bec2f8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813</Words>
  <Application>Microsoft Office PowerPoint</Application>
  <PresentationFormat>Произвольный</PresentationFormat>
  <Paragraphs>60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Цефалоспрорини  І та ІІ покоління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Дякую за увагу!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Марина Маркасьян</dc:creator>
  <cp:lastModifiedBy>Холод Поліна</cp:lastModifiedBy>
  <cp:revision>9</cp:revision>
  <dcterms:created xsi:type="dcterms:W3CDTF">2023-02-07T21:17:20Z</dcterms:created>
  <dcterms:modified xsi:type="dcterms:W3CDTF">2024-02-14T11:49:31Z</dcterms:modified>
</cp:coreProperties>
</file>