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63" r:id="rId7"/>
    <p:sldId id="258" r:id="rId8"/>
    <p:sldId id="259" r:id="rId9"/>
    <p:sldId id="264" r:id="rId10"/>
    <p:sldId id="260" r:id="rId11"/>
    <p:sldId id="261" r:id="rId12"/>
    <p:sldId id="262" r:id="rId13"/>
    <p:sldId id="265" r:id="rId14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236" y="-324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238500"/>
            <a:ext cx="6858000" cy="8255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4270376"/>
            <a:ext cx="6858000" cy="4445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5295900"/>
            <a:ext cx="2286000" cy="304800"/>
          </a:xfrm>
        </p:spPr>
        <p:txBody>
          <a:bodyPr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5295900"/>
            <a:ext cx="3474720" cy="3048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5295900"/>
            <a:ext cx="1219200" cy="3048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040063"/>
            <a:ext cx="7315200" cy="106680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4206876"/>
            <a:ext cx="7315200" cy="5715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040063"/>
            <a:ext cx="228600" cy="1066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4206876"/>
            <a:ext cx="228600" cy="5715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016000"/>
            <a:ext cx="8229600" cy="4114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476500"/>
            <a:ext cx="6858000" cy="8890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3556000"/>
            <a:ext cx="6781800" cy="9525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5295900"/>
            <a:ext cx="22860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5295900"/>
            <a:ext cx="3474720" cy="3048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5295900"/>
            <a:ext cx="1520952" cy="3048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349500"/>
            <a:ext cx="7315200" cy="106680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349500"/>
            <a:ext cx="228600" cy="1066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762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016000"/>
            <a:ext cx="4041648" cy="4114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013460"/>
            <a:ext cx="4041648" cy="4114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762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71563"/>
            <a:ext cx="4040188" cy="5715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3" y="1079500"/>
            <a:ext cx="4041775" cy="5715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1778000"/>
            <a:ext cx="4038600" cy="33655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1778000"/>
            <a:ext cx="4038600" cy="33655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762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35007" y="5379536"/>
            <a:ext cx="159041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5294313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35007" y="5379536"/>
            <a:ext cx="159041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254000"/>
            <a:ext cx="2514600" cy="6985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016002"/>
            <a:ext cx="2514600" cy="4036219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5294313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663565" y="2770188"/>
            <a:ext cx="50292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35007" y="5379536"/>
            <a:ext cx="159041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254000"/>
            <a:ext cx="5715000" cy="47625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7380"/>
            <a:ext cx="8229600" cy="562240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587500"/>
            <a:ext cx="8229600" cy="3558540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16000"/>
            <a:ext cx="8229600" cy="4445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5294313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35007" y="5379536"/>
            <a:ext cx="159041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417380"/>
            <a:ext cx="182880" cy="5715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5294313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35007" y="5379536"/>
            <a:ext cx="159041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4117287" y="2668293"/>
            <a:ext cx="4876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27000"/>
            <a:ext cx="8229600" cy="8255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016000"/>
            <a:ext cx="8229600" cy="40919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5296958"/>
            <a:ext cx="2289048" cy="3048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5296958"/>
            <a:ext cx="3505200" cy="3048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5296958"/>
            <a:ext cx="1981200" cy="3048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5294313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9525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35007" y="5379536"/>
            <a:ext cx="159041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253"/>
          <a:stretch/>
        </p:blipFill>
        <p:spPr bwMode="auto">
          <a:xfrm>
            <a:off x="0" y="-22820"/>
            <a:ext cx="9144000" cy="573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81236"/>
            <a:ext cx="7560840" cy="1656184"/>
          </a:xfrm>
        </p:spPr>
        <p:txBody>
          <a:bodyPr>
            <a:noAutofit/>
          </a:bodyPr>
          <a:lstStyle/>
          <a:p>
            <a:pPr algn="l"/>
            <a:r>
              <a:rPr lang="uk-UA" sz="5400" dirty="0" smtClean="0">
                <a:solidFill>
                  <a:schemeClr val="bg1"/>
                </a:solidFill>
              </a:rPr>
              <a:t>ЦЕФАЛОСПОРИНИ </a:t>
            </a:r>
            <a:r>
              <a:rPr lang="ru-RU" sz="5400" smtClean="0">
                <a:solidFill>
                  <a:schemeClr val="bg1"/>
                </a:solidFill>
              </a:rPr>
              <a:t>Ⅱ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uk-UA" sz="5400" dirty="0" smtClean="0">
                <a:solidFill>
                  <a:schemeClr val="bg1"/>
                </a:solidFill>
              </a:rPr>
              <a:t>ПОКОЛІННЯ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86005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Історія виникнення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02906"/>
            <a:ext cx="5976664" cy="280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5" y="1033876"/>
            <a:ext cx="83320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fontAlgn="base">
              <a:spcBef>
                <a:spcPts val="600"/>
              </a:spcBef>
              <a:buClr>
                <a:srgbClr val="727CA3"/>
              </a:buClr>
              <a:buSzPct val="76000"/>
              <a:buFont typeface="Wingdings 3"/>
              <a:buChar char=""/>
            </a:pPr>
            <a:r>
              <a:rPr lang="ru-RU" sz="1600" dirty="0">
                <a:solidFill>
                  <a:prstClr val="black"/>
                </a:solidFill>
              </a:rPr>
              <a:t>У 1945 р., </a:t>
            </a:r>
            <a:r>
              <a:rPr lang="ru-RU" sz="1600" dirty="0" err="1">
                <a:solidFill>
                  <a:prstClr val="black"/>
                </a:solidFill>
              </a:rPr>
              <a:t>після</a:t>
            </a:r>
            <a:r>
              <a:rPr lang="ru-RU" sz="1600" dirty="0">
                <a:solidFill>
                  <a:prstClr val="black"/>
                </a:solidFill>
              </a:rPr>
              <a:t> початку широкого </a:t>
            </a:r>
            <a:r>
              <a:rPr lang="ru-RU" sz="1600" dirty="0" err="1">
                <a:solidFill>
                  <a:prstClr val="black"/>
                </a:solidFill>
              </a:rPr>
              <a:t>застосування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пеніцилінів</a:t>
            </a:r>
            <a:r>
              <a:rPr lang="ru-RU" sz="1600" dirty="0">
                <a:solidFill>
                  <a:prstClr val="black"/>
                </a:solidFill>
              </a:rPr>
              <a:t> у </a:t>
            </a:r>
            <a:r>
              <a:rPr lang="ru-RU" sz="1600" dirty="0" err="1">
                <a:solidFill>
                  <a:prstClr val="black"/>
                </a:solidFill>
              </a:rPr>
              <a:t>медицині</a:t>
            </a:r>
            <a:r>
              <a:rPr lang="ru-RU" sz="1600" dirty="0">
                <a:solidFill>
                  <a:prstClr val="black"/>
                </a:solidFill>
              </a:rPr>
              <a:t>, з цеху </a:t>
            </a:r>
            <a:r>
              <a:rPr lang="ru-RU" sz="1600" dirty="0" err="1">
                <a:solidFill>
                  <a:prstClr val="black"/>
                </a:solidFill>
              </a:rPr>
              <a:t>стічних</a:t>
            </a:r>
            <a:r>
              <a:rPr lang="ru-RU" sz="1600" dirty="0">
                <a:solidFill>
                  <a:prstClr val="black"/>
                </a:solidFill>
              </a:rPr>
              <a:t> вод у </a:t>
            </a:r>
            <a:r>
              <a:rPr lang="ru-RU" sz="1600" dirty="0" err="1">
                <a:solidFill>
                  <a:prstClr val="black"/>
                </a:solidFill>
              </a:rPr>
              <a:t>Сардинії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було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виділено</a:t>
            </a:r>
            <a:r>
              <a:rPr lang="ru-RU" sz="1600" dirty="0">
                <a:solidFill>
                  <a:prstClr val="black"/>
                </a:solidFill>
              </a:rPr>
              <a:t> вид </a:t>
            </a:r>
            <a:r>
              <a:rPr lang="en-US" sz="1600" dirty="0" err="1">
                <a:solidFill>
                  <a:prstClr val="black"/>
                </a:solidFill>
              </a:rPr>
              <a:t>Cephalosporium</a:t>
            </a:r>
            <a:r>
              <a:rPr lang="en-US" sz="1600" dirty="0">
                <a:solidFill>
                  <a:prstClr val="black"/>
                </a:solidFill>
              </a:rPr>
              <a:t>, </a:t>
            </a:r>
            <a:r>
              <a:rPr lang="ru-RU" sz="1600" dirty="0" err="1">
                <a:solidFill>
                  <a:prstClr val="black"/>
                </a:solidFill>
              </a:rPr>
              <a:t>що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виробляв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речовини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із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властивостями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антибіотиків</a:t>
            </a:r>
            <a:r>
              <a:rPr lang="ru-RU" sz="1600" dirty="0">
                <a:solidFill>
                  <a:prstClr val="black"/>
                </a:solidFill>
              </a:rPr>
              <a:t>. Через </a:t>
            </a:r>
            <a:r>
              <a:rPr lang="ru-RU" sz="1600" dirty="0" err="1">
                <a:solidFill>
                  <a:prstClr val="black"/>
                </a:solidFill>
              </a:rPr>
              <a:t>чотири</a:t>
            </a:r>
            <a:r>
              <a:rPr lang="ru-RU" sz="1600" dirty="0">
                <a:solidFill>
                  <a:prstClr val="black"/>
                </a:solidFill>
              </a:rPr>
              <a:t> роки в </a:t>
            </a:r>
            <a:r>
              <a:rPr lang="ru-RU" sz="1600" dirty="0" err="1">
                <a:solidFill>
                  <a:prstClr val="black"/>
                </a:solidFill>
              </a:rPr>
              <a:t>Оксфорді</a:t>
            </a:r>
            <a:r>
              <a:rPr lang="ru-RU" sz="1600" dirty="0">
                <a:solidFill>
                  <a:prstClr val="black"/>
                </a:solidFill>
              </a:rPr>
              <a:t> (Джузеппе </a:t>
            </a:r>
            <a:r>
              <a:rPr lang="ru-RU" sz="1600" dirty="0" err="1">
                <a:solidFill>
                  <a:prstClr val="black"/>
                </a:solidFill>
              </a:rPr>
              <a:t>Бротзу</a:t>
            </a:r>
            <a:r>
              <a:rPr lang="ru-RU" sz="1600" dirty="0">
                <a:solidFill>
                  <a:prstClr val="black"/>
                </a:solidFill>
              </a:rPr>
              <a:t>) </a:t>
            </a:r>
            <a:r>
              <a:rPr lang="ru-RU" sz="1600" dirty="0" err="1">
                <a:solidFill>
                  <a:prstClr val="black"/>
                </a:solidFill>
              </a:rPr>
              <a:t>було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виявлено</a:t>
            </a:r>
            <a:r>
              <a:rPr lang="ru-RU" sz="1600" dirty="0">
                <a:solidFill>
                  <a:prstClr val="black"/>
                </a:solidFill>
              </a:rPr>
              <a:t>, </a:t>
            </a:r>
            <a:r>
              <a:rPr lang="ru-RU" sz="1600" dirty="0" err="1">
                <a:solidFill>
                  <a:prstClr val="black"/>
                </a:solidFill>
              </a:rPr>
              <a:t>що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цей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організм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виробляє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кілька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антибіотиків</a:t>
            </a:r>
            <a:r>
              <a:rPr lang="ru-RU" sz="1600" dirty="0">
                <a:solidFill>
                  <a:prstClr val="black"/>
                </a:solidFill>
              </a:rPr>
              <a:t>, одним з </a:t>
            </a:r>
            <a:r>
              <a:rPr lang="ru-RU" sz="1600" dirty="0" err="1">
                <a:solidFill>
                  <a:prstClr val="black"/>
                </a:solidFill>
              </a:rPr>
              <a:t>яких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був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пеніцилін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із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новим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бічним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ланцюгом</a:t>
            </a:r>
            <a:r>
              <a:rPr lang="ru-RU" sz="1600" dirty="0">
                <a:solidFill>
                  <a:prstClr val="black"/>
                </a:solidFill>
              </a:rPr>
              <a:t> – </a:t>
            </a:r>
            <a:r>
              <a:rPr lang="ru-RU" sz="1600" dirty="0" err="1">
                <a:solidFill>
                  <a:prstClr val="black"/>
                </a:solidFill>
              </a:rPr>
              <a:t>пеніцилін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en-US" sz="1600" dirty="0">
                <a:solidFill>
                  <a:prstClr val="black"/>
                </a:solidFill>
              </a:rPr>
              <a:t>N.</a:t>
            </a:r>
          </a:p>
        </p:txBody>
      </p:sp>
    </p:spTree>
    <p:extLst>
      <p:ext uri="{BB962C8B-B14F-4D97-AF65-F5344CB8AC3E}">
        <p14:creationId xmlns="" xmlns:p14="http://schemas.microsoft.com/office/powerpoint/2010/main" val="405550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хімічного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 в 1953 </a:t>
            </a:r>
            <a:r>
              <a:rPr lang="ru-RU" sz="1600" dirty="0" err="1"/>
              <a:t>році</a:t>
            </a:r>
            <a:r>
              <a:rPr lang="ru-RU" sz="1600" dirty="0"/>
              <a:t> </a:t>
            </a:r>
            <a:r>
              <a:rPr lang="ru-RU" sz="1600" dirty="0" err="1"/>
              <a:t>було</a:t>
            </a:r>
            <a:r>
              <a:rPr lang="ru-RU" sz="1600" dirty="0"/>
              <a:t> показано,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цей</a:t>
            </a:r>
            <a:r>
              <a:rPr lang="ru-RU" sz="1600" dirty="0"/>
              <a:t> </a:t>
            </a:r>
            <a:r>
              <a:rPr lang="ru-RU" sz="1600" dirty="0" err="1"/>
              <a:t>пеніцилін</a:t>
            </a:r>
            <a:r>
              <a:rPr lang="ru-RU" sz="1600" dirty="0"/>
              <a:t> не </a:t>
            </a:r>
            <a:r>
              <a:rPr lang="ru-RU" sz="1600" dirty="0" err="1"/>
              <a:t>мав</a:t>
            </a:r>
            <a:r>
              <a:rPr lang="ru-RU" sz="1600" dirty="0"/>
              <a:t> </a:t>
            </a:r>
            <a:r>
              <a:rPr lang="ru-RU" sz="1600" dirty="0" err="1"/>
              <a:t>типову</a:t>
            </a:r>
            <a:r>
              <a:rPr lang="ru-RU" sz="1600" dirty="0"/>
              <a:t> </a:t>
            </a:r>
            <a:r>
              <a:rPr lang="ru-RU" sz="1600" dirty="0" err="1"/>
              <a:t>будову</a:t>
            </a:r>
            <a:r>
              <a:rPr lang="ru-RU" sz="1600" dirty="0"/>
              <a:t> для </a:t>
            </a:r>
            <a:r>
              <a:rPr lang="ru-RU" sz="1600" dirty="0" err="1"/>
              <a:t>інших</a:t>
            </a:r>
            <a:r>
              <a:rPr lang="ru-RU" sz="1600" dirty="0"/>
              <a:t> </a:t>
            </a:r>
            <a:r>
              <a:rPr lang="ru-RU" sz="1600" dirty="0" err="1"/>
              <a:t>представників</a:t>
            </a:r>
            <a:r>
              <a:rPr lang="ru-RU" sz="1600" dirty="0"/>
              <a:t> </a:t>
            </a:r>
            <a:r>
              <a:rPr lang="ru-RU" sz="1600" dirty="0" err="1"/>
              <a:t>свого</a:t>
            </a:r>
            <a:r>
              <a:rPr lang="ru-RU" sz="1600" dirty="0"/>
              <a:t> </a:t>
            </a:r>
            <a:r>
              <a:rPr lang="ru-RU" sz="1600" dirty="0" err="1"/>
              <a:t>класу</a:t>
            </a:r>
            <a:r>
              <a:rPr lang="ru-RU" sz="1600" dirty="0"/>
              <a:t>, </a:t>
            </a:r>
            <a:r>
              <a:rPr lang="ru-RU" sz="1600" dirty="0" err="1"/>
              <a:t>адже</a:t>
            </a:r>
            <a:r>
              <a:rPr lang="ru-RU" sz="1600" dirty="0"/>
              <a:t> </a:t>
            </a:r>
            <a:r>
              <a:rPr lang="ru-RU" sz="1600" dirty="0" err="1"/>
              <a:t>був</a:t>
            </a:r>
            <a:r>
              <a:rPr lang="ru-RU" sz="1600" dirty="0"/>
              <a:t> «</a:t>
            </a:r>
            <a:r>
              <a:rPr lang="ru-RU" sz="1600" dirty="0" err="1"/>
              <a:t>забруднений</a:t>
            </a:r>
            <a:r>
              <a:rPr lang="ru-RU" sz="1600" dirty="0"/>
              <a:t>» другою </a:t>
            </a:r>
            <a:r>
              <a:rPr lang="ru-RU" sz="1600" dirty="0" err="1"/>
              <a:t>речовиною</a:t>
            </a:r>
            <a:r>
              <a:rPr lang="ru-RU" sz="1600" dirty="0"/>
              <a:t>,  цефалоспорином С. Цефалоспорин С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містив</a:t>
            </a:r>
            <a:r>
              <a:rPr lang="ru-RU" sz="1600" dirty="0"/>
              <a:t> бета-</a:t>
            </a:r>
            <a:r>
              <a:rPr lang="ru-RU" sz="1600" dirty="0" err="1"/>
              <a:t>лактамне</a:t>
            </a:r>
            <a:r>
              <a:rPr lang="ru-RU" sz="1600" dirty="0"/>
              <a:t> </a:t>
            </a:r>
            <a:r>
              <a:rPr lang="ru-RU" sz="1600" dirty="0" err="1"/>
              <a:t>кільце</a:t>
            </a:r>
            <a:r>
              <a:rPr lang="ru-RU" sz="1600" dirty="0"/>
              <a:t>, але </a:t>
            </a:r>
            <a:r>
              <a:rPr lang="ru-RU" sz="1600" dirty="0" err="1"/>
              <a:t>був</a:t>
            </a:r>
            <a:r>
              <a:rPr lang="ru-RU" sz="1600" dirty="0"/>
              <a:t> </a:t>
            </a:r>
            <a:r>
              <a:rPr lang="ru-RU" sz="1600" dirty="0" err="1"/>
              <a:t>стійким</a:t>
            </a:r>
            <a:r>
              <a:rPr lang="ru-RU" sz="1600" dirty="0"/>
              <a:t> до </a:t>
            </a:r>
            <a:r>
              <a:rPr lang="ru-RU" sz="1600" dirty="0" err="1"/>
              <a:t>гідролізу</a:t>
            </a:r>
            <a:r>
              <a:rPr lang="ru-RU" sz="1600" dirty="0"/>
              <a:t> за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пеніцилінази</a:t>
            </a:r>
            <a:r>
              <a:rPr lang="ru-RU" sz="1600" dirty="0"/>
              <a:t> (бета-</a:t>
            </a:r>
            <a:r>
              <a:rPr lang="ru-RU" sz="1600" dirty="0" err="1"/>
              <a:t>лактамази</a:t>
            </a:r>
            <a:r>
              <a:rPr lang="ru-RU" sz="1600" dirty="0"/>
              <a:t>).  На той час </a:t>
            </a:r>
            <a:r>
              <a:rPr lang="ru-RU" sz="1600" dirty="0" err="1"/>
              <a:t>стафілококи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виробляли</a:t>
            </a:r>
            <a:r>
              <a:rPr lang="ru-RU" sz="1600" dirty="0"/>
              <a:t> </a:t>
            </a:r>
            <a:r>
              <a:rPr lang="ru-RU" sz="1600" dirty="0" err="1"/>
              <a:t>пеніциліназу</a:t>
            </a:r>
            <a:r>
              <a:rPr lang="ru-RU" sz="1600" dirty="0"/>
              <a:t>, </a:t>
            </a:r>
            <a:r>
              <a:rPr lang="ru-RU" sz="1600" dirty="0" err="1"/>
              <a:t>створювали</a:t>
            </a:r>
            <a:r>
              <a:rPr lang="ru-RU" sz="1600" dirty="0"/>
              <a:t> </a:t>
            </a:r>
            <a:r>
              <a:rPr lang="ru-RU" sz="1600" dirty="0" err="1"/>
              <a:t>серйозні</a:t>
            </a:r>
            <a:r>
              <a:rPr lang="ru-RU" sz="1600" dirty="0"/>
              <a:t> </a:t>
            </a:r>
            <a:r>
              <a:rPr lang="ru-RU" sz="1600" dirty="0" err="1"/>
              <a:t>проблеми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резистентністю</a:t>
            </a:r>
            <a:r>
              <a:rPr lang="ru-RU" sz="1600" dirty="0"/>
              <a:t> до </a:t>
            </a:r>
            <a:r>
              <a:rPr lang="ru-RU" sz="1600" dirty="0" err="1"/>
              <a:t>лікування</a:t>
            </a:r>
            <a:r>
              <a:rPr lang="ru-RU" sz="1600" dirty="0"/>
              <a:t> в </a:t>
            </a:r>
            <a:r>
              <a:rPr lang="ru-RU" sz="1600" dirty="0" err="1"/>
              <a:t>лікарнях</a:t>
            </a:r>
            <a:r>
              <a:rPr lang="ru-RU" sz="1600" dirty="0"/>
              <a:t>.  </a:t>
            </a:r>
            <a:r>
              <a:rPr lang="ru-RU" sz="1600" dirty="0" err="1"/>
              <a:t>Виділення</a:t>
            </a:r>
            <a:r>
              <a:rPr lang="ru-RU" sz="1600" dirty="0"/>
              <a:t> ядра цефалоспорину С (7-АСА) дозволило </a:t>
            </a:r>
            <a:r>
              <a:rPr lang="ru-RU" sz="1600" dirty="0" err="1"/>
              <a:t>виробникам</a:t>
            </a:r>
            <a:r>
              <a:rPr lang="ru-RU" sz="1600" dirty="0"/>
              <a:t> </a:t>
            </a:r>
            <a:r>
              <a:rPr lang="ru-RU" sz="1600" dirty="0" err="1"/>
              <a:t>фармацевтичних</a:t>
            </a:r>
            <a:r>
              <a:rPr lang="ru-RU" sz="1600" dirty="0"/>
              <a:t> </a:t>
            </a:r>
            <a:r>
              <a:rPr lang="ru-RU" sz="1600" dirty="0" err="1"/>
              <a:t>препаратів</a:t>
            </a:r>
            <a:r>
              <a:rPr lang="ru-RU" sz="1600" dirty="0"/>
              <a:t> </a:t>
            </a:r>
            <a:r>
              <a:rPr lang="ru-RU" sz="1600" dirty="0" err="1"/>
              <a:t>виробляти</a:t>
            </a:r>
            <a:r>
              <a:rPr lang="ru-RU" sz="1600" dirty="0"/>
              <a:t> </a:t>
            </a:r>
            <a:r>
              <a:rPr lang="ru-RU" sz="1600" dirty="0" err="1"/>
              <a:t>цефалоспорини</a:t>
            </a:r>
            <a:r>
              <a:rPr lang="ru-RU" sz="1600" dirty="0"/>
              <a:t> у широкому </a:t>
            </a:r>
            <a:r>
              <a:rPr lang="ru-RU" sz="1600" dirty="0" err="1"/>
              <a:t>масштабі</a:t>
            </a:r>
            <a:r>
              <a:rPr lang="ru-RU" sz="1600" dirty="0"/>
              <a:t>, </a:t>
            </a:r>
            <a:r>
              <a:rPr lang="ru-RU" sz="1600" dirty="0" err="1"/>
              <a:t>причому</a:t>
            </a:r>
            <a:r>
              <a:rPr lang="ru-RU" sz="1600" dirty="0"/>
              <a:t> </a:t>
            </a:r>
            <a:r>
              <a:rPr lang="ru-RU" sz="1600" dirty="0" err="1"/>
              <a:t>деякі</a:t>
            </a:r>
            <a:r>
              <a:rPr lang="ru-RU" sz="1600" dirty="0"/>
              <a:t> з </a:t>
            </a:r>
            <a:r>
              <a:rPr lang="ru-RU" sz="1600" dirty="0" err="1"/>
              <a:t>яких</a:t>
            </a:r>
            <a:r>
              <a:rPr lang="ru-RU" sz="1600" dirty="0"/>
              <a:t> </a:t>
            </a:r>
            <a:r>
              <a:rPr lang="ru-RU" sz="1600" dirty="0" err="1"/>
              <a:t>були</a:t>
            </a:r>
            <a:r>
              <a:rPr lang="ru-RU" sz="1600" dirty="0"/>
              <a:t> </a:t>
            </a:r>
            <a:r>
              <a:rPr lang="ru-RU" sz="1600" dirty="0" err="1"/>
              <a:t>ефективними</a:t>
            </a:r>
            <a:r>
              <a:rPr lang="ru-RU" sz="1600" dirty="0"/>
              <a:t> при </a:t>
            </a:r>
            <a:r>
              <a:rPr lang="ru-RU" sz="1600" dirty="0" err="1"/>
              <a:t>лікуванні</a:t>
            </a:r>
            <a:r>
              <a:rPr lang="ru-RU" sz="1600" dirty="0"/>
              <a:t> </a:t>
            </a:r>
            <a:r>
              <a:rPr lang="ru-RU" sz="1600" dirty="0" err="1"/>
              <a:t>серйозних</a:t>
            </a:r>
            <a:r>
              <a:rPr lang="ru-RU" sz="1600" dirty="0"/>
              <a:t> </a:t>
            </a:r>
            <a:r>
              <a:rPr lang="ru-RU" sz="1600" dirty="0" err="1"/>
              <a:t>інфекцій</a:t>
            </a:r>
            <a:r>
              <a:rPr lang="ru-RU" sz="1600" dirty="0"/>
              <a:t>, </a:t>
            </a:r>
            <a:r>
              <a:rPr lang="ru-RU" sz="1600" dirty="0" err="1"/>
              <a:t>спричинених</a:t>
            </a:r>
            <a:r>
              <a:rPr lang="ru-RU" sz="1600" dirty="0"/>
              <a:t> низкою </a:t>
            </a:r>
            <a:r>
              <a:rPr lang="ru-RU" sz="1600" dirty="0" err="1"/>
              <a:t>грампозитивних</a:t>
            </a:r>
            <a:r>
              <a:rPr lang="ru-RU" sz="1600" dirty="0"/>
              <a:t> та </a:t>
            </a:r>
            <a:r>
              <a:rPr lang="ru-RU" sz="1600" dirty="0" err="1"/>
              <a:t>грамнегативних</a:t>
            </a:r>
            <a:r>
              <a:rPr lang="ru-RU" sz="1600" dirty="0"/>
              <a:t> </a:t>
            </a:r>
            <a:r>
              <a:rPr lang="ru-RU" sz="1600" dirty="0" err="1"/>
              <a:t>бактерій</a:t>
            </a:r>
            <a:r>
              <a:rPr lang="ru-RU" sz="1600" dirty="0" smtClean="0"/>
              <a:t>.</a:t>
            </a:r>
          </a:p>
          <a:p>
            <a:r>
              <a:rPr lang="ru-RU" sz="1600" dirty="0" err="1" smtClean="0"/>
              <a:t>Цефалоспорини</a:t>
            </a:r>
            <a:r>
              <a:rPr lang="ru-RU" sz="1600" dirty="0"/>
              <a:t>, як і </a:t>
            </a:r>
            <a:r>
              <a:rPr lang="ru-RU" sz="1600" dirty="0" err="1"/>
              <a:t>новіші</a:t>
            </a:r>
            <a:r>
              <a:rPr lang="ru-RU" sz="1600" dirty="0"/>
              <a:t> </a:t>
            </a:r>
            <a:r>
              <a:rPr lang="ru-RU" sz="1600" dirty="0" err="1"/>
              <a:t>пеніциліни</a:t>
            </a:r>
            <a:r>
              <a:rPr lang="ru-RU" sz="1600" dirty="0"/>
              <a:t>, </a:t>
            </a:r>
            <a:r>
              <a:rPr lang="ru-RU" sz="1600" dirty="0" err="1"/>
              <a:t>мали</a:t>
            </a:r>
            <a:r>
              <a:rPr lang="ru-RU" sz="1600" dirty="0"/>
              <a:t> </a:t>
            </a:r>
            <a:r>
              <a:rPr lang="ru-RU" sz="1600" dirty="0" err="1"/>
              <a:t>дуже</a:t>
            </a:r>
            <a:r>
              <a:rPr lang="ru-RU" sz="1600" dirty="0"/>
              <a:t> </a:t>
            </a:r>
            <a:r>
              <a:rPr lang="ru-RU" sz="1600" dirty="0" err="1"/>
              <a:t>низьку</a:t>
            </a:r>
            <a:r>
              <a:rPr lang="ru-RU" sz="1600" dirty="0"/>
              <a:t> </a:t>
            </a:r>
            <a:r>
              <a:rPr lang="ru-RU" sz="1600" dirty="0" err="1"/>
              <a:t>токсичність</a:t>
            </a:r>
            <a:r>
              <a:rPr lang="ru-RU" sz="1600" dirty="0"/>
              <a:t> і </a:t>
            </a:r>
            <a:r>
              <a:rPr lang="ru-RU" sz="1600" dirty="0" err="1"/>
              <a:t>значно</a:t>
            </a:r>
            <a:r>
              <a:rPr lang="ru-RU" sz="1600" dirty="0"/>
              <a:t> </a:t>
            </a:r>
            <a:r>
              <a:rPr lang="ru-RU" sz="1600" dirty="0" err="1"/>
              <a:t>розширили</a:t>
            </a:r>
            <a:r>
              <a:rPr lang="ru-RU" sz="1600" dirty="0"/>
              <a:t> спектр </a:t>
            </a:r>
            <a:r>
              <a:rPr lang="ru-RU" sz="1600" dirty="0" err="1"/>
              <a:t>антибіотикотерапії</a:t>
            </a:r>
            <a:r>
              <a:rPr lang="ru-RU" sz="1600" dirty="0"/>
              <a:t>.  </a:t>
            </a:r>
            <a:r>
              <a:rPr lang="ru-RU" sz="1600" dirty="0" err="1"/>
              <a:t>Нові</a:t>
            </a:r>
            <a:r>
              <a:rPr lang="ru-RU" sz="1600" dirty="0"/>
              <a:t>, </a:t>
            </a:r>
            <a:r>
              <a:rPr lang="ru-RU" sz="1600" dirty="0" err="1"/>
              <a:t>чутливі</a:t>
            </a:r>
            <a:r>
              <a:rPr lang="ru-RU" sz="1600" dirty="0"/>
              <a:t> </a:t>
            </a:r>
            <a:r>
              <a:rPr lang="ru-RU" sz="1600" dirty="0" err="1"/>
              <a:t>методи</a:t>
            </a:r>
            <a:r>
              <a:rPr lang="ru-RU" sz="1600" dirty="0"/>
              <a:t> </a:t>
            </a:r>
            <a:r>
              <a:rPr lang="ru-RU" sz="1600" dirty="0" err="1"/>
              <a:t>скринінгу</a:t>
            </a:r>
            <a:r>
              <a:rPr lang="ru-RU" sz="1600" dirty="0"/>
              <a:t> </a:t>
            </a:r>
            <a:r>
              <a:rPr lang="ru-RU" sz="1600" dirty="0" err="1"/>
              <a:t>виявили</a:t>
            </a:r>
            <a:r>
              <a:rPr lang="ru-RU" sz="1600" dirty="0"/>
              <a:t> </a:t>
            </a:r>
            <a:r>
              <a:rPr lang="ru-RU" sz="1600" dirty="0" err="1"/>
              <a:t>подальші</a:t>
            </a:r>
            <a:r>
              <a:rPr lang="ru-RU" sz="1600" dirty="0"/>
              <a:t> </a:t>
            </a:r>
            <a:r>
              <a:rPr lang="ru-RU" sz="1600" dirty="0" err="1"/>
              <a:t>групи</a:t>
            </a:r>
            <a:r>
              <a:rPr lang="ru-RU" sz="1600" dirty="0"/>
              <a:t> </a:t>
            </a:r>
            <a:r>
              <a:rPr lang="ru-RU" sz="1600" dirty="0" err="1"/>
              <a:t>потенційно</a:t>
            </a:r>
            <a:r>
              <a:rPr lang="ru-RU" sz="1600" dirty="0"/>
              <a:t> </a:t>
            </a:r>
            <a:r>
              <a:rPr lang="ru-RU" sz="1600" dirty="0" err="1"/>
              <a:t>клінічно</a:t>
            </a:r>
            <a:r>
              <a:rPr lang="ru-RU" sz="1600" dirty="0"/>
              <a:t> </a:t>
            </a:r>
            <a:r>
              <a:rPr lang="ru-RU" sz="1600" dirty="0" err="1"/>
              <a:t>корисних</a:t>
            </a:r>
            <a:r>
              <a:rPr lang="ru-RU" sz="1600" dirty="0"/>
              <a:t> </a:t>
            </a:r>
            <a:r>
              <a:rPr lang="ru-RU" sz="1600" dirty="0" err="1"/>
              <a:t>речовин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містять</a:t>
            </a:r>
            <a:r>
              <a:rPr lang="ru-RU" sz="1600" dirty="0"/>
              <a:t> </a:t>
            </a:r>
            <a:r>
              <a:rPr lang="ru-RU" sz="1600" dirty="0" err="1"/>
              <a:t>реактивне</a:t>
            </a:r>
            <a:r>
              <a:rPr lang="ru-RU" sz="1600" dirty="0"/>
              <a:t> бета-</a:t>
            </a:r>
            <a:r>
              <a:rPr lang="ru-RU" sz="1600" dirty="0" err="1"/>
              <a:t>лактамне</a:t>
            </a:r>
            <a:r>
              <a:rPr lang="ru-RU" sz="1600" dirty="0"/>
              <a:t> </a:t>
            </a:r>
            <a:r>
              <a:rPr lang="ru-RU" sz="1600" dirty="0" err="1"/>
              <a:t>кільце</a:t>
            </a:r>
            <a:r>
              <a:rPr lang="ru-RU" sz="1600" dirty="0"/>
              <a:t>.  </a:t>
            </a:r>
            <a:r>
              <a:rPr lang="ru-RU" sz="1600" dirty="0" err="1"/>
              <a:t>Сьогодні</a:t>
            </a:r>
            <a:r>
              <a:rPr lang="ru-RU" sz="1600" dirty="0"/>
              <a:t> </a:t>
            </a:r>
            <a:r>
              <a:rPr lang="ru-RU" sz="1600" dirty="0" err="1"/>
              <a:t>генна</a:t>
            </a:r>
            <a:r>
              <a:rPr lang="ru-RU" sz="1600" dirty="0"/>
              <a:t> </a:t>
            </a:r>
            <a:r>
              <a:rPr lang="ru-RU" sz="1600" dirty="0" err="1"/>
              <a:t>інженерія</a:t>
            </a:r>
            <a:r>
              <a:rPr lang="ru-RU" sz="1600" dirty="0"/>
              <a:t> почала </a:t>
            </a:r>
            <a:r>
              <a:rPr lang="ru-RU" sz="1600" dirty="0" err="1"/>
              <a:t>проливати</a:t>
            </a:r>
            <a:r>
              <a:rPr lang="ru-RU" sz="1600" dirty="0"/>
              <a:t> </a:t>
            </a:r>
            <a:r>
              <a:rPr lang="ru-RU" sz="1600" dirty="0" err="1"/>
              <a:t>світло</a:t>
            </a:r>
            <a:r>
              <a:rPr lang="ru-RU" sz="1600" dirty="0"/>
              <a:t> на природу </a:t>
            </a:r>
            <a:r>
              <a:rPr lang="ru-RU" sz="1600" dirty="0" err="1"/>
              <a:t>ферментів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беруть</a:t>
            </a:r>
            <a:r>
              <a:rPr lang="ru-RU" sz="1600" dirty="0"/>
              <a:t> участь у </a:t>
            </a:r>
            <a:r>
              <a:rPr lang="ru-RU" sz="1600" dirty="0" err="1"/>
              <a:t>біосинтезі</a:t>
            </a:r>
            <a:r>
              <a:rPr lang="ru-RU" sz="1600" dirty="0"/>
              <a:t> </a:t>
            </a:r>
            <a:r>
              <a:rPr lang="ru-RU" sz="1600" dirty="0" err="1"/>
              <a:t>пеніцилінів</a:t>
            </a:r>
            <a:r>
              <a:rPr lang="ru-RU" sz="1600" dirty="0"/>
              <a:t> та </a:t>
            </a:r>
            <a:r>
              <a:rPr lang="ru-RU" sz="1600" dirty="0" err="1"/>
              <a:t>цефалоспоринів</a:t>
            </a:r>
            <a:r>
              <a:rPr lang="ru-RU" sz="1600" dirty="0"/>
              <a:t>, і </a:t>
            </a:r>
            <a:r>
              <a:rPr lang="ru-RU" sz="1600" dirty="0" err="1"/>
              <a:t>рентгенівська</a:t>
            </a:r>
            <a:r>
              <a:rPr lang="ru-RU" sz="1600" dirty="0"/>
              <a:t> </a:t>
            </a:r>
            <a:r>
              <a:rPr lang="ru-RU" sz="1600" dirty="0" err="1"/>
              <a:t>кристалографія</a:t>
            </a:r>
            <a:r>
              <a:rPr lang="ru-RU" sz="1600" dirty="0"/>
              <a:t> </a:t>
            </a:r>
            <a:r>
              <a:rPr lang="ru-RU" sz="1600" dirty="0" err="1"/>
              <a:t>незабаром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надати</a:t>
            </a:r>
            <a:r>
              <a:rPr lang="ru-RU" sz="1600" dirty="0"/>
              <a:t> </a:t>
            </a:r>
            <a:r>
              <a:rPr lang="ru-RU" sz="1600" dirty="0" err="1"/>
              <a:t>детальні</a:t>
            </a:r>
            <a:r>
              <a:rPr lang="ru-RU" sz="1600" dirty="0"/>
              <a:t> </a:t>
            </a:r>
            <a:r>
              <a:rPr lang="ru-RU" sz="1600" dirty="0" err="1"/>
              <a:t>тривимірні</a:t>
            </a:r>
            <a:r>
              <a:rPr lang="ru-RU" sz="1600" dirty="0"/>
              <a:t> </a:t>
            </a:r>
            <a:r>
              <a:rPr lang="ru-RU" sz="1600" dirty="0" err="1"/>
              <a:t>зображення</a:t>
            </a:r>
            <a:r>
              <a:rPr lang="ru-RU" sz="1600" dirty="0"/>
              <a:t> </a:t>
            </a:r>
            <a:r>
              <a:rPr lang="ru-RU" sz="1600" dirty="0" err="1"/>
              <a:t>деяких</a:t>
            </a:r>
            <a:r>
              <a:rPr lang="ru-RU" sz="1600" dirty="0"/>
              <a:t> </a:t>
            </a:r>
            <a:r>
              <a:rPr lang="ru-RU" sz="1600" dirty="0" err="1"/>
              <a:t>бактеріальних</a:t>
            </a:r>
            <a:r>
              <a:rPr lang="ru-RU" sz="1600" dirty="0"/>
              <a:t> </a:t>
            </a:r>
            <a:r>
              <a:rPr lang="ru-RU" sz="1600" dirty="0" err="1"/>
              <a:t>ферментів</a:t>
            </a:r>
            <a:r>
              <a:rPr lang="ru-RU" sz="1600" dirty="0"/>
              <a:t>, з </a:t>
            </a:r>
            <a:r>
              <a:rPr lang="ru-RU" sz="1600" dirty="0" err="1"/>
              <a:t>якими</a:t>
            </a:r>
            <a:r>
              <a:rPr lang="ru-RU" sz="1600" dirty="0"/>
              <a:t> активно </a:t>
            </a:r>
            <a:r>
              <a:rPr lang="ru-RU" sz="1600" dirty="0" err="1"/>
              <a:t>реагує</a:t>
            </a:r>
            <a:r>
              <a:rPr lang="ru-RU" sz="1600" dirty="0"/>
              <a:t>  </a:t>
            </a:r>
            <a:r>
              <a:rPr lang="ru-RU" sz="1600" dirty="0" err="1"/>
              <a:t>лактамне</a:t>
            </a:r>
            <a:r>
              <a:rPr lang="ru-RU" sz="1600" dirty="0"/>
              <a:t> </a:t>
            </a:r>
            <a:r>
              <a:rPr lang="ru-RU" sz="1600" dirty="0" err="1"/>
              <a:t>кільце</a:t>
            </a:r>
            <a:r>
              <a:rPr lang="ru-RU" sz="1600" dirty="0"/>
              <a:t>.  </a:t>
            </a:r>
            <a:r>
              <a:rPr lang="ru-RU" sz="1600" dirty="0" err="1"/>
              <a:t>Тоді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бути </a:t>
            </a:r>
            <a:r>
              <a:rPr lang="ru-RU" sz="1600" dirty="0" err="1"/>
              <a:t>помітні</a:t>
            </a:r>
            <a:r>
              <a:rPr lang="ru-RU" sz="1600" dirty="0"/>
              <a:t> </a:t>
            </a:r>
            <a:r>
              <a:rPr lang="ru-RU" sz="1600" dirty="0" err="1"/>
              <a:t>раціональні</a:t>
            </a:r>
            <a:r>
              <a:rPr lang="ru-RU" sz="1600" dirty="0"/>
              <a:t> </a:t>
            </a:r>
            <a:r>
              <a:rPr lang="ru-RU" sz="1600" dirty="0" err="1"/>
              <a:t>підходи</a:t>
            </a:r>
            <a:r>
              <a:rPr lang="ru-RU" sz="1600" dirty="0"/>
              <a:t> до </a:t>
            </a:r>
            <a:r>
              <a:rPr lang="ru-RU" sz="1600" dirty="0" err="1"/>
              <a:t>виробництва</a:t>
            </a:r>
            <a:r>
              <a:rPr lang="ru-RU" sz="1600" dirty="0"/>
              <a:t> та </a:t>
            </a:r>
            <a:r>
              <a:rPr lang="ru-RU" sz="1600" dirty="0" err="1"/>
              <a:t>проектування</a:t>
            </a:r>
            <a:r>
              <a:rPr lang="ru-RU" sz="1600" dirty="0"/>
              <a:t> </a:t>
            </a:r>
            <a:r>
              <a:rPr lang="ru-RU" sz="1600" dirty="0" err="1"/>
              <a:t>нових</a:t>
            </a:r>
            <a:r>
              <a:rPr lang="ru-RU" sz="1600" dirty="0"/>
              <a:t> та </a:t>
            </a:r>
            <a:r>
              <a:rPr lang="ru-RU" sz="1600" dirty="0" err="1"/>
              <a:t>потенційно</a:t>
            </a:r>
            <a:r>
              <a:rPr lang="ru-RU" sz="1600" dirty="0"/>
              <a:t> </a:t>
            </a:r>
            <a:r>
              <a:rPr lang="ru-RU" sz="1600" dirty="0" err="1"/>
              <a:t>корисних</a:t>
            </a:r>
            <a:r>
              <a:rPr lang="ru-RU" sz="1600" dirty="0"/>
              <a:t> </a:t>
            </a:r>
            <a:r>
              <a:rPr lang="ru-RU" sz="1600" dirty="0" err="1"/>
              <a:t>сполук</a:t>
            </a:r>
            <a:r>
              <a:rPr lang="ru-RU" sz="1600" dirty="0" smtClean="0"/>
              <a:t>.</a:t>
            </a:r>
          </a:p>
          <a:p>
            <a:r>
              <a:rPr lang="ru-RU" sz="1600" dirty="0" err="1"/>
              <a:t>Цефалоспорини</a:t>
            </a:r>
            <a:r>
              <a:rPr lang="ru-RU" sz="1600" dirty="0"/>
              <a:t> </a:t>
            </a:r>
            <a:r>
              <a:rPr lang="ru-RU" sz="1600" dirty="0" err="1"/>
              <a:t>зазвичай</a:t>
            </a:r>
            <a:r>
              <a:rPr lang="ru-RU" sz="1600" dirty="0"/>
              <a:t> не </a:t>
            </a:r>
            <a:r>
              <a:rPr lang="ru-RU" sz="1600" dirty="0" err="1"/>
              <a:t>використовуються</a:t>
            </a:r>
            <a:r>
              <a:rPr lang="ru-RU" sz="1600" dirty="0"/>
              <a:t> </a:t>
            </a:r>
            <a:r>
              <a:rPr lang="ru-RU" sz="1600" dirty="0" smtClean="0"/>
              <a:t>як </a:t>
            </a:r>
            <a:r>
              <a:rPr lang="ru-RU" sz="1600" dirty="0" err="1" smtClean="0"/>
              <a:t>антибіотики</a:t>
            </a:r>
            <a:r>
              <a:rPr lang="ru-RU" sz="1600" dirty="0" smtClean="0"/>
              <a:t> </a:t>
            </a:r>
            <a:r>
              <a:rPr lang="ru-RU" sz="1600" dirty="0" err="1"/>
              <a:t>першого</a:t>
            </a:r>
            <a:r>
              <a:rPr lang="ru-RU" sz="1600" dirty="0"/>
              <a:t> </a:t>
            </a:r>
            <a:r>
              <a:rPr lang="ru-RU" sz="1600" dirty="0" err="1"/>
              <a:t>вибору</a:t>
            </a:r>
            <a:r>
              <a:rPr lang="ru-RU" sz="1600" dirty="0"/>
              <a:t>. Вони, як </a:t>
            </a:r>
            <a:r>
              <a:rPr lang="ru-RU" sz="1600" dirty="0" smtClean="0"/>
              <a:t>правило, </a:t>
            </a:r>
            <a:r>
              <a:rPr lang="ru-RU" sz="1600" dirty="0" err="1" smtClean="0"/>
              <a:t>зарезервовані</a:t>
            </a:r>
            <a:r>
              <a:rPr lang="ru-RU" sz="1600" dirty="0" smtClean="0"/>
              <a:t> </a:t>
            </a:r>
            <a:r>
              <a:rPr lang="ru-RU" sz="1600" dirty="0"/>
              <a:t>для </a:t>
            </a:r>
            <a:r>
              <a:rPr lang="ru-RU" sz="1600" dirty="0" err="1"/>
              <a:t>використання</a:t>
            </a:r>
            <a:r>
              <a:rPr lang="ru-RU" sz="1600" dirty="0"/>
              <a:t>, коли </a:t>
            </a:r>
            <a:r>
              <a:rPr lang="ru-RU" sz="1600" dirty="0" err="1"/>
              <a:t>інші</a:t>
            </a:r>
            <a:r>
              <a:rPr lang="ru-RU" sz="1600" dirty="0"/>
              <a:t> </a:t>
            </a:r>
            <a:r>
              <a:rPr lang="ru-RU" sz="1600" dirty="0" err="1" smtClean="0"/>
              <a:t>антибіотики</a:t>
            </a:r>
            <a:r>
              <a:rPr lang="ru-RU" sz="1600" dirty="0" smtClean="0"/>
              <a:t> (часто </a:t>
            </a:r>
            <a:r>
              <a:rPr lang="ru-RU" sz="1600" dirty="0" err="1"/>
              <a:t>пеніциліни</a:t>
            </a:r>
            <a:r>
              <a:rPr lang="ru-RU" sz="1600" dirty="0"/>
              <a:t>) не </a:t>
            </a:r>
            <a:r>
              <a:rPr lang="ru-RU" sz="1600" dirty="0" err="1"/>
              <a:t>можуть</a:t>
            </a:r>
            <a:r>
              <a:rPr lang="ru-RU" sz="1600" dirty="0"/>
              <a:t> бути </a:t>
            </a:r>
            <a:r>
              <a:rPr lang="ru-RU" sz="1600" dirty="0" err="1"/>
              <a:t>використані</a:t>
            </a:r>
            <a:r>
              <a:rPr lang="ru-RU" sz="1600" dirty="0"/>
              <a:t>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67544" y="3361556"/>
            <a:ext cx="8208912" cy="191326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2246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Класифікація</a:t>
            </a:r>
            <a:r>
              <a:rPr lang="ru-RU" b="1" dirty="0"/>
              <a:t> </a:t>
            </a:r>
            <a:r>
              <a:rPr lang="ru-RU" b="1" dirty="0" err="1" smtClean="0"/>
              <a:t>цефалоспоринів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2000" dirty="0" err="1"/>
              <a:t>Цефалоспорини</a:t>
            </a:r>
            <a:r>
              <a:rPr lang="ru-RU" sz="2000" dirty="0"/>
              <a:t> </a:t>
            </a:r>
            <a:r>
              <a:rPr lang="ru-RU" sz="2000" dirty="0" err="1"/>
              <a:t>були</a:t>
            </a:r>
            <a:r>
              <a:rPr lang="ru-RU" sz="2000" dirty="0"/>
              <a:t> </a:t>
            </a:r>
            <a:r>
              <a:rPr lang="ru-RU" sz="2000" dirty="0" err="1"/>
              <a:t>згруповані</a:t>
            </a:r>
            <a:r>
              <a:rPr lang="ru-RU" sz="2000" dirty="0"/>
              <a:t> в </a:t>
            </a:r>
            <a:r>
              <a:rPr lang="ru-RU" sz="2000" dirty="0" err="1"/>
              <a:t>групи</a:t>
            </a:r>
            <a:r>
              <a:rPr lang="ru-RU" sz="2000" dirty="0"/>
              <a:t> </a:t>
            </a:r>
            <a:r>
              <a:rPr lang="ru-RU" sz="2000" dirty="0" err="1"/>
              <a:t>базуючись</a:t>
            </a:r>
            <a:r>
              <a:rPr lang="ru-RU" sz="2000" dirty="0"/>
              <a:t> на </a:t>
            </a:r>
            <a:r>
              <a:rPr lang="ru-RU" sz="2000" dirty="0" err="1"/>
              <a:t>їхній</a:t>
            </a:r>
            <a:r>
              <a:rPr lang="ru-RU" sz="2000" dirty="0"/>
              <a:t> </a:t>
            </a:r>
            <a:r>
              <a:rPr lang="ru-RU" sz="2000" dirty="0" err="1"/>
              <a:t>активності</a:t>
            </a:r>
            <a:r>
              <a:rPr lang="ru-RU" sz="2000" dirty="0"/>
              <a:t>. </a:t>
            </a:r>
          </a:p>
        </p:txBody>
      </p:sp>
      <p:pic>
        <p:nvPicPr>
          <p:cNvPr id="1026" name="Picture 2" descr="Цефалоспорини – DoctorThinki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30" t="18056" r="1386" b="18889"/>
          <a:stretch/>
        </p:blipFill>
        <p:spPr bwMode="auto">
          <a:xfrm>
            <a:off x="755576" y="1489349"/>
            <a:ext cx="7579568" cy="36921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6794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Цефалоспорини</a:t>
            </a:r>
            <a:r>
              <a:rPr lang="ru-RU" b="1" dirty="0"/>
              <a:t> та </a:t>
            </a:r>
            <a:r>
              <a:rPr lang="ru-RU" b="1" dirty="0" err="1"/>
              <a:t>цефаміцини</a:t>
            </a:r>
            <a:r>
              <a:rPr lang="ru-RU" b="1" dirty="0"/>
              <a:t> другого </a:t>
            </a:r>
            <a:r>
              <a:rPr lang="ru-RU" b="1" dirty="0" err="1" smtClean="0"/>
              <a:t>покоління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ru-RU" dirty="0" err="1"/>
              <a:t>Цефалоспорини</a:t>
            </a:r>
            <a:r>
              <a:rPr lang="ru-RU" dirty="0"/>
              <a:t> другого </a:t>
            </a:r>
            <a:r>
              <a:rPr lang="ru-RU" dirty="0" err="1"/>
              <a:t>покоління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цефуроксим</a:t>
            </a:r>
            <a:r>
              <a:rPr lang="ru-RU" dirty="0"/>
              <a:t> та </a:t>
            </a:r>
            <a:r>
              <a:rPr lang="ru-RU" dirty="0" err="1"/>
              <a:t>цефамандол</a:t>
            </a:r>
            <a:r>
              <a:rPr lang="ru-RU" dirty="0" smtClean="0"/>
              <a:t>), </a:t>
            </a:r>
            <a:r>
              <a:rPr lang="ru-RU" dirty="0"/>
              <a:t>як правило, </a:t>
            </a:r>
            <a:r>
              <a:rPr lang="ru-RU" dirty="0" err="1"/>
              <a:t>ефективніші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грамнегативних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, </a:t>
            </a:r>
            <a:r>
              <a:rPr lang="ru-RU" dirty="0" err="1"/>
              <a:t>стійких</a:t>
            </a:r>
            <a:r>
              <a:rPr lang="ru-RU" dirty="0"/>
              <a:t> до </a:t>
            </a:r>
            <a:r>
              <a:rPr lang="ru-RU" dirty="0" err="1"/>
              <a:t>цефалоспоринів</a:t>
            </a:r>
            <a:r>
              <a:rPr lang="ru-RU" dirty="0"/>
              <a:t> </a:t>
            </a:r>
            <a:r>
              <a:rPr lang="ru-RU" dirty="0" err="1"/>
              <a:t>першого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.  </a:t>
            </a:r>
            <a:r>
              <a:rPr lang="ru-RU" dirty="0" err="1"/>
              <a:t>Цефалоспорини</a:t>
            </a:r>
            <a:r>
              <a:rPr lang="ru-RU" dirty="0"/>
              <a:t> другого </a:t>
            </a:r>
            <a:r>
              <a:rPr lang="ru-RU" dirty="0" err="1"/>
              <a:t>покоління</a:t>
            </a:r>
            <a:r>
              <a:rPr lang="ru-RU" dirty="0"/>
              <a:t> довели свою </a:t>
            </a:r>
            <a:r>
              <a:rPr lang="ru-RU" dirty="0" err="1"/>
              <a:t>ефективність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збудника</a:t>
            </a:r>
            <a:r>
              <a:rPr lang="ru-RU" dirty="0"/>
              <a:t> </a:t>
            </a:r>
            <a:r>
              <a:rPr lang="ru-RU" dirty="0" err="1"/>
              <a:t>гонореї</a:t>
            </a:r>
            <a:r>
              <a:rPr lang="ru-RU" dirty="0"/>
              <a:t>, </a:t>
            </a:r>
            <a:r>
              <a:rPr lang="ru-RU" dirty="0" err="1"/>
              <a:t>гемофільної</a:t>
            </a:r>
            <a:r>
              <a:rPr lang="ru-RU" dirty="0"/>
              <a:t> </a:t>
            </a:r>
            <a:r>
              <a:rPr lang="ru-RU" dirty="0" err="1"/>
              <a:t>палички</a:t>
            </a:r>
            <a:r>
              <a:rPr lang="ru-RU" dirty="0"/>
              <a:t> та </a:t>
            </a:r>
            <a:r>
              <a:rPr lang="ru-RU" dirty="0" err="1"/>
              <a:t>абсцесів</a:t>
            </a:r>
            <a:r>
              <a:rPr lang="ru-RU" dirty="0"/>
              <a:t>, </a:t>
            </a:r>
            <a:r>
              <a:rPr lang="ru-RU" dirty="0" err="1"/>
              <a:t>спричинених</a:t>
            </a:r>
            <a:r>
              <a:rPr lang="ru-RU" dirty="0"/>
              <a:t> </a:t>
            </a:r>
            <a:r>
              <a:rPr lang="en-US" dirty="0" err="1"/>
              <a:t>Bacteroides</a:t>
            </a:r>
            <a:r>
              <a:rPr lang="en-US" dirty="0"/>
              <a:t> </a:t>
            </a:r>
            <a:r>
              <a:rPr lang="en-US" dirty="0" err="1"/>
              <a:t>fragilis</a:t>
            </a:r>
            <a:r>
              <a:rPr lang="en-US" dirty="0"/>
              <a:t>. 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похідних</a:t>
            </a:r>
            <a:r>
              <a:rPr lang="ru-RU" dirty="0"/>
              <a:t> цефалоспорину </a:t>
            </a:r>
            <a:r>
              <a:rPr lang="ru-RU" dirty="0" err="1"/>
              <a:t>проникати</a:t>
            </a:r>
            <a:r>
              <a:rPr lang="ru-RU" dirty="0"/>
              <a:t> в </a:t>
            </a:r>
            <a:r>
              <a:rPr lang="ru-RU" dirty="0" err="1"/>
              <a:t>спинномозкову</a:t>
            </a:r>
            <a:r>
              <a:rPr lang="ru-RU" dirty="0"/>
              <a:t> </a:t>
            </a:r>
            <a:r>
              <a:rPr lang="ru-RU" dirty="0" err="1"/>
              <a:t>рідину</a:t>
            </a:r>
            <a:r>
              <a:rPr lang="ru-RU" dirty="0"/>
              <a:t> </a:t>
            </a:r>
            <a:r>
              <a:rPr lang="ru-RU" dirty="0" err="1"/>
              <a:t>робить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ефективними</a:t>
            </a:r>
            <a:r>
              <a:rPr lang="ru-RU" dirty="0"/>
              <a:t> при </a:t>
            </a:r>
            <a:r>
              <a:rPr lang="ru-RU" dirty="0" err="1"/>
              <a:t>лікуванні</a:t>
            </a:r>
            <a:r>
              <a:rPr lang="ru-RU" dirty="0"/>
              <a:t> </a:t>
            </a:r>
            <a:r>
              <a:rPr lang="ru-RU" dirty="0" err="1"/>
              <a:t>менінгіту</a:t>
            </a:r>
            <a:r>
              <a:rPr lang="ru-RU" dirty="0"/>
              <a:t>.</a:t>
            </a:r>
          </a:p>
          <a:p>
            <a:pPr fontAlgn="base"/>
            <a:r>
              <a:rPr lang="ru-RU" dirty="0" err="1"/>
              <a:t>Цефалоспорини</a:t>
            </a:r>
            <a:r>
              <a:rPr lang="ru-RU" dirty="0"/>
              <a:t> другого </a:t>
            </a:r>
            <a:r>
              <a:rPr lang="ru-RU" dirty="0" err="1"/>
              <a:t>покоління</a:t>
            </a:r>
            <a:r>
              <a:rPr lang="ru-RU" dirty="0"/>
              <a:t> є </a:t>
            </a:r>
            <a:r>
              <a:rPr lang="ru-RU" dirty="0" err="1"/>
              <a:t>активними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грампозитивних</a:t>
            </a:r>
            <a:r>
              <a:rPr lang="ru-RU" dirty="0"/>
              <a:t> </a:t>
            </a:r>
            <a:r>
              <a:rPr lang="ru-RU" dirty="0" err="1"/>
              <a:t>коків</a:t>
            </a:r>
            <a:r>
              <a:rPr lang="ru-RU" dirty="0"/>
              <a:t> і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грамнегативних</a:t>
            </a:r>
            <a:r>
              <a:rPr lang="ru-RU" dirty="0"/>
              <a:t> </a:t>
            </a:r>
            <a:r>
              <a:rPr lang="ru-RU" dirty="0" err="1"/>
              <a:t>бацил</a:t>
            </a:r>
            <a:r>
              <a:rPr lang="ru-RU" dirty="0"/>
              <a:t>.</a:t>
            </a:r>
          </a:p>
          <a:p>
            <a:pPr fontAlgn="base"/>
            <a:r>
              <a:rPr lang="ru-RU" dirty="0" err="1"/>
              <a:t>Цефаміцини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спочатку</a:t>
            </a:r>
            <a:r>
              <a:rPr lang="ru-RU" dirty="0"/>
              <a:t> </a:t>
            </a:r>
            <a:r>
              <a:rPr lang="ru-RU" dirty="0" err="1"/>
              <a:t>вироблялися</a:t>
            </a:r>
            <a:r>
              <a:rPr lang="ru-RU" dirty="0"/>
              <a:t> </a:t>
            </a:r>
            <a:r>
              <a:rPr lang="ru-RU" dirty="0" err="1"/>
              <a:t>представниками</a:t>
            </a:r>
            <a:r>
              <a:rPr lang="ru-RU" dirty="0"/>
              <a:t> роду </a:t>
            </a:r>
            <a:r>
              <a:rPr lang="en-US" dirty="0"/>
              <a:t>Streptomyces, </a:t>
            </a:r>
            <a:r>
              <a:rPr lang="ru-RU" dirty="0"/>
              <a:t>але зараз є </a:t>
            </a:r>
            <a:r>
              <a:rPr lang="ru-RU" dirty="0" err="1"/>
              <a:t>синтетичними</a:t>
            </a:r>
            <a:r>
              <a:rPr lang="ru-RU" dirty="0"/>
              <a:t>.  Вони, як правило, </a:t>
            </a:r>
            <a:r>
              <a:rPr lang="ru-RU" dirty="0" err="1"/>
              <a:t>об’єднуються</a:t>
            </a:r>
            <a:r>
              <a:rPr lang="ru-RU" dirty="0"/>
              <a:t> в </a:t>
            </a:r>
            <a:r>
              <a:rPr lang="ru-RU" dirty="0" err="1"/>
              <a:t>групу</a:t>
            </a:r>
            <a:r>
              <a:rPr lang="ru-RU" dirty="0"/>
              <a:t> з цефалоспоринами 2-го </a:t>
            </a:r>
            <a:r>
              <a:rPr lang="ru-RU" dirty="0" err="1"/>
              <a:t>покоління</a:t>
            </a:r>
            <a:r>
              <a:rPr lang="ru-RU" dirty="0"/>
              <a:t>.  </a:t>
            </a:r>
            <a:r>
              <a:rPr lang="ru-RU" dirty="0" err="1"/>
              <a:t>Цефаміцини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активні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анаеробів</a:t>
            </a:r>
            <a:r>
              <a:rPr lang="ru-RU" dirty="0"/>
              <a:t>, таких як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en-US" dirty="0" err="1"/>
              <a:t>Bacteroides</a:t>
            </a:r>
            <a:r>
              <a:rPr lang="en-US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en-US" dirty="0" err="1"/>
              <a:t>Bacteroides</a:t>
            </a:r>
            <a:r>
              <a:rPr lang="en-US" dirty="0"/>
              <a:t> </a:t>
            </a:r>
            <a:r>
              <a:rPr lang="en-US" dirty="0" err="1"/>
              <a:t>fragilis</a:t>
            </a:r>
            <a:r>
              <a:rPr lang="en-US" dirty="0"/>
              <a:t>.</a:t>
            </a:r>
          </a:p>
          <a:p>
            <a:pPr fontAlgn="base"/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дещо</a:t>
            </a:r>
            <a:r>
              <a:rPr lang="ru-RU" dirty="0"/>
              <a:t>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активними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грампозитивних</a:t>
            </a:r>
            <a:r>
              <a:rPr lang="ru-RU" dirty="0"/>
              <a:t> </a:t>
            </a:r>
            <a:r>
              <a:rPr lang="ru-RU" dirty="0" err="1"/>
              <a:t>коків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цефалоспорини</a:t>
            </a:r>
            <a:r>
              <a:rPr lang="ru-RU" dirty="0"/>
              <a:t> 1-го </a:t>
            </a:r>
            <a:r>
              <a:rPr lang="ru-RU" dirty="0" err="1"/>
              <a:t>покоління</a:t>
            </a:r>
            <a:r>
              <a:rPr lang="ru-RU" dirty="0"/>
              <a:t>.  </a:t>
            </a:r>
            <a:r>
              <a:rPr lang="ru-RU" dirty="0" err="1"/>
              <a:t>Цефалоспорини</a:t>
            </a:r>
            <a:r>
              <a:rPr lang="ru-RU" dirty="0"/>
              <a:t> та </a:t>
            </a:r>
            <a:r>
              <a:rPr lang="ru-RU" dirty="0" err="1"/>
              <a:t>цефаміцини</a:t>
            </a:r>
            <a:r>
              <a:rPr lang="ru-RU" dirty="0"/>
              <a:t> другого </a:t>
            </a:r>
            <a:r>
              <a:rPr lang="ru-RU" dirty="0" err="1"/>
              <a:t>покоління</a:t>
            </a:r>
            <a:r>
              <a:rPr lang="ru-RU" dirty="0"/>
              <a:t> часто </a:t>
            </a:r>
            <a:r>
              <a:rPr lang="ru-RU" dirty="0" err="1"/>
              <a:t>застосовуються</a:t>
            </a:r>
            <a:r>
              <a:rPr lang="ru-RU" dirty="0"/>
              <a:t> при </a:t>
            </a:r>
            <a:r>
              <a:rPr lang="ru-RU" dirty="0" err="1"/>
              <a:t>полімікробних</a:t>
            </a:r>
            <a:r>
              <a:rPr lang="ru-RU" dirty="0"/>
              <a:t> </a:t>
            </a:r>
            <a:r>
              <a:rPr lang="ru-RU" dirty="0" err="1"/>
              <a:t>інфекціях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 </a:t>
            </a:r>
            <a:r>
              <a:rPr lang="ru-RU" dirty="0" err="1"/>
              <a:t>грамнегативні</a:t>
            </a:r>
            <a:r>
              <a:rPr lang="ru-RU" dirty="0"/>
              <a:t> </a:t>
            </a:r>
            <a:r>
              <a:rPr lang="ru-RU" dirty="0" err="1"/>
              <a:t>палички</a:t>
            </a:r>
            <a:r>
              <a:rPr lang="ru-RU" dirty="0"/>
              <a:t> та </a:t>
            </a:r>
            <a:r>
              <a:rPr lang="ru-RU" dirty="0" err="1"/>
              <a:t>грампозитивні</a:t>
            </a:r>
            <a:r>
              <a:rPr lang="ru-RU" dirty="0"/>
              <a:t> коки. 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цефаміцини</a:t>
            </a:r>
            <a:r>
              <a:rPr lang="ru-RU" dirty="0"/>
              <a:t> </a:t>
            </a:r>
            <a:r>
              <a:rPr lang="ru-RU" dirty="0" err="1"/>
              <a:t>активні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en-US" dirty="0" err="1"/>
              <a:t>Bacteroides</a:t>
            </a:r>
            <a:r>
              <a:rPr lang="en-US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застосовувати</a:t>
            </a:r>
            <a:r>
              <a:rPr lang="ru-RU" dirty="0"/>
              <a:t> при </a:t>
            </a:r>
            <a:r>
              <a:rPr lang="ru-RU" dirty="0" err="1"/>
              <a:t>підозрі</a:t>
            </a:r>
            <a:r>
              <a:rPr lang="ru-RU" dirty="0"/>
              <a:t> на </a:t>
            </a:r>
            <a:r>
              <a:rPr lang="ru-RU" dirty="0" err="1"/>
              <a:t>анаеробну</a:t>
            </a:r>
            <a:r>
              <a:rPr lang="ru-RU" dirty="0"/>
              <a:t> </a:t>
            </a:r>
            <a:r>
              <a:rPr lang="ru-RU" dirty="0" err="1"/>
              <a:t>інфекцію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при </a:t>
            </a:r>
            <a:r>
              <a:rPr lang="ru-RU" dirty="0" err="1"/>
              <a:t>інтраперитонеальному</a:t>
            </a:r>
            <a:r>
              <a:rPr lang="ru-RU" dirty="0"/>
              <a:t> </a:t>
            </a:r>
            <a:r>
              <a:rPr lang="ru-RU" dirty="0" err="1"/>
              <a:t>сепсисі</a:t>
            </a:r>
            <a:r>
              <a:rPr lang="ru-RU" dirty="0"/>
              <a:t>, пролежнях та </a:t>
            </a:r>
            <a:r>
              <a:rPr lang="ru-RU" dirty="0" err="1"/>
              <a:t>інфікуванні</a:t>
            </a:r>
            <a:r>
              <a:rPr lang="ru-RU" dirty="0"/>
              <a:t> </a:t>
            </a:r>
            <a:r>
              <a:rPr lang="ru-RU" dirty="0" err="1"/>
              <a:t>діабетичної</a:t>
            </a:r>
            <a:r>
              <a:rPr lang="ru-RU" dirty="0"/>
              <a:t> стопи).  </a:t>
            </a:r>
            <a:r>
              <a:rPr lang="ru-RU" dirty="0" err="1"/>
              <a:t>Однак</a:t>
            </a:r>
            <a:r>
              <a:rPr lang="ru-RU" dirty="0"/>
              <a:t> у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центрах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палички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не </a:t>
            </a:r>
            <a:r>
              <a:rPr lang="ru-RU" dirty="0" err="1"/>
              <a:t>надійно</a:t>
            </a:r>
            <a:r>
              <a:rPr lang="ru-RU" dirty="0"/>
              <a:t> </a:t>
            </a:r>
            <a:r>
              <a:rPr lang="ru-RU" dirty="0" err="1"/>
              <a:t>сприйнятливі</a:t>
            </a:r>
            <a:r>
              <a:rPr lang="ru-RU" dirty="0"/>
              <a:t> до </a:t>
            </a:r>
            <a:r>
              <a:rPr lang="ru-RU" dirty="0" err="1"/>
              <a:t>цефаміцинів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8488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16000"/>
            <a:ext cx="5410944" cy="4114800"/>
          </a:xfrm>
        </p:spPr>
        <p:txBody>
          <a:bodyPr>
            <a:noAutofit/>
          </a:bodyPr>
          <a:lstStyle/>
          <a:p>
            <a:r>
              <a:rPr lang="ru-RU" sz="1400" dirty="0" err="1"/>
              <a:t>Нещодавно</a:t>
            </a:r>
            <a:r>
              <a:rPr lang="ru-RU" sz="1400" dirty="0"/>
              <a:t> </a:t>
            </a:r>
            <a:r>
              <a:rPr lang="ru-RU" sz="1400" dirty="0" err="1"/>
              <a:t>з’явилися</a:t>
            </a:r>
            <a:r>
              <a:rPr lang="ru-RU" sz="1400" dirty="0"/>
              <a:t> </a:t>
            </a:r>
            <a:r>
              <a:rPr lang="ru-RU" sz="1400" dirty="0" err="1"/>
              <a:t>нові</a:t>
            </a:r>
            <a:r>
              <a:rPr lang="ru-RU" sz="1400" dirty="0"/>
              <a:t> </a:t>
            </a:r>
            <a:r>
              <a:rPr lang="ru-RU" sz="1400" dirty="0" err="1"/>
              <a:t>цефалоспорини</a:t>
            </a:r>
            <a:r>
              <a:rPr lang="ru-RU" sz="1400" dirty="0"/>
              <a:t> другого </a:t>
            </a:r>
            <a:r>
              <a:rPr lang="ru-RU" sz="1400" dirty="0" err="1"/>
              <a:t>покоління</a:t>
            </a:r>
            <a:r>
              <a:rPr lang="ru-RU" sz="1400" dirty="0"/>
              <a:t> </a:t>
            </a:r>
            <a:r>
              <a:rPr lang="ru-RU" sz="1400" dirty="0" err="1"/>
              <a:t>цефоніцид</a:t>
            </a:r>
            <a:r>
              <a:rPr lang="ru-RU" sz="1400" dirty="0"/>
              <a:t>, </a:t>
            </a:r>
            <a:r>
              <a:rPr lang="ru-RU" sz="1400" dirty="0" err="1" smtClean="0"/>
              <a:t>цефоранід</a:t>
            </a:r>
            <a:r>
              <a:rPr lang="ru-RU" sz="1400" dirty="0" smtClean="0"/>
              <a:t>  і </a:t>
            </a:r>
            <a:r>
              <a:rPr lang="ru-RU" sz="1400" dirty="0" err="1"/>
              <a:t>цефуроксим</a:t>
            </a:r>
            <a:r>
              <a:rPr lang="ru-RU" sz="1400" dirty="0"/>
              <a:t>. </a:t>
            </a:r>
            <a:r>
              <a:rPr lang="ru-RU" sz="1400" dirty="0" err="1"/>
              <a:t>Ці</a:t>
            </a:r>
            <a:r>
              <a:rPr lang="ru-RU" sz="1400" dirty="0"/>
              <a:t> </a:t>
            </a:r>
            <a:r>
              <a:rPr lang="ru-RU" sz="1400" dirty="0" err="1"/>
              <a:t>засоби</a:t>
            </a:r>
            <a:r>
              <a:rPr lang="ru-RU" sz="1400" dirty="0"/>
              <a:t>, як правило, </a:t>
            </a:r>
            <a:r>
              <a:rPr lang="ru-RU" sz="1400" dirty="0" err="1"/>
              <a:t>менш</a:t>
            </a:r>
            <a:r>
              <a:rPr lang="ru-RU" sz="1400" dirty="0"/>
              <a:t> </a:t>
            </a:r>
            <a:r>
              <a:rPr lang="ru-RU" sz="1400" dirty="0" err="1"/>
              <a:t>активні</a:t>
            </a:r>
            <a:r>
              <a:rPr lang="ru-RU" sz="1400" dirty="0"/>
              <a:t> </a:t>
            </a:r>
            <a:r>
              <a:rPr lang="ru-RU" sz="1400" dirty="0" err="1"/>
              <a:t>проти</a:t>
            </a:r>
            <a:r>
              <a:rPr lang="ru-RU" sz="1400" dirty="0"/>
              <a:t> </a:t>
            </a:r>
            <a:r>
              <a:rPr lang="ru-RU" sz="1400" dirty="0" err="1"/>
              <a:t>грампозитивних</a:t>
            </a:r>
            <a:r>
              <a:rPr lang="ru-RU" sz="1400" dirty="0"/>
              <a:t> </a:t>
            </a:r>
            <a:r>
              <a:rPr lang="ru-RU" sz="1400" dirty="0" err="1"/>
              <a:t>коків</a:t>
            </a:r>
            <a:r>
              <a:rPr lang="ru-RU" sz="1400" dirty="0"/>
              <a:t>, </a:t>
            </a:r>
            <a:r>
              <a:rPr lang="ru-RU" sz="1400" dirty="0" err="1" smtClean="0"/>
              <a:t>ніж</a:t>
            </a:r>
            <a:r>
              <a:rPr lang="ru-RU" sz="1400" dirty="0" smtClean="0"/>
              <a:t> </a:t>
            </a:r>
            <a:r>
              <a:rPr lang="ru-RU" sz="1400" dirty="0" err="1" smtClean="0"/>
              <a:t>цефалоспорини</a:t>
            </a:r>
            <a:r>
              <a:rPr lang="ru-RU" sz="1400" dirty="0" smtClean="0"/>
              <a:t> </a:t>
            </a:r>
            <a:r>
              <a:rPr lang="ru-RU" sz="1400" dirty="0" err="1"/>
              <a:t>першого</a:t>
            </a:r>
            <a:r>
              <a:rPr lang="ru-RU" sz="1400" dirty="0"/>
              <a:t> </a:t>
            </a:r>
            <a:r>
              <a:rPr lang="ru-RU" sz="1400" dirty="0" err="1"/>
              <a:t>покоління</a:t>
            </a:r>
            <a:r>
              <a:rPr lang="ru-RU" sz="1400" dirty="0"/>
              <a:t>, і, в </a:t>
            </a:r>
            <a:r>
              <a:rPr lang="ru-RU" sz="1400" dirty="0" err="1"/>
              <a:t>кращому</a:t>
            </a:r>
            <a:r>
              <a:rPr lang="ru-RU" sz="1400" dirty="0"/>
              <a:t> </a:t>
            </a:r>
            <a:r>
              <a:rPr lang="ru-RU" sz="1400" dirty="0" err="1"/>
              <a:t>випадку</a:t>
            </a:r>
            <a:r>
              <a:rPr lang="ru-RU" sz="1400" dirty="0"/>
              <a:t>, </a:t>
            </a:r>
            <a:r>
              <a:rPr lang="ru-RU" sz="1400" dirty="0" err="1"/>
              <a:t>такі</a:t>
            </a:r>
            <a:r>
              <a:rPr lang="ru-RU" sz="1400" dirty="0"/>
              <a:t> ж, як </a:t>
            </a:r>
            <a:r>
              <a:rPr lang="ru-RU" sz="1400" dirty="0" err="1"/>
              <a:t>цефокситин</a:t>
            </a:r>
            <a:r>
              <a:rPr lang="ru-RU" sz="1400" dirty="0"/>
              <a:t> </a:t>
            </a:r>
            <a:r>
              <a:rPr lang="ru-RU" sz="1400" dirty="0" smtClean="0"/>
              <a:t>і </a:t>
            </a:r>
            <a:r>
              <a:rPr lang="ru-RU" sz="1400" dirty="0" err="1" smtClean="0"/>
              <a:t>цефамандол</a:t>
            </a:r>
            <a:r>
              <a:rPr lang="ru-RU" sz="1400" dirty="0"/>
              <a:t>, </a:t>
            </a:r>
            <a:r>
              <a:rPr lang="ru-RU" sz="1400" dirty="0" err="1"/>
              <a:t>щодо</a:t>
            </a:r>
            <a:r>
              <a:rPr lang="ru-RU" sz="1400" dirty="0"/>
              <a:t> </a:t>
            </a:r>
            <a:r>
              <a:rPr lang="ru-RU" sz="1400" dirty="0" err="1"/>
              <a:t>багатьох</a:t>
            </a:r>
            <a:r>
              <a:rPr lang="ru-RU" sz="1400" dirty="0"/>
              <a:t> </a:t>
            </a:r>
            <a:r>
              <a:rPr lang="ru-RU" sz="1400" dirty="0" err="1"/>
              <a:t>грамнегативних</a:t>
            </a:r>
            <a:r>
              <a:rPr lang="ru-RU" sz="1400" dirty="0"/>
              <a:t> </a:t>
            </a:r>
            <a:r>
              <a:rPr lang="ru-RU" sz="1400" dirty="0" err="1"/>
              <a:t>бактерій</a:t>
            </a:r>
            <a:r>
              <a:rPr lang="ru-RU" sz="1400" dirty="0"/>
              <a:t>.</a:t>
            </a:r>
          </a:p>
          <a:p>
            <a:pPr marL="0" indent="0">
              <a:buNone/>
            </a:pPr>
            <a:endParaRPr lang="ru-RU" sz="1400" dirty="0" smtClean="0"/>
          </a:p>
          <a:p>
            <a:r>
              <a:rPr lang="ru-RU" sz="1400" dirty="0" err="1" smtClean="0"/>
              <a:t>Цефуроксим</a:t>
            </a:r>
            <a:r>
              <a:rPr lang="ru-RU" sz="1400" dirty="0"/>
              <a:t>, </a:t>
            </a:r>
            <a:r>
              <a:rPr lang="ru-RU" sz="1400" dirty="0" err="1"/>
              <a:t>однак</a:t>
            </a:r>
            <a:r>
              <a:rPr lang="ru-RU" sz="1400" dirty="0"/>
              <a:t>, є </a:t>
            </a:r>
            <a:r>
              <a:rPr lang="ru-RU" sz="1400" dirty="0" err="1"/>
              <a:t>найактивнішим</a:t>
            </a:r>
            <a:r>
              <a:rPr lang="ru-RU" sz="1400" dirty="0"/>
              <a:t> цефалоспорином для </a:t>
            </a:r>
            <a:r>
              <a:rPr lang="en-US" sz="1400" dirty="0" err="1"/>
              <a:t>Haemophilus</a:t>
            </a:r>
            <a:r>
              <a:rPr lang="en-US" sz="1400" dirty="0"/>
              <a:t> </a:t>
            </a:r>
            <a:r>
              <a:rPr lang="en-US" sz="1400" dirty="0" err="1" smtClean="0"/>
              <a:t>influenzae</a:t>
            </a:r>
            <a:r>
              <a:rPr lang="en-US" sz="1400" dirty="0" smtClean="0"/>
              <a:t>,</a:t>
            </a:r>
            <a:r>
              <a:rPr lang="uk-UA" sz="1400" dirty="0" smtClean="0"/>
              <a:t> </a:t>
            </a:r>
            <a:r>
              <a:rPr lang="ru-RU" sz="1400" dirty="0" err="1" smtClean="0"/>
              <a:t>що</a:t>
            </a:r>
            <a:r>
              <a:rPr lang="ru-RU" sz="1400" dirty="0" smtClean="0"/>
              <a:t> </a:t>
            </a:r>
            <a:r>
              <a:rPr lang="ru-RU" sz="1400" dirty="0" err="1"/>
              <a:t>продукує</a:t>
            </a:r>
            <a:r>
              <a:rPr lang="ru-RU" sz="1400" dirty="0"/>
              <a:t> бета-</a:t>
            </a:r>
            <a:r>
              <a:rPr lang="ru-RU" sz="1400" dirty="0" err="1"/>
              <a:t>лактамазу</a:t>
            </a:r>
            <a:r>
              <a:rPr lang="ru-RU" sz="1400" dirty="0"/>
              <a:t>. </a:t>
            </a:r>
            <a:r>
              <a:rPr lang="ru-RU" sz="1400" dirty="0" err="1"/>
              <a:t>Примітно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цефуроксим</a:t>
            </a:r>
            <a:r>
              <a:rPr lang="ru-RU" sz="1400" dirty="0"/>
              <a:t> </a:t>
            </a:r>
            <a:r>
              <a:rPr lang="ru-RU" sz="1400" dirty="0" err="1"/>
              <a:t>отримав</a:t>
            </a:r>
            <a:r>
              <a:rPr lang="ru-RU" sz="1400" dirty="0"/>
              <a:t> </a:t>
            </a:r>
            <a:r>
              <a:rPr lang="ru-RU" sz="1400" dirty="0" err="1"/>
              <a:t>схвалення</a:t>
            </a:r>
            <a:r>
              <a:rPr lang="ru-RU" sz="1400" dirty="0"/>
              <a:t> </a:t>
            </a:r>
            <a:r>
              <a:rPr lang="ru-RU" sz="1400" dirty="0" smtClean="0"/>
              <a:t>для </a:t>
            </a:r>
            <a:r>
              <a:rPr lang="ru-RU" sz="1400" dirty="0" err="1" smtClean="0"/>
              <a:t>лікування</a:t>
            </a:r>
            <a:r>
              <a:rPr lang="ru-RU" sz="1400" dirty="0" smtClean="0"/>
              <a:t> </a:t>
            </a:r>
            <a:r>
              <a:rPr lang="ru-RU" sz="1400" dirty="0" err="1"/>
              <a:t>поширених</a:t>
            </a:r>
            <a:r>
              <a:rPr lang="ru-RU" sz="1400" dirty="0"/>
              <a:t> </a:t>
            </a:r>
            <a:r>
              <a:rPr lang="ru-RU" sz="1400" dirty="0" err="1"/>
              <a:t>педіатричних</a:t>
            </a:r>
            <a:r>
              <a:rPr lang="ru-RU" sz="1400" dirty="0"/>
              <a:t> </a:t>
            </a:r>
            <a:r>
              <a:rPr lang="ru-RU" sz="1400" dirty="0" err="1"/>
              <a:t>бактеріальних</a:t>
            </a:r>
            <a:r>
              <a:rPr lang="ru-RU" sz="1400" dirty="0"/>
              <a:t> </a:t>
            </a:r>
            <a:r>
              <a:rPr lang="ru-RU" sz="1400" dirty="0" err="1"/>
              <a:t>менінгітних</a:t>
            </a:r>
            <a:r>
              <a:rPr lang="ru-RU" sz="1400" dirty="0"/>
              <a:t> </a:t>
            </a:r>
            <a:r>
              <a:rPr lang="ru-RU" sz="1400" dirty="0" err="1" smtClean="0"/>
              <a:t>інфекцій</a:t>
            </a:r>
            <a:r>
              <a:rPr lang="ru-RU" sz="1400" dirty="0" smtClean="0"/>
              <a:t>. </a:t>
            </a:r>
            <a:r>
              <a:rPr lang="ru-RU" sz="1400" dirty="0" err="1" smtClean="0"/>
              <a:t>Справжньою</a:t>
            </a:r>
            <a:r>
              <a:rPr lang="ru-RU" sz="1400" dirty="0" smtClean="0"/>
              <a:t> </a:t>
            </a:r>
            <a:r>
              <a:rPr lang="ru-RU" sz="1400" dirty="0" err="1"/>
              <a:t>перевагою</a:t>
            </a:r>
            <a:r>
              <a:rPr lang="ru-RU" sz="1400" dirty="0"/>
              <a:t> </a:t>
            </a:r>
            <a:r>
              <a:rPr lang="ru-RU" sz="1400" dirty="0" err="1"/>
              <a:t>цих</a:t>
            </a:r>
            <a:r>
              <a:rPr lang="ru-RU" sz="1400" dirty="0"/>
              <a:t> </a:t>
            </a:r>
            <a:r>
              <a:rPr lang="ru-RU" sz="1400" dirty="0" err="1"/>
              <a:t>агентів</a:t>
            </a:r>
            <a:r>
              <a:rPr lang="ru-RU" sz="1400" dirty="0"/>
              <a:t> </a:t>
            </a:r>
            <a:r>
              <a:rPr lang="ru-RU" sz="1400" dirty="0" err="1"/>
              <a:t>можуть</a:t>
            </a:r>
            <a:r>
              <a:rPr lang="ru-RU" sz="1400" dirty="0"/>
              <a:t> бути </a:t>
            </a:r>
            <a:r>
              <a:rPr lang="ru-RU" sz="1400" dirty="0" err="1"/>
              <a:t>менші</a:t>
            </a:r>
            <a:r>
              <a:rPr lang="ru-RU" sz="1400" dirty="0"/>
              <a:t> </a:t>
            </a:r>
            <a:r>
              <a:rPr lang="ru-RU" sz="1400" dirty="0" err="1"/>
              <a:t>дози</a:t>
            </a:r>
            <a:r>
              <a:rPr lang="ru-RU" sz="1400" dirty="0"/>
              <a:t>, </a:t>
            </a:r>
            <a:r>
              <a:rPr lang="ru-RU" sz="1400" dirty="0" err="1"/>
              <a:t>більші</a:t>
            </a:r>
            <a:r>
              <a:rPr lang="ru-RU" sz="1400" dirty="0"/>
              <a:t> </a:t>
            </a:r>
            <a:r>
              <a:rPr lang="ru-RU" sz="1400" dirty="0" err="1" smtClean="0"/>
              <a:t>інтервали</a:t>
            </a:r>
            <a:r>
              <a:rPr lang="ru-RU" sz="1400" dirty="0" smtClean="0"/>
              <a:t> </a:t>
            </a:r>
            <a:r>
              <a:rPr lang="ru-RU" sz="1400" dirty="0" err="1" smtClean="0"/>
              <a:t>дозування</a:t>
            </a:r>
            <a:r>
              <a:rPr lang="ru-RU" sz="1400" dirty="0" smtClean="0"/>
              <a:t> </a:t>
            </a:r>
            <a:r>
              <a:rPr lang="ru-RU" sz="1400" dirty="0"/>
              <a:t>та, </a:t>
            </a:r>
            <a:r>
              <a:rPr lang="ru-RU" sz="1400" dirty="0" err="1"/>
              <a:t>потенційно</a:t>
            </a:r>
            <a:r>
              <a:rPr lang="ru-RU" sz="1400" dirty="0"/>
              <a:t>, </a:t>
            </a:r>
            <a:r>
              <a:rPr lang="ru-RU" sz="1400" dirty="0" err="1"/>
              <a:t>зниження</a:t>
            </a:r>
            <a:r>
              <a:rPr lang="ru-RU" sz="1400" dirty="0"/>
              <a:t> </a:t>
            </a:r>
            <a:r>
              <a:rPr lang="ru-RU" sz="1400" dirty="0" err="1"/>
              <a:t>загальної</a:t>
            </a:r>
            <a:r>
              <a:rPr lang="ru-RU" sz="1400" dirty="0"/>
              <a:t> </a:t>
            </a:r>
            <a:r>
              <a:rPr lang="ru-RU" sz="1400" dirty="0" err="1"/>
              <a:t>вартості</a:t>
            </a:r>
            <a:r>
              <a:rPr lang="ru-RU" sz="1400" dirty="0"/>
              <a:t> </a:t>
            </a:r>
            <a:r>
              <a:rPr lang="ru-RU" sz="1400" dirty="0" err="1" smtClean="0"/>
              <a:t>ліків</a:t>
            </a:r>
            <a:r>
              <a:rPr lang="ru-RU" sz="1400" dirty="0" smtClean="0"/>
              <a:t>. </a:t>
            </a:r>
            <a:r>
              <a:rPr lang="ru-RU" sz="1400" dirty="0" err="1" smtClean="0"/>
              <a:t>Відкриті</a:t>
            </a:r>
            <a:r>
              <a:rPr lang="ru-RU" sz="1400" dirty="0" smtClean="0"/>
              <a:t> </a:t>
            </a:r>
            <a:r>
              <a:rPr lang="ru-RU" sz="1400" dirty="0" err="1"/>
              <a:t>випробування</a:t>
            </a:r>
            <a:r>
              <a:rPr lang="ru-RU" sz="1400" dirty="0"/>
              <a:t> та </a:t>
            </a:r>
            <a:r>
              <a:rPr lang="ru-RU" sz="1400" dirty="0" err="1"/>
              <a:t>обмежена</a:t>
            </a:r>
            <a:r>
              <a:rPr lang="ru-RU" sz="1400" dirty="0"/>
              <a:t> </a:t>
            </a:r>
            <a:r>
              <a:rPr lang="ru-RU" sz="1400" dirty="0" err="1"/>
              <a:t>кількість</a:t>
            </a:r>
            <a:r>
              <a:rPr lang="ru-RU" sz="1400" dirty="0"/>
              <a:t> </a:t>
            </a:r>
            <a:r>
              <a:rPr lang="ru-RU" sz="1400" dirty="0" err="1"/>
              <a:t>порівняльних</a:t>
            </a:r>
            <a:r>
              <a:rPr lang="ru-RU" sz="1400" dirty="0"/>
              <a:t> </a:t>
            </a:r>
            <a:r>
              <a:rPr lang="ru-RU" sz="1400" dirty="0" err="1" smtClean="0"/>
              <a:t>досліджень</a:t>
            </a:r>
            <a:r>
              <a:rPr lang="ru-RU" sz="1400" dirty="0" smtClean="0"/>
              <a:t> </a:t>
            </a:r>
            <a:r>
              <a:rPr lang="ru-RU" sz="1400" dirty="0" err="1" smtClean="0"/>
              <a:t>задокументували</a:t>
            </a:r>
            <a:r>
              <a:rPr lang="ru-RU" sz="1400" dirty="0" smtClean="0"/>
              <a:t> </a:t>
            </a:r>
            <a:r>
              <a:rPr lang="ru-RU" sz="1400" dirty="0" err="1"/>
              <a:t>ефективність</a:t>
            </a:r>
            <a:r>
              <a:rPr lang="ru-RU" sz="1400" dirty="0"/>
              <a:t> </a:t>
            </a:r>
            <a:r>
              <a:rPr lang="ru-RU" sz="1400" dirty="0" err="1"/>
              <a:t>цефоніциду</a:t>
            </a:r>
            <a:r>
              <a:rPr lang="ru-RU" sz="1400" dirty="0"/>
              <a:t>, </a:t>
            </a:r>
            <a:r>
              <a:rPr lang="ru-RU" sz="1400" dirty="0" err="1"/>
              <a:t>цефораніду</a:t>
            </a:r>
            <a:r>
              <a:rPr lang="ru-RU" sz="1400" dirty="0"/>
              <a:t> та </a:t>
            </a:r>
            <a:r>
              <a:rPr lang="ru-RU" sz="1400" dirty="0" err="1"/>
              <a:t>цефуроксиму</a:t>
            </a:r>
            <a:r>
              <a:rPr lang="ru-RU" sz="1400" dirty="0"/>
              <a:t> в </a:t>
            </a:r>
            <a:r>
              <a:rPr lang="ru-RU" sz="1400" dirty="0" err="1" smtClean="0"/>
              <a:t>лікуванні</a:t>
            </a:r>
            <a:r>
              <a:rPr lang="ru-RU" sz="1400" dirty="0" smtClean="0"/>
              <a:t> </a:t>
            </a:r>
            <a:r>
              <a:rPr lang="ru-RU" sz="1400" dirty="0" err="1" smtClean="0"/>
              <a:t>більшості</a:t>
            </a:r>
            <a:r>
              <a:rPr lang="ru-RU" sz="1400" dirty="0" smtClean="0"/>
              <a:t> </a:t>
            </a:r>
            <a:r>
              <a:rPr lang="ru-RU" sz="1400" dirty="0" err="1"/>
              <a:t>інфекційних</a:t>
            </a:r>
            <a:r>
              <a:rPr lang="ru-RU" sz="1400" dirty="0"/>
              <a:t> </a:t>
            </a:r>
            <a:r>
              <a:rPr lang="ru-RU" sz="1400" dirty="0" err="1"/>
              <a:t>захворювань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легких до </a:t>
            </a:r>
            <a:r>
              <a:rPr lang="ru-RU" sz="1400" dirty="0" err="1"/>
              <a:t>серйозних</a:t>
            </a:r>
            <a:r>
              <a:rPr lang="ru-RU" sz="1400" dirty="0"/>
              <a:t>, </a:t>
            </a:r>
            <a:r>
              <a:rPr lang="ru-RU" sz="1400" dirty="0" err="1"/>
              <a:t>хоча</a:t>
            </a:r>
            <a:r>
              <a:rPr lang="ru-RU" sz="1400" dirty="0"/>
              <a:t> </a:t>
            </a:r>
            <a:r>
              <a:rPr lang="ru-RU" sz="1400" dirty="0" err="1" smtClean="0"/>
              <a:t>повідомлялося</a:t>
            </a:r>
            <a:r>
              <a:rPr lang="ru-RU" sz="1400" dirty="0" smtClean="0"/>
              <a:t> про </a:t>
            </a:r>
            <a:r>
              <a:rPr lang="ru-RU" sz="1400" dirty="0" err="1"/>
              <a:t>невдачі</a:t>
            </a:r>
            <a:r>
              <a:rPr lang="ru-RU" sz="1400" dirty="0"/>
              <a:t> </a:t>
            </a:r>
            <a:r>
              <a:rPr lang="ru-RU" sz="1400" dirty="0" err="1"/>
              <a:t>цефоніциду</a:t>
            </a:r>
            <a:r>
              <a:rPr lang="ru-RU" sz="1400" dirty="0"/>
              <a:t> при </a:t>
            </a:r>
            <a:r>
              <a:rPr lang="ru-RU" sz="1400" dirty="0" err="1"/>
              <a:t>лікуванні</a:t>
            </a:r>
            <a:r>
              <a:rPr lang="ru-RU" sz="1400" dirty="0"/>
              <a:t> </a:t>
            </a:r>
            <a:r>
              <a:rPr lang="ru-RU" sz="1400" dirty="0" err="1"/>
              <a:t>стафілококових</a:t>
            </a:r>
            <a:r>
              <a:rPr lang="ru-RU" sz="1400" dirty="0"/>
              <a:t> </a:t>
            </a:r>
            <a:r>
              <a:rPr lang="ru-RU" sz="1400" dirty="0" err="1"/>
              <a:t>інфекцій</a:t>
            </a:r>
            <a:r>
              <a:rPr lang="ru-RU" sz="1400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166" b="13997"/>
          <a:stretch/>
        </p:blipFill>
        <p:spPr bwMode="auto">
          <a:xfrm>
            <a:off x="6300192" y="3257156"/>
            <a:ext cx="2434977" cy="184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83" t="9691" r="6995" b="7484"/>
          <a:stretch/>
        </p:blipFill>
        <p:spPr bwMode="auto">
          <a:xfrm>
            <a:off x="6204912" y="1043300"/>
            <a:ext cx="2255520" cy="2174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0319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Механізм</a:t>
            </a:r>
            <a:r>
              <a:rPr lang="ru-RU" b="1" dirty="0"/>
              <a:t> </a:t>
            </a:r>
            <a:r>
              <a:rPr lang="ru-RU" b="1" dirty="0" err="1"/>
              <a:t>дії</a:t>
            </a:r>
            <a:r>
              <a:rPr lang="ru-RU" b="1" dirty="0"/>
              <a:t> </a:t>
            </a:r>
            <a:r>
              <a:rPr lang="ru-RU" b="1" dirty="0" err="1" smtClean="0"/>
              <a:t>цефалоспоринів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632805" y="1016000"/>
            <a:ext cx="3053995" cy="4114800"/>
          </a:xfrm>
        </p:spPr>
        <p:txBody>
          <a:bodyPr>
            <a:normAutofit/>
          </a:bodyPr>
          <a:lstStyle/>
          <a:p>
            <a:r>
              <a:rPr lang="ru-RU" sz="1600" dirty="0" err="1"/>
              <a:t>Бактерії</a:t>
            </a:r>
            <a:r>
              <a:rPr lang="ru-RU" sz="1600" dirty="0"/>
              <a:t> </a:t>
            </a:r>
            <a:r>
              <a:rPr lang="ru-RU" sz="1600" dirty="0" err="1"/>
              <a:t>синтезують</a:t>
            </a:r>
            <a:r>
              <a:rPr lang="ru-RU" sz="1600" dirty="0"/>
              <a:t> </a:t>
            </a:r>
            <a:r>
              <a:rPr lang="ru-RU" sz="1600" dirty="0" err="1"/>
              <a:t>клітинну</a:t>
            </a:r>
            <a:r>
              <a:rPr lang="ru-RU" sz="1600" dirty="0"/>
              <a:t> </a:t>
            </a:r>
            <a:r>
              <a:rPr lang="ru-RU" sz="1600" dirty="0" err="1"/>
              <a:t>стінку</a:t>
            </a:r>
            <a:r>
              <a:rPr lang="ru-RU" sz="1600" dirty="0"/>
              <a:t>, яка </a:t>
            </a:r>
            <a:r>
              <a:rPr lang="ru-RU" sz="1600" dirty="0" err="1"/>
              <a:t>зміцнюється</a:t>
            </a:r>
            <a:r>
              <a:rPr lang="ru-RU" sz="1600" dirty="0"/>
              <a:t> </a:t>
            </a:r>
            <a:r>
              <a:rPr lang="ru-RU" sz="1600" dirty="0" err="1"/>
              <a:t>зшиванням</a:t>
            </a:r>
            <a:r>
              <a:rPr lang="ru-RU" sz="1600" dirty="0"/>
              <a:t> </a:t>
            </a:r>
            <a:r>
              <a:rPr lang="ru-RU" sz="1600" dirty="0" err="1"/>
              <a:t>пептидогліканових</a:t>
            </a:r>
            <a:r>
              <a:rPr lang="ru-RU" sz="1600" dirty="0"/>
              <a:t> </a:t>
            </a:r>
            <a:r>
              <a:rPr lang="ru-RU" sz="1600" dirty="0" err="1"/>
              <a:t>одиниць</a:t>
            </a:r>
            <a:r>
              <a:rPr lang="ru-RU" sz="1600" dirty="0"/>
              <a:t> за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пеніцилінозв’язуючих</a:t>
            </a:r>
            <a:r>
              <a:rPr lang="ru-RU" sz="1600" dirty="0"/>
              <a:t> </a:t>
            </a:r>
            <a:r>
              <a:rPr lang="ru-RU" sz="1600" dirty="0" err="1"/>
              <a:t>білків</a:t>
            </a:r>
            <a:r>
              <a:rPr lang="ru-RU" sz="1600" dirty="0"/>
              <a:t> (</a:t>
            </a:r>
            <a:r>
              <a:rPr lang="en-US" sz="1600" dirty="0"/>
              <a:t>PBP, </a:t>
            </a:r>
            <a:r>
              <a:rPr lang="ru-RU" sz="1600" dirty="0" err="1"/>
              <a:t>пептидогліканова</a:t>
            </a:r>
            <a:r>
              <a:rPr lang="ru-RU" sz="1600" dirty="0"/>
              <a:t> </a:t>
            </a:r>
            <a:r>
              <a:rPr lang="ru-RU" sz="1600" dirty="0" err="1"/>
              <a:t>транспептидаза</a:t>
            </a:r>
            <a:r>
              <a:rPr lang="ru-RU" sz="1600" dirty="0"/>
              <a:t>).  </a:t>
            </a:r>
            <a:r>
              <a:rPr lang="ru-RU" sz="1600" dirty="0" err="1"/>
              <a:t>Кільця</a:t>
            </a:r>
            <a:r>
              <a:rPr lang="ru-RU" sz="1600" dirty="0"/>
              <a:t> бета-лактаму </a:t>
            </a:r>
            <a:r>
              <a:rPr lang="ru-RU" sz="1600" dirty="0" err="1"/>
              <a:t>зв’язуються</a:t>
            </a:r>
            <a:r>
              <a:rPr lang="ru-RU" sz="1600" dirty="0"/>
              <a:t> з </a:t>
            </a:r>
            <a:r>
              <a:rPr lang="ru-RU" sz="1600" dirty="0" err="1"/>
              <a:t>білком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зв’язує</a:t>
            </a:r>
            <a:r>
              <a:rPr lang="ru-RU" sz="1600" dirty="0"/>
              <a:t> </a:t>
            </a:r>
            <a:r>
              <a:rPr lang="ru-RU" sz="1600" dirty="0" err="1"/>
              <a:t>пеніцилін</a:t>
            </a:r>
            <a:r>
              <a:rPr lang="ru-RU" sz="1600" dirty="0"/>
              <a:t>, і </a:t>
            </a:r>
            <a:r>
              <a:rPr lang="ru-RU" sz="1600" dirty="0" err="1"/>
              <a:t>пригнічують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нормальну</a:t>
            </a:r>
            <a:r>
              <a:rPr lang="ru-RU" sz="1600" dirty="0"/>
              <a:t> </a:t>
            </a:r>
            <a:r>
              <a:rPr lang="ru-RU" sz="1600" dirty="0" err="1"/>
              <a:t>активність</a:t>
            </a:r>
            <a:r>
              <a:rPr lang="ru-RU" sz="1600" dirty="0"/>
              <a:t>.  Не в </a:t>
            </a:r>
            <a:r>
              <a:rPr lang="ru-RU" sz="1600" dirty="0" err="1"/>
              <a:t>змозі</a:t>
            </a:r>
            <a:r>
              <a:rPr lang="ru-RU" sz="1600" dirty="0"/>
              <a:t> </a:t>
            </a:r>
            <a:r>
              <a:rPr lang="ru-RU" sz="1600" dirty="0" err="1"/>
              <a:t>синтезувати</a:t>
            </a:r>
            <a:r>
              <a:rPr lang="ru-RU" sz="1600" dirty="0"/>
              <a:t> </a:t>
            </a:r>
            <a:r>
              <a:rPr lang="ru-RU" sz="1600" dirty="0" err="1"/>
              <a:t>клітинну</a:t>
            </a:r>
            <a:r>
              <a:rPr lang="ru-RU" sz="1600" dirty="0"/>
              <a:t> </a:t>
            </a:r>
            <a:r>
              <a:rPr lang="ru-RU" sz="1600" dirty="0" err="1"/>
              <a:t>стінку</a:t>
            </a:r>
            <a:r>
              <a:rPr lang="ru-RU" sz="1600" dirty="0"/>
              <a:t>, </a:t>
            </a:r>
            <a:r>
              <a:rPr lang="ru-RU" sz="1600" dirty="0" err="1"/>
              <a:t>бактерії</a:t>
            </a:r>
            <a:r>
              <a:rPr lang="ru-RU" sz="1600" dirty="0"/>
              <a:t> гинуть.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12"/>
          <a:stretch/>
        </p:blipFill>
        <p:spPr bwMode="auto">
          <a:xfrm>
            <a:off x="539552" y="1057300"/>
            <a:ext cx="5093253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23728" y="1201316"/>
            <a:ext cx="14401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1201316"/>
            <a:ext cx="14401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203848" y="2713484"/>
            <a:ext cx="144016" cy="144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03848" y="3433564"/>
            <a:ext cx="14401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490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mbria" pitchFamily="18" charset="0"/>
                <a:ea typeface="Cambria" pitchFamily="18" charset="0"/>
              </a:rPr>
              <a:t>MRSA</a:t>
            </a:r>
            <a:endParaRPr lang="ru-RU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1600" dirty="0" err="1"/>
              <a:t>Золотистий</a:t>
            </a:r>
            <a:r>
              <a:rPr lang="ru-RU" sz="1600" dirty="0"/>
              <a:t> </a:t>
            </a:r>
            <a:r>
              <a:rPr lang="ru-RU" sz="1600" dirty="0" err="1"/>
              <a:t>стафілокок</a:t>
            </a:r>
            <a:r>
              <a:rPr lang="ru-RU" sz="1600" dirty="0"/>
              <a:t>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спочатку</a:t>
            </a:r>
            <a:r>
              <a:rPr lang="ru-RU" sz="1600" dirty="0"/>
              <a:t> </a:t>
            </a:r>
            <a:r>
              <a:rPr lang="ru-RU" sz="1600" dirty="0" err="1"/>
              <a:t>чутливий</a:t>
            </a:r>
            <a:r>
              <a:rPr lang="ru-RU" sz="1600" dirty="0"/>
              <a:t> до </a:t>
            </a:r>
            <a:r>
              <a:rPr lang="ru-RU" sz="1600" dirty="0" err="1"/>
              <a:t>цефалоспоринів</a:t>
            </a:r>
            <a:r>
              <a:rPr lang="ru-RU" sz="1600" dirty="0"/>
              <a:t>,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розвинути</a:t>
            </a:r>
            <a:r>
              <a:rPr lang="ru-RU" sz="1600" dirty="0"/>
              <a:t> </a:t>
            </a:r>
            <a:r>
              <a:rPr lang="ru-RU" sz="1600" dirty="0" err="1"/>
              <a:t>резистентність</a:t>
            </a:r>
            <a:r>
              <a:rPr lang="ru-RU" sz="1600" dirty="0"/>
              <a:t>, </a:t>
            </a:r>
            <a:r>
              <a:rPr lang="ru-RU" sz="1600" dirty="0" err="1"/>
              <a:t>змінюючи</a:t>
            </a:r>
            <a:r>
              <a:rPr lang="ru-RU" sz="1600" dirty="0"/>
              <a:t> структуру </a:t>
            </a:r>
            <a:r>
              <a:rPr lang="ru-RU" sz="1600" dirty="0" err="1"/>
              <a:t>пеніцилінозв’язуючих</a:t>
            </a:r>
            <a:r>
              <a:rPr lang="ru-RU" sz="1600" dirty="0"/>
              <a:t> </a:t>
            </a:r>
            <a:r>
              <a:rPr lang="ru-RU" sz="1600" dirty="0" err="1"/>
              <a:t>білків</a:t>
            </a:r>
            <a:r>
              <a:rPr lang="ru-RU" sz="1600" dirty="0"/>
              <a:t>.  </a:t>
            </a:r>
            <a:r>
              <a:rPr lang="en-US" sz="1600" dirty="0"/>
              <a:t>S. </a:t>
            </a:r>
            <a:r>
              <a:rPr lang="en-US" sz="1600" dirty="0" err="1"/>
              <a:t>aureus</a:t>
            </a:r>
            <a:r>
              <a:rPr lang="en-US" sz="1600" dirty="0"/>
              <a:t> </a:t>
            </a:r>
            <a:r>
              <a:rPr lang="ru-RU" sz="1600" dirty="0" err="1"/>
              <a:t>робить</a:t>
            </a:r>
            <a:r>
              <a:rPr lang="ru-RU" sz="1600" dirty="0"/>
              <a:t> </a:t>
            </a:r>
            <a:r>
              <a:rPr lang="ru-RU" sz="1600" dirty="0" err="1"/>
              <a:t>це</a:t>
            </a:r>
            <a:r>
              <a:rPr lang="ru-RU" sz="1600" dirty="0"/>
              <a:t>, </a:t>
            </a:r>
            <a:r>
              <a:rPr lang="ru-RU" sz="1600" dirty="0" err="1"/>
              <a:t>маючи</a:t>
            </a:r>
            <a:r>
              <a:rPr lang="ru-RU" sz="1600" dirty="0"/>
              <a:t> ген,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кодує</a:t>
            </a:r>
            <a:r>
              <a:rPr lang="ru-RU" sz="1600" dirty="0"/>
              <a:t> </a:t>
            </a:r>
            <a:r>
              <a:rPr lang="ru-RU" sz="1600" dirty="0" err="1"/>
              <a:t>модифікований</a:t>
            </a:r>
            <a:r>
              <a:rPr lang="ru-RU" sz="1600" dirty="0"/>
              <a:t> </a:t>
            </a:r>
            <a:r>
              <a:rPr lang="ru-RU" sz="1600" dirty="0" err="1"/>
              <a:t>пеніцилін-зв’язуючий</a:t>
            </a:r>
            <a:r>
              <a:rPr lang="ru-RU" sz="1600" dirty="0"/>
              <a:t> </a:t>
            </a:r>
            <a:r>
              <a:rPr lang="ru-RU" sz="1600" dirty="0" err="1"/>
              <a:t>білок</a:t>
            </a:r>
            <a:r>
              <a:rPr lang="ru-RU" sz="1600" dirty="0"/>
              <a:t>; 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заважає</a:t>
            </a:r>
            <a:r>
              <a:rPr lang="ru-RU" sz="1600" dirty="0"/>
              <a:t> бета-</a:t>
            </a:r>
            <a:r>
              <a:rPr lang="ru-RU" sz="1600" dirty="0" err="1"/>
              <a:t>лактамним</a:t>
            </a:r>
            <a:r>
              <a:rPr lang="ru-RU" sz="1600" dirty="0"/>
              <a:t> </a:t>
            </a:r>
            <a:r>
              <a:rPr lang="ru-RU" sz="1600" dirty="0" err="1"/>
              <a:t>кільцям</a:t>
            </a:r>
            <a:r>
              <a:rPr lang="ru-RU" sz="1600" dirty="0"/>
              <a:t> цефалоспорину </a:t>
            </a:r>
            <a:r>
              <a:rPr lang="ru-RU" sz="1600" dirty="0" err="1"/>
              <a:t>інактивувати</a:t>
            </a:r>
            <a:r>
              <a:rPr lang="ru-RU" sz="1600" dirty="0"/>
              <a:t> </a:t>
            </a:r>
            <a:r>
              <a:rPr lang="ru-RU" sz="1600" dirty="0" err="1"/>
              <a:t>білок</a:t>
            </a:r>
            <a:r>
              <a:rPr lang="ru-RU" sz="1600" dirty="0"/>
              <a:t>.  </a:t>
            </a:r>
            <a:r>
              <a:rPr lang="ru-RU" sz="1600" dirty="0" err="1"/>
              <a:t>Бактерія</a:t>
            </a:r>
            <a:r>
              <a:rPr lang="ru-RU" sz="1600" dirty="0"/>
              <a:t>, яка </a:t>
            </a:r>
            <a:r>
              <a:rPr lang="ru-RU" sz="1600" dirty="0" err="1"/>
              <a:t>виробляє</a:t>
            </a:r>
            <a:r>
              <a:rPr lang="ru-RU" sz="1600" dirty="0"/>
              <a:t> </a:t>
            </a:r>
            <a:r>
              <a:rPr lang="ru-RU" sz="1600" dirty="0" err="1"/>
              <a:t>цей</a:t>
            </a:r>
            <a:r>
              <a:rPr lang="ru-RU" sz="1600" dirty="0"/>
              <a:t> </a:t>
            </a:r>
            <a:r>
              <a:rPr lang="ru-RU" sz="1600" dirty="0" err="1"/>
              <a:t>механізм</a:t>
            </a:r>
            <a:r>
              <a:rPr lang="ru-RU" sz="1600" dirty="0"/>
              <a:t> </a:t>
            </a:r>
            <a:r>
              <a:rPr lang="ru-RU" sz="1600" dirty="0" err="1"/>
              <a:t>стійкості</a:t>
            </a:r>
            <a:r>
              <a:rPr lang="ru-RU" sz="1600" dirty="0"/>
              <a:t>, </a:t>
            </a:r>
            <a:r>
              <a:rPr lang="ru-RU" sz="1600" dirty="0" err="1"/>
              <a:t>називається</a:t>
            </a:r>
            <a:r>
              <a:rPr lang="ru-RU" sz="1600" dirty="0"/>
              <a:t> </a:t>
            </a:r>
            <a:r>
              <a:rPr lang="ru-RU" sz="1600" dirty="0" err="1"/>
              <a:t>метицилін-стійким</a:t>
            </a:r>
            <a:r>
              <a:rPr lang="ru-RU" sz="1600" dirty="0"/>
              <a:t> </a:t>
            </a:r>
            <a:r>
              <a:rPr lang="ru-RU" sz="1600" dirty="0" err="1"/>
              <a:t>золотистим</a:t>
            </a:r>
            <a:r>
              <a:rPr lang="ru-RU" sz="1600" dirty="0"/>
              <a:t> </a:t>
            </a:r>
            <a:r>
              <a:rPr lang="ru-RU" sz="1600" dirty="0" err="1"/>
              <a:t>стафілококом</a:t>
            </a:r>
            <a:r>
              <a:rPr lang="ru-RU" sz="1600" dirty="0"/>
              <a:t> (</a:t>
            </a:r>
            <a:r>
              <a:rPr lang="en-US" sz="1600" dirty="0"/>
              <a:t>MRSA).  </a:t>
            </a:r>
            <a:r>
              <a:rPr lang="uk-UA" sz="1600" dirty="0" smtClean="0"/>
              <a:t>І</a:t>
            </a:r>
            <a:r>
              <a:rPr lang="ru-RU" sz="1600" dirty="0" smtClean="0"/>
              <a:t>з </a:t>
            </a:r>
            <a:r>
              <a:rPr lang="ru-RU" sz="1600" dirty="0" err="1"/>
              <a:t>п’яти</a:t>
            </a:r>
            <a:r>
              <a:rPr lang="ru-RU" sz="1600" dirty="0"/>
              <a:t> </a:t>
            </a:r>
            <a:r>
              <a:rPr lang="ru-RU" sz="1600" dirty="0" err="1"/>
              <a:t>поколінь</a:t>
            </a:r>
            <a:r>
              <a:rPr lang="ru-RU" sz="1600" dirty="0"/>
              <a:t> цефалоспорину </a:t>
            </a:r>
            <a:r>
              <a:rPr lang="ru-RU" sz="1600" dirty="0" err="1"/>
              <a:t>лише</a:t>
            </a:r>
            <a:r>
              <a:rPr lang="ru-RU" sz="1600" dirty="0"/>
              <a:t> </a:t>
            </a:r>
            <a:r>
              <a:rPr lang="ru-RU" sz="1600" dirty="0" err="1"/>
              <a:t>п’яте</a:t>
            </a:r>
            <a:r>
              <a:rPr lang="ru-RU" sz="1600" dirty="0"/>
              <a:t> </a:t>
            </a:r>
            <a:r>
              <a:rPr lang="ru-RU" sz="1600" dirty="0" err="1"/>
              <a:t>покоління</a:t>
            </a:r>
            <a:r>
              <a:rPr lang="ru-RU" sz="1600" dirty="0"/>
              <a:t> (</a:t>
            </a:r>
            <a:r>
              <a:rPr lang="ru-RU" sz="1600" dirty="0" err="1"/>
              <a:t>цефтаролін</a:t>
            </a:r>
            <a:r>
              <a:rPr lang="ru-RU" sz="1600" dirty="0"/>
              <a:t>)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покриття</a:t>
            </a:r>
            <a:r>
              <a:rPr lang="ru-RU" sz="1600" dirty="0"/>
              <a:t> </a:t>
            </a:r>
            <a:r>
              <a:rPr lang="ru-RU" sz="1600" dirty="0" err="1"/>
              <a:t>проти</a:t>
            </a:r>
            <a:r>
              <a:rPr lang="ru-RU" sz="1600" dirty="0"/>
              <a:t> </a:t>
            </a:r>
            <a:r>
              <a:rPr lang="ru-RU" sz="1600" dirty="0" err="1"/>
              <a:t>метицилін-стійкого</a:t>
            </a:r>
            <a:r>
              <a:rPr lang="ru-RU" sz="1600" dirty="0"/>
              <a:t> золотистого </a:t>
            </a:r>
            <a:r>
              <a:rPr lang="ru-RU" sz="1600" dirty="0" err="1"/>
              <a:t>стафілокока</a:t>
            </a:r>
            <a:r>
              <a:rPr lang="ru-RU" sz="1600" dirty="0"/>
              <a:t>.  </a:t>
            </a:r>
            <a:endParaRPr lang="ru-RU" sz="1600" dirty="0" smtClean="0"/>
          </a:p>
          <a:p>
            <a:r>
              <a:rPr lang="ru-RU" sz="1600" dirty="0" err="1" smtClean="0"/>
              <a:t>Інший</a:t>
            </a:r>
            <a:r>
              <a:rPr lang="ru-RU" sz="1600" dirty="0" smtClean="0"/>
              <a:t> </a:t>
            </a:r>
            <a:r>
              <a:rPr lang="ru-RU" sz="1600" dirty="0" err="1"/>
              <a:t>дуже</a:t>
            </a:r>
            <a:r>
              <a:rPr lang="ru-RU" sz="1600" dirty="0"/>
              <a:t> </a:t>
            </a:r>
            <a:r>
              <a:rPr lang="ru-RU" sz="1600" dirty="0" err="1"/>
              <a:t>важливий</a:t>
            </a:r>
            <a:r>
              <a:rPr lang="ru-RU" sz="1600" dirty="0"/>
              <a:t> </a:t>
            </a:r>
            <a:r>
              <a:rPr lang="ru-RU" sz="1600" dirty="0" err="1"/>
              <a:t>механізм</a:t>
            </a:r>
            <a:r>
              <a:rPr lang="ru-RU" sz="1600" dirty="0"/>
              <a:t> </a:t>
            </a:r>
            <a:r>
              <a:rPr lang="ru-RU" sz="1600" dirty="0" err="1"/>
              <a:t>стійкості</a:t>
            </a:r>
            <a:r>
              <a:rPr lang="ru-RU" sz="1600" dirty="0"/>
              <a:t> </a:t>
            </a:r>
            <a:r>
              <a:rPr lang="ru-RU" sz="1600" dirty="0" err="1"/>
              <a:t>полягає</a:t>
            </a:r>
            <a:r>
              <a:rPr lang="ru-RU" sz="1600" dirty="0"/>
              <a:t> у </a:t>
            </a:r>
            <a:r>
              <a:rPr lang="ru-RU" sz="1600" dirty="0" err="1"/>
              <a:t>виробленні</a:t>
            </a:r>
            <a:r>
              <a:rPr lang="ru-RU" sz="1600" dirty="0"/>
              <a:t> ферменту бета-</a:t>
            </a:r>
            <a:r>
              <a:rPr lang="ru-RU" sz="1600" dirty="0" err="1"/>
              <a:t>лактамази</a:t>
            </a:r>
            <a:r>
              <a:rPr lang="ru-RU" sz="1600" dirty="0"/>
              <a:t>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розщеплює</a:t>
            </a:r>
            <a:r>
              <a:rPr lang="ru-RU" sz="1600" dirty="0"/>
              <a:t> бета-</a:t>
            </a:r>
            <a:r>
              <a:rPr lang="ru-RU" sz="1600" dirty="0" err="1"/>
              <a:t>лактамне</a:t>
            </a:r>
            <a:r>
              <a:rPr lang="ru-RU" sz="1600" dirty="0"/>
              <a:t> </a:t>
            </a:r>
            <a:r>
              <a:rPr lang="ru-RU" sz="1600" dirty="0" err="1"/>
              <a:t>кільце</a:t>
            </a:r>
            <a:r>
              <a:rPr lang="ru-RU" sz="1600" dirty="0"/>
              <a:t>, </a:t>
            </a:r>
            <a:r>
              <a:rPr lang="ru-RU" sz="1600" dirty="0" err="1"/>
              <a:t>запобігаючи</a:t>
            </a:r>
            <a:r>
              <a:rPr lang="ru-RU" sz="1600" dirty="0"/>
              <a:t> </a:t>
            </a:r>
            <a:r>
              <a:rPr lang="ru-RU" sz="1600" dirty="0" err="1"/>
              <a:t>прикріпленню</a:t>
            </a:r>
            <a:r>
              <a:rPr lang="ru-RU" sz="1600" dirty="0"/>
              <a:t> до </a:t>
            </a:r>
            <a:r>
              <a:rPr lang="ru-RU" sz="1600" dirty="0" err="1"/>
              <a:t>білків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зв’язують</a:t>
            </a:r>
            <a:r>
              <a:rPr lang="ru-RU" sz="1600" dirty="0"/>
              <a:t> </a:t>
            </a:r>
            <a:r>
              <a:rPr lang="ru-RU" sz="1600" dirty="0" err="1"/>
              <a:t>пеніцилін</a:t>
            </a:r>
            <a:r>
              <a:rPr lang="ru-RU" sz="1600" dirty="0"/>
              <a:t>, </a:t>
            </a:r>
            <a:r>
              <a:rPr lang="ru-RU" sz="1600" dirty="0" err="1"/>
              <a:t>наприклад</a:t>
            </a:r>
            <a:r>
              <a:rPr lang="ru-RU" sz="1600" dirty="0"/>
              <a:t>, </a:t>
            </a:r>
            <a:r>
              <a:rPr lang="ru-RU" sz="1600" dirty="0" err="1"/>
              <a:t>пептидоглікану</a:t>
            </a:r>
            <a:r>
              <a:rPr lang="ru-RU" sz="1600" dirty="0"/>
              <a:t> </a:t>
            </a:r>
            <a:r>
              <a:rPr lang="ru-RU" sz="1600" dirty="0" err="1"/>
              <a:t>транспептидазу</a:t>
            </a:r>
            <a:r>
              <a:rPr lang="ru-RU" sz="1600" dirty="0"/>
              <a:t>.  </a:t>
            </a:r>
            <a:r>
              <a:rPr lang="ru-RU" sz="1600" dirty="0" err="1"/>
              <a:t>Інгібітори</a:t>
            </a:r>
            <a:r>
              <a:rPr lang="ru-RU" sz="1600" dirty="0"/>
              <a:t> бета-</a:t>
            </a:r>
            <a:r>
              <a:rPr lang="ru-RU" sz="1600" dirty="0" err="1"/>
              <a:t>лактамази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комбінуватись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r>
              <a:rPr lang="ru-RU" sz="1600" dirty="0"/>
              <a:t> цефалоспоринами для </a:t>
            </a:r>
            <a:r>
              <a:rPr lang="ru-RU" sz="1600" dirty="0" err="1"/>
              <a:t>збільшення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спектру </a:t>
            </a:r>
            <a:r>
              <a:rPr lang="ru-RU" sz="1600" dirty="0" err="1"/>
              <a:t>активності</a:t>
            </a:r>
            <a:r>
              <a:rPr lang="ru-RU" sz="1600" dirty="0"/>
              <a:t>, </a:t>
            </a:r>
            <a:r>
              <a:rPr lang="ru-RU" sz="1600" dirty="0" err="1"/>
              <a:t>наприклад</a:t>
            </a:r>
            <a:r>
              <a:rPr lang="ru-RU" sz="1600" dirty="0"/>
              <a:t>, </a:t>
            </a:r>
            <a:r>
              <a:rPr lang="ru-RU" sz="1600" dirty="0" err="1"/>
              <a:t>цефтазидим</a:t>
            </a:r>
            <a:r>
              <a:rPr lang="ru-RU" sz="1600" dirty="0"/>
              <a:t> / </a:t>
            </a:r>
            <a:r>
              <a:rPr lang="ru-RU" sz="1600" dirty="0" err="1"/>
              <a:t>авібактам</a:t>
            </a:r>
            <a:r>
              <a:rPr lang="ru-RU" sz="1600" dirty="0"/>
              <a:t> та </a:t>
            </a:r>
            <a:r>
              <a:rPr lang="ru-RU" sz="1600" dirty="0" err="1"/>
              <a:t>цефтолозан</a:t>
            </a:r>
            <a:r>
              <a:rPr lang="ru-RU" sz="1600" dirty="0"/>
              <a:t> / </a:t>
            </a:r>
            <a:r>
              <a:rPr lang="ru-RU" sz="1600" dirty="0" err="1"/>
              <a:t>тазобактам</a:t>
            </a:r>
            <a:r>
              <a:rPr lang="ru-RU" sz="1600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256" y="-1102940"/>
            <a:ext cx="3422154" cy="2281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577580"/>
            <a:ext cx="3422154" cy="2281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91980" y="3793604"/>
            <a:ext cx="410445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6599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Постантибіотичний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–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1600" dirty="0" err="1" smtClean="0"/>
              <a:t>це</a:t>
            </a:r>
            <a:r>
              <a:rPr lang="ru-RU" sz="1600" dirty="0" smtClean="0"/>
              <a:t> </a:t>
            </a:r>
            <a:r>
              <a:rPr lang="ru-RU" sz="1600" dirty="0" err="1"/>
              <a:t>зменшення</a:t>
            </a:r>
            <a:r>
              <a:rPr lang="ru-RU" sz="1600" dirty="0"/>
              <a:t> росту </a:t>
            </a:r>
            <a:r>
              <a:rPr lang="ru-RU" sz="1600" dirty="0" err="1"/>
              <a:t>бактерій</a:t>
            </a:r>
            <a:r>
              <a:rPr lang="ru-RU" sz="1600" dirty="0"/>
              <a:t>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короткої</a:t>
            </a:r>
            <a:r>
              <a:rPr lang="ru-RU" sz="1600" dirty="0"/>
              <a:t> </a:t>
            </a:r>
            <a:r>
              <a:rPr lang="ru-RU" sz="1600" dirty="0" err="1"/>
              <a:t>сприйнятливості</a:t>
            </a:r>
            <a:r>
              <a:rPr lang="ru-RU" sz="1600" dirty="0"/>
              <a:t> до </a:t>
            </a:r>
            <a:r>
              <a:rPr lang="ru-RU" sz="1600" dirty="0" err="1"/>
              <a:t>антимікробних</a:t>
            </a:r>
            <a:r>
              <a:rPr lang="ru-RU" sz="1600" dirty="0"/>
              <a:t> </a:t>
            </a:r>
            <a:r>
              <a:rPr lang="ru-RU" sz="1600" dirty="0" err="1"/>
              <a:t>препаратів</a:t>
            </a:r>
            <a:r>
              <a:rPr lang="ru-RU" sz="1600" dirty="0"/>
              <a:t>.  </a:t>
            </a:r>
            <a:r>
              <a:rPr lang="ru-RU" sz="1600" dirty="0" err="1"/>
              <a:t>Антибіотики</a:t>
            </a:r>
            <a:r>
              <a:rPr lang="ru-RU" sz="1600" dirty="0"/>
              <a:t>, </a:t>
            </a:r>
            <a:r>
              <a:rPr lang="ru-RU" sz="1600" dirty="0" err="1"/>
              <a:t>такі</a:t>
            </a:r>
            <a:r>
              <a:rPr lang="ru-RU" sz="1600" dirty="0"/>
              <a:t> як </a:t>
            </a:r>
            <a:r>
              <a:rPr lang="ru-RU" sz="1600" dirty="0" err="1"/>
              <a:t>цефалоспорини</a:t>
            </a:r>
            <a:r>
              <a:rPr lang="ru-RU" sz="1600" dirty="0"/>
              <a:t>, </a:t>
            </a:r>
            <a:r>
              <a:rPr lang="ru-RU" sz="1600" dirty="0" err="1"/>
              <a:t>спричиняють</a:t>
            </a:r>
            <a:r>
              <a:rPr lang="ru-RU" sz="1600" dirty="0"/>
              <a:t> </a:t>
            </a:r>
            <a:r>
              <a:rPr lang="ru-RU" sz="1600" dirty="0" err="1"/>
              <a:t>розвитку</a:t>
            </a:r>
            <a:r>
              <a:rPr lang="ru-RU" sz="1600" dirty="0"/>
              <a:t> пост </a:t>
            </a:r>
            <a:r>
              <a:rPr lang="ru-RU" sz="1600" dirty="0" err="1"/>
              <a:t>антибіотичного</a:t>
            </a:r>
            <a:r>
              <a:rPr lang="ru-RU" sz="1600" dirty="0"/>
              <a:t> </a:t>
            </a:r>
            <a:r>
              <a:rPr lang="ru-RU" sz="1600" dirty="0" err="1"/>
              <a:t>ефекту</a:t>
            </a:r>
            <a:r>
              <a:rPr lang="ru-RU" sz="1600" dirty="0"/>
              <a:t> у </a:t>
            </a:r>
            <a:r>
              <a:rPr lang="ru-RU" sz="1600" dirty="0" err="1"/>
              <a:t>грампозитивних</a:t>
            </a:r>
            <a:r>
              <a:rPr lang="ru-RU" sz="1600" dirty="0"/>
              <a:t> </a:t>
            </a:r>
            <a:r>
              <a:rPr lang="ru-RU" sz="1600" dirty="0" err="1"/>
              <a:t>організмів</a:t>
            </a:r>
            <a:r>
              <a:rPr lang="ru-RU" sz="1600" dirty="0"/>
              <a:t>;  </a:t>
            </a:r>
            <a:r>
              <a:rPr lang="ru-RU" sz="1600" dirty="0" err="1"/>
              <a:t>левоміцетин</a:t>
            </a:r>
            <a:r>
              <a:rPr lang="ru-RU" sz="1600" dirty="0"/>
              <a:t>, </a:t>
            </a:r>
            <a:r>
              <a:rPr lang="ru-RU" sz="1600" dirty="0" err="1"/>
              <a:t>тетрациклін</a:t>
            </a:r>
            <a:r>
              <a:rPr lang="ru-RU" sz="1600" dirty="0"/>
              <a:t>, </a:t>
            </a:r>
            <a:r>
              <a:rPr lang="ru-RU" sz="1600" dirty="0" err="1"/>
              <a:t>аміноглікозиди</a:t>
            </a:r>
            <a:r>
              <a:rPr lang="ru-RU" sz="1600" dirty="0"/>
              <a:t>, </a:t>
            </a:r>
            <a:r>
              <a:rPr lang="ru-RU" sz="1600" dirty="0" err="1"/>
              <a:t>рифампіцин</a:t>
            </a:r>
            <a:r>
              <a:rPr lang="ru-RU" sz="1600" dirty="0"/>
              <a:t> та </a:t>
            </a:r>
            <a:r>
              <a:rPr lang="ru-RU" sz="1600" dirty="0" err="1"/>
              <a:t>фторхінолони</a:t>
            </a:r>
            <a:r>
              <a:rPr lang="ru-RU" sz="1600" dirty="0"/>
              <a:t> </a:t>
            </a:r>
            <a:r>
              <a:rPr lang="ru-RU" sz="1600" dirty="0" err="1"/>
              <a:t>теж</a:t>
            </a:r>
            <a:r>
              <a:rPr lang="ru-RU" sz="1600" dirty="0"/>
              <a:t>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викликати</a:t>
            </a:r>
            <a:r>
              <a:rPr lang="ru-RU" sz="1600" dirty="0"/>
              <a:t> </a:t>
            </a:r>
            <a:r>
              <a:rPr lang="ru-RU" sz="1600" dirty="0" err="1"/>
              <a:t>подібне</a:t>
            </a:r>
            <a:r>
              <a:rPr lang="ru-RU" sz="1600" dirty="0"/>
              <a:t> </a:t>
            </a:r>
            <a:r>
              <a:rPr lang="ru-RU" sz="1600" dirty="0" err="1"/>
              <a:t>явище</a:t>
            </a:r>
            <a:r>
              <a:rPr lang="ru-RU" sz="1600" dirty="0"/>
              <a:t> у </a:t>
            </a:r>
            <a:r>
              <a:rPr lang="ru-RU" sz="1600" dirty="0" err="1"/>
              <a:t>грамнегативних</a:t>
            </a:r>
            <a:r>
              <a:rPr lang="ru-RU" sz="1600" dirty="0"/>
              <a:t> </a:t>
            </a:r>
            <a:r>
              <a:rPr lang="ru-RU" sz="1600" dirty="0" err="1"/>
              <a:t>мікроорганізмів</a:t>
            </a:r>
            <a:r>
              <a:rPr lang="ru-RU" sz="1600" dirty="0"/>
              <a:t>, але </a:t>
            </a:r>
            <a:r>
              <a:rPr lang="ru-RU" sz="1600" dirty="0" err="1"/>
              <a:t>виражене</a:t>
            </a:r>
            <a:r>
              <a:rPr lang="ru-RU" sz="1600" dirty="0"/>
              <a:t> </a:t>
            </a:r>
            <a:r>
              <a:rPr lang="ru-RU" sz="1600" dirty="0" err="1"/>
              <a:t>меншою</a:t>
            </a:r>
            <a:r>
              <a:rPr lang="ru-RU" sz="1600" dirty="0"/>
              <a:t> </a:t>
            </a:r>
            <a:r>
              <a:rPr lang="ru-RU" sz="1600" dirty="0" err="1"/>
              <a:t>мірою</a:t>
            </a:r>
            <a:r>
              <a:rPr lang="ru-RU" sz="1600" dirty="0"/>
              <a:t>, </a:t>
            </a:r>
            <a:r>
              <a:rPr lang="ru-RU" sz="1600" dirty="0" err="1"/>
              <a:t>тоді</a:t>
            </a:r>
            <a:r>
              <a:rPr lang="ru-RU" sz="1600" dirty="0"/>
              <a:t> як </a:t>
            </a:r>
            <a:r>
              <a:rPr lang="ru-RU" sz="1600" dirty="0" err="1"/>
              <a:t>цефалоспорини</a:t>
            </a:r>
            <a:r>
              <a:rPr lang="ru-RU" sz="1600" dirty="0"/>
              <a:t> </a:t>
            </a:r>
            <a:r>
              <a:rPr lang="ru-RU" sz="1600" dirty="0" err="1"/>
              <a:t>мають</a:t>
            </a:r>
            <a:r>
              <a:rPr lang="ru-RU" sz="1600" dirty="0"/>
              <a:t> </a:t>
            </a:r>
            <a:r>
              <a:rPr lang="ru-RU" sz="1600" dirty="0" err="1"/>
              <a:t>незначний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нульовий</a:t>
            </a:r>
            <a:r>
              <a:rPr lang="ru-RU" sz="1600" dirty="0"/>
              <a:t> </a:t>
            </a:r>
            <a:r>
              <a:rPr lang="ru-RU" sz="1600" dirty="0" err="1"/>
              <a:t>постантибіотичний</a:t>
            </a:r>
            <a:r>
              <a:rPr lang="ru-RU" sz="1600" dirty="0"/>
              <a:t> </a:t>
            </a:r>
            <a:r>
              <a:rPr lang="ru-RU" sz="1600" dirty="0" err="1"/>
              <a:t>ефект</a:t>
            </a:r>
            <a:r>
              <a:rPr lang="ru-RU" sz="1600" dirty="0"/>
              <a:t> у </a:t>
            </a:r>
            <a:r>
              <a:rPr lang="ru-RU" sz="1600" dirty="0" err="1"/>
              <a:t>грамнегативних</a:t>
            </a:r>
            <a:r>
              <a:rPr lang="ru-RU" sz="1600" dirty="0"/>
              <a:t> </a:t>
            </a:r>
            <a:r>
              <a:rPr lang="ru-RU" sz="1600" dirty="0" err="1"/>
              <a:t>бактерій</a:t>
            </a:r>
            <a:r>
              <a:rPr lang="ru-RU" sz="1600" dirty="0"/>
              <a:t>.  </a:t>
            </a:r>
            <a:r>
              <a:rPr lang="ru-RU" sz="1600" dirty="0" err="1"/>
              <a:t>Експериментальні</a:t>
            </a:r>
            <a:r>
              <a:rPr lang="ru-RU" sz="1600" dirty="0"/>
              <a:t> </a:t>
            </a:r>
            <a:r>
              <a:rPr lang="ru-RU" sz="1600" dirty="0" err="1"/>
              <a:t>дані</a:t>
            </a:r>
            <a:r>
              <a:rPr lang="ru-RU" sz="1600" dirty="0"/>
              <a:t> в </a:t>
            </a:r>
            <a:r>
              <a:rPr lang="ru-RU" sz="1600" dirty="0" err="1"/>
              <a:t>дослідженнях</a:t>
            </a:r>
            <a:r>
              <a:rPr lang="ru-RU" sz="1600" dirty="0"/>
              <a:t> на </a:t>
            </a:r>
            <a:r>
              <a:rPr lang="ru-RU" sz="1600" dirty="0" err="1"/>
              <a:t>тваринах</a:t>
            </a:r>
            <a:r>
              <a:rPr lang="ru-RU" sz="1600" dirty="0"/>
              <a:t> (особливо тих,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мали</a:t>
            </a:r>
            <a:r>
              <a:rPr lang="ru-RU" sz="1600" dirty="0"/>
              <a:t> </a:t>
            </a:r>
            <a:r>
              <a:rPr lang="ru-RU" sz="1600" dirty="0" err="1"/>
              <a:t>нейтропенію</a:t>
            </a:r>
            <a:r>
              <a:rPr lang="ru-RU" sz="1600" dirty="0"/>
              <a:t>) </a:t>
            </a:r>
            <a:r>
              <a:rPr lang="ru-RU" sz="1600" dirty="0" err="1"/>
              <a:t>показують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лікування</a:t>
            </a:r>
            <a:r>
              <a:rPr lang="ru-RU" sz="1600" dirty="0"/>
              <a:t> </a:t>
            </a:r>
            <a:r>
              <a:rPr lang="ru-RU" sz="1600" dirty="0" err="1"/>
              <a:t>інфекції</a:t>
            </a:r>
            <a:r>
              <a:rPr lang="ru-RU" sz="1600" dirty="0"/>
              <a:t>, </a:t>
            </a:r>
            <a:r>
              <a:rPr lang="ru-RU" sz="1600" dirty="0" err="1"/>
              <a:t>викликаної</a:t>
            </a:r>
            <a:r>
              <a:rPr lang="ru-RU" sz="1600" dirty="0"/>
              <a:t> </a:t>
            </a:r>
            <a:r>
              <a:rPr lang="ru-RU" sz="1600" dirty="0" err="1"/>
              <a:t>грамнегативним</a:t>
            </a:r>
            <a:r>
              <a:rPr lang="ru-RU" sz="1600" dirty="0"/>
              <a:t> </a:t>
            </a:r>
            <a:r>
              <a:rPr lang="ru-RU" sz="1600" dirty="0" err="1"/>
              <a:t>мікроорганізмом</a:t>
            </a:r>
            <a:r>
              <a:rPr lang="ru-RU" sz="1600" dirty="0"/>
              <a:t>, </a:t>
            </a:r>
            <a:r>
              <a:rPr lang="ru-RU" sz="1600" dirty="0" err="1"/>
              <a:t>вдалося</a:t>
            </a:r>
            <a:r>
              <a:rPr lang="ru-RU" sz="1600" dirty="0"/>
              <a:t> </a:t>
            </a:r>
            <a:r>
              <a:rPr lang="ru-RU" sz="1600" dirty="0" err="1"/>
              <a:t>досягти</a:t>
            </a:r>
            <a:r>
              <a:rPr lang="ru-RU" sz="1600" dirty="0"/>
              <a:t> </a:t>
            </a:r>
            <a:r>
              <a:rPr lang="ru-RU" sz="1600" dirty="0" err="1"/>
              <a:t>лише</a:t>
            </a:r>
            <a:r>
              <a:rPr lang="ru-RU" sz="1600" dirty="0"/>
              <a:t> </a:t>
            </a:r>
            <a:r>
              <a:rPr lang="ru-RU" sz="1600" dirty="0" err="1"/>
              <a:t>тоді</a:t>
            </a:r>
            <a:r>
              <a:rPr lang="ru-RU" sz="1600" dirty="0"/>
              <a:t>, коли </a:t>
            </a:r>
            <a:r>
              <a:rPr lang="ru-RU" sz="1600" dirty="0" err="1"/>
              <a:t>концентрація</a:t>
            </a:r>
            <a:r>
              <a:rPr lang="ru-RU" sz="1600" dirty="0"/>
              <a:t> </a:t>
            </a:r>
            <a:r>
              <a:rPr lang="ru-RU" sz="1600" dirty="0" err="1"/>
              <a:t>лікарських</a:t>
            </a:r>
            <a:r>
              <a:rPr lang="ru-RU" sz="1600" dirty="0"/>
              <a:t> </a:t>
            </a:r>
            <a:r>
              <a:rPr lang="ru-RU" sz="1600" dirty="0" err="1"/>
              <a:t>препаратів</a:t>
            </a:r>
            <a:r>
              <a:rPr lang="ru-RU" sz="1600" dirty="0"/>
              <a:t> </a:t>
            </a:r>
            <a:r>
              <a:rPr lang="ru-RU" sz="1600" dirty="0" smtClean="0"/>
              <a:t>у</a:t>
            </a:r>
            <a:endParaRPr lang="ru-RU" sz="1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9643"/>
            <a:ext cx="3312368" cy="1976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23928" y="3217540"/>
            <a:ext cx="48600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prstClr val="black"/>
                </a:solidFill>
              </a:rPr>
              <a:t>сироватці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крові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підтримувалася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постійно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вище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мінімальної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інгібуючої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концентрації</a:t>
            </a:r>
            <a:r>
              <a:rPr lang="ru-RU" sz="1600" dirty="0">
                <a:solidFill>
                  <a:prstClr val="black"/>
                </a:solidFill>
              </a:rPr>
              <a:t> (</a:t>
            </a:r>
            <a:r>
              <a:rPr lang="en-US" sz="1600" dirty="0">
                <a:solidFill>
                  <a:prstClr val="black"/>
                </a:solidFill>
              </a:rPr>
              <a:t>MIC) </a:t>
            </a:r>
            <a:r>
              <a:rPr lang="ru-RU" sz="1600" dirty="0">
                <a:solidFill>
                  <a:prstClr val="black"/>
                </a:solidFill>
              </a:rPr>
              <a:t>за </a:t>
            </a:r>
            <a:r>
              <a:rPr lang="ru-RU" sz="1600" dirty="0" err="1">
                <a:solidFill>
                  <a:prstClr val="black"/>
                </a:solidFill>
              </a:rPr>
              <a:t>рахунок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зменшення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інтервалів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між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дозуванням</a:t>
            </a:r>
            <a:r>
              <a:rPr lang="ru-RU" sz="1600" dirty="0">
                <a:solidFill>
                  <a:prstClr val="black"/>
                </a:solidFill>
              </a:rPr>
              <a:t>, але </a:t>
            </a:r>
            <a:r>
              <a:rPr lang="ru-RU" sz="1600" dirty="0" err="1">
                <a:solidFill>
                  <a:prstClr val="black"/>
                </a:solidFill>
              </a:rPr>
              <a:t>підвищення</a:t>
            </a:r>
            <a:r>
              <a:rPr lang="ru-RU" sz="1600" dirty="0">
                <a:solidFill>
                  <a:prstClr val="black"/>
                </a:solidFill>
              </a:rPr>
              <a:t> бактерицидного </a:t>
            </a:r>
            <a:r>
              <a:rPr lang="ru-RU" sz="1600" dirty="0" err="1">
                <a:solidFill>
                  <a:prstClr val="black"/>
                </a:solidFill>
              </a:rPr>
              <a:t>ефекту</a:t>
            </a:r>
            <a:r>
              <a:rPr lang="ru-RU" sz="1600" dirty="0">
                <a:solidFill>
                  <a:prstClr val="black"/>
                </a:solidFill>
              </a:rPr>
              <a:t>, залежного </a:t>
            </a:r>
            <a:r>
              <a:rPr lang="ru-RU" sz="1600" dirty="0" err="1">
                <a:solidFill>
                  <a:prstClr val="black"/>
                </a:solidFill>
              </a:rPr>
              <a:t>від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концентрації</a:t>
            </a:r>
            <a:r>
              <a:rPr lang="ru-RU" sz="1600" dirty="0">
                <a:solidFill>
                  <a:prstClr val="black"/>
                </a:solidFill>
              </a:rPr>
              <a:t>, не </a:t>
            </a:r>
            <a:r>
              <a:rPr lang="ru-RU" sz="1600" dirty="0" err="1">
                <a:solidFill>
                  <a:prstClr val="black"/>
                </a:solidFill>
              </a:rPr>
              <a:t>спостерігалося</a:t>
            </a:r>
            <a:r>
              <a:rPr lang="ru-RU" sz="1600" dirty="0">
                <a:solidFill>
                  <a:prstClr val="black"/>
                </a:solidFill>
              </a:rPr>
              <a:t>.  </a:t>
            </a:r>
            <a:r>
              <a:rPr lang="ru-RU" sz="1600" dirty="0" err="1">
                <a:solidFill>
                  <a:prstClr val="black"/>
                </a:solidFill>
              </a:rPr>
              <a:t>Отримання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або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підтримка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високої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концентрації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ліків</a:t>
            </a:r>
            <a:r>
              <a:rPr lang="ru-RU" sz="1600" dirty="0">
                <a:solidFill>
                  <a:prstClr val="black"/>
                </a:solidFill>
              </a:rPr>
              <a:t> у </a:t>
            </a:r>
            <a:r>
              <a:rPr lang="ru-RU" sz="1600" dirty="0" err="1">
                <a:solidFill>
                  <a:prstClr val="black"/>
                </a:solidFill>
              </a:rPr>
              <a:t>сироватці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крові</a:t>
            </a:r>
            <a:r>
              <a:rPr lang="ru-RU" sz="1600" dirty="0">
                <a:solidFill>
                  <a:prstClr val="black"/>
                </a:solidFill>
              </a:rPr>
              <a:t>: </a:t>
            </a:r>
            <a:r>
              <a:rPr lang="ru-RU" sz="1600" dirty="0" err="1">
                <a:solidFill>
                  <a:prstClr val="black"/>
                </a:solidFill>
              </a:rPr>
              <a:t>коефіцієнт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en-US" sz="1600" dirty="0">
                <a:solidFill>
                  <a:prstClr val="black"/>
                </a:solidFill>
              </a:rPr>
              <a:t>MIC </a:t>
            </a:r>
            <a:r>
              <a:rPr lang="ru-RU" sz="1600" dirty="0" err="1">
                <a:solidFill>
                  <a:prstClr val="black"/>
                </a:solidFill>
              </a:rPr>
              <a:t>допоможе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запобігти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майбутній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резистентності</a:t>
            </a:r>
            <a:r>
              <a:rPr lang="ru-RU" sz="1600" dirty="0">
                <a:solidFill>
                  <a:prstClr val="black"/>
                </a:solidFill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7671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" y="0"/>
            <a:ext cx="9142324" cy="6097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9712" y="3518346"/>
            <a:ext cx="7174913" cy="120032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7200" dirty="0" smtClean="0">
                <a:solidFill>
                  <a:schemeClr val="accent1"/>
                </a:solidFill>
              </a:rPr>
              <a:t>ДЯКУЮ ЗА УВАГУ!</a:t>
            </a:r>
            <a:endParaRPr lang="ru-RU" sz="7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870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4B2EA9DF61B243BEB64F8DC0581C31" ma:contentTypeVersion="3" ma:contentTypeDescription="Создание документа." ma:contentTypeScope="" ma:versionID="93cfa836460f0464c71dd761b066470f">
  <xsd:schema xmlns:xsd="http://www.w3.org/2001/XMLSchema" xmlns:xs="http://www.w3.org/2001/XMLSchema" xmlns:p="http://schemas.microsoft.com/office/2006/metadata/properties" xmlns:ns2="e9681779-98cf-4038-a7c6-f9fe7d751b66" targetNamespace="http://schemas.microsoft.com/office/2006/metadata/properties" ma:root="true" ma:fieldsID="54699afb428aa99352f7fb83f08d1121" ns2:_="">
    <xsd:import namespace="e9681779-98cf-4038-a7c6-f9fe7d751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81779-98cf-4038-a7c6-f9fe7d751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D3E6DCE-6B04-49F3-AC08-EECC4BCBD3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81779-98cf-4038-a7c6-f9fe7d751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51E372-0FC8-4B5D-B3AD-D79882D18D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B28DC4-266A-46E1-BDC2-68A75DE7349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490</TotalTime>
  <Words>361</Words>
  <Application>Microsoft Office PowerPoint</Application>
  <PresentationFormat>Экран (16:10)</PresentationFormat>
  <Paragraphs>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Начальная</vt:lpstr>
      <vt:lpstr>ЦЕФАЛОСПОРИНИ Ⅱ ПОКОЛІННЯ</vt:lpstr>
      <vt:lpstr>Історія виникнення</vt:lpstr>
      <vt:lpstr>Слайд 3</vt:lpstr>
      <vt:lpstr>Класифікація цефалоспоринів</vt:lpstr>
      <vt:lpstr>Цефалоспорини та цефаміцини другого покоління</vt:lpstr>
      <vt:lpstr>Слайд 6</vt:lpstr>
      <vt:lpstr>Механізм дії цефалоспоринів</vt:lpstr>
      <vt:lpstr>MRSA</vt:lpstr>
      <vt:lpstr>Постантибіотичний ефект –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Цефалоспорини другого покоління</dc:title>
  <dc:creator>Kate Kostina</dc:creator>
  <cp:lastModifiedBy>Холод Поліна</cp:lastModifiedBy>
  <cp:revision>13</cp:revision>
  <dcterms:created xsi:type="dcterms:W3CDTF">2023-12-17T14:53:41Z</dcterms:created>
  <dcterms:modified xsi:type="dcterms:W3CDTF">2024-02-14T11:49:48Z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0x010100284B2EA9DF61B243BEB64F8DC0581C31</vt:lpwstr>
  </property>
</Properties>
</file>