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65" r:id="rId25"/>
    <p:sldId id="26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908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313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6319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167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69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210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989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056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151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110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26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08808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7147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4015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6437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372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065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DEFEA02-4D81-4BD6-B133-60E37330E78A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932CB-6050-4852-9B64-129CEF086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7947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FE6ADE-57FD-9D28-DDF6-512E53AB2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Цефалоспорини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покоління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9793DC8-B90A-7CF6-C5B4-37092D5D0F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888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D5C951-2871-EAE7-4F8F-341B339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це таке?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46BFC9-1630-91C4-AB37-A3E114CEE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965397" cy="4195481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є </a:t>
            </a:r>
            <a:r>
              <a:rPr lang="ru-RU" dirty="0" err="1"/>
              <a:t>групою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належать до </a:t>
            </a:r>
            <a:r>
              <a:rPr lang="ru-RU" dirty="0" err="1"/>
              <a:t>класу</a:t>
            </a:r>
            <a:r>
              <a:rPr lang="ru-RU" dirty="0"/>
              <a:t> бета-</a:t>
            </a:r>
            <a:r>
              <a:rPr lang="ru-RU" dirty="0" err="1"/>
              <a:t>лактамів</a:t>
            </a:r>
            <a:r>
              <a:rPr lang="ru-RU" dirty="0"/>
              <a:t>. Вони є </a:t>
            </a:r>
            <a:r>
              <a:rPr lang="ru-RU" dirty="0" err="1"/>
              <a:t>дочірніми</a:t>
            </a:r>
            <a:r>
              <a:rPr lang="ru-RU" dirty="0"/>
              <a:t> </a:t>
            </a:r>
            <a:r>
              <a:rPr lang="ru-RU" dirty="0" err="1"/>
              <a:t>сполуками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, </a:t>
            </a:r>
            <a:r>
              <a:rPr lang="ru-RU" dirty="0" err="1"/>
              <a:t>вивчених</a:t>
            </a:r>
            <a:r>
              <a:rPr lang="ru-RU" dirty="0"/>
              <a:t> та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введених</a:t>
            </a:r>
            <a:r>
              <a:rPr lang="ru-RU" dirty="0"/>
              <a:t> в </a:t>
            </a:r>
            <a:r>
              <a:rPr lang="ru-RU" dirty="0" err="1"/>
              <a:t>клінічну</a:t>
            </a:r>
            <a:r>
              <a:rPr lang="ru-RU" dirty="0"/>
              <a:t> практику у </a:t>
            </a:r>
            <a:r>
              <a:rPr lang="ru-RU" dirty="0" err="1"/>
              <a:t>середині</a:t>
            </a:r>
            <a:r>
              <a:rPr lang="ru-RU" dirty="0"/>
              <a:t> 20-го </a:t>
            </a:r>
            <a:r>
              <a:rPr lang="ru-RU" dirty="0" err="1"/>
              <a:t>століття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антибіотики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розширений</a:t>
            </a:r>
            <a:r>
              <a:rPr lang="ru-RU" dirty="0"/>
              <a:t> спектр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грам-негативних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, і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ключових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, таких як </a:t>
            </a:r>
            <a:r>
              <a:rPr lang="ru-RU" dirty="0" err="1"/>
              <a:t>цефтазидим</a:t>
            </a:r>
            <a:r>
              <a:rPr lang="ru-RU" dirty="0"/>
              <a:t>, </a:t>
            </a:r>
            <a:r>
              <a:rPr lang="ru-RU" dirty="0" err="1"/>
              <a:t>цефтріаксон</a:t>
            </a:r>
            <a:r>
              <a:rPr lang="ru-RU" dirty="0"/>
              <a:t>, </a:t>
            </a:r>
            <a:r>
              <a:rPr lang="ru-RU" dirty="0" err="1"/>
              <a:t>цефіксим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стали </a:t>
            </a:r>
            <a:r>
              <a:rPr lang="ru-RU" dirty="0" err="1"/>
              <a:t>важливою</a:t>
            </a:r>
            <a:r>
              <a:rPr lang="ru-RU" dirty="0"/>
              <a:t> </a:t>
            </a:r>
            <a:r>
              <a:rPr lang="ru-RU" dirty="0" err="1"/>
              <a:t>складовою</a:t>
            </a:r>
            <a:r>
              <a:rPr lang="ru-RU" dirty="0"/>
              <a:t> </a:t>
            </a:r>
            <a:r>
              <a:rPr lang="ru-RU" dirty="0" err="1"/>
              <a:t>клінічної</a:t>
            </a:r>
            <a:r>
              <a:rPr lang="ru-RU" dirty="0"/>
              <a:t> практики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унікальним</a:t>
            </a:r>
            <a:r>
              <a:rPr lang="ru-RU" dirty="0"/>
              <a:t> </a:t>
            </a:r>
            <a:r>
              <a:rPr lang="ru-RU" dirty="0" err="1"/>
              <a:t>властивостям</a:t>
            </a:r>
            <a:r>
              <a:rPr lang="ru-RU" dirty="0"/>
              <a:t> та </a:t>
            </a:r>
            <a:r>
              <a:rPr lang="ru-RU" dirty="0" err="1"/>
              <a:t>ефективності</a:t>
            </a:r>
            <a:r>
              <a:rPr lang="ru-RU" dirty="0"/>
              <a:t> у </a:t>
            </a:r>
            <a:r>
              <a:rPr lang="ru-RU" dirty="0" err="1"/>
              <a:t>боротьбі</a:t>
            </a:r>
            <a:r>
              <a:rPr lang="ru-RU" dirty="0"/>
              <a:t> з патогенами.</a:t>
            </a:r>
          </a:p>
          <a:p>
            <a:endParaRPr lang="ru-RU" dirty="0"/>
          </a:p>
        </p:txBody>
      </p:sp>
      <p:pic>
        <p:nvPicPr>
          <p:cNvPr id="1026" name="Picture 2" descr="Антибіотик цефтріаксон інфографіка">
            <a:extLst>
              <a:ext uri="{FF2B5EF4-FFF2-40B4-BE49-F238E27FC236}">
                <a16:creationId xmlns:a16="http://schemas.microsoft.com/office/drawing/2014/main" xmlns="" id="{0F6824FC-0323-FADD-6AC4-186793180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861"/>
          <a:stretch/>
        </p:blipFill>
        <p:spPr bwMode="auto">
          <a:xfrm>
            <a:off x="7068710" y="2052918"/>
            <a:ext cx="2888322" cy="37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659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470285-729B-7CEC-C7B6-BD3D91057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30C085-E5DC-7561-D86F-B313A7109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en-US" dirty="0"/>
              <a:t>IIIa (</a:t>
            </a:r>
            <a:r>
              <a:rPr lang="ru-RU" dirty="0" err="1"/>
              <a:t>цефотаксим</a:t>
            </a:r>
            <a:r>
              <a:rPr lang="ru-RU" dirty="0"/>
              <a:t>, </a:t>
            </a:r>
            <a:r>
              <a:rPr lang="ru-RU" dirty="0" err="1"/>
              <a:t>цефтриаксон</a:t>
            </a:r>
            <a:r>
              <a:rPr lang="ru-RU" dirty="0"/>
              <a:t>) і </a:t>
            </a:r>
            <a:r>
              <a:rPr lang="ru-RU" dirty="0" err="1"/>
              <a:t>група</a:t>
            </a:r>
            <a:r>
              <a:rPr lang="ru-RU" dirty="0"/>
              <a:t> ІІІ</a:t>
            </a:r>
            <a:r>
              <a:rPr lang="el-GR" dirty="0"/>
              <a:t>β (</a:t>
            </a:r>
            <a:r>
              <a:rPr lang="ru-RU" dirty="0" err="1"/>
              <a:t>цефоперазон</a:t>
            </a:r>
            <a:r>
              <a:rPr lang="ru-RU" dirty="0"/>
              <a:t>, </a:t>
            </a:r>
            <a:r>
              <a:rPr lang="ru-RU" dirty="0" err="1"/>
              <a:t>цефоперазон</a:t>
            </a:r>
            <a:r>
              <a:rPr lang="ru-RU" dirty="0"/>
              <a:t>/</a:t>
            </a:r>
            <a:r>
              <a:rPr lang="ru-RU" dirty="0" err="1"/>
              <a:t>сульбактам</a:t>
            </a:r>
            <a:r>
              <a:rPr lang="ru-RU" dirty="0"/>
              <a:t>, </a:t>
            </a:r>
            <a:r>
              <a:rPr lang="ru-RU" dirty="0" err="1"/>
              <a:t>цефтазидим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en-US" dirty="0"/>
              <a:t>in vitro </a:t>
            </a:r>
            <a:r>
              <a:rPr lang="ru-RU" dirty="0" err="1"/>
              <a:t>стосовно</a:t>
            </a:r>
            <a:r>
              <a:rPr lang="ru-RU" dirty="0"/>
              <a:t>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(родина </a:t>
            </a:r>
            <a:r>
              <a:rPr lang="en-US" dirty="0"/>
              <a:t>Enterobacteriaceae, H. influenzae, M. catarrhalis, N. gonorrhoeae, N. meningitidis),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цефалоспорини</a:t>
            </a:r>
            <a:r>
              <a:rPr lang="ru-RU" dirty="0"/>
              <a:t> ІІ </a:t>
            </a:r>
            <a:r>
              <a:rPr lang="ru-RU" dirty="0" err="1"/>
              <a:t>покоління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синьогнійної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; за силою </a:t>
            </a:r>
            <a:r>
              <a:rPr lang="ru-RU" dirty="0" err="1"/>
              <a:t>дії</a:t>
            </a:r>
            <a:r>
              <a:rPr lang="ru-RU" dirty="0"/>
              <a:t> на </a:t>
            </a:r>
            <a:r>
              <a:rPr lang="en-US" dirty="0"/>
              <a:t>P. aeruginosa </a:t>
            </a:r>
            <a:r>
              <a:rPr lang="ru-RU" dirty="0"/>
              <a:t>вони </a:t>
            </a:r>
            <a:r>
              <a:rPr lang="ru-RU" dirty="0" err="1"/>
              <a:t>розміщуються</a:t>
            </a:r>
            <a:r>
              <a:rPr lang="ru-RU" dirty="0"/>
              <a:t> у </a:t>
            </a:r>
            <a:r>
              <a:rPr lang="ru-RU" dirty="0" err="1"/>
              <a:t>такій</a:t>
            </a:r>
            <a:r>
              <a:rPr lang="ru-RU" dirty="0"/>
              <a:t> </a:t>
            </a:r>
            <a:r>
              <a:rPr lang="ru-RU" dirty="0" err="1"/>
              <a:t>послідовності</a:t>
            </a:r>
            <a:r>
              <a:rPr lang="ru-RU" dirty="0"/>
              <a:t>: </a:t>
            </a:r>
            <a:r>
              <a:rPr lang="ru-RU" dirty="0" err="1"/>
              <a:t>цефтазидим</a:t>
            </a:r>
            <a:r>
              <a:rPr lang="ru-RU" dirty="0"/>
              <a:t> &gt; </a:t>
            </a:r>
            <a:r>
              <a:rPr lang="ru-RU" dirty="0" err="1"/>
              <a:t>цефоперазон</a:t>
            </a:r>
            <a:r>
              <a:rPr lang="ru-RU" dirty="0"/>
              <a:t> &gt; </a:t>
            </a:r>
            <a:r>
              <a:rPr lang="ru-RU" dirty="0" err="1"/>
              <a:t>цефтриаксон</a:t>
            </a:r>
            <a:r>
              <a:rPr lang="ru-RU" dirty="0"/>
              <a:t> &gt; </a:t>
            </a:r>
            <a:r>
              <a:rPr lang="ru-RU" dirty="0" err="1"/>
              <a:t>цефотаксим</a:t>
            </a:r>
            <a:r>
              <a:rPr lang="ru-RU" dirty="0"/>
              <a:t> &gt; </a:t>
            </a:r>
            <a:r>
              <a:rPr lang="ru-RU" dirty="0" err="1"/>
              <a:t>цефтизоксим</a:t>
            </a:r>
            <a:r>
              <a:rPr lang="ru-RU" dirty="0"/>
              <a:t>. </a:t>
            </a: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антистрептококова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у них є </a:t>
            </a:r>
            <a:r>
              <a:rPr lang="ru-RU" dirty="0" err="1"/>
              <a:t>низькою</a:t>
            </a:r>
            <a:r>
              <a:rPr lang="ru-RU" dirty="0"/>
              <a:t>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en-US" dirty="0"/>
              <a:t>III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вищою</a:t>
            </a:r>
            <a:r>
              <a:rPr lang="ru-RU" dirty="0"/>
              <a:t> </a:t>
            </a:r>
            <a:r>
              <a:rPr lang="ru-RU" dirty="0" err="1"/>
              <a:t>стабільністю</a:t>
            </a:r>
            <a:r>
              <a:rPr lang="ru-RU" dirty="0"/>
              <a:t> до </a:t>
            </a:r>
            <a:r>
              <a:rPr lang="el-GR" dirty="0"/>
              <a:t>β-</a:t>
            </a:r>
            <a:r>
              <a:rPr lang="ru-RU" dirty="0" err="1"/>
              <a:t>лактамаз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з цефалоспоринами </a:t>
            </a:r>
            <a:r>
              <a:rPr lang="en-US" dirty="0"/>
              <a:t>I-II </a:t>
            </a:r>
            <a:r>
              <a:rPr lang="ru-RU" dirty="0" err="1"/>
              <a:t>поколінння</a:t>
            </a:r>
            <a:r>
              <a:rPr lang="ru-RU" dirty="0"/>
              <a:t>, але </a:t>
            </a:r>
            <a:r>
              <a:rPr lang="ru-RU" dirty="0" err="1"/>
              <a:t>руйнуються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 err="1"/>
              <a:t>лактамазами</a:t>
            </a:r>
            <a:r>
              <a:rPr lang="ru-RU" dirty="0"/>
              <a:t> </a:t>
            </a:r>
            <a:r>
              <a:rPr lang="ru-RU" dirty="0" err="1"/>
              <a:t>розширеного</a:t>
            </a:r>
            <a:r>
              <a:rPr lang="ru-RU" dirty="0"/>
              <a:t> спектра (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захищених</a:t>
            </a:r>
            <a:r>
              <a:rPr lang="ru-RU" dirty="0"/>
              <a:t> </a:t>
            </a:r>
            <a:r>
              <a:rPr lang="ru-RU" dirty="0" err="1"/>
              <a:t>сульбактамом</a:t>
            </a:r>
            <a:r>
              <a:rPr lang="ru-RU" dirty="0"/>
              <a:t>) і </a:t>
            </a:r>
            <a:r>
              <a:rPr lang="ru-RU" dirty="0" err="1"/>
              <a:t>хромосомними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 err="1"/>
              <a:t>лактамазами</a:t>
            </a:r>
            <a:r>
              <a:rPr lang="ru-RU" dirty="0"/>
              <a:t> </a:t>
            </a:r>
            <a:r>
              <a:rPr lang="ru-RU" dirty="0" err="1"/>
              <a:t>класу</a:t>
            </a:r>
            <a:r>
              <a:rPr lang="ru-RU" dirty="0"/>
              <a:t> С (</a:t>
            </a:r>
            <a:r>
              <a:rPr lang="en-US" dirty="0" err="1"/>
              <a:t>AmpC</a:t>
            </a:r>
            <a:r>
              <a:rPr lang="en-US" dirty="0"/>
              <a:t>). </a:t>
            </a:r>
            <a:r>
              <a:rPr lang="ru-RU" dirty="0"/>
              <a:t>На 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ранніх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, </a:t>
            </a:r>
            <a:r>
              <a:rPr lang="ru-RU" dirty="0" err="1"/>
              <a:t>препарати</a:t>
            </a:r>
            <a:r>
              <a:rPr lang="ru-RU" dirty="0"/>
              <a:t> ІІІ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через </a:t>
            </a:r>
            <a:r>
              <a:rPr lang="ru-RU" dirty="0" err="1"/>
              <a:t>гематоенцефалічний</a:t>
            </a:r>
            <a:r>
              <a:rPr lang="ru-RU" dirty="0"/>
              <a:t> </a:t>
            </a:r>
            <a:r>
              <a:rPr lang="ru-RU" dirty="0" err="1"/>
              <a:t>бар’єр</a:t>
            </a:r>
            <a:r>
              <a:rPr lang="ru-RU" dirty="0"/>
              <a:t> і як </a:t>
            </a:r>
            <a:r>
              <a:rPr lang="ru-RU" dirty="0" err="1"/>
              <a:t>альтернативні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ru-RU" dirty="0" err="1"/>
              <a:t>грамнегативними</a:t>
            </a:r>
            <a:r>
              <a:rPr lang="ru-RU" dirty="0"/>
              <a:t> </a:t>
            </a:r>
            <a:r>
              <a:rPr lang="ru-RU" dirty="0" err="1"/>
              <a:t>бактеріями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61679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B2D4B-1B8E-5265-5B2D-078D01A6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Історія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510E2-CD37-70EA-BACB-9F97F64F3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4804507" cy="4195481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виділені</a:t>
            </a:r>
            <a:r>
              <a:rPr lang="ru-RU" dirty="0"/>
              <a:t> з культур </a:t>
            </a:r>
            <a:r>
              <a:rPr lang="en-US" dirty="0" err="1"/>
              <a:t>Cephalosporium</a:t>
            </a:r>
            <a:r>
              <a:rPr lang="en-US" dirty="0"/>
              <a:t> acremonium </a:t>
            </a:r>
            <a:r>
              <a:rPr lang="ru-RU" dirty="0"/>
              <a:t>в 1948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італійським</a:t>
            </a:r>
            <a:r>
              <a:rPr lang="ru-RU" dirty="0"/>
              <a:t> </a:t>
            </a:r>
            <a:r>
              <a:rPr lang="ru-RU" dirty="0" err="1"/>
              <a:t>ученим</a:t>
            </a:r>
            <a:r>
              <a:rPr lang="ru-RU" dirty="0"/>
              <a:t> Джузеппе </a:t>
            </a:r>
            <a:r>
              <a:rPr lang="ru-RU" dirty="0" err="1"/>
              <a:t>Бротзу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зауважив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</a:t>
            </a:r>
            <a:r>
              <a:rPr lang="ru-RU" dirty="0" err="1"/>
              <a:t>продукували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ефективно</a:t>
            </a:r>
            <a:r>
              <a:rPr lang="ru-RU" dirty="0"/>
              <a:t> </a:t>
            </a:r>
            <a:r>
              <a:rPr lang="ru-RU" dirty="0" err="1"/>
              <a:t>знищували</a:t>
            </a:r>
            <a:r>
              <a:rPr lang="ru-RU" dirty="0"/>
              <a:t> </a:t>
            </a:r>
            <a:r>
              <a:rPr lang="en-US" dirty="0"/>
              <a:t>Salmonella Typhi, </a:t>
            </a:r>
            <a:r>
              <a:rPr lang="ru-RU" dirty="0" err="1"/>
              <a:t>збудника</a:t>
            </a:r>
            <a:r>
              <a:rPr lang="ru-RU" dirty="0"/>
              <a:t> тифу, </a:t>
            </a:r>
            <a:r>
              <a:rPr lang="ru-RU" dirty="0" err="1"/>
              <a:t>що</a:t>
            </a:r>
            <a:r>
              <a:rPr lang="ru-RU" dirty="0"/>
              <a:t> мав </a:t>
            </a:r>
            <a:r>
              <a:rPr lang="ru-RU" dirty="0" err="1"/>
              <a:t>активний</a:t>
            </a:r>
            <a:r>
              <a:rPr lang="ru-RU" dirty="0"/>
              <a:t> фермент бета-</a:t>
            </a:r>
            <a:r>
              <a:rPr lang="ru-RU" dirty="0" err="1"/>
              <a:t>лактамазу</a:t>
            </a:r>
            <a:r>
              <a:rPr lang="ru-RU" dirty="0"/>
              <a:t>. </a:t>
            </a:r>
            <a:r>
              <a:rPr lang="ru-RU" dirty="0" err="1"/>
              <a:t>Дослідники</a:t>
            </a:r>
            <a:r>
              <a:rPr lang="ru-RU" dirty="0"/>
              <a:t> з </a:t>
            </a:r>
            <a:r>
              <a:rPr lang="ru-RU" dirty="0" err="1"/>
              <a:t>Оксфордського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 </a:t>
            </a:r>
            <a:r>
              <a:rPr lang="ru-RU" dirty="0" err="1"/>
              <a:t>виділили</a:t>
            </a:r>
            <a:r>
              <a:rPr lang="ru-RU" dirty="0"/>
              <a:t> цефалоспорин </a:t>
            </a:r>
            <a:r>
              <a:rPr lang="en-US" dirty="0"/>
              <a:t>C. </a:t>
            </a:r>
            <a:r>
              <a:rPr lang="ru-RU" dirty="0"/>
              <a:t>Перший </a:t>
            </a:r>
            <a:r>
              <a:rPr lang="ru-RU" dirty="0" err="1"/>
              <a:t>антибіотик</a:t>
            </a:r>
            <a:r>
              <a:rPr lang="ru-RU" dirty="0"/>
              <a:t> з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— </a:t>
            </a:r>
            <a:r>
              <a:rPr lang="ru-RU" dirty="0" err="1"/>
              <a:t>цефалотин</a:t>
            </a:r>
            <a:r>
              <a:rPr lang="ru-RU" dirty="0"/>
              <a:t> —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отриманий</a:t>
            </a:r>
            <a:r>
              <a:rPr lang="ru-RU" dirty="0"/>
              <a:t> </a:t>
            </a:r>
            <a:r>
              <a:rPr lang="ru-RU" dirty="0" err="1"/>
              <a:t>компанією</a:t>
            </a:r>
            <a:r>
              <a:rPr lang="ru-RU" dirty="0"/>
              <a:t> </a:t>
            </a:r>
            <a:r>
              <a:rPr lang="ru-RU" dirty="0" err="1"/>
              <a:t>Елі</a:t>
            </a:r>
            <a:r>
              <a:rPr lang="ru-RU" dirty="0"/>
              <a:t> </a:t>
            </a:r>
            <a:r>
              <a:rPr lang="ru-RU" dirty="0" err="1"/>
              <a:t>Ліллі</a:t>
            </a:r>
            <a:r>
              <a:rPr lang="ru-RU" dirty="0"/>
              <a:t>. З того часу </a:t>
            </a:r>
            <a:r>
              <a:rPr lang="ru-RU" dirty="0" err="1"/>
              <a:t>пройшли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етапів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призвели</a:t>
            </a:r>
            <a:r>
              <a:rPr lang="ru-RU" dirty="0"/>
              <a:t> до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/>
              <a:t>Перше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введено в </a:t>
            </a:r>
            <a:r>
              <a:rPr lang="ru-RU" dirty="0" err="1"/>
              <a:t>клінічну</a:t>
            </a:r>
            <a:r>
              <a:rPr lang="ru-RU" dirty="0"/>
              <a:t> практику в 1964 </a:t>
            </a:r>
            <a:r>
              <a:rPr lang="ru-RU" dirty="0" err="1"/>
              <a:t>році</a:t>
            </a:r>
            <a:r>
              <a:rPr lang="ru-RU" dirty="0"/>
              <a:t>. Друге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слідувало</a:t>
            </a:r>
            <a:r>
              <a:rPr lang="ru-RU" dirty="0"/>
              <a:t> </a:t>
            </a:r>
            <a:r>
              <a:rPr lang="ru-RU" dirty="0" err="1"/>
              <a:t>пізніше</a:t>
            </a:r>
            <a:r>
              <a:rPr lang="ru-RU" dirty="0"/>
              <a:t>,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мали</a:t>
            </a:r>
            <a:r>
              <a:rPr lang="ru-RU" dirty="0"/>
              <a:t> </a:t>
            </a:r>
            <a:r>
              <a:rPr lang="ru-RU" dirty="0" err="1"/>
              <a:t>поліпшену</a:t>
            </a:r>
            <a:r>
              <a:rPr lang="ru-RU" dirty="0"/>
              <a:t> </a:t>
            </a:r>
            <a:r>
              <a:rPr lang="ru-RU" dirty="0" err="1"/>
              <a:t>стабільність</a:t>
            </a:r>
            <a:r>
              <a:rPr lang="ru-RU" dirty="0"/>
              <a:t> та </a:t>
            </a:r>
            <a:r>
              <a:rPr lang="ru-RU" dirty="0" err="1"/>
              <a:t>активність</a:t>
            </a:r>
            <a:r>
              <a:rPr lang="ru-RU" dirty="0"/>
              <a:t>.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постійним</a:t>
            </a:r>
            <a:r>
              <a:rPr lang="ru-RU" dirty="0"/>
              <a:t> </a:t>
            </a:r>
            <a:r>
              <a:rPr lang="ru-RU" dirty="0" err="1"/>
              <a:t>дослідженням</a:t>
            </a:r>
            <a:r>
              <a:rPr lang="ru-RU" dirty="0"/>
              <a:t> і </a:t>
            </a:r>
            <a:r>
              <a:rPr lang="ru-RU" dirty="0" err="1"/>
              <a:t>вдосконаленням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з'явилися</a:t>
            </a:r>
            <a:r>
              <a:rPr lang="ru-RU" dirty="0"/>
              <a:t> </a:t>
            </a: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з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розширеним</a:t>
            </a:r>
            <a:r>
              <a:rPr lang="ru-RU" dirty="0"/>
              <a:t> спектром </a:t>
            </a:r>
            <a:r>
              <a:rPr lang="ru-RU" dirty="0" err="1"/>
              <a:t>дії</a:t>
            </a:r>
            <a:r>
              <a:rPr lang="ru-RU" dirty="0"/>
              <a:t> та </a:t>
            </a:r>
            <a:r>
              <a:rPr lang="ru-RU" dirty="0" err="1"/>
              <a:t>покращеною</a:t>
            </a:r>
            <a:r>
              <a:rPr lang="ru-RU" dirty="0"/>
              <a:t> </a:t>
            </a:r>
            <a:r>
              <a:rPr lang="ru-RU" dirty="0" err="1"/>
              <a:t>активністю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026" name="Picture 2" descr="Giuseppe Brotzu: il padre delle cefalosporine - Microbiologia Italia">
            <a:extLst>
              <a:ext uri="{FF2B5EF4-FFF2-40B4-BE49-F238E27FC236}">
                <a16:creationId xmlns:a16="http://schemas.microsoft.com/office/drawing/2014/main" xmlns="" id="{C33D1991-121C-CFDB-1A03-DC04FAFD2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7819" y="2052918"/>
            <a:ext cx="48768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377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8C4B01-AB09-AC92-4AA4-010C6F54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третього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покоління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FB906B9-2505-2C8B-EC5F-6E861772B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553300" cy="419548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хімічною</a:t>
            </a:r>
            <a:r>
              <a:rPr lang="ru-RU" dirty="0"/>
              <a:t> структурою та </a:t>
            </a:r>
            <a:r>
              <a:rPr lang="ru-RU" dirty="0" err="1"/>
              <a:t>механізмом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попередників</a:t>
            </a:r>
            <a:r>
              <a:rPr lang="ru-RU" dirty="0"/>
              <a:t>. Вони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амінопеніциліновий</a:t>
            </a:r>
            <a:r>
              <a:rPr lang="ru-RU" dirty="0"/>
              <a:t> ядро та </a:t>
            </a:r>
            <a:r>
              <a:rPr lang="ru-RU" dirty="0" err="1"/>
              <a:t>бічний</a:t>
            </a:r>
            <a:r>
              <a:rPr lang="ru-RU" dirty="0"/>
              <a:t> </a:t>
            </a:r>
            <a:r>
              <a:rPr lang="ru-RU" dirty="0" err="1"/>
              <a:t>ланцюг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стабільність</a:t>
            </a:r>
            <a:r>
              <a:rPr lang="ru-RU" dirty="0"/>
              <a:t> та </a:t>
            </a:r>
            <a:r>
              <a:rPr lang="ru-RU" dirty="0" err="1"/>
              <a:t>активність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/>
              <a:t>Основною </a:t>
            </a:r>
            <a:r>
              <a:rPr lang="ru-RU" dirty="0" err="1"/>
              <a:t>особливістю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є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грам-негативних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ентеробактерій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викликачами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робить </a:t>
            </a: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ефективними</a:t>
            </a:r>
            <a:r>
              <a:rPr lang="ru-RU" dirty="0"/>
              <a:t> в </a:t>
            </a:r>
            <a:r>
              <a:rPr lang="ru-RU" dirty="0" err="1"/>
              <a:t>лікуванні</a:t>
            </a:r>
            <a:r>
              <a:rPr lang="ru-RU" dirty="0"/>
              <a:t> широкого спектру </a:t>
            </a:r>
            <a:r>
              <a:rPr lang="ru-RU" dirty="0" err="1"/>
              <a:t>захворювань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A67C31B4-C216-5FEF-7EE3-71FD2C45D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2957" y="4549556"/>
            <a:ext cx="4966085" cy="189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668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A06DC1-41CE-5152-DAE1-FC5C7B64E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Спектр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дії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032FD3-99EE-0FA4-11D7-623651F4D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416758" cy="4195481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розширений</a:t>
            </a:r>
            <a:r>
              <a:rPr lang="ru-RU" dirty="0"/>
              <a:t> спектр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охоплюючи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грам-позитивних</a:t>
            </a:r>
            <a:r>
              <a:rPr lang="ru-RU" dirty="0"/>
              <a:t> та </a:t>
            </a:r>
            <a:r>
              <a:rPr lang="ru-RU" dirty="0" err="1"/>
              <a:t>грам-негативних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. Вони </a:t>
            </a:r>
            <a:r>
              <a:rPr lang="ru-RU" dirty="0" err="1"/>
              <a:t>активні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продукують</a:t>
            </a:r>
            <a:r>
              <a:rPr lang="ru-RU" dirty="0"/>
              <a:t> бета-</a:t>
            </a:r>
            <a:r>
              <a:rPr lang="ru-RU" dirty="0" err="1"/>
              <a:t>лактамази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бути </a:t>
            </a:r>
            <a:r>
              <a:rPr lang="ru-RU" dirty="0" err="1"/>
              <a:t>ефективними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збільшеної</a:t>
            </a:r>
            <a:r>
              <a:rPr lang="ru-RU" dirty="0"/>
              <a:t> </a:t>
            </a:r>
            <a:r>
              <a:rPr lang="ru-RU" dirty="0" err="1"/>
              <a:t>резистентності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 err="1"/>
              <a:t>Це</a:t>
            </a:r>
            <a:r>
              <a:rPr lang="ru-RU" dirty="0"/>
              <a:t> робить </a:t>
            </a: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важливими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інфекціями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складними</a:t>
            </a:r>
            <a:r>
              <a:rPr lang="ru-RU" dirty="0"/>
              <a:t> </a:t>
            </a:r>
            <a:r>
              <a:rPr lang="ru-RU" dirty="0" err="1"/>
              <a:t>клінічними</a:t>
            </a:r>
            <a:r>
              <a:rPr lang="ru-RU" dirty="0"/>
              <a:t> </a:t>
            </a:r>
            <a:r>
              <a:rPr lang="ru-RU" dirty="0" err="1"/>
              <a:t>умовами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074" name="Picture 2" descr="Цефалоспорини — Вікіпедія">
            <a:extLst>
              <a:ext uri="{FF2B5EF4-FFF2-40B4-BE49-F238E27FC236}">
                <a16:creationId xmlns:a16="http://schemas.microsoft.com/office/drawing/2014/main" xmlns="" id="{C03512B0-0488-2E90-DF8F-7321BFC23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1551" y="2558409"/>
            <a:ext cx="4593195" cy="318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911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74519A-E647-9202-D0B4-417DC3C97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Механізм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дії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F77B3A-F7C5-0F5C-119C-5C2DD3078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488319" cy="4195481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з </a:t>
            </a:r>
            <a:r>
              <a:rPr lang="ru-RU" dirty="0" err="1"/>
              <a:t>бактеріальною</a:t>
            </a:r>
            <a:r>
              <a:rPr lang="ru-RU" dirty="0"/>
              <a:t> </a:t>
            </a:r>
            <a:r>
              <a:rPr lang="ru-RU" dirty="0" err="1"/>
              <a:t>клітинною</a:t>
            </a:r>
            <a:r>
              <a:rPr lang="ru-RU" dirty="0"/>
              <a:t> </a:t>
            </a:r>
            <a:r>
              <a:rPr lang="ru-RU" dirty="0" err="1"/>
              <a:t>стінкою</a:t>
            </a:r>
            <a:r>
              <a:rPr lang="ru-RU" dirty="0"/>
              <a:t>. Вони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порушення</a:t>
            </a:r>
            <a:r>
              <a:rPr lang="ru-RU" dirty="0"/>
              <a:t> синтезу </a:t>
            </a:r>
            <a:r>
              <a:rPr lang="ru-RU" dirty="0" err="1"/>
              <a:t>пептідоглікану</a:t>
            </a:r>
            <a:r>
              <a:rPr lang="ru-RU" dirty="0"/>
              <a:t>,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пошкодження</a:t>
            </a:r>
            <a:r>
              <a:rPr lang="ru-RU" dirty="0"/>
              <a:t> та </a:t>
            </a:r>
            <a:r>
              <a:rPr lang="ru-RU" dirty="0" err="1"/>
              <a:t>гибелі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механізм</a:t>
            </a:r>
            <a:r>
              <a:rPr lang="ru-RU" dirty="0"/>
              <a:t> є </a:t>
            </a:r>
            <a:r>
              <a:rPr lang="ru-RU" dirty="0" err="1"/>
              <a:t>специфічним</a:t>
            </a:r>
            <a:r>
              <a:rPr lang="ru-RU" dirty="0"/>
              <a:t> для </a:t>
            </a:r>
            <a:r>
              <a:rPr lang="ru-RU" dirty="0" err="1"/>
              <a:t>бактерій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робить </a:t>
            </a: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високоелективними</a:t>
            </a:r>
            <a:r>
              <a:rPr lang="ru-RU" dirty="0"/>
              <a:t> у </a:t>
            </a:r>
            <a:r>
              <a:rPr lang="ru-RU" dirty="0" err="1"/>
              <a:t>впливі</a:t>
            </a:r>
            <a:r>
              <a:rPr lang="ru-RU" dirty="0"/>
              <a:t> на </a:t>
            </a:r>
            <a:r>
              <a:rPr lang="ru-RU" dirty="0" err="1"/>
              <a:t>патогени</a:t>
            </a:r>
            <a:r>
              <a:rPr lang="ru-RU" dirty="0"/>
              <a:t> та </a:t>
            </a:r>
            <a:r>
              <a:rPr lang="ru-RU" dirty="0" err="1"/>
              <a:t>низько</a:t>
            </a:r>
            <a:r>
              <a:rPr lang="ru-RU" dirty="0"/>
              <a:t> </a:t>
            </a:r>
            <a:r>
              <a:rPr lang="ru-RU" dirty="0" err="1"/>
              <a:t>токсичними</a:t>
            </a:r>
            <a:r>
              <a:rPr lang="ru-RU" dirty="0"/>
              <a:t> для людей.</a:t>
            </a:r>
          </a:p>
          <a:p>
            <a:endParaRPr lang="ru-RU" dirty="0"/>
          </a:p>
        </p:txBody>
      </p:sp>
      <p:pic>
        <p:nvPicPr>
          <p:cNvPr id="1026" name="Picture 2" descr="Реферат: Цефалоспорины: спектр активности, направления клинического  применения - BestReferat.ru">
            <a:extLst>
              <a:ext uri="{FF2B5EF4-FFF2-40B4-BE49-F238E27FC236}">
                <a16:creationId xmlns:a16="http://schemas.microsoft.com/office/drawing/2014/main" xmlns="" id="{657CF005-D587-4E36-83C0-949507452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1631" y="2739270"/>
            <a:ext cx="3773288" cy="234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6076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D69C57-8F9B-EDB5-7668-6F8C34F03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Клінічне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3D9D11-EDAE-13D3-A132-F3C1154FD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9082308" cy="419548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400" dirty="0" err="1"/>
              <a:t>Цефалоспорини</a:t>
            </a:r>
            <a:r>
              <a:rPr lang="ru-RU" sz="1400" dirty="0"/>
              <a:t> </a:t>
            </a:r>
            <a:r>
              <a:rPr lang="ru-RU" sz="1400" dirty="0" err="1"/>
              <a:t>третього</a:t>
            </a:r>
            <a:r>
              <a:rPr lang="ru-RU" sz="1400" dirty="0"/>
              <a:t> </a:t>
            </a:r>
            <a:r>
              <a:rPr lang="ru-RU" sz="1400" dirty="0" err="1"/>
              <a:t>покоління</a:t>
            </a:r>
            <a:r>
              <a:rPr lang="ru-RU" sz="1400" dirty="0"/>
              <a:t> </a:t>
            </a:r>
            <a:r>
              <a:rPr lang="ru-RU" sz="1400" dirty="0" err="1"/>
              <a:t>знайшли</a:t>
            </a:r>
            <a:r>
              <a:rPr lang="ru-RU" sz="1400" dirty="0"/>
              <a:t> </a:t>
            </a:r>
            <a:r>
              <a:rPr lang="ru-RU" sz="1400" dirty="0" err="1"/>
              <a:t>широке</a:t>
            </a:r>
            <a:r>
              <a:rPr lang="ru-RU" sz="1400" dirty="0"/>
              <a:t> </a:t>
            </a:r>
            <a:r>
              <a:rPr lang="ru-RU" sz="1400" dirty="0" err="1"/>
              <a:t>застосування</a:t>
            </a:r>
            <a:r>
              <a:rPr lang="ru-RU" sz="1400" dirty="0"/>
              <a:t> у </a:t>
            </a:r>
            <a:r>
              <a:rPr lang="ru-RU" sz="1400" dirty="0" err="1"/>
              <a:t>клініці</a:t>
            </a:r>
            <a:r>
              <a:rPr lang="ru-RU" sz="1400" dirty="0"/>
              <a:t> для </a:t>
            </a:r>
            <a:r>
              <a:rPr lang="ru-RU" sz="1400" dirty="0" err="1"/>
              <a:t>лікування</a:t>
            </a:r>
            <a:r>
              <a:rPr lang="ru-RU" sz="1400" dirty="0"/>
              <a:t> </a:t>
            </a:r>
            <a:r>
              <a:rPr lang="ru-RU" sz="1400" dirty="0" err="1"/>
              <a:t>різних</a:t>
            </a:r>
            <a:r>
              <a:rPr lang="ru-RU" sz="1400" dirty="0"/>
              <a:t> </a:t>
            </a:r>
            <a:r>
              <a:rPr lang="ru-RU" sz="1400" dirty="0" err="1"/>
              <a:t>інфекцій</a:t>
            </a:r>
            <a:r>
              <a:rPr lang="ru-RU" sz="1400" dirty="0"/>
              <a:t>. Вони </a:t>
            </a:r>
            <a:r>
              <a:rPr lang="ru-RU" sz="1400" dirty="0" err="1"/>
              <a:t>ефективні</a:t>
            </a:r>
            <a:r>
              <a:rPr lang="ru-RU" sz="1400" dirty="0"/>
              <a:t> при </a:t>
            </a:r>
            <a:r>
              <a:rPr lang="ru-RU" sz="1400" dirty="0" err="1"/>
              <a:t>лікуванні</a:t>
            </a:r>
            <a:r>
              <a:rPr lang="ru-RU" sz="1400" dirty="0"/>
              <a:t> </a:t>
            </a:r>
            <a:r>
              <a:rPr lang="ru-RU" sz="1400" dirty="0" err="1"/>
              <a:t>інфекцій</a:t>
            </a:r>
            <a:r>
              <a:rPr lang="ru-RU" sz="1400" dirty="0"/>
              <a:t> </a:t>
            </a:r>
            <a:r>
              <a:rPr lang="ru-RU" sz="1400" dirty="0" err="1"/>
              <a:t>верхніх</a:t>
            </a:r>
            <a:r>
              <a:rPr lang="ru-RU" sz="1400" dirty="0"/>
              <a:t> та </a:t>
            </a:r>
            <a:r>
              <a:rPr lang="ru-RU" sz="1400" dirty="0" err="1"/>
              <a:t>нижніх</a:t>
            </a:r>
            <a:r>
              <a:rPr lang="ru-RU" sz="1400" dirty="0"/>
              <a:t> </a:t>
            </a:r>
            <a:r>
              <a:rPr lang="ru-RU" sz="1400" dirty="0" err="1"/>
              <a:t>дихальних</a:t>
            </a:r>
            <a:r>
              <a:rPr lang="ru-RU" sz="1400" dirty="0"/>
              <a:t> </a:t>
            </a:r>
            <a:r>
              <a:rPr lang="ru-RU" sz="1400" dirty="0" err="1"/>
              <a:t>шляхів</a:t>
            </a:r>
            <a:r>
              <a:rPr lang="ru-RU" sz="1400" dirty="0"/>
              <a:t>, </a:t>
            </a:r>
            <a:r>
              <a:rPr lang="ru-RU" sz="1400" dirty="0" err="1"/>
              <a:t>сечовивідних</a:t>
            </a:r>
            <a:r>
              <a:rPr lang="ru-RU" sz="1400" dirty="0"/>
              <a:t> </a:t>
            </a:r>
            <a:r>
              <a:rPr lang="ru-RU" sz="1400" dirty="0" err="1"/>
              <a:t>шляхів</a:t>
            </a:r>
            <a:r>
              <a:rPr lang="ru-RU" sz="1400" dirty="0"/>
              <a:t>, </a:t>
            </a:r>
            <a:r>
              <a:rPr lang="ru-RU" sz="1400" dirty="0" err="1"/>
              <a:t>шкіри</a:t>
            </a:r>
            <a:r>
              <a:rPr lang="ru-RU" sz="1400" dirty="0"/>
              <a:t> та </a:t>
            </a:r>
            <a:r>
              <a:rPr lang="ru-RU" sz="1400" dirty="0" err="1"/>
              <a:t>інших</a:t>
            </a:r>
            <a:r>
              <a:rPr lang="ru-RU" sz="1400" dirty="0"/>
              <a:t> систем </a:t>
            </a:r>
            <a:r>
              <a:rPr lang="ru-RU" sz="1400" dirty="0" err="1"/>
              <a:t>організму</a:t>
            </a:r>
            <a:r>
              <a:rPr lang="ru-RU" sz="1400" dirty="0"/>
              <a:t>.</a:t>
            </a:r>
          </a:p>
          <a:p>
            <a:pPr marL="0" indent="0" algn="l">
              <a:buNone/>
            </a:pPr>
            <a:r>
              <a:rPr lang="ru-RU" sz="1400" dirty="0" err="1"/>
              <a:t>Цефтазидим</a:t>
            </a:r>
            <a:r>
              <a:rPr lang="ru-RU" sz="1400" dirty="0"/>
              <a:t>, </a:t>
            </a:r>
            <a:r>
              <a:rPr lang="ru-RU" sz="1400" dirty="0" err="1"/>
              <a:t>наприклад</a:t>
            </a:r>
            <a:r>
              <a:rPr lang="ru-RU" sz="1400" dirty="0"/>
              <a:t>, є </a:t>
            </a:r>
            <a:r>
              <a:rPr lang="ru-RU" sz="1400" dirty="0" err="1"/>
              <a:t>ефективним</a:t>
            </a:r>
            <a:r>
              <a:rPr lang="ru-RU" sz="1400" dirty="0"/>
              <a:t> </a:t>
            </a:r>
            <a:r>
              <a:rPr lang="ru-RU" sz="1400" dirty="0" err="1"/>
              <a:t>проти</a:t>
            </a:r>
            <a:r>
              <a:rPr lang="ru-RU" sz="1400" dirty="0"/>
              <a:t> </a:t>
            </a:r>
            <a:r>
              <a:rPr lang="ru-RU" sz="1400" dirty="0" err="1"/>
              <a:t>псевдомонад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робить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важливим</a:t>
            </a:r>
            <a:r>
              <a:rPr lang="ru-RU" sz="1400" dirty="0"/>
              <a:t> </a:t>
            </a:r>
            <a:r>
              <a:rPr lang="ru-RU" sz="1400" dirty="0" err="1"/>
              <a:t>засобом</a:t>
            </a:r>
            <a:r>
              <a:rPr lang="ru-RU" sz="1400" dirty="0"/>
              <a:t> у </a:t>
            </a:r>
            <a:r>
              <a:rPr lang="ru-RU" sz="1400" dirty="0" err="1"/>
              <a:t>лікуванні</a:t>
            </a:r>
            <a:r>
              <a:rPr lang="ru-RU" sz="1400" dirty="0"/>
              <a:t> </a:t>
            </a:r>
            <a:r>
              <a:rPr lang="ru-RU" sz="1400" dirty="0" err="1"/>
              <a:t>гострих</a:t>
            </a:r>
            <a:r>
              <a:rPr lang="ru-RU" sz="1400" dirty="0"/>
              <a:t> та </a:t>
            </a:r>
            <a:r>
              <a:rPr lang="ru-RU" sz="1400" dirty="0" err="1"/>
              <a:t>хронічних</a:t>
            </a:r>
            <a:r>
              <a:rPr lang="ru-RU" sz="1400" dirty="0"/>
              <a:t> </a:t>
            </a:r>
            <a:r>
              <a:rPr lang="ru-RU" sz="1400" dirty="0" err="1"/>
              <a:t>інфекцій</a:t>
            </a:r>
            <a:r>
              <a:rPr lang="ru-RU" sz="1400" dirty="0"/>
              <a:t>.</a:t>
            </a:r>
          </a:p>
          <a:p>
            <a:pPr marL="0" indent="0" algn="l">
              <a:buNone/>
            </a:pPr>
            <a:r>
              <a:rPr lang="ru-RU" sz="1400" dirty="0" err="1"/>
              <a:t>Цефалоспорини</a:t>
            </a:r>
            <a:r>
              <a:rPr lang="ru-RU" sz="1400" dirty="0"/>
              <a:t> </a:t>
            </a:r>
            <a:r>
              <a:rPr lang="ru-RU" sz="1400" dirty="0" err="1"/>
              <a:t>третього</a:t>
            </a:r>
            <a:r>
              <a:rPr lang="ru-RU" sz="1400" dirty="0"/>
              <a:t> </a:t>
            </a:r>
            <a:r>
              <a:rPr lang="ru-RU" sz="1400" dirty="0" err="1"/>
              <a:t>покоління</a:t>
            </a:r>
            <a:r>
              <a:rPr lang="ru-RU" sz="1400" dirty="0"/>
              <a:t>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використовуватися</a:t>
            </a:r>
            <a:r>
              <a:rPr lang="ru-RU" sz="1400" dirty="0"/>
              <a:t> у </a:t>
            </a:r>
            <a:r>
              <a:rPr lang="ru-RU" sz="1400" dirty="0" err="1"/>
              <a:t>хірургічній</a:t>
            </a:r>
            <a:r>
              <a:rPr lang="ru-RU" sz="1400" dirty="0"/>
              <a:t> </a:t>
            </a:r>
            <a:r>
              <a:rPr lang="ru-RU" sz="1400" dirty="0" err="1"/>
              <a:t>практиці</a:t>
            </a:r>
            <a:r>
              <a:rPr lang="ru-RU" sz="1400" dirty="0"/>
              <a:t> для </a:t>
            </a:r>
            <a:r>
              <a:rPr lang="ru-RU" sz="1400" dirty="0" err="1"/>
              <a:t>профілактики</a:t>
            </a:r>
            <a:r>
              <a:rPr lang="ru-RU" sz="1400" dirty="0"/>
              <a:t> </a:t>
            </a:r>
            <a:r>
              <a:rPr lang="ru-RU" sz="1400" dirty="0" err="1"/>
              <a:t>інфекцій</a:t>
            </a:r>
            <a:r>
              <a:rPr lang="ru-RU" sz="1400" dirty="0"/>
              <a:t>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операцій</a:t>
            </a:r>
            <a:r>
              <a:rPr lang="ru-RU" sz="1400" dirty="0"/>
              <a:t>.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5953D0BC-A494-A8CD-CA10-0F58F41FB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7880" y="4261621"/>
            <a:ext cx="6296239" cy="214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429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148D29-186D-332E-1D42-74F335D7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Переваги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обмеження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8CD4A5-FF4D-F196-2AEB-C139D278A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dirty="0" err="1"/>
              <a:t>Переваги</a:t>
            </a:r>
            <a:r>
              <a:rPr lang="ru-RU" dirty="0"/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грам-негативних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подолати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бета-</a:t>
            </a:r>
            <a:r>
              <a:rPr lang="ru-RU" dirty="0" err="1"/>
              <a:t>лактамаз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у </a:t>
            </a:r>
            <a:r>
              <a:rPr lang="ru-RU" dirty="0" err="1"/>
              <a:t>відношенні</a:t>
            </a:r>
            <a:r>
              <a:rPr lang="ru-RU" dirty="0"/>
              <a:t> </a:t>
            </a:r>
            <a:r>
              <a:rPr lang="ru-RU" dirty="0" err="1"/>
              <a:t>резистентних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 err="1"/>
              <a:t>Розширений</a:t>
            </a:r>
            <a:r>
              <a:rPr lang="ru-RU" dirty="0"/>
              <a:t> спектр </a:t>
            </a:r>
            <a:r>
              <a:rPr lang="ru-RU" dirty="0" err="1"/>
              <a:t>дії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 err="1"/>
              <a:t>Обмеження</a:t>
            </a:r>
            <a:r>
              <a:rPr lang="ru-RU" dirty="0"/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резистентності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недотримання</a:t>
            </a:r>
            <a:r>
              <a:rPr lang="ru-RU" dirty="0"/>
              <a:t> правил </a:t>
            </a:r>
            <a:r>
              <a:rPr lang="ru-RU" dirty="0" err="1"/>
              <a:t>призначення</a:t>
            </a:r>
            <a:r>
              <a:rPr lang="ru-RU" dirty="0"/>
              <a:t> та </a:t>
            </a:r>
            <a:r>
              <a:rPr lang="ru-RU" dirty="0" err="1"/>
              <a:t>використання</a:t>
            </a:r>
            <a:r>
              <a:rPr lang="ru-RU" dirty="0"/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резистентні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до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4392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4ACFFD-E96E-4B41-9E90-358903F8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Порівняння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іншими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антибіотиками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C5CFF65-20CA-D17F-626C-723473571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504222" cy="4195481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групами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такими як </a:t>
            </a:r>
            <a:r>
              <a:rPr lang="ru-RU" dirty="0" err="1"/>
              <a:t>пеніциліни</a:t>
            </a:r>
            <a:r>
              <a:rPr lang="ru-RU" dirty="0"/>
              <a:t>, </a:t>
            </a:r>
            <a:r>
              <a:rPr lang="ru-RU" dirty="0" err="1"/>
              <a:t>макроліди</a:t>
            </a:r>
            <a:r>
              <a:rPr lang="ru-RU" dirty="0"/>
              <a:t> та </a:t>
            </a:r>
            <a:r>
              <a:rPr lang="ru-RU" dirty="0" err="1"/>
              <a:t>хінолони</a:t>
            </a:r>
            <a:r>
              <a:rPr lang="ru-RU" dirty="0"/>
              <a:t>. </a:t>
            </a:r>
            <a:r>
              <a:rPr lang="ru-RU" dirty="0" err="1"/>
              <a:t>Вибір</a:t>
            </a:r>
            <a:r>
              <a:rPr lang="ru-RU" dirty="0"/>
              <a:t> конкретного препарату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залежати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виду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резистентності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 err="1"/>
              <a:t>Оптимальне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їхню</a:t>
            </a:r>
            <a:r>
              <a:rPr lang="ru-RU" dirty="0"/>
              <a:t> </a:t>
            </a:r>
            <a:r>
              <a:rPr lang="ru-RU" dirty="0" err="1"/>
              <a:t>специфічну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та </a:t>
            </a:r>
            <a:r>
              <a:rPr lang="ru-RU" dirty="0" err="1"/>
              <a:t>безпеку</a:t>
            </a:r>
            <a:r>
              <a:rPr lang="ru-RU" dirty="0"/>
              <a:t> в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 descr="Цефіксим Віста таблетки 400 мг 10 шт - ціна, інструкція, купити в Україні |  Аптека DS">
            <a:extLst>
              <a:ext uri="{FF2B5EF4-FFF2-40B4-BE49-F238E27FC236}">
                <a16:creationId xmlns:a16="http://schemas.microsoft.com/office/drawing/2014/main" xmlns="" id="{42C002EF-DA75-DCA1-187E-2C2E52A2E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4952" y="2052918"/>
            <a:ext cx="21812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Цефоперазон комби порошок для р-ра д/ин. по 1000 мг/1000 мг №1 во флак. :  инструкция + цена в аптеках | Tabletki.ua">
            <a:extLst>
              <a:ext uri="{FF2B5EF4-FFF2-40B4-BE49-F238E27FC236}">
                <a16:creationId xmlns:a16="http://schemas.microsoft.com/office/drawing/2014/main" xmlns="" id="{CA341659-0A70-931F-158B-F0703D55D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6177" y="3084251"/>
            <a:ext cx="2138159" cy="213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Цефтриаксон-КМП 1 г флакон №10 стоимость, отзывы, инструкция, купить по  низкой цене в Украине: Киев, Днепр, Харьков, Одесса, Львов - 1 Социальная  Аптека">
            <a:extLst>
              <a:ext uri="{FF2B5EF4-FFF2-40B4-BE49-F238E27FC236}">
                <a16:creationId xmlns:a16="http://schemas.microsoft.com/office/drawing/2014/main" xmlns="" id="{AFB37931-9783-AC6F-B9B5-51C80CC96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7796" y="3891243"/>
            <a:ext cx="2048381" cy="20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8089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5CDD9F-DCAC-7F52-FF31-561AC148A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ефтазидим</a:t>
            </a:r>
            <a:r>
              <a:rPr lang="en-US" b="1" i="0" dirty="0">
                <a:solidFill>
                  <a:srgbClr val="D713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(Ceftazidime)</a:t>
            </a:r>
            <a:r>
              <a:rPr lang="en-US" b="1" i="0" dirty="0">
                <a:solidFill>
                  <a:srgbClr val="D713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US" b="1" i="0" dirty="0">
                <a:solidFill>
                  <a:srgbClr val="D71344"/>
                </a:solidFill>
                <a:effectLst/>
                <a:latin typeface="Arial" panose="020B0604020202020204" pitchFamily="34" charset="0"/>
              </a:rPr>
            </a:b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841D3E-57A4-96FF-439D-1D9EA4F73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746143" cy="419548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err="1"/>
              <a:t>Антибіотик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en-US" dirty="0"/>
              <a:t>III </a:t>
            </a:r>
            <a:r>
              <a:rPr lang="ru-RU" dirty="0" err="1"/>
              <a:t>покоління</a:t>
            </a:r>
            <a:r>
              <a:rPr lang="ru-RU" dirty="0"/>
              <a:t>. </a:t>
            </a:r>
            <a:r>
              <a:rPr lang="ru-RU" dirty="0" err="1"/>
              <a:t>Володіє</a:t>
            </a:r>
            <a:r>
              <a:rPr lang="ru-RU" dirty="0"/>
              <a:t> широким спектром і </a:t>
            </a:r>
            <a:r>
              <a:rPr lang="ru-RU" dirty="0" err="1"/>
              <a:t>діє</a:t>
            </a:r>
            <a:r>
              <a:rPr lang="ru-RU" dirty="0"/>
              <a:t> бактерицидно, </a:t>
            </a:r>
            <a:r>
              <a:rPr lang="ru-RU" dirty="0" err="1"/>
              <a:t>порушує</a:t>
            </a:r>
            <a:r>
              <a:rPr lang="ru-RU" dirty="0"/>
              <a:t> синтез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. </a:t>
            </a:r>
            <a:r>
              <a:rPr lang="ru-RU" dirty="0" err="1"/>
              <a:t>Стійкий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el-GR" dirty="0"/>
              <a:t>β-</a:t>
            </a:r>
            <a:r>
              <a:rPr lang="ru-RU" dirty="0" err="1"/>
              <a:t>лактамаз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Препарат </a:t>
            </a:r>
            <a:r>
              <a:rPr lang="ru-RU" dirty="0" err="1"/>
              <a:t>активний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: </a:t>
            </a:r>
            <a:r>
              <a:rPr lang="en-US" dirty="0" err="1"/>
              <a:t>Haemophilus</a:t>
            </a:r>
            <a:r>
              <a:rPr lang="en-US" dirty="0"/>
              <a:t> influenzae, Neisseria spp. (</a:t>
            </a:r>
            <a:r>
              <a:rPr lang="ru-RU" dirty="0"/>
              <a:t>у т.ч. </a:t>
            </a:r>
            <a:r>
              <a:rPr lang="en-US" dirty="0"/>
              <a:t>Neisseria gonorrhoeae), Citrobacter spp., Enterobacter </a:t>
            </a:r>
            <a:r>
              <a:rPr lang="en-US" dirty="0" err="1"/>
              <a:t>spp</a:t>
            </a:r>
            <a:r>
              <a:rPr lang="en-US" dirty="0"/>
              <a:t>, Escherichia coli, Klebsiella spp. (</a:t>
            </a:r>
            <a:r>
              <a:rPr lang="ru-RU" dirty="0"/>
              <a:t>у т.ч. </a:t>
            </a:r>
            <a:r>
              <a:rPr lang="en-US" dirty="0"/>
              <a:t>Klebsiella pneumoniae), </a:t>
            </a:r>
            <a:r>
              <a:rPr lang="en-US" dirty="0" err="1"/>
              <a:t>Morganella</a:t>
            </a:r>
            <a:r>
              <a:rPr lang="en-US" dirty="0"/>
              <a:t> spp. (</a:t>
            </a:r>
            <a:r>
              <a:rPr lang="ru-RU" dirty="0"/>
              <a:t>у т.ч. </a:t>
            </a:r>
            <a:r>
              <a:rPr lang="en-US" dirty="0" err="1"/>
              <a:t>Morganella</a:t>
            </a:r>
            <a:r>
              <a:rPr lang="en-US" dirty="0"/>
              <a:t> morganii), Proteus spp. (</a:t>
            </a:r>
            <a:r>
              <a:rPr lang="ru-RU" dirty="0"/>
              <a:t>у т.ч. </a:t>
            </a:r>
            <a:r>
              <a:rPr lang="en-US" dirty="0"/>
              <a:t>Proteus mirabilis /</a:t>
            </a:r>
            <a:r>
              <a:rPr lang="ru-RU" dirty="0" err="1"/>
              <a:t>індол-позитивні</a:t>
            </a:r>
            <a:r>
              <a:rPr lang="ru-RU" dirty="0"/>
              <a:t> </a:t>
            </a:r>
            <a:r>
              <a:rPr lang="ru-RU" dirty="0" err="1"/>
              <a:t>штами</a:t>
            </a:r>
            <a:r>
              <a:rPr lang="ru-RU" dirty="0"/>
              <a:t>/, </a:t>
            </a:r>
            <a:r>
              <a:rPr lang="en-US" dirty="0"/>
              <a:t>Proteus vulgaris), </a:t>
            </a:r>
            <a:r>
              <a:rPr lang="en-US" dirty="0" err="1"/>
              <a:t>Providensia</a:t>
            </a:r>
            <a:r>
              <a:rPr lang="en-US" dirty="0"/>
              <a:t> spp. (</a:t>
            </a:r>
            <a:r>
              <a:rPr lang="ru-RU" dirty="0"/>
              <a:t>у т.ч. </a:t>
            </a:r>
            <a:r>
              <a:rPr lang="en-US" dirty="0" err="1"/>
              <a:t>Providensia</a:t>
            </a:r>
            <a:r>
              <a:rPr lang="en-US" dirty="0"/>
              <a:t> </a:t>
            </a:r>
            <a:r>
              <a:rPr lang="en-US" dirty="0" err="1"/>
              <a:t>rettgeri</a:t>
            </a:r>
            <a:r>
              <a:rPr lang="en-US" dirty="0"/>
              <a:t>), Serratia spp.., Acinetobacter spp., </a:t>
            </a:r>
            <a:r>
              <a:rPr lang="en-US" dirty="0" err="1"/>
              <a:t>Haemophilus</a:t>
            </a:r>
            <a:r>
              <a:rPr lang="en-US" dirty="0"/>
              <a:t> </a:t>
            </a:r>
            <a:r>
              <a:rPr lang="en-US" dirty="0" err="1"/>
              <a:t>parainfluenzae</a:t>
            </a:r>
            <a:r>
              <a:rPr lang="en-US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штами</a:t>
            </a:r>
            <a:r>
              <a:rPr lang="ru-RU" dirty="0"/>
              <a:t>, </a:t>
            </a:r>
            <a:r>
              <a:rPr lang="ru-RU" dirty="0" err="1"/>
              <a:t>стійкі</a:t>
            </a:r>
            <a:r>
              <a:rPr lang="ru-RU" dirty="0"/>
              <a:t> до </a:t>
            </a:r>
            <a:r>
              <a:rPr lang="ru-RU" dirty="0" err="1"/>
              <a:t>ампіциліну</a:t>
            </a:r>
            <a:r>
              <a:rPr lang="ru-RU" dirty="0"/>
              <a:t>), </a:t>
            </a:r>
            <a:r>
              <a:rPr lang="en-US" dirty="0"/>
              <a:t>Pasteurella </a:t>
            </a:r>
            <a:r>
              <a:rPr lang="en-US" dirty="0" err="1"/>
              <a:t>multocida</a:t>
            </a:r>
            <a:r>
              <a:rPr lang="en-US" dirty="0"/>
              <a:t>, Salmonella spp., Shigella spp., Yersinia enterocolitica.</a:t>
            </a:r>
          </a:p>
          <a:p>
            <a:endParaRPr lang="en-US" dirty="0"/>
          </a:p>
          <a:p>
            <a:pPr marL="0" indent="0">
              <a:buNone/>
            </a:pPr>
            <a:r>
              <a:rPr lang="ru-RU" dirty="0" err="1"/>
              <a:t>Цефтазидим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найвищу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ІІІ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en-US" dirty="0"/>
              <a:t>Pseudomonas aeruginosa </a:t>
            </a:r>
            <a:r>
              <a:rPr lang="ru-RU" dirty="0"/>
              <a:t>і </a:t>
            </a:r>
            <a:r>
              <a:rPr lang="ru-RU" dirty="0" err="1"/>
              <a:t>внутрішньогоспітальної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Препарат </a:t>
            </a:r>
            <a:r>
              <a:rPr lang="ru-RU" dirty="0" err="1"/>
              <a:t>активний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грампозитивних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: </a:t>
            </a:r>
            <a:r>
              <a:rPr lang="en-US" dirty="0"/>
              <a:t>Micrococcus spp., Streptococcus spp. (</a:t>
            </a:r>
            <a:r>
              <a:rPr lang="ru-RU" dirty="0"/>
              <a:t>у т. ч. </a:t>
            </a:r>
            <a:r>
              <a:rPr lang="en-US" dirty="0"/>
              <a:t>Streptococcus aureus, Streptococcus mitis, Streptococcus pneumoniae, Streptococcus pyogenes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en-US" dirty="0"/>
              <a:t>A, Streptococcus </a:t>
            </a:r>
            <a:r>
              <a:rPr lang="en-US" dirty="0" err="1"/>
              <a:t>viridans</a:t>
            </a:r>
            <a:r>
              <a:rPr lang="en-US" dirty="0"/>
              <a:t> /</a:t>
            </a:r>
            <a:r>
              <a:rPr lang="ru-RU" dirty="0" err="1"/>
              <a:t>виключаючи</a:t>
            </a:r>
            <a:r>
              <a:rPr lang="ru-RU" dirty="0"/>
              <a:t> </a:t>
            </a:r>
            <a:r>
              <a:rPr lang="en-US" dirty="0"/>
              <a:t>Streptococcus faecalis/), </a:t>
            </a:r>
            <a:r>
              <a:rPr lang="ru-RU" dirty="0" err="1"/>
              <a:t>метицилін-чутливих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 </a:t>
            </a:r>
            <a:r>
              <a:rPr lang="en-US" dirty="0"/>
              <a:t>Staphylococcus aureus, Staphylococcus epidermidis.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2050" name="Picture 2" descr="Цефтазидим цена на препарат в уколах, инструкция - купить антибиотик в  Украине - МИС Аптека 9-1-1">
            <a:extLst>
              <a:ext uri="{FF2B5EF4-FFF2-40B4-BE49-F238E27FC236}">
                <a16:creationId xmlns:a16="http://schemas.microsoft.com/office/drawing/2014/main" xmlns="" id="{4CDF9EB0-DD68-1773-1DB0-DDDF66B94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9455" y="2052918"/>
            <a:ext cx="3200398" cy="320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0473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917A20-4767-4F63-A1FB-99281C34D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Цефтазидим</a:t>
            </a:r>
            <a:r>
              <a:rPr lang="ru-RU" dirty="0"/>
              <a:t> </a:t>
            </a:r>
            <a:r>
              <a:rPr lang="ru-RU" dirty="0" err="1"/>
              <a:t>активний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анаеробних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: </a:t>
            </a:r>
            <a:r>
              <a:rPr lang="en-US" dirty="0"/>
              <a:t>Bacteroides spp. (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 </a:t>
            </a:r>
            <a:r>
              <a:rPr lang="en-US" dirty="0" err="1"/>
              <a:t>Bacterioides</a:t>
            </a:r>
            <a:r>
              <a:rPr lang="en-US" dirty="0"/>
              <a:t> fragilis </a:t>
            </a:r>
            <a:r>
              <a:rPr lang="ru-RU" dirty="0" err="1"/>
              <a:t>резистентні</a:t>
            </a:r>
            <a:r>
              <a:rPr lang="ru-RU" dirty="0"/>
              <a:t>), </a:t>
            </a:r>
            <a:r>
              <a:rPr lang="en-US" dirty="0"/>
              <a:t>Clostridium </a:t>
            </a:r>
            <a:r>
              <a:rPr lang="en-US" dirty="0" err="1"/>
              <a:t>perfingens</a:t>
            </a:r>
            <a:r>
              <a:rPr lang="en-US" dirty="0"/>
              <a:t>, </a:t>
            </a:r>
            <a:r>
              <a:rPr lang="en-US" dirty="0" err="1"/>
              <a:t>Peptococcus</a:t>
            </a:r>
            <a:r>
              <a:rPr lang="en-US" dirty="0"/>
              <a:t> spp., </a:t>
            </a:r>
            <a:r>
              <a:rPr lang="en-US" dirty="0" err="1"/>
              <a:t>Peptostreptococcus</a:t>
            </a:r>
            <a:r>
              <a:rPr lang="en-US" dirty="0"/>
              <a:t> spp., Propionibacterium spp.</a:t>
            </a:r>
          </a:p>
          <a:p>
            <a:endParaRPr lang="en-US" dirty="0"/>
          </a:p>
          <a:p>
            <a:pPr marL="0" indent="0">
              <a:buNone/>
            </a:pPr>
            <a:r>
              <a:rPr lang="ru-RU" dirty="0"/>
              <a:t>Препарат не </a:t>
            </a:r>
            <a:r>
              <a:rPr lang="ru-RU" dirty="0" err="1"/>
              <a:t>активний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метицилінстійких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 </a:t>
            </a:r>
            <a:r>
              <a:rPr lang="en-US" dirty="0"/>
              <a:t>Staphylococcus aureus, Staphylococcus epidermidis, Streptococcus faecalis, Campylobacter spp., Chlamydia spp., Clostridium difficile, Enterococcus spp., Listeria spp. (</a:t>
            </a:r>
            <a:r>
              <a:rPr lang="ru-RU" dirty="0"/>
              <a:t>в т.ч. </a:t>
            </a:r>
            <a:r>
              <a:rPr lang="en-US" dirty="0"/>
              <a:t>Listeria monocytogenes).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2936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92AEF-6DE1-33C3-ACB1-251D3050B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Фармакокінетика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47B970-C1C2-BDF8-817E-0D716D22D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err="1"/>
              <a:t>Всмоктування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Після</a:t>
            </a:r>
            <a:r>
              <a:rPr lang="ru-RU" dirty="0"/>
              <a:t> в/м </a:t>
            </a:r>
            <a:r>
              <a:rPr lang="ru-RU" dirty="0" err="1"/>
              <a:t>введення</a:t>
            </a:r>
            <a:r>
              <a:rPr lang="ru-RU" dirty="0"/>
              <a:t> в дозах 0.5 г і 1 г </a:t>
            </a:r>
            <a:r>
              <a:rPr lang="en-US" dirty="0" err="1"/>
              <a:t>Cmax</a:t>
            </a:r>
            <a:r>
              <a:rPr lang="en-US" dirty="0"/>
              <a:t> </a:t>
            </a:r>
            <a:r>
              <a:rPr lang="ru-RU" dirty="0"/>
              <a:t>у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- 17 мкг/л і 39 мг/л </a:t>
            </a:r>
            <a:r>
              <a:rPr lang="ru-RU" dirty="0" err="1"/>
              <a:t>відповідно</a:t>
            </a:r>
            <a:r>
              <a:rPr lang="ru-RU" dirty="0"/>
              <a:t>, Т</a:t>
            </a:r>
            <a:r>
              <a:rPr lang="en-US" dirty="0"/>
              <a:t>max - 1 </a:t>
            </a:r>
            <a:r>
              <a:rPr lang="ru-RU" dirty="0"/>
              <a:t>ч. </a:t>
            </a:r>
            <a:r>
              <a:rPr lang="en-US" dirty="0" err="1"/>
              <a:t>Cmax</a:t>
            </a:r>
            <a:r>
              <a:rPr lang="en-US" dirty="0"/>
              <a:t> </a:t>
            </a:r>
            <a:r>
              <a:rPr lang="ru-RU" dirty="0" err="1"/>
              <a:t>після</a:t>
            </a:r>
            <a:r>
              <a:rPr lang="ru-RU" dirty="0"/>
              <a:t> в/в </a:t>
            </a:r>
            <a:r>
              <a:rPr lang="ru-RU" dirty="0" err="1"/>
              <a:t>введення</a:t>
            </a:r>
            <a:r>
              <a:rPr lang="ru-RU" dirty="0"/>
              <a:t> в дозах 0.5 </a:t>
            </a:r>
            <a:r>
              <a:rPr lang="ru-RU" dirty="0" err="1"/>
              <a:t>або</a:t>
            </a:r>
            <a:r>
              <a:rPr lang="ru-RU" dirty="0"/>
              <a:t> 1 г становить 42 мкг/л і 69 мкг/л </a:t>
            </a:r>
            <a:r>
              <a:rPr lang="ru-RU" dirty="0" err="1"/>
              <a:t>відповідно</a:t>
            </a:r>
            <a:r>
              <a:rPr lang="ru-RU" dirty="0"/>
              <a:t> і </a:t>
            </a:r>
            <a:r>
              <a:rPr lang="ru-RU" dirty="0" err="1"/>
              <a:t>досягається</a:t>
            </a:r>
            <a:r>
              <a:rPr lang="ru-RU" dirty="0"/>
              <a:t> до </a:t>
            </a:r>
            <a:r>
              <a:rPr lang="ru-RU" dirty="0" err="1"/>
              <a:t>кінця</a:t>
            </a:r>
            <a:r>
              <a:rPr lang="ru-RU" dirty="0"/>
              <a:t> </a:t>
            </a:r>
            <a:r>
              <a:rPr lang="ru-RU" dirty="0" err="1"/>
              <a:t>інфузії</a:t>
            </a:r>
            <a:r>
              <a:rPr lang="ru-RU" dirty="0"/>
              <a:t>. </a:t>
            </a:r>
            <a:r>
              <a:rPr lang="ru-RU" dirty="0" err="1"/>
              <a:t>Концентрація</a:t>
            </a:r>
            <a:r>
              <a:rPr lang="ru-RU" dirty="0"/>
              <a:t> препарату 4 мкг/мл </a:t>
            </a:r>
            <a:r>
              <a:rPr lang="ru-RU" dirty="0" err="1"/>
              <a:t>зберігається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6-8 год. </a:t>
            </a:r>
            <a:r>
              <a:rPr lang="ru-RU" dirty="0" err="1"/>
              <a:t>Терапевтичні</a:t>
            </a:r>
            <a:r>
              <a:rPr lang="ru-RU" dirty="0"/>
              <a:t> </a:t>
            </a:r>
            <a:r>
              <a:rPr lang="ru-RU" dirty="0" err="1"/>
              <a:t>сироваткові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зберігаються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8-12 год.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Розподіл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Зв'язування</a:t>
            </a:r>
            <a:r>
              <a:rPr lang="ru-RU" dirty="0"/>
              <a:t> з </a:t>
            </a:r>
            <a:r>
              <a:rPr lang="ru-RU" dirty="0" err="1"/>
              <a:t>білками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 оборотне і становить </a:t>
            </a:r>
            <a:r>
              <a:rPr lang="ru-RU" dirty="0" err="1"/>
              <a:t>менше</a:t>
            </a:r>
            <a:r>
              <a:rPr lang="ru-RU" dirty="0"/>
              <a:t> 15 %. </a:t>
            </a:r>
            <a:r>
              <a:rPr lang="ru-RU" dirty="0" err="1"/>
              <a:t>Бактерицидну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фракція</a:t>
            </a:r>
            <a:r>
              <a:rPr lang="ru-RU" dirty="0"/>
              <a:t> </a:t>
            </a:r>
            <a:r>
              <a:rPr lang="ru-RU" dirty="0" err="1"/>
              <a:t>цефтазидиму</a:t>
            </a:r>
            <a:r>
              <a:rPr lang="ru-RU" dirty="0"/>
              <a:t>.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зв'язування</a:t>
            </a:r>
            <a:r>
              <a:rPr lang="ru-RU" dirty="0"/>
              <a:t> з </a:t>
            </a:r>
            <a:r>
              <a:rPr lang="ru-RU" dirty="0" err="1"/>
              <a:t>білками</a:t>
            </a:r>
            <a:r>
              <a:rPr lang="ru-RU" dirty="0"/>
              <a:t> </a:t>
            </a:r>
            <a:r>
              <a:rPr lang="ru-RU" dirty="0" err="1"/>
              <a:t>плазми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не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Після</a:t>
            </a:r>
            <a:r>
              <a:rPr lang="ru-RU" dirty="0"/>
              <a:t> в/в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розподіляється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і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терапевтичних</a:t>
            </a:r>
            <a:r>
              <a:rPr lang="ru-RU" dirty="0"/>
              <a:t> </a:t>
            </a:r>
            <a:r>
              <a:rPr lang="ru-RU" dirty="0" err="1"/>
              <a:t>концентрацій</a:t>
            </a:r>
            <a:r>
              <a:rPr lang="ru-RU" dirty="0"/>
              <a:t> у </a:t>
            </a:r>
            <a:r>
              <a:rPr lang="ru-RU" dirty="0" err="1"/>
              <a:t>більшості</a:t>
            </a:r>
            <a:r>
              <a:rPr lang="ru-RU" dirty="0"/>
              <a:t> тканин і </a:t>
            </a:r>
            <a:r>
              <a:rPr lang="ru-RU" dirty="0" err="1"/>
              <a:t>рідин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у т.ч. у </a:t>
            </a:r>
            <a:r>
              <a:rPr lang="ru-RU" dirty="0" err="1"/>
              <a:t>синовіальній</a:t>
            </a:r>
            <a:r>
              <a:rPr lang="ru-RU" dirty="0"/>
              <a:t>, </a:t>
            </a:r>
            <a:r>
              <a:rPr lang="ru-RU" dirty="0" err="1"/>
              <a:t>перикардіальній</a:t>
            </a:r>
            <a:r>
              <a:rPr lang="ru-RU" dirty="0"/>
              <a:t> і </a:t>
            </a:r>
            <a:r>
              <a:rPr lang="ru-RU" dirty="0" err="1"/>
              <a:t>перитонеальній</a:t>
            </a:r>
            <a:r>
              <a:rPr lang="ru-RU" dirty="0"/>
              <a:t> </a:t>
            </a:r>
            <a:r>
              <a:rPr lang="ru-RU" dirty="0" err="1"/>
              <a:t>рідинах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жовчі</a:t>
            </a:r>
            <a:r>
              <a:rPr lang="ru-RU" dirty="0"/>
              <a:t>, </a:t>
            </a:r>
            <a:r>
              <a:rPr lang="ru-RU" dirty="0" err="1"/>
              <a:t>харкотинні</a:t>
            </a:r>
            <a:r>
              <a:rPr lang="ru-RU" dirty="0"/>
              <a:t> і </a:t>
            </a:r>
            <a:r>
              <a:rPr lang="ru-RU" dirty="0" err="1"/>
              <a:t>сечі</a:t>
            </a:r>
            <a:r>
              <a:rPr lang="ru-RU" dirty="0"/>
              <a:t>.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в </a:t>
            </a:r>
            <a:r>
              <a:rPr lang="ru-RU" dirty="0" err="1"/>
              <a:t>кістках</a:t>
            </a:r>
            <a:r>
              <a:rPr lang="ru-RU" dirty="0"/>
              <a:t>, у </a:t>
            </a:r>
            <a:r>
              <a:rPr lang="ru-RU" dirty="0" err="1"/>
              <a:t>міокарді</a:t>
            </a:r>
            <a:r>
              <a:rPr lang="ru-RU" dirty="0"/>
              <a:t>,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, </a:t>
            </a:r>
            <a:r>
              <a:rPr lang="ru-RU" dirty="0" err="1"/>
              <a:t>шкірі</a:t>
            </a:r>
            <a:r>
              <a:rPr lang="ru-RU" dirty="0"/>
              <a:t> та </a:t>
            </a:r>
            <a:r>
              <a:rPr lang="ru-RU" dirty="0" err="1"/>
              <a:t>м'яких</a:t>
            </a:r>
            <a:r>
              <a:rPr lang="ru-RU" dirty="0"/>
              <a:t> тканинах у </a:t>
            </a:r>
            <a:r>
              <a:rPr lang="ru-RU" dirty="0" err="1"/>
              <a:t>концентраціях</a:t>
            </a:r>
            <a:r>
              <a:rPr lang="ru-RU" dirty="0"/>
              <a:t>, </a:t>
            </a:r>
            <a:r>
              <a:rPr lang="ru-RU" dirty="0" err="1"/>
              <a:t>достатніх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особливо при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процесах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посилюють</a:t>
            </a:r>
            <a:r>
              <a:rPr lang="ru-RU" dirty="0"/>
              <a:t> </a:t>
            </a:r>
            <a:r>
              <a:rPr lang="ru-RU" dirty="0" err="1"/>
              <a:t>дифузію</a:t>
            </a:r>
            <a:r>
              <a:rPr lang="ru-RU" dirty="0"/>
              <a:t> препарату. Погано </a:t>
            </a:r>
            <a:r>
              <a:rPr lang="ru-RU" dirty="0" err="1"/>
              <a:t>проникає</a:t>
            </a:r>
            <a:r>
              <a:rPr lang="ru-RU" dirty="0"/>
              <a:t> через </a:t>
            </a:r>
            <a:r>
              <a:rPr lang="ru-RU" dirty="0" err="1"/>
              <a:t>інтактний</a:t>
            </a:r>
            <a:r>
              <a:rPr lang="ru-RU" dirty="0"/>
              <a:t> ГЕБ. При </a:t>
            </a:r>
            <a:r>
              <a:rPr lang="ru-RU" dirty="0" err="1"/>
              <a:t>менінгіті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у </a:t>
            </a:r>
            <a:r>
              <a:rPr lang="ru-RU" dirty="0" err="1"/>
              <a:t>спинномозковій</a:t>
            </a:r>
            <a:r>
              <a:rPr lang="ru-RU" dirty="0"/>
              <a:t> </a:t>
            </a:r>
            <a:r>
              <a:rPr lang="ru-RU" dirty="0" err="1"/>
              <a:t>рідині</a:t>
            </a:r>
            <a:r>
              <a:rPr lang="ru-RU" dirty="0"/>
              <a:t>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терапевтичного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en-US" dirty="0" err="1"/>
              <a:t>Vd</a:t>
            </a:r>
            <a:r>
              <a:rPr lang="en-US" dirty="0"/>
              <a:t> </a:t>
            </a:r>
            <a:r>
              <a:rPr lang="ru-RU" dirty="0"/>
              <a:t>становить 0.21-0.28 л/кг.</a:t>
            </a:r>
          </a:p>
          <a:p>
            <a:pPr marL="0" indent="0">
              <a:buNone/>
            </a:pPr>
            <a:r>
              <a:rPr lang="ru-RU" dirty="0"/>
              <a:t>Препарат </a:t>
            </a:r>
            <a:r>
              <a:rPr lang="ru-RU" dirty="0" err="1"/>
              <a:t>накопичується</a:t>
            </a:r>
            <a:r>
              <a:rPr lang="ru-RU" dirty="0"/>
              <a:t> в </a:t>
            </a:r>
            <a:r>
              <a:rPr lang="ru-RU" dirty="0" err="1"/>
              <a:t>м'яких</a:t>
            </a:r>
            <a:r>
              <a:rPr lang="ru-RU" dirty="0"/>
              <a:t> тканинах, </a:t>
            </a:r>
            <a:r>
              <a:rPr lang="ru-RU" dirty="0" err="1"/>
              <a:t>нирках</a:t>
            </a:r>
            <a:r>
              <a:rPr lang="ru-RU" dirty="0"/>
              <a:t>,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кістках</a:t>
            </a:r>
            <a:r>
              <a:rPr lang="ru-RU" dirty="0"/>
              <a:t>, </a:t>
            </a:r>
            <a:r>
              <a:rPr lang="ru-RU" dirty="0" err="1"/>
              <a:t>суглобах</a:t>
            </a:r>
            <a:r>
              <a:rPr lang="ru-RU" dirty="0"/>
              <a:t>, </a:t>
            </a:r>
            <a:r>
              <a:rPr lang="ru-RU" dirty="0" err="1"/>
              <a:t>серозних</a:t>
            </a:r>
            <a:r>
              <a:rPr lang="ru-RU" dirty="0"/>
              <a:t> </a:t>
            </a:r>
            <a:r>
              <a:rPr lang="ru-RU" dirty="0" err="1"/>
              <a:t>порожнинах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05530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8F4694-DC03-EDF9-66A6-084592B5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Метаболізм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Препарат не </a:t>
            </a:r>
            <a:r>
              <a:rPr lang="ru-RU" dirty="0" err="1"/>
              <a:t>метаболізується</a:t>
            </a:r>
            <a:r>
              <a:rPr lang="ru-RU" dirty="0"/>
              <a:t> у </a:t>
            </a:r>
            <a:r>
              <a:rPr lang="ru-RU" dirty="0" err="1"/>
              <a:t>печінці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err="1"/>
              <a:t>Виведення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T1/2 </a:t>
            </a:r>
            <a:r>
              <a:rPr lang="ru-RU" dirty="0"/>
              <a:t>при </a:t>
            </a:r>
            <a:r>
              <a:rPr lang="ru-RU" dirty="0" err="1"/>
              <a:t>нормальній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- 1.8 год. </a:t>
            </a:r>
            <a:r>
              <a:rPr lang="ru-RU" dirty="0" err="1"/>
              <a:t>Виводиться</a:t>
            </a:r>
            <a:r>
              <a:rPr lang="ru-RU" dirty="0"/>
              <a:t> </a:t>
            </a:r>
            <a:r>
              <a:rPr lang="ru-RU" dirty="0" err="1"/>
              <a:t>нирками</a:t>
            </a:r>
            <a:r>
              <a:rPr lang="ru-RU" dirty="0"/>
              <a:t> до 80-90% (70% </a:t>
            </a:r>
            <a:r>
              <a:rPr lang="ru-RU" dirty="0" err="1"/>
              <a:t>введеної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виводиться</a:t>
            </a:r>
            <a:r>
              <a:rPr lang="ru-RU" dirty="0"/>
              <a:t> в </a:t>
            </a:r>
            <a:r>
              <a:rPr lang="ru-RU" dirty="0" err="1"/>
              <a:t>перші</a:t>
            </a:r>
            <a:r>
              <a:rPr lang="ru-RU" dirty="0"/>
              <a:t> 4 год) у </a:t>
            </a:r>
            <a:r>
              <a:rPr lang="ru-RU" dirty="0" err="1"/>
              <a:t>незміненому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шляхом </a:t>
            </a:r>
            <a:r>
              <a:rPr lang="ru-RU" dirty="0" err="1"/>
              <a:t>клубочкової</a:t>
            </a:r>
            <a:r>
              <a:rPr lang="ru-RU" dirty="0"/>
              <a:t> </a:t>
            </a:r>
            <a:r>
              <a:rPr lang="ru-RU" dirty="0" err="1"/>
              <a:t>фільтрації</a:t>
            </a:r>
            <a:r>
              <a:rPr lang="ru-RU" dirty="0"/>
              <a:t> та </a:t>
            </a:r>
            <a:r>
              <a:rPr lang="ru-RU" dirty="0" err="1"/>
              <a:t>канальцевої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рівною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24 год.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err="1"/>
              <a:t>Фармакокінетика</a:t>
            </a:r>
            <a:r>
              <a:rPr lang="ru-RU" dirty="0"/>
              <a:t> в </a:t>
            </a:r>
            <a:r>
              <a:rPr lang="ru-RU" dirty="0" err="1"/>
              <a:t>особливих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T1/2 </a:t>
            </a:r>
            <a:r>
              <a:rPr lang="ru-RU" dirty="0"/>
              <a:t>при </a:t>
            </a:r>
            <a:r>
              <a:rPr lang="ru-RU" dirty="0" err="1"/>
              <a:t>порушенні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- 2.2 год.</a:t>
            </a:r>
          </a:p>
          <a:p>
            <a:pPr marL="0" indent="0">
              <a:buNone/>
            </a:pP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не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фармакодинаміку</a:t>
            </a:r>
            <a:r>
              <a:rPr lang="ru-RU" dirty="0"/>
              <a:t> і </a:t>
            </a:r>
            <a:r>
              <a:rPr lang="ru-RU" dirty="0" err="1"/>
              <a:t>фармакокінетику</a:t>
            </a:r>
            <a:r>
              <a:rPr lang="ru-RU" dirty="0"/>
              <a:t> препарату (</a:t>
            </a:r>
            <a:r>
              <a:rPr lang="ru-RU" dirty="0" err="1"/>
              <a:t>корекція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не </a:t>
            </a:r>
            <a:r>
              <a:rPr lang="ru-RU" dirty="0" err="1"/>
              <a:t>потрібна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76422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1244FF-F541-4744-0188-A6BF74A07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Показання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препарату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Цефтазидим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CBD747-0B98-C043-7A0D-7DAEDD219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Препарат </a:t>
            </a:r>
            <a:r>
              <a:rPr lang="ru-RU" dirty="0" err="1"/>
              <a:t>Цефтазидим</a:t>
            </a:r>
            <a:r>
              <a:rPr lang="ru-RU" dirty="0"/>
              <a:t> </a:t>
            </a:r>
            <a:r>
              <a:rPr lang="ru-RU" dirty="0" err="1"/>
              <a:t>призначається</a:t>
            </a:r>
            <a:r>
              <a:rPr lang="ru-RU" dirty="0"/>
              <a:t> </a:t>
            </a:r>
            <a:r>
              <a:rPr lang="ru-RU" dirty="0" err="1"/>
              <a:t>дорослим</a:t>
            </a:r>
            <a:r>
              <a:rPr lang="ru-RU" dirty="0"/>
              <a:t> і </a:t>
            </a:r>
            <a:r>
              <a:rPr lang="ru-RU" dirty="0" err="1"/>
              <a:t>дітям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ru-RU" dirty="0" err="1"/>
              <a:t>чутливими</a:t>
            </a:r>
            <a:r>
              <a:rPr lang="ru-RU" dirty="0"/>
              <a:t> до препарату </a:t>
            </a:r>
            <a:r>
              <a:rPr lang="ru-RU" dirty="0" err="1"/>
              <a:t>мікроорганізмами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менінгіт</a:t>
            </a:r>
            <a:r>
              <a:rPr lang="ru-RU" dirty="0"/>
              <a:t>;</a:t>
            </a:r>
          </a:p>
          <a:p>
            <a:r>
              <a:rPr lang="ru-RU" dirty="0"/>
              <a:t>сепсис (</a:t>
            </a:r>
            <a:r>
              <a:rPr lang="ru-RU" dirty="0" err="1"/>
              <a:t>септицемія</a:t>
            </a:r>
            <a:r>
              <a:rPr lang="ru-RU" dirty="0"/>
              <a:t>);</a:t>
            </a:r>
          </a:p>
          <a:p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гнійно-септичні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;</a:t>
            </a:r>
          </a:p>
          <a:p>
            <a:r>
              <a:rPr lang="ru-RU" dirty="0"/>
              <a:t>артрит, </a:t>
            </a:r>
            <a:r>
              <a:rPr lang="ru-RU" dirty="0" err="1"/>
              <a:t>остеомієліт</a:t>
            </a:r>
            <a:r>
              <a:rPr lang="ru-RU" dirty="0"/>
              <a:t>, бурсит;</a:t>
            </a:r>
          </a:p>
          <a:p>
            <a:r>
              <a:rPr lang="ru-RU" dirty="0" err="1"/>
              <a:t>гострий</a:t>
            </a:r>
            <a:r>
              <a:rPr lang="ru-RU" dirty="0"/>
              <a:t> і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бронхіт</a:t>
            </a:r>
            <a:r>
              <a:rPr lang="ru-RU" dirty="0"/>
              <a:t>, </a:t>
            </a:r>
            <a:r>
              <a:rPr lang="ru-RU" dirty="0" err="1"/>
              <a:t>інфіковані</a:t>
            </a:r>
            <a:r>
              <a:rPr lang="ru-RU" dirty="0"/>
              <a:t> </a:t>
            </a:r>
            <a:r>
              <a:rPr lang="ru-RU" dirty="0" err="1"/>
              <a:t>бронхоектази</a:t>
            </a:r>
            <a:r>
              <a:rPr lang="ru-RU" dirty="0"/>
              <a:t>, </a:t>
            </a:r>
            <a:r>
              <a:rPr lang="ru-RU" dirty="0" err="1"/>
              <a:t>пневмонія</a:t>
            </a:r>
            <a:r>
              <a:rPr lang="ru-RU" dirty="0"/>
              <a:t>, </a:t>
            </a:r>
            <a:r>
              <a:rPr lang="ru-RU" dirty="0" err="1"/>
              <a:t>спричинена</a:t>
            </a:r>
            <a:r>
              <a:rPr lang="ru-RU" dirty="0"/>
              <a:t> </a:t>
            </a:r>
            <a:r>
              <a:rPr lang="ru-RU" dirty="0" err="1"/>
              <a:t>грамнегативними</a:t>
            </a:r>
            <a:r>
              <a:rPr lang="ru-RU" dirty="0"/>
              <a:t> </a:t>
            </a:r>
            <a:r>
              <a:rPr lang="ru-RU" dirty="0" err="1"/>
              <a:t>бактеріями</a:t>
            </a:r>
            <a:r>
              <a:rPr lang="ru-RU" dirty="0"/>
              <a:t>,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, </a:t>
            </a:r>
            <a:r>
              <a:rPr lang="ru-RU" dirty="0" err="1"/>
              <a:t>емпієма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;</a:t>
            </a:r>
          </a:p>
          <a:p>
            <a:r>
              <a:rPr lang="ru-RU" dirty="0" err="1"/>
              <a:t>гострий</a:t>
            </a:r>
            <a:r>
              <a:rPr lang="ru-RU" dirty="0"/>
              <a:t> і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пієлонефрит</a:t>
            </a:r>
            <a:r>
              <a:rPr lang="ru-RU" dirty="0"/>
              <a:t>, </a:t>
            </a:r>
            <a:r>
              <a:rPr lang="ru-RU" dirty="0" err="1"/>
              <a:t>пієліт</a:t>
            </a:r>
            <a:r>
              <a:rPr lang="ru-RU" dirty="0"/>
              <a:t>, простатит, цистит, </a:t>
            </a:r>
            <a:r>
              <a:rPr lang="ru-RU" dirty="0" err="1"/>
              <a:t>бактеріальний</a:t>
            </a:r>
            <a:r>
              <a:rPr lang="ru-RU" dirty="0"/>
              <a:t> уретрит,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нирки</a:t>
            </a:r>
            <a:r>
              <a:rPr lang="ru-RU" dirty="0"/>
              <a:t>;</a:t>
            </a:r>
          </a:p>
          <a:p>
            <a:r>
              <a:rPr lang="ru-RU" dirty="0"/>
              <a:t>мастит, </a:t>
            </a:r>
            <a:r>
              <a:rPr lang="ru-RU" dirty="0" err="1"/>
              <a:t>ранові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трофічні</a:t>
            </a:r>
            <a:r>
              <a:rPr lang="ru-RU" dirty="0"/>
              <a:t> </a:t>
            </a:r>
            <a:r>
              <a:rPr lang="ru-RU" dirty="0" err="1"/>
              <a:t>виразки</a:t>
            </a:r>
            <a:r>
              <a:rPr lang="ru-RU" dirty="0"/>
              <a:t>, флегмона, </a:t>
            </a:r>
            <a:r>
              <a:rPr lang="ru-RU" dirty="0" err="1"/>
              <a:t>бешиха</a:t>
            </a:r>
            <a:r>
              <a:rPr lang="ru-RU" dirty="0"/>
              <a:t>, </a:t>
            </a:r>
            <a:r>
              <a:rPr lang="ru-RU" dirty="0" err="1"/>
              <a:t>інфіковані</a:t>
            </a:r>
            <a:r>
              <a:rPr lang="ru-RU" dirty="0"/>
              <a:t> </a:t>
            </a:r>
            <a:r>
              <a:rPr lang="ru-RU" dirty="0" err="1"/>
              <a:t>опіки</a:t>
            </a:r>
            <a:r>
              <a:rPr lang="ru-RU" dirty="0"/>
              <a:t>;</a:t>
            </a:r>
          </a:p>
          <a:p>
            <a:r>
              <a:rPr lang="ru-RU" dirty="0" err="1"/>
              <a:t>перитоніт</a:t>
            </a:r>
            <a:r>
              <a:rPr lang="ru-RU" dirty="0"/>
              <a:t>, </a:t>
            </a:r>
            <a:r>
              <a:rPr lang="ru-RU" dirty="0" err="1"/>
              <a:t>ентероколіт</a:t>
            </a:r>
            <a:r>
              <a:rPr lang="ru-RU" dirty="0"/>
              <a:t>, </a:t>
            </a:r>
            <a:r>
              <a:rPr lang="ru-RU" dirty="0" err="1"/>
              <a:t>заочеревинні</a:t>
            </a:r>
            <a:r>
              <a:rPr lang="ru-RU" dirty="0"/>
              <a:t> </a:t>
            </a:r>
            <a:r>
              <a:rPr lang="ru-RU" dirty="0" err="1"/>
              <a:t>абсцеси</a:t>
            </a:r>
            <a:r>
              <a:rPr lang="ru-RU" dirty="0"/>
              <a:t>, </a:t>
            </a:r>
            <a:r>
              <a:rPr lang="ru-RU" dirty="0" err="1"/>
              <a:t>дивертикуліт</a:t>
            </a:r>
            <a:r>
              <a:rPr lang="ru-RU" dirty="0"/>
              <a:t>, холецистит, </a:t>
            </a:r>
            <a:r>
              <a:rPr lang="ru-RU" dirty="0" err="1"/>
              <a:t>холангіт</a:t>
            </a:r>
            <a:r>
              <a:rPr lang="ru-RU" dirty="0"/>
              <a:t>, </a:t>
            </a:r>
            <a:r>
              <a:rPr lang="ru-RU" dirty="0" err="1"/>
              <a:t>емпієма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;</a:t>
            </a:r>
          </a:p>
          <a:p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малого таза;</a:t>
            </a:r>
          </a:p>
          <a:p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жіночих</a:t>
            </a:r>
            <a:r>
              <a:rPr lang="ru-RU" dirty="0"/>
              <a:t>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;</a:t>
            </a:r>
          </a:p>
          <a:p>
            <a:r>
              <a:rPr lang="ru-RU" dirty="0" err="1"/>
              <a:t>середній</a:t>
            </a:r>
            <a:r>
              <a:rPr lang="ru-RU" dirty="0"/>
              <a:t> отит, синусит, </a:t>
            </a:r>
            <a:r>
              <a:rPr lang="ru-RU" dirty="0" err="1"/>
              <a:t>мастоїдит</a:t>
            </a:r>
            <a:r>
              <a:rPr lang="ru-RU" dirty="0"/>
              <a:t>;</a:t>
            </a:r>
          </a:p>
          <a:p>
            <a:r>
              <a:rPr lang="ru-RU" dirty="0"/>
              <a:t>гонорея (особливо при </a:t>
            </a:r>
            <a:r>
              <a:rPr lang="ru-RU" dirty="0" err="1"/>
              <a:t>підвищеній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 до </a:t>
            </a:r>
            <a:r>
              <a:rPr lang="ru-RU" dirty="0" err="1"/>
              <a:t>антибактеріальних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пеніцилінів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99330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8BF30A-0358-387E-7648-B50AE11F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дозування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0D3A16-908D-5CB3-49D8-94DC42E63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Препарат </a:t>
            </a:r>
            <a:r>
              <a:rPr lang="ru-RU" dirty="0" err="1"/>
              <a:t>Цефтазидим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парентерально, дозу препарату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індивідуально</a:t>
            </a:r>
            <a:r>
              <a:rPr lang="ru-RU" dirty="0"/>
              <a:t>,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та </a:t>
            </a:r>
            <a:r>
              <a:rPr lang="ru-RU" dirty="0" err="1"/>
              <a:t>чутливості</a:t>
            </a:r>
            <a:r>
              <a:rPr lang="ru-RU" dirty="0"/>
              <a:t> </a:t>
            </a:r>
            <a:r>
              <a:rPr lang="ru-RU" dirty="0" err="1"/>
              <a:t>збудника</a:t>
            </a:r>
            <a:r>
              <a:rPr lang="ru-RU" dirty="0"/>
              <a:t>, </a:t>
            </a:r>
            <a:r>
              <a:rPr lang="ru-RU" dirty="0" err="1"/>
              <a:t>віку</a:t>
            </a:r>
            <a:r>
              <a:rPr lang="ru-RU" dirty="0"/>
              <a:t> і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розведення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флакона препарат </a:t>
            </a:r>
            <a:r>
              <a:rPr lang="ru-RU" dirty="0" err="1"/>
              <a:t>вводять</a:t>
            </a:r>
            <a:r>
              <a:rPr lang="ru-RU" dirty="0"/>
              <a:t> в/м (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у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м'язи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в/в (</a:t>
            </a:r>
            <a:r>
              <a:rPr lang="ru-RU" dirty="0" err="1"/>
              <a:t>струминно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краплинно</a:t>
            </a:r>
            <a:r>
              <a:rPr lang="ru-RU" dirty="0"/>
              <a:t>), по 500 мг - 2 г </a:t>
            </a:r>
            <a:r>
              <a:rPr lang="ru-RU" dirty="0" err="1"/>
              <a:t>кожні</a:t>
            </a:r>
            <a:r>
              <a:rPr lang="ru-RU" dirty="0"/>
              <a:t> 8 - 12 год. За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</a:t>
            </a:r>
            <a:r>
              <a:rPr lang="ru-RU" dirty="0" err="1"/>
              <a:t>ефективною</a:t>
            </a:r>
            <a:r>
              <a:rPr lang="ru-RU" dirty="0"/>
              <a:t> є доза 1 г </a:t>
            </a:r>
            <a:r>
              <a:rPr lang="ru-RU" dirty="0" err="1"/>
              <a:t>кожні</a:t>
            </a:r>
            <a:r>
              <a:rPr lang="ru-RU" dirty="0"/>
              <a:t> 8 год </a:t>
            </a:r>
            <a:r>
              <a:rPr lang="ru-RU" dirty="0" err="1"/>
              <a:t>або</a:t>
            </a:r>
            <a:r>
              <a:rPr lang="ru-RU" dirty="0"/>
              <a:t> 2 г </a:t>
            </a:r>
            <a:r>
              <a:rPr lang="ru-RU" dirty="0" err="1"/>
              <a:t>кожні</a:t>
            </a:r>
            <a:r>
              <a:rPr lang="ru-RU" dirty="0"/>
              <a:t> 12 год.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зниженим</a:t>
            </a:r>
            <a:r>
              <a:rPr lang="ru-RU" dirty="0"/>
              <a:t> </a:t>
            </a:r>
            <a:r>
              <a:rPr lang="ru-RU" dirty="0" err="1"/>
              <a:t>імунітетом</a:t>
            </a:r>
            <a:r>
              <a:rPr lang="ru-RU" dirty="0"/>
              <a:t>, </a:t>
            </a:r>
            <a:r>
              <a:rPr lang="ru-RU" dirty="0" err="1"/>
              <a:t>включно</a:t>
            </a:r>
            <a:r>
              <a:rPr lang="ru-RU" dirty="0"/>
              <a:t> з </a:t>
            </a:r>
            <a:r>
              <a:rPr lang="ru-RU" dirty="0" err="1"/>
              <a:t>пацієнтами</a:t>
            </a:r>
            <a:r>
              <a:rPr lang="ru-RU" dirty="0"/>
              <a:t> з </a:t>
            </a:r>
            <a:r>
              <a:rPr lang="ru-RU" dirty="0" err="1"/>
              <a:t>нейтропенією</a:t>
            </a:r>
            <a:r>
              <a:rPr lang="ru-RU" dirty="0"/>
              <a:t> і тяжким </a:t>
            </a:r>
            <a:r>
              <a:rPr lang="ru-RU" dirty="0" err="1"/>
              <a:t>перебігом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препарат </a:t>
            </a:r>
            <a:r>
              <a:rPr lang="ru-RU" dirty="0" err="1"/>
              <a:t>Цефтазидим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призначати</a:t>
            </a:r>
            <a:r>
              <a:rPr lang="ru-RU" dirty="0"/>
              <a:t> по 2 г </a:t>
            </a:r>
            <a:r>
              <a:rPr lang="ru-RU" dirty="0" err="1"/>
              <a:t>кожні</a:t>
            </a:r>
            <a:r>
              <a:rPr lang="ru-RU" dirty="0"/>
              <a:t> 8 </a:t>
            </a:r>
            <a:r>
              <a:rPr lang="ru-RU" dirty="0" err="1"/>
              <a:t>або</a:t>
            </a:r>
            <a:r>
              <a:rPr lang="ru-RU" dirty="0"/>
              <a:t> 12 год.</a:t>
            </a:r>
          </a:p>
          <a:p>
            <a:pPr marL="0" indent="0">
              <a:buNone/>
            </a:pPr>
            <a:r>
              <a:rPr lang="ru-RU" dirty="0" err="1"/>
              <a:t>Дорослі</a:t>
            </a:r>
            <a:r>
              <a:rPr lang="ru-RU" dirty="0"/>
              <a:t> та </a:t>
            </a:r>
            <a:r>
              <a:rPr lang="ru-RU" dirty="0" err="1"/>
              <a:t>підлітки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Ускладнені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сечовивідних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- в/м </a:t>
            </a:r>
            <a:r>
              <a:rPr lang="ru-RU" dirty="0" err="1"/>
              <a:t>або</a:t>
            </a:r>
            <a:r>
              <a:rPr lang="ru-RU" dirty="0"/>
              <a:t> в/в по 0.5-1 г </a:t>
            </a:r>
            <a:r>
              <a:rPr lang="ru-RU" dirty="0" err="1"/>
              <a:t>кожні</a:t>
            </a:r>
            <a:r>
              <a:rPr lang="ru-RU" dirty="0"/>
              <a:t> 8-12 год.</a:t>
            </a:r>
          </a:p>
          <a:p>
            <a:pPr marL="0" indent="0">
              <a:buNone/>
            </a:pPr>
            <a:r>
              <a:rPr lang="ru-RU" dirty="0" err="1"/>
              <a:t>Неускладнені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та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- в/м </a:t>
            </a:r>
            <a:r>
              <a:rPr lang="ru-RU" dirty="0" err="1"/>
              <a:t>або</a:t>
            </a:r>
            <a:r>
              <a:rPr lang="ru-RU" dirty="0"/>
              <a:t> в/в по 0.5-1 г </a:t>
            </a:r>
            <a:r>
              <a:rPr lang="ru-RU" dirty="0" err="1"/>
              <a:t>кожні</a:t>
            </a:r>
            <a:r>
              <a:rPr lang="ru-RU" dirty="0"/>
              <a:t> 8 год.</a:t>
            </a:r>
          </a:p>
          <a:p>
            <a:pPr marL="0" indent="0">
              <a:buNone/>
            </a:pPr>
            <a:r>
              <a:rPr lang="ru-RU" dirty="0" err="1"/>
              <a:t>Муковісцидоз</a:t>
            </a:r>
            <a:r>
              <a:rPr lang="ru-RU" dirty="0"/>
              <a:t>,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en-US" dirty="0"/>
              <a:t>Pseudomonas spp. - </a:t>
            </a:r>
            <a:r>
              <a:rPr lang="ru-RU" dirty="0" err="1"/>
              <a:t>від</a:t>
            </a:r>
            <a:r>
              <a:rPr lang="ru-RU" dirty="0"/>
              <a:t> 100 до 150 мг/кг/, 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- 3 рази/добу (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до 9 г/у таких </a:t>
            </a:r>
            <a:r>
              <a:rPr lang="ru-RU" dirty="0" err="1"/>
              <a:t>пацієнтів</a:t>
            </a:r>
            <a:r>
              <a:rPr lang="ru-RU" dirty="0"/>
              <a:t> не </a:t>
            </a:r>
            <a:r>
              <a:rPr lang="ru-RU" dirty="0" err="1"/>
              <a:t>викликало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 і </a:t>
            </a:r>
            <a:r>
              <a:rPr lang="ru-RU" dirty="0" err="1"/>
              <a:t>суглобів</a:t>
            </a:r>
            <a:r>
              <a:rPr lang="ru-RU" dirty="0"/>
              <a:t> - в/в по 2 г </a:t>
            </a:r>
            <a:r>
              <a:rPr lang="ru-RU" dirty="0" err="1"/>
              <a:t>кожні</a:t>
            </a:r>
            <a:r>
              <a:rPr lang="ru-RU" dirty="0"/>
              <a:t> 12 год.</a:t>
            </a:r>
          </a:p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вкрай</a:t>
            </a:r>
            <a:r>
              <a:rPr lang="ru-RU" dirty="0"/>
              <a:t> тяжких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життєзагрозливих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 - в/в по 2 г </a:t>
            </a:r>
            <a:r>
              <a:rPr lang="ru-RU" dirty="0" err="1"/>
              <a:t>кожні</a:t>
            </a:r>
            <a:r>
              <a:rPr lang="ru-RU" dirty="0"/>
              <a:t> 8 год.</a:t>
            </a:r>
          </a:p>
          <a:p>
            <a:pPr marL="0" indent="0">
              <a:buNone/>
            </a:pP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початкової</a:t>
            </a:r>
            <a:r>
              <a:rPr lang="ru-RU" dirty="0"/>
              <a:t> </a:t>
            </a:r>
            <a:r>
              <a:rPr lang="ru-RU" dirty="0" err="1"/>
              <a:t>навантажувальної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1 г </a:t>
            </a:r>
            <a:r>
              <a:rPr lang="ru-RU" dirty="0" err="1"/>
              <a:t>дорослим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(</a:t>
            </a:r>
            <a:r>
              <a:rPr lang="ru-RU" dirty="0" err="1"/>
              <a:t>включно</a:t>
            </a:r>
            <a:r>
              <a:rPr lang="ru-RU" dirty="0"/>
              <a:t> з </a:t>
            </a:r>
            <a:r>
              <a:rPr lang="ru-RU" dirty="0" err="1"/>
              <a:t>пацієнтами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діаліз</a:t>
            </a:r>
            <a:r>
              <a:rPr lang="ru-RU" dirty="0"/>
              <a:t>)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знадобитися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як </a:t>
            </a:r>
            <a:r>
              <a:rPr lang="ru-RU" dirty="0" err="1"/>
              <a:t>зазначено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2196822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79C1B13-0F0E-3C50-F244-15AE2D8FC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064732" cy="41954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є </a:t>
            </a:r>
            <a:r>
              <a:rPr lang="ru-RU" dirty="0" err="1"/>
              <a:t>орієнтовними</a:t>
            </a:r>
            <a:r>
              <a:rPr lang="ru-RU" dirty="0"/>
              <a:t>. У таких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препарату в </a:t>
            </a:r>
            <a:r>
              <a:rPr lang="ru-RU" dirty="0" err="1"/>
              <a:t>сироватці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не повинен </a:t>
            </a:r>
            <a:r>
              <a:rPr lang="ru-RU" dirty="0" err="1"/>
              <a:t>перевищувати</a:t>
            </a:r>
            <a:r>
              <a:rPr lang="ru-RU" dirty="0"/>
              <a:t> 40 мг/л.</a:t>
            </a:r>
          </a:p>
          <a:p>
            <a:endParaRPr lang="ru-RU" dirty="0"/>
          </a:p>
          <a:p>
            <a:pPr marL="0" indent="0">
              <a:buNone/>
            </a:pPr>
            <a:r>
              <a:rPr lang="en-US" dirty="0"/>
              <a:t>T1/2 </a:t>
            </a:r>
            <a:r>
              <a:rPr lang="ru-RU" dirty="0"/>
              <a:t>препарату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гемодіалізу</a:t>
            </a:r>
            <a:r>
              <a:rPr lang="ru-RU" dirty="0"/>
              <a:t> становить 3-5 год. </a:t>
            </a:r>
            <a:r>
              <a:rPr lang="ru-RU" dirty="0" err="1"/>
              <a:t>Відповідну</a:t>
            </a:r>
            <a:r>
              <a:rPr lang="ru-RU" dirty="0"/>
              <a:t> дозу препарату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повторювати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кожного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діалізу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перитонеальному</a:t>
            </a:r>
            <a:r>
              <a:rPr lang="ru-RU" dirty="0"/>
              <a:t> </a:t>
            </a:r>
            <a:r>
              <a:rPr lang="ru-RU" dirty="0" err="1"/>
              <a:t>діалізі</a:t>
            </a:r>
            <a:r>
              <a:rPr lang="ru-RU" dirty="0"/>
              <a:t> </a:t>
            </a:r>
            <a:r>
              <a:rPr lang="ru-RU" dirty="0" err="1"/>
              <a:t>Цефтазидим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включати</a:t>
            </a:r>
            <a:r>
              <a:rPr lang="ru-RU" dirty="0"/>
              <a:t> в </a:t>
            </a:r>
            <a:r>
              <a:rPr lang="ru-RU" dirty="0" err="1"/>
              <a:t>діалізну</a:t>
            </a:r>
            <a:r>
              <a:rPr lang="ru-RU" dirty="0"/>
              <a:t> </a:t>
            </a:r>
            <a:r>
              <a:rPr lang="ru-RU" dirty="0" err="1"/>
              <a:t>рідину</a:t>
            </a:r>
            <a:r>
              <a:rPr lang="ru-RU" dirty="0"/>
              <a:t> в </a:t>
            </a:r>
            <a:r>
              <a:rPr lang="ru-RU" dirty="0" err="1"/>
              <a:t>дозі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125 мг до 250 мг на 2 л </a:t>
            </a:r>
            <a:r>
              <a:rPr lang="ru-RU" dirty="0" err="1"/>
              <a:t>діалізної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016F62E6-A704-3708-F2C7-55BC2E82A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0716319"/>
              </p:ext>
            </p:extLst>
          </p:nvPr>
        </p:nvGraphicFramePr>
        <p:xfrm>
          <a:off x="6729796" y="2008082"/>
          <a:ext cx="3496468" cy="4285152"/>
        </p:xfrm>
        <a:graphic>
          <a:graphicData uri="http://schemas.openxmlformats.org/drawingml/2006/table">
            <a:tbl>
              <a:tblPr/>
              <a:tblGrid>
                <a:gridCol w="1748234">
                  <a:extLst>
                    <a:ext uri="{9D8B030D-6E8A-4147-A177-3AD203B41FA5}">
                      <a16:colId xmlns:a16="http://schemas.microsoft.com/office/drawing/2014/main" xmlns="" val="681960456"/>
                    </a:ext>
                  </a:extLst>
                </a:gridCol>
                <a:gridCol w="1748234">
                  <a:extLst>
                    <a:ext uri="{9D8B030D-6E8A-4147-A177-3AD203B41FA5}">
                      <a16:colId xmlns:a16="http://schemas.microsoft.com/office/drawing/2014/main" xmlns="" val="3202205227"/>
                    </a:ext>
                  </a:extLst>
                </a:gridCol>
              </a:tblGrid>
              <a:tr h="427645">
                <a:tc>
                  <a:txBody>
                    <a:bodyPr/>
                    <a:lstStyle/>
                    <a:p>
                      <a:r>
                        <a:rPr lang="ru-RU" sz="1300" b="1">
                          <a:effectLst/>
                        </a:rPr>
                        <a:t>Клиренс креатинина</a:t>
                      </a:r>
                      <a:endParaRPr lang="ru-RU" sz="1300">
                        <a:effectLst/>
                      </a:endParaRP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>
                          <a:effectLst/>
                        </a:rPr>
                        <a:t>Доза</a:t>
                      </a:r>
                      <a:endParaRPr lang="ru-RU" sz="1300">
                        <a:effectLst/>
                      </a:endParaRP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4993804"/>
                  </a:ext>
                </a:extLst>
              </a:tr>
              <a:tr h="621296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&gt; 50 мл/мин (0.83 мл/сек)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обычные дозы для взрослых и подростков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279973"/>
                  </a:ext>
                </a:extLst>
              </a:tr>
              <a:tr h="427645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35-50 мл/мин (0.52-0.83 мл/сек)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по 1 г каждые 12 ч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95302651"/>
                  </a:ext>
                </a:extLst>
              </a:tr>
              <a:tr h="427645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16-30 мл/мин (0.27-0.50 мл/сек)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по 1 г каждые 24 ч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8043345"/>
                  </a:ext>
                </a:extLst>
              </a:tr>
              <a:tr h="427645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6-15 мл/мин (0.10-0.25 мл/сек)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по 500 мг каждые 24 ч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3000394"/>
                  </a:ext>
                </a:extLst>
              </a:tr>
              <a:tr h="427645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&lt; 5 мл/мин (0.08 мл/сек)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по 500 мг каждые 48 ч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10200307"/>
                  </a:ext>
                </a:extLst>
              </a:tr>
              <a:tr h="621296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Пациенты, которым проводят гемодиализ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по 1 г после каждого сеанса гемодиализа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5209887"/>
                  </a:ext>
                </a:extLst>
              </a:tr>
              <a:tr h="814946"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Пациенты, которым проводят перитонеальный диализ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effectLst/>
                        </a:rPr>
                        <a:t>по 500 мг каждые 24 ч</a:t>
                      </a:r>
                    </a:p>
                  </a:txBody>
                  <a:tcPr marL="33620" marR="33620" marT="20172" marB="20172" anchor="ctr">
                    <a:lnL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31155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7637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06CD1D-F765-ADF2-7B64-E151F6524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Діти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Дітям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до 1 </a:t>
            </a:r>
            <a:r>
              <a:rPr lang="ru-RU" dirty="0" err="1"/>
              <a:t>міс</a:t>
            </a:r>
            <a:r>
              <a:rPr lang="ru-RU" dirty="0"/>
              <a:t> - в/в </a:t>
            </a:r>
            <a:r>
              <a:rPr lang="ru-RU" dirty="0" err="1"/>
              <a:t>інфузія</a:t>
            </a:r>
            <a:r>
              <a:rPr lang="ru-RU" dirty="0"/>
              <a:t> у </a:t>
            </a:r>
            <a:r>
              <a:rPr lang="ru-RU" dirty="0" err="1"/>
              <a:t>дозі</a:t>
            </a:r>
            <a:r>
              <a:rPr lang="ru-RU" dirty="0"/>
              <a:t> з </a:t>
            </a:r>
            <a:r>
              <a:rPr lang="ru-RU" dirty="0" err="1"/>
              <a:t>розрахунку</a:t>
            </a:r>
            <a:r>
              <a:rPr lang="ru-RU" dirty="0"/>
              <a:t> 30 мг/кг/добу (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2).</a:t>
            </a:r>
          </a:p>
          <a:p>
            <a:pPr marL="0" indent="0">
              <a:buNone/>
            </a:pPr>
            <a:r>
              <a:rPr lang="ru-RU" dirty="0" err="1"/>
              <a:t>Дітям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 </a:t>
            </a:r>
            <a:r>
              <a:rPr lang="ru-RU" dirty="0" err="1"/>
              <a:t>міс</a:t>
            </a:r>
            <a:r>
              <a:rPr lang="ru-RU" dirty="0"/>
              <a:t> до 12 </a:t>
            </a:r>
            <a:r>
              <a:rPr lang="ru-RU" dirty="0" err="1"/>
              <a:t>років</a:t>
            </a:r>
            <a:r>
              <a:rPr lang="ru-RU" dirty="0"/>
              <a:t> - в/в </a:t>
            </a:r>
            <a:r>
              <a:rPr lang="ru-RU" dirty="0" err="1"/>
              <a:t>інфузія</a:t>
            </a:r>
            <a:r>
              <a:rPr lang="ru-RU" dirty="0"/>
              <a:t> у </a:t>
            </a:r>
            <a:r>
              <a:rPr lang="ru-RU" dirty="0" err="1"/>
              <a:t>дозі</a:t>
            </a:r>
            <a:r>
              <a:rPr lang="ru-RU" dirty="0"/>
              <a:t> з </a:t>
            </a:r>
            <a:r>
              <a:rPr lang="ru-RU" dirty="0" err="1"/>
              <a:t>розрахунку</a:t>
            </a:r>
            <a:r>
              <a:rPr lang="ru-RU" dirty="0"/>
              <a:t> 30-50 мг/кг/добу (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3).</a:t>
            </a:r>
          </a:p>
          <a:p>
            <a:pPr marL="0" indent="0">
              <a:buNone/>
            </a:pPr>
            <a:r>
              <a:rPr lang="ru-RU" dirty="0" err="1"/>
              <a:t>Дітям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зниженим</a:t>
            </a:r>
            <a:r>
              <a:rPr lang="ru-RU" dirty="0"/>
              <a:t> </a:t>
            </a:r>
            <a:r>
              <a:rPr lang="ru-RU" dirty="0" err="1"/>
              <a:t>імунітетом</a:t>
            </a:r>
            <a:r>
              <a:rPr lang="ru-RU" dirty="0"/>
              <a:t>, </a:t>
            </a:r>
            <a:r>
              <a:rPr lang="ru-RU" dirty="0" err="1"/>
              <a:t>муковісцидозом</a:t>
            </a:r>
            <a:r>
              <a:rPr lang="ru-RU" dirty="0"/>
              <a:t>, </a:t>
            </a:r>
            <a:r>
              <a:rPr lang="ru-RU" dirty="0" err="1"/>
              <a:t>менінгітом</a:t>
            </a:r>
            <a:r>
              <a:rPr lang="ru-RU" dirty="0"/>
              <a:t> препарат </a:t>
            </a:r>
            <a:r>
              <a:rPr lang="ru-RU" dirty="0" err="1"/>
              <a:t>призначають</a:t>
            </a:r>
            <a:r>
              <a:rPr lang="ru-RU" dirty="0"/>
              <a:t> у </a:t>
            </a:r>
            <a:r>
              <a:rPr lang="ru-RU" dirty="0" err="1"/>
              <a:t>дозі</a:t>
            </a:r>
            <a:r>
              <a:rPr lang="ru-RU" dirty="0"/>
              <a:t> до 150 мг/кг/добу </a:t>
            </a:r>
            <a:r>
              <a:rPr lang="ru-RU" dirty="0" err="1"/>
              <a:t>кожні</a:t>
            </a:r>
            <a:r>
              <a:rPr lang="ru-RU" dirty="0"/>
              <a:t> 12 год.</a:t>
            </a:r>
          </a:p>
          <a:p>
            <a:pPr marL="0" indent="0">
              <a:buNone/>
            </a:pPr>
            <a:r>
              <a:rPr lang="ru-RU" dirty="0"/>
              <a:t>Максимальна </a:t>
            </a:r>
            <a:r>
              <a:rPr lang="ru-RU" dirty="0" err="1"/>
              <a:t>добова</a:t>
            </a:r>
            <a:r>
              <a:rPr lang="ru-RU" dirty="0"/>
              <a:t> доза для </a:t>
            </a:r>
            <a:r>
              <a:rPr lang="ru-RU" dirty="0" err="1"/>
              <a:t>дітей</a:t>
            </a:r>
            <a:r>
              <a:rPr lang="ru-RU" dirty="0"/>
              <a:t> не повинна </a:t>
            </a:r>
            <a:r>
              <a:rPr lang="ru-RU" dirty="0" err="1"/>
              <a:t>перевищувати</a:t>
            </a:r>
            <a:r>
              <a:rPr lang="ru-RU" dirty="0"/>
              <a:t> 6 г.</a:t>
            </a:r>
          </a:p>
        </p:txBody>
      </p:sp>
    </p:spTree>
    <p:extLst>
      <p:ext uri="{BB962C8B-B14F-4D97-AF65-F5344CB8AC3E}">
        <p14:creationId xmlns:p14="http://schemas.microsoft.com/office/powerpoint/2010/main" xmlns="" val="1748117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96D6C5-EFEA-60F5-39C4-DE660501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Побічна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B73A7F-4066-61FB-D598-60EF87D81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несприятливі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особливої</a:t>
            </a:r>
            <a:r>
              <a:rPr lang="ru-RU" dirty="0"/>
              <a:t> </a:t>
            </a:r>
            <a:r>
              <a:rPr lang="ru-RU" dirty="0" err="1"/>
              <a:t>уваги</a:t>
            </a:r>
            <a:r>
              <a:rPr lang="ru-RU" dirty="0"/>
              <a:t> </a:t>
            </a:r>
            <a:r>
              <a:rPr lang="ru-RU" dirty="0" err="1"/>
              <a:t>лікарів</a:t>
            </a:r>
            <a:r>
              <a:rPr lang="ru-RU" dirty="0"/>
              <a:t>. У дужках </a:t>
            </a:r>
            <a:r>
              <a:rPr lang="ru-RU" dirty="0" err="1"/>
              <a:t>вказані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та </a:t>
            </a:r>
            <a:r>
              <a:rPr lang="ru-RU" dirty="0" err="1"/>
              <a:t>симптоми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Менш</a:t>
            </a:r>
            <a:r>
              <a:rPr lang="ru-RU" dirty="0"/>
              <a:t> часто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: </a:t>
            </a:r>
            <a:r>
              <a:rPr lang="ru-RU" dirty="0" err="1"/>
              <a:t>гіпотромбінемія</a:t>
            </a:r>
            <a:r>
              <a:rPr lang="ru-RU" dirty="0"/>
              <a:t> (</a:t>
            </a:r>
            <a:r>
              <a:rPr lang="ru-RU" dirty="0" err="1"/>
              <a:t>незвичні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крововиливи</a:t>
            </a:r>
            <a:r>
              <a:rPr lang="ru-RU" dirty="0"/>
              <a:t>), </a:t>
            </a:r>
            <a:r>
              <a:rPr lang="ru-RU" dirty="0" err="1"/>
              <a:t>псевдомембранозний</a:t>
            </a:r>
            <a:r>
              <a:rPr lang="ru-RU" dirty="0"/>
              <a:t> </a:t>
            </a:r>
            <a:r>
              <a:rPr lang="ru-RU" dirty="0" err="1"/>
              <a:t>коліт</a:t>
            </a:r>
            <a:r>
              <a:rPr lang="ru-RU" dirty="0"/>
              <a:t> (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спазми</a:t>
            </a:r>
            <a:r>
              <a:rPr lang="ru-RU" dirty="0"/>
              <a:t> та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животі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; </a:t>
            </a:r>
            <a:r>
              <a:rPr lang="ru-RU" dirty="0" err="1"/>
              <a:t>болючість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при </a:t>
            </a:r>
            <a:r>
              <a:rPr lang="ru-RU" dirty="0" err="1"/>
              <a:t>пальпації</a:t>
            </a:r>
            <a:r>
              <a:rPr lang="ru-RU" dirty="0"/>
              <a:t>; сильна </a:t>
            </a:r>
            <a:r>
              <a:rPr lang="ru-RU" dirty="0" err="1"/>
              <a:t>діарея</a:t>
            </a:r>
            <a:r>
              <a:rPr lang="ru-RU" dirty="0"/>
              <a:t> з </a:t>
            </a:r>
            <a:r>
              <a:rPr lang="ru-RU" dirty="0" err="1"/>
              <a:t>водянистими</a:t>
            </a:r>
            <a:r>
              <a:rPr lang="ru-RU" dirty="0"/>
              <a:t> </a:t>
            </a:r>
            <a:r>
              <a:rPr lang="ru-RU" dirty="0" err="1"/>
              <a:t>випорожненнями</a:t>
            </a:r>
            <a:r>
              <a:rPr lang="ru-RU" dirty="0"/>
              <a:t>; 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кривава</a:t>
            </a:r>
            <a:r>
              <a:rPr lang="ru-RU" dirty="0"/>
              <a:t> </a:t>
            </a:r>
            <a:r>
              <a:rPr lang="ru-RU" dirty="0" err="1"/>
              <a:t>діарея</a:t>
            </a:r>
            <a:r>
              <a:rPr lang="ru-RU" dirty="0"/>
              <a:t>; </a:t>
            </a:r>
            <a:r>
              <a:rPr lang="ru-RU" dirty="0" err="1"/>
              <a:t>підвищена</a:t>
            </a:r>
            <a:r>
              <a:rPr lang="ru-RU" dirty="0"/>
              <a:t> температура).</a:t>
            </a:r>
          </a:p>
          <a:p>
            <a:pPr marL="0" indent="0">
              <a:buNone/>
            </a:pPr>
            <a:r>
              <a:rPr lang="ru-RU"/>
              <a:t>Рідко</a:t>
            </a:r>
            <a:r>
              <a:rPr lang="ru-RU" dirty="0"/>
              <a:t>: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, особливо </a:t>
            </a:r>
            <a:r>
              <a:rPr lang="ru-RU" dirty="0" err="1"/>
              <a:t>анафілаксія</a:t>
            </a:r>
            <a:r>
              <a:rPr lang="ru-RU" dirty="0"/>
              <a:t> (бронхоспазм, </a:t>
            </a:r>
            <a:r>
              <a:rPr lang="ru-RU" dirty="0" err="1"/>
              <a:t>гіпотензія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температура, </a:t>
            </a:r>
            <a:r>
              <a:rPr lang="ru-RU" dirty="0" err="1"/>
              <a:t>шкірний</a:t>
            </a:r>
            <a:r>
              <a:rPr lang="ru-RU" dirty="0"/>
              <a:t> </a:t>
            </a:r>
            <a:r>
              <a:rPr lang="ru-RU" dirty="0" err="1"/>
              <a:t>висип</a:t>
            </a:r>
            <a:r>
              <a:rPr lang="ru-RU" dirty="0"/>
              <a:t>, </a:t>
            </a:r>
            <a:r>
              <a:rPr lang="ru-RU" dirty="0" err="1"/>
              <a:t>свербіж</a:t>
            </a:r>
            <a:r>
              <a:rPr lang="ru-RU" dirty="0"/>
              <a:t>, </a:t>
            </a:r>
            <a:r>
              <a:rPr lang="ru-RU" dirty="0" err="1"/>
              <a:t>почервоніння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набряклість</a:t>
            </a:r>
            <a:r>
              <a:rPr lang="ru-RU" dirty="0"/>
              <a:t>), </a:t>
            </a:r>
            <a:r>
              <a:rPr lang="ru-RU" dirty="0" err="1"/>
              <a:t>багатоформна</a:t>
            </a:r>
            <a:r>
              <a:rPr lang="ru-RU" dirty="0"/>
              <a:t> </a:t>
            </a:r>
            <a:r>
              <a:rPr lang="ru-RU" dirty="0" err="1"/>
              <a:t>еритема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синдром </a:t>
            </a:r>
            <a:r>
              <a:rPr lang="ru-RU" dirty="0" err="1"/>
              <a:t>Стівенса</a:t>
            </a:r>
            <a:r>
              <a:rPr lang="ru-RU" dirty="0"/>
              <a:t>-Джонсона (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пухирів</a:t>
            </a:r>
            <a:r>
              <a:rPr lang="ru-RU" dirty="0"/>
              <a:t>, </a:t>
            </a:r>
            <a:r>
              <a:rPr lang="ru-RU" dirty="0" err="1"/>
              <a:t>лущення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відшарування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та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;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очей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і систем), </a:t>
            </a:r>
            <a:r>
              <a:rPr lang="ru-RU" dirty="0" err="1"/>
              <a:t>аутоімунна</a:t>
            </a:r>
            <a:r>
              <a:rPr lang="ru-RU" dirty="0"/>
              <a:t> </a:t>
            </a:r>
            <a:r>
              <a:rPr lang="ru-RU" dirty="0" err="1"/>
              <a:t>медикаментозна</a:t>
            </a:r>
            <a:r>
              <a:rPr lang="ru-RU" dirty="0"/>
              <a:t> </a:t>
            </a:r>
            <a:r>
              <a:rPr lang="ru-RU" dirty="0" err="1"/>
              <a:t>гемолітична</a:t>
            </a:r>
            <a:r>
              <a:rPr lang="ru-RU" dirty="0"/>
              <a:t> </a:t>
            </a:r>
            <a:r>
              <a:rPr lang="ru-RU" dirty="0" err="1"/>
              <a:t>анемія</a:t>
            </a:r>
            <a:r>
              <a:rPr lang="ru-RU" dirty="0"/>
              <a:t> (</a:t>
            </a:r>
            <a:r>
              <a:rPr lang="ru-RU" dirty="0" err="1"/>
              <a:t>незвична</a:t>
            </a:r>
            <a:r>
              <a:rPr lang="ru-RU" dirty="0"/>
              <a:t> </a:t>
            </a:r>
            <a:r>
              <a:rPr lang="ru-RU" dirty="0" err="1"/>
              <a:t>втома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жовтяничність</a:t>
            </a:r>
            <a:r>
              <a:rPr lang="ru-RU" dirty="0"/>
              <a:t> склер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),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(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послаблення</a:t>
            </a:r>
            <a:r>
              <a:rPr lang="ru-RU" dirty="0"/>
              <a:t> </a:t>
            </a:r>
            <a:r>
              <a:rPr lang="ru-RU" dirty="0" err="1"/>
              <a:t>концентраційної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), </a:t>
            </a:r>
            <a:r>
              <a:rPr lang="ru-RU" dirty="0" err="1"/>
              <a:t>судомні</a:t>
            </a:r>
            <a:r>
              <a:rPr lang="ru-RU" dirty="0"/>
              <a:t> напади (</a:t>
            </a:r>
            <a:r>
              <a:rPr lang="ru-RU" dirty="0" err="1"/>
              <a:t>спостерігаються</a:t>
            </a:r>
            <a:r>
              <a:rPr lang="ru-RU" dirty="0"/>
              <a:t> особливо 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дозувань</a:t>
            </a:r>
            <a:r>
              <a:rPr lang="ru-RU" dirty="0"/>
              <a:t> і в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), </a:t>
            </a:r>
            <a:r>
              <a:rPr lang="ru-RU" dirty="0" err="1"/>
              <a:t>флебіт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тромбофлебіт</a:t>
            </a:r>
            <a:r>
              <a:rPr lang="ru-RU" dirty="0"/>
              <a:t> (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почервоніння</a:t>
            </a:r>
            <a:r>
              <a:rPr lang="ru-RU" dirty="0"/>
              <a:t> та </a:t>
            </a:r>
            <a:r>
              <a:rPr lang="ru-RU" dirty="0" err="1"/>
              <a:t>набряклість</a:t>
            </a:r>
            <a:r>
              <a:rPr lang="ru-RU" dirty="0"/>
              <a:t> у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ін'єкцій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 err="1"/>
              <a:t>Більш</a:t>
            </a:r>
            <a:r>
              <a:rPr lang="ru-RU" dirty="0"/>
              <a:t> часто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часто: кандидоз </a:t>
            </a:r>
            <a:r>
              <a:rPr lang="ru-RU" dirty="0" err="1"/>
              <a:t>порожнини</a:t>
            </a:r>
            <a:r>
              <a:rPr lang="ru-RU" dirty="0"/>
              <a:t> рота, </a:t>
            </a:r>
            <a:r>
              <a:rPr lang="ru-RU" dirty="0" err="1"/>
              <a:t>кандидозний</a:t>
            </a:r>
            <a:r>
              <a:rPr lang="ru-RU" dirty="0"/>
              <a:t> стоматит (</a:t>
            </a:r>
            <a:r>
              <a:rPr lang="ru-RU" dirty="0" err="1"/>
              <a:t>болючість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рота, ясен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язика</a:t>
            </a:r>
            <a:r>
              <a:rPr lang="ru-RU" dirty="0"/>
              <a:t>), </a:t>
            </a:r>
            <a:r>
              <a:rPr lang="ru-RU" dirty="0" err="1"/>
              <a:t>реакції</a:t>
            </a:r>
            <a:r>
              <a:rPr lang="ru-RU" dirty="0"/>
              <a:t> з боку </a:t>
            </a:r>
            <a:r>
              <a:rPr lang="ru-RU" dirty="0" err="1"/>
              <a:t>шлунково-кишкового</a:t>
            </a:r>
            <a:r>
              <a:rPr lang="ru-RU" dirty="0"/>
              <a:t> тракту (</a:t>
            </a:r>
            <a:r>
              <a:rPr lang="ru-RU" dirty="0" err="1"/>
              <a:t>діарея</a:t>
            </a:r>
            <a:r>
              <a:rPr lang="ru-RU" dirty="0"/>
              <a:t> легкого </a:t>
            </a:r>
            <a:r>
              <a:rPr lang="ru-RU" dirty="0" err="1"/>
              <a:t>ступеня</a:t>
            </a:r>
            <a:r>
              <a:rPr lang="ru-RU" dirty="0"/>
              <a:t>, </a:t>
            </a:r>
            <a:r>
              <a:rPr lang="ru-RU" dirty="0" err="1"/>
              <a:t>спазми</a:t>
            </a:r>
            <a:r>
              <a:rPr lang="ru-RU" dirty="0"/>
              <a:t> у </a:t>
            </a:r>
            <a:r>
              <a:rPr lang="ru-RU" dirty="0" err="1"/>
              <a:t>животі</a:t>
            </a:r>
            <a:r>
              <a:rPr lang="ru-RU" dirty="0"/>
              <a:t>, </a:t>
            </a:r>
            <a:r>
              <a:rPr lang="ru-RU" dirty="0" err="1"/>
              <a:t>нудота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анорексія</a:t>
            </a:r>
            <a:r>
              <a:rPr lang="ru-RU" dirty="0"/>
              <a:t>), </a:t>
            </a:r>
            <a:r>
              <a:rPr lang="ru-RU" dirty="0" err="1"/>
              <a:t>вагінальний</a:t>
            </a:r>
            <a:r>
              <a:rPr lang="ru-RU" dirty="0"/>
              <a:t> кандидоз (</a:t>
            </a:r>
            <a:r>
              <a:rPr lang="ru-RU" dirty="0" err="1"/>
              <a:t>вагінальний</a:t>
            </a:r>
            <a:r>
              <a:rPr lang="ru-RU" dirty="0"/>
              <a:t> </a:t>
            </a:r>
            <a:r>
              <a:rPr lang="ru-RU" dirty="0" err="1"/>
              <a:t>свербіж</a:t>
            </a:r>
            <a:r>
              <a:rPr lang="ru-RU" dirty="0"/>
              <a:t> та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виділень</a:t>
            </a:r>
            <a:r>
              <a:rPr lang="ru-RU" dirty="0"/>
              <a:t>), </a:t>
            </a:r>
            <a:r>
              <a:rPr lang="ru-RU" dirty="0" err="1"/>
              <a:t>транзиторне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печінкових</a:t>
            </a:r>
            <a:r>
              <a:rPr lang="ru-RU" dirty="0"/>
              <a:t> </a:t>
            </a:r>
            <a:r>
              <a:rPr lang="ru-RU" dirty="0" err="1"/>
              <a:t>трансаміназ</a:t>
            </a:r>
            <a:r>
              <a:rPr lang="ru-RU" dirty="0"/>
              <a:t> і </a:t>
            </a:r>
            <a:r>
              <a:rPr lang="ru-RU" dirty="0" err="1"/>
              <a:t>лужної</a:t>
            </a:r>
            <a:r>
              <a:rPr lang="ru-RU" dirty="0"/>
              <a:t> </a:t>
            </a:r>
            <a:r>
              <a:rPr lang="ru-RU" dirty="0" err="1"/>
              <a:t>фосфатази</a:t>
            </a:r>
            <a:r>
              <a:rPr lang="ru-RU" dirty="0"/>
              <a:t>, </a:t>
            </a:r>
            <a:r>
              <a:rPr lang="ru-RU" dirty="0" err="1"/>
              <a:t>транзиторний</a:t>
            </a:r>
            <a:r>
              <a:rPr lang="ru-RU" dirty="0"/>
              <a:t> гепатит, </a:t>
            </a:r>
            <a:r>
              <a:rPr lang="ru-RU" dirty="0" err="1"/>
              <a:t>холестатична</a:t>
            </a:r>
            <a:r>
              <a:rPr lang="ru-RU" dirty="0"/>
              <a:t> </a:t>
            </a:r>
            <a:r>
              <a:rPr lang="ru-RU" dirty="0" err="1"/>
              <a:t>жовтяниця</a:t>
            </a:r>
            <a:r>
              <a:rPr lang="ru-RU" dirty="0"/>
              <a:t>, 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болі</a:t>
            </a:r>
            <a:r>
              <a:rPr lang="ru-RU" dirty="0"/>
              <a:t>, </a:t>
            </a:r>
            <a:r>
              <a:rPr lang="ru-RU" dirty="0" err="1"/>
              <a:t>запаморочення</a:t>
            </a:r>
            <a:r>
              <a:rPr lang="ru-RU" dirty="0"/>
              <a:t>, </a:t>
            </a:r>
            <a:r>
              <a:rPr lang="ru-RU" dirty="0" err="1"/>
              <a:t>парестезії</a:t>
            </a:r>
            <a:r>
              <a:rPr lang="ru-RU" dirty="0"/>
              <a:t>, </a:t>
            </a:r>
            <a:r>
              <a:rPr lang="ru-RU" dirty="0" err="1"/>
              <a:t>вагініт</a:t>
            </a:r>
            <a:r>
              <a:rPr lang="ru-RU" dirty="0"/>
              <a:t>, </a:t>
            </a:r>
            <a:r>
              <a:rPr lang="ru-RU" dirty="0" err="1"/>
              <a:t>генітальний</a:t>
            </a:r>
            <a:r>
              <a:rPr lang="ru-RU" dirty="0"/>
              <a:t> та </a:t>
            </a:r>
            <a:r>
              <a:rPr lang="ru-RU" dirty="0" err="1"/>
              <a:t>анальний</a:t>
            </a:r>
            <a:r>
              <a:rPr lang="ru-RU" dirty="0"/>
              <a:t> </a:t>
            </a:r>
            <a:r>
              <a:rPr lang="ru-RU" dirty="0" err="1"/>
              <a:t>свербіж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8204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262A2E-6973-1DA7-D880-21C7A39D2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Протипоказання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679E47-F44D-0CDC-F183-5C639BAFE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до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цефалоспоринів</a:t>
            </a:r>
            <a:r>
              <a:rPr lang="ru-RU" dirty="0"/>
              <a:t> та </a:t>
            </a:r>
            <a:r>
              <a:rPr lang="ru-RU" dirty="0" err="1"/>
              <a:t>пеніцилінів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25014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6A7EA4-4504-89F4-5463-0585869B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Заключення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AE351B-78FE-2A04-A2BE-D1A9C2CDE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Цефалоспорини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є </a:t>
            </a:r>
            <a:r>
              <a:rPr lang="ru-RU" dirty="0" err="1"/>
              <a:t>важливою</a:t>
            </a:r>
            <a:r>
              <a:rPr lang="ru-RU" dirty="0"/>
              <a:t> </a:t>
            </a:r>
            <a:r>
              <a:rPr lang="ru-RU" dirty="0" err="1"/>
              <a:t>групою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у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.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, </a:t>
            </a:r>
            <a:r>
              <a:rPr lang="ru-RU" dirty="0" err="1"/>
              <a:t>розширений</a:t>
            </a:r>
            <a:r>
              <a:rPr lang="ru-RU" dirty="0"/>
              <a:t> спектр </a:t>
            </a:r>
            <a:r>
              <a:rPr lang="ru-RU" dirty="0" err="1"/>
              <a:t>дії</a:t>
            </a:r>
            <a:r>
              <a:rPr lang="ru-RU" dirty="0"/>
              <a:t> та </a:t>
            </a:r>
            <a:r>
              <a:rPr lang="ru-RU" dirty="0" err="1"/>
              <a:t>безпека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зручним</a:t>
            </a:r>
            <a:r>
              <a:rPr lang="ru-RU" dirty="0"/>
              <a:t> </a:t>
            </a:r>
            <a:r>
              <a:rPr lang="ru-RU" dirty="0" err="1"/>
              <a:t>інструментом</a:t>
            </a:r>
            <a:r>
              <a:rPr lang="ru-RU" dirty="0"/>
              <a:t> для </a:t>
            </a:r>
            <a:r>
              <a:rPr lang="ru-RU" dirty="0" err="1"/>
              <a:t>лікарів</a:t>
            </a:r>
            <a:r>
              <a:rPr lang="ru-RU" dirty="0"/>
              <a:t> у </a:t>
            </a:r>
            <a:r>
              <a:rPr lang="ru-RU" dirty="0" err="1"/>
              <a:t>боротьбі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видами </a:t>
            </a:r>
            <a:r>
              <a:rPr lang="ru-RU" dirty="0" err="1"/>
              <a:t>бактерій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01143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82CD3C-4E33-54FF-3115-484EB91C0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821" y="3044843"/>
            <a:ext cx="5110633" cy="1400530"/>
          </a:xfrm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xmlns="" val="1252455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7D7CCD-83A7-4340-AD59-7FBD2995F0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CA94E5-FC2C-4D7E-B501-E903ABAC3B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F574B9-D0EB-40B3-BB9F-3890B98E82E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204</TotalTime>
  <Words>2050</Words>
  <Application>Microsoft Office PowerPoint</Application>
  <PresentationFormat>Произвольный</PresentationFormat>
  <Paragraphs>127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Ион</vt:lpstr>
      <vt:lpstr>Цефалоспорини 3 покоління</vt:lpstr>
      <vt:lpstr>Що це таке?</vt:lpstr>
      <vt:lpstr>Класифікація</vt:lpstr>
      <vt:lpstr>Історія розвитку</vt:lpstr>
      <vt:lpstr>Особливості третього покоління</vt:lpstr>
      <vt:lpstr>Спектр дії</vt:lpstr>
      <vt:lpstr>Механізм дії</vt:lpstr>
      <vt:lpstr>Клінічне використання</vt:lpstr>
      <vt:lpstr>Переваги та обмеження</vt:lpstr>
      <vt:lpstr>Порівняння з іншими антибіотиками</vt:lpstr>
      <vt:lpstr>Цефтазидим (Ceftazidime) </vt:lpstr>
      <vt:lpstr>Слайд 12</vt:lpstr>
      <vt:lpstr>Фармакокінетика</vt:lpstr>
      <vt:lpstr>Слайд 14</vt:lpstr>
      <vt:lpstr>Показання препарату Цефтазидим</vt:lpstr>
      <vt:lpstr>Режим дозування</vt:lpstr>
      <vt:lpstr>Слайд 17</vt:lpstr>
      <vt:lpstr>Слайд 18</vt:lpstr>
      <vt:lpstr>Побічна дія</vt:lpstr>
      <vt:lpstr>Протипоказання до застосування</vt:lpstr>
      <vt:lpstr>Заключення</vt:lpstr>
      <vt:lpstr>Дякую за увагу!!!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Цефалоспорини 3 покоління</dc:title>
  <dc:creator>Денис</dc:creator>
  <cp:lastModifiedBy>Холод Поліна</cp:lastModifiedBy>
  <cp:revision>6</cp:revision>
  <dcterms:created xsi:type="dcterms:W3CDTF">2023-12-17T08:56:42Z</dcterms:created>
  <dcterms:modified xsi:type="dcterms:W3CDTF">2024-02-14T11:50:04Z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