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72" r:id="rId2"/>
    <p:sldId id="276" r:id="rId3"/>
    <p:sldId id="277" r:id="rId4"/>
    <p:sldId id="274" r:id="rId5"/>
    <p:sldId id="278" r:id="rId6"/>
    <p:sldId id="275" r:id="rId7"/>
    <p:sldId id="259" r:id="rId8"/>
    <p:sldId id="260" r:id="rId9"/>
    <p:sldId id="261" r:id="rId10"/>
    <p:sldId id="279" r:id="rId11"/>
    <p:sldId id="281" r:id="rId12"/>
    <p:sldId id="282" r:id="rId13"/>
    <p:sldId id="263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40" autoAdjust="0"/>
    <p:restoredTop sz="94660"/>
  </p:normalViewPr>
  <p:slideViewPr>
    <p:cSldViewPr>
      <p:cViewPr varScale="1">
        <p:scale>
          <a:sx n="109" d="100"/>
          <a:sy n="109" d="100"/>
        </p:scale>
        <p:origin x="218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8828AF1-764C-45E1-8E1A-84515671E5E8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568EA92-BEB4-4BB1-9B63-64797645D6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 rtl="0"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B850EFBA-9A9E-410E-8700-558B45592C2D}" type="slidenum">
              <a:rPr lang="ru-RU" smtClean="0">
                <a:latin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 rtl="0"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939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F6323116-1B89-4E3B-BBA1-4F4004660BEE}" type="slidenum">
              <a:rPr lang="ru-RU" smtClean="0">
                <a:latin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 rtl="0"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2FCD351E-2060-42F5-89C8-AF91DF779ECD}" type="slidenum">
              <a:rPr lang="ru-RU" smtClean="0">
                <a:latin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24552EF-7125-4BB9-819A-25039C7B22F8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2C3035A-3937-4920-99D9-FB9C4949FA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3D9AA-3061-4104-B68E-5525ED602855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B7A7E9-EBA1-4217-955C-3612A032E2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Нашивка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2360BD6-7EDE-4D19-AB64-B68864561213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9C5F3FF-B166-40AE-87D8-45EAAFB849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3574BF1-CC13-43B3-B770-BF9DADE4A4C5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6DA8F7D-D52E-4C93-A3A9-3542CC568F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6411E98-2F13-4221-9A11-41511631C980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49B7D93-13A9-4403-B132-3C19952469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39ED413-3954-49AF-8306-76CCCA8EA502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F994546-D03A-41BE-9C8A-EBB5E30399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C26C6-F319-4784-9A77-4BE8B922568E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4FE2F0-A7DA-40C0-90E3-9C31B2EF21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1770CD5-B7BC-4937-B09B-67A1EC3BCFFF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11ED566-8B76-416C-91A7-3AF47C56D0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олилиния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Нашивка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F5CFD3D-2420-4E8F-821A-49B3107A39FD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7A7BD33-8E63-4672-9F8B-B8FDDB56FA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30400-296E-4203-A813-E21A69F62FCB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B7F96-ECCD-4C30-983B-0CB9D45D07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AA171-BEB2-4234-A9F0-BA65597A239C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6DAF4-1462-4905-99DD-90BA4F93F1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9DCA38-5D9F-41D8-8AB4-9F0D0C8249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C880D-B6B6-456A-B97B-66993819D0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50A490-9B9E-4E6B-BD8A-C8B1DDED3D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925E6D-0BD0-4D3B-A5B4-B7236857DE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 cstate="print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8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B5F12B10-D563-4D27-B7D9-3BE20710965B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0CC31CD6-A0F5-4DFA-8C38-C560AC8A14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 rtl="0" eaLnBrk="1" fontAlgn="auto" hangingPunct="1"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ru-RU" sz="6000" dirty="0" smtClean="0"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  <a:cs typeface="Calibri" pitchFamily="34" charset="0"/>
              </a:rPr>
              <a:t>Резистентність ВІЛ</a:t>
            </a:r>
            <a:endParaRPr lang="ru-RU" sz="6000" dirty="0">
              <a:solidFill>
                <a:schemeClr val="accent1">
                  <a:lumMod val="50000"/>
                </a:schemeClr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 rtl="0" eaLnBrk="1" hangingPunct="1">
              <a:defRPr/>
            </a:pPr>
            <a:r>
              <a:rPr lang="ru-RU" sz="3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Фармакодинаміка</a:t>
            </a:r>
            <a:r>
              <a:rPr lang="ru-RU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АРВТ</a:t>
            </a: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179388" y="1052736"/>
            <a:ext cx="8229600" cy="5184552"/>
          </a:xfrm>
        </p:spPr>
        <p:txBody>
          <a:bodyPr/>
          <a:lstStyle/>
          <a:p>
            <a:pPr algn="l" rtl="0" eaLnBrk="1" hangingPunct="1"/>
            <a:r>
              <a:rPr lang="ru-RU" sz="2800" dirty="0" smtClean="0">
                <a:latin typeface="Calibri" pitchFamily="34" charset="0"/>
                <a:cs typeface="Calibri" pitchFamily="34" charset="0"/>
              </a:rPr>
              <a:t>Завдання препаратів АРВТ – пригнічувати розмноження ВІЛ</a:t>
            </a:r>
          </a:p>
          <a:p>
            <a:pPr algn="l" rtl="0" eaLnBrk="1" hangingPunct="1"/>
            <a:r>
              <a:rPr lang="ru-RU" sz="2800" dirty="0" smtClean="0">
                <a:latin typeface="Calibri" pitchFamily="34" charset="0"/>
                <a:cs typeface="Calibri" pitchFamily="34" charset="0"/>
              </a:rPr>
              <a:t>Сила пригнічення залежить від концентрації препарату</a:t>
            </a:r>
          </a:p>
          <a:p>
            <a:pPr algn="l" rtl="0" eaLnBrk="1" hangingPunct="1"/>
            <a:r>
              <a:rPr lang="ru-RU" sz="2800" dirty="0" smtClean="0">
                <a:latin typeface="Calibri" pitchFamily="34" charset="0"/>
                <a:cs typeface="Calibri" pitchFamily="34" charset="0"/>
              </a:rPr>
              <a:t>Порогові значення - МПК (мінімальна порогова концентрація)</a:t>
            </a:r>
          </a:p>
          <a:p>
            <a:pPr lvl="1" algn="l" rtl="0" eaLnBrk="1" hangingPunct="1"/>
            <a:r>
              <a:rPr lang="ru-RU" sz="2800" dirty="0" smtClean="0">
                <a:latin typeface="Calibri" pitchFamily="34" charset="0"/>
                <a:cs typeface="Calibri" pitchFamily="34" charset="0"/>
              </a:rPr>
              <a:t>МПК50 - така концентрація препарату в крові, коли не можуть розмножуватися 50% вірусів</a:t>
            </a:r>
          </a:p>
          <a:p>
            <a:pPr lvl="2" algn="l" rtl="0" eaLnBrk="1" hangingPunct="1"/>
            <a:r>
              <a:rPr lang="ru-RU" sz="2000" dirty="0" smtClean="0">
                <a:latin typeface="Calibri" pitchFamily="34" charset="0"/>
                <a:cs typeface="Calibri" pitchFamily="34" charset="0"/>
              </a:rPr>
              <a:t>Кожен новостворений вірус відрізняється від вихідного!</a:t>
            </a:r>
          </a:p>
          <a:p>
            <a:pPr lvl="1" algn="l" rtl="0" eaLnBrk="1" hangingPunct="1"/>
            <a:r>
              <a:rPr lang="ru-RU" sz="2800" dirty="0" smtClean="0">
                <a:latin typeface="Calibri" pitchFamily="34" charset="0"/>
                <a:cs typeface="Calibri" pitchFamily="34" charset="0"/>
              </a:rPr>
              <a:t>МПК100 – концентрація препарату, при якій не може розмножуватися жоден вірус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 rtl="0" eaLnBrk="1" hangingPunct="1">
              <a:defRPr/>
            </a:pPr>
            <a:r>
              <a:rPr lang="ru-RU" sz="3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Фармакокінетика</a:t>
            </a:r>
            <a:r>
              <a:rPr lang="ru-RU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АРВТ</a:t>
            </a:r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>
          <a:xfrm>
            <a:off x="468313" y="1268413"/>
            <a:ext cx="8229600" cy="4525962"/>
          </a:xfrm>
        </p:spPr>
        <p:txBody>
          <a:bodyPr/>
          <a:lstStyle/>
          <a:p>
            <a:pPr algn="just" rtl="0" eaLnBrk="1" hangingPunct="1"/>
            <a:r>
              <a:rPr lang="ru-RU" sz="2800" dirty="0" smtClean="0">
                <a:latin typeface="Calibri" pitchFamily="34" charset="0"/>
                <a:cs typeface="Calibri" pitchFamily="34" charset="0"/>
              </a:rPr>
              <a:t>В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ідеалі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в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організмі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людини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рівень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препаратів повинен бути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стабільним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і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завжди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вищим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за МПК100</a:t>
            </a:r>
          </a:p>
          <a:p>
            <a:pPr algn="just" rtl="0" eaLnBrk="1" hangingPunct="1"/>
            <a:endParaRPr lang="ru-RU" sz="2000" dirty="0" smtClean="0">
              <a:latin typeface="Calibri" pitchFamily="34" charset="0"/>
              <a:cs typeface="Calibri" pitchFamily="34" charset="0"/>
            </a:endParaRPr>
          </a:p>
          <a:p>
            <a:pPr algn="just" rtl="0" eaLnBrk="1" hangingPunct="1"/>
            <a:r>
              <a:rPr lang="ru-RU" sz="2800" dirty="0" smtClean="0">
                <a:latin typeface="Calibri" pitchFamily="34" charset="0"/>
                <a:cs typeface="Calibri" pitchFamily="34" charset="0"/>
              </a:rPr>
              <a:t>У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реальних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умовах після прийому препарату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концентрація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його в крові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різко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підвищується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, а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потім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поступово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падає</a:t>
            </a:r>
            <a:endParaRPr lang="ru-RU" sz="2800" dirty="0" smtClean="0">
              <a:latin typeface="Calibri" pitchFamily="34" charset="0"/>
              <a:cs typeface="Calibri" pitchFamily="34" charset="0"/>
            </a:endParaRPr>
          </a:p>
          <a:p>
            <a:pPr algn="just" rtl="0" eaLnBrk="1" hangingPunct="1"/>
            <a:endParaRPr lang="ru-RU" sz="2000" dirty="0" smtClean="0">
              <a:latin typeface="Calibri" pitchFamily="34" charset="0"/>
              <a:cs typeface="Calibri" pitchFamily="34" charset="0"/>
            </a:endParaRPr>
          </a:p>
          <a:p>
            <a:pPr algn="just" rtl="0" eaLnBrk="1" hangingPunct="1"/>
            <a:r>
              <a:rPr lang="ru-RU" sz="2800" dirty="0" smtClean="0">
                <a:latin typeface="Calibri" pitchFamily="34" charset="0"/>
                <a:cs typeface="Calibri" pitchFamily="34" charset="0"/>
              </a:rPr>
              <a:t>Час за який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концентрація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препарату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знижується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на 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50%</a:t>
            </a:r>
            <a:r>
              <a:rPr lang="uk-UA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називається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періодом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напіввиведення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lang="ru-RU" sz="2800" baseline="-25000" dirty="0" smtClean="0">
                <a:latin typeface="Calibri" pitchFamily="34" charset="0"/>
                <a:cs typeface="Calibri" pitchFamily="34" charset="0"/>
              </a:rPr>
              <a:t>1/2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 rtl="0" eaLnBrk="1" hangingPunct="1">
              <a:defRPr/>
            </a:pPr>
            <a:r>
              <a:rPr lang="ru-RU" sz="3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Фармакокінетика</a:t>
            </a:r>
            <a:r>
              <a:rPr lang="ru-RU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АРВТ</a:t>
            </a:r>
            <a:endParaRPr lang="ru-RU" sz="32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1507" name="Группа 24"/>
          <p:cNvGrpSpPr>
            <a:grpSpLocks/>
          </p:cNvGrpSpPr>
          <p:nvPr/>
        </p:nvGrpSpPr>
        <p:grpSpPr bwMode="auto">
          <a:xfrm>
            <a:off x="611188" y="1484313"/>
            <a:ext cx="7554912" cy="4545012"/>
            <a:chOff x="588978" y="2000240"/>
            <a:chExt cx="7554922" cy="4543460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>
              <a:off x="1273191" y="4785351"/>
              <a:ext cx="6715134" cy="158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1285891" y="3785567"/>
              <a:ext cx="6715134" cy="158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513" name="Группа 17"/>
            <p:cNvGrpSpPr>
              <a:grpSpLocks/>
            </p:cNvGrpSpPr>
            <p:nvPr/>
          </p:nvGrpSpPr>
          <p:grpSpPr bwMode="auto">
            <a:xfrm>
              <a:off x="1266982" y="2214554"/>
              <a:ext cx="6876918" cy="3714776"/>
              <a:chOff x="766916" y="2143116"/>
              <a:chExt cx="7591298" cy="3933219"/>
            </a:xfrm>
          </p:grpSpPr>
          <p:cxnSp>
            <p:nvCxnSpPr>
              <p:cNvPr id="5" name="Соединительная линия уступом 4"/>
              <p:cNvCxnSpPr/>
              <p:nvPr/>
            </p:nvCxnSpPr>
            <p:spPr>
              <a:xfrm>
                <a:off x="786037" y="2143037"/>
                <a:ext cx="7572177" cy="3930169"/>
              </a:xfrm>
              <a:prstGeom prst="bentConnector3">
                <a:avLst>
                  <a:gd name="adj1" fmla="val -249"/>
                </a:avLst>
              </a:prstGeom>
              <a:ln w="15875">
                <a:solidFill>
                  <a:schemeClr val="tx1"/>
                </a:solidFill>
                <a:headEnd type="stealth"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Полилиния 14"/>
              <p:cNvSpPr/>
              <p:nvPr/>
            </p:nvSpPr>
            <p:spPr>
              <a:xfrm>
                <a:off x="766760" y="2413562"/>
                <a:ext cx="7566920" cy="3663004"/>
              </a:xfrm>
              <a:custGeom>
                <a:avLst/>
                <a:gdLst>
                  <a:gd name="connsiteX0" fmla="*/ 0 w 7565923"/>
                  <a:gd name="connsiteY0" fmla="*/ 3662516 h 3662516"/>
                  <a:gd name="connsiteX1" fmla="*/ 1474839 w 7565923"/>
                  <a:gd name="connsiteY1" fmla="*/ 4916 h 3662516"/>
                  <a:gd name="connsiteX2" fmla="*/ 7565923 w 7565923"/>
                  <a:gd name="connsiteY2" fmla="*/ 3633020 h 3662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65923" h="3662516">
                    <a:moveTo>
                      <a:pt x="0" y="3662516"/>
                    </a:moveTo>
                    <a:cubicBezTo>
                      <a:pt x="106926" y="1836174"/>
                      <a:pt x="213852" y="9832"/>
                      <a:pt x="1474839" y="4916"/>
                    </a:cubicBezTo>
                    <a:cubicBezTo>
                      <a:pt x="2735826" y="0"/>
                      <a:pt x="6479459" y="3062749"/>
                      <a:pt x="7565923" y="3633020"/>
                    </a:cubicBezTo>
                  </a:path>
                </a:pathLst>
              </a:custGeom>
              <a:ln w="25400">
                <a:solidFill>
                  <a:schemeClr val="bg2">
                    <a:lumMod val="25000"/>
                  </a:schemeClr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rt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588978" y="2000240"/>
              <a:ext cx="492444" cy="4000529"/>
            </a:xfrm>
            <a:prstGeom prst="rect">
              <a:avLst/>
            </a:prstGeom>
            <a:noFill/>
          </p:spPr>
          <p:txBody>
            <a:bodyPr vert="vert270">
              <a:spAutoFit/>
            </a:bodyPr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  <a:cs typeface="Calibri" pitchFamily="34" charset="0"/>
                </a:rPr>
                <a:t>Концентрація препарату</a:t>
              </a:r>
            </a:p>
          </p:txBody>
        </p:sp>
        <p:sp>
          <p:nvSpPr>
            <p:cNvPr id="19464" name="TextBox 16"/>
            <p:cNvSpPr txBox="1">
              <a:spLocks noChangeArrowheads="1"/>
            </p:cNvSpPr>
            <p:nvPr/>
          </p:nvSpPr>
          <p:spPr bwMode="auto">
            <a:xfrm>
              <a:off x="2857518" y="6143787"/>
              <a:ext cx="3857630" cy="399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rtl="0">
                <a:defRPr/>
              </a:pPr>
              <a:r>
                <a:rPr lang="ru-RU" sz="2000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  <a:cs typeface="Calibri" pitchFamily="34" charset="0"/>
                </a:rPr>
                <a:t>Час</a:t>
              </a:r>
            </a:p>
          </p:txBody>
        </p:sp>
      </p:grpSp>
      <p:sp>
        <p:nvSpPr>
          <p:cNvPr id="21508" name="TextBox 25"/>
          <p:cNvSpPr txBox="1">
            <a:spLocks noChangeArrowheads="1"/>
          </p:cNvSpPr>
          <p:nvPr/>
        </p:nvSpPr>
        <p:spPr bwMode="auto">
          <a:xfrm>
            <a:off x="2771775" y="3573463"/>
            <a:ext cx="1714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ru-RU" sz="2000" dirty="0">
                <a:latin typeface="Calibri" pitchFamily="34" charset="0"/>
                <a:cs typeface="Calibri" pitchFamily="34" charset="0"/>
              </a:rPr>
              <a:t>МПК100</a:t>
            </a:r>
          </a:p>
        </p:txBody>
      </p:sp>
      <p:sp>
        <p:nvSpPr>
          <p:cNvPr id="21509" name="TextBox 26"/>
          <p:cNvSpPr txBox="1">
            <a:spLocks noChangeArrowheads="1"/>
          </p:cNvSpPr>
          <p:nvPr/>
        </p:nvSpPr>
        <p:spPr bwMode="auto">
          <a:xfrm>
            <a:off x="2843213" y="4437063"/>
            <a:ext cx="1714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ru-RU" sz="2000">
                <a:latin typeface="Calibri" pitchFamily="34" charset="0"/>
                <a:cs typeface="Calibri" pitchFamily="34" charset="0"/>
              </a:rPr>
              <a:t>МПК50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0"/>
            <a:ext cx="9144000" cy="1052736"/>
          </a:xfrm>
        </p:spPr>
        <p:txBody>
          <a:bodyPr>
            <a:noAutofit/>
          </a:bodyPr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Формування </a:t>
            </a:r>
            <a:r>
              <a:rPr lang="ru-RU" sz="3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стійкості</a:t>
            </a:r>
            <a:r>
              <a:rPr lang="ru-RU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3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вірусу</a:t>
            </a:r>
            <a:r>
              <a:rPr lang="ru-RU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до АРВ препаратів</a:t>
            </a:r>
            <a:endParaRPr lang="ru-RU" sz="32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5059" name="Oval 3"/>
          <p:cNvSpPr>
            <a:spLocks noChangeArrowheads="1"/>
          </p:cNvSpPr>
          <p:nvPr/>
        </p:nvSpPr>
        <p:spPr bwMode="auto">
          <a:xfrm>
            <a:off x="1212850" y="1427163"/>
            <a:ext cx="287338" cy="288925"/>
          </a:xfrm>
          <a:prstGeom prst="ellipse">
            <a:avLst/>
          </a:prstGeom>
          <a:solidFill>
            <a:schemeClr val="bg1"/>
          </a:solidFill>
          <a:ln w="9525"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legacyObliqueTopLeft"/>
            <a:lightRig rig="legacyFlat2" dir="t"/>
          </a:scene3d>
          <a:sp3d extrusionH="125400" contourW="12700" prstMaterial="legacyPlastic">
            <a:bevelT w="13500" h="13500" prst="angle"/>
            <a:bevelB w="13500" h="13500" prst="angle"/>
            <a:extrusionClr>
              <a:schemeClr val="bg1"/>
            </a:extrusionClr>
            <a:contourClr>
              <a:schemeClr val="bg1"/>
            </a:contourClr>
          </a:sp3d>
        </p:spPr>
        <p:txBody>
          <a:bodyPr wrap="none" anchor="ctr">
            <a:flatTx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Times New Roman" pitchFamily="18" charset="0"/>
              <a:cs typeface="+mn-cs"/>
            </a:endParaRPr>
          </a:p>
        </p:txBody>
      </p:sp>
      <p:sp>
        <p:nvSpPr>
          <p:cNvPr id="22532" name="Oval 5"/>
          <p:cNvSpPr>
            <a:spLocks noChangeArrowheads="1"/>
          </p:cNvSpPr>
          <p:nvPr/>
        </p:nvSpPr>
        <p:spPr bwMode="auto">
          <a:xfrm>
            <a:off x="1355725" y="1855788"/>
            <a:ext cx="287338" cy="288925"/>
          </a:xfrm>
          <a:prstGeom prst="ellipse">
            <a:avLst/>
          </a:prstGeom>
          <a:solidFill>
            <a:srgbClr val="FFBDBD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BDBD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33" name="Oval 6"/>
          <p:cNvSpPr>
            <a:spLocks noChangeArrowheads="1"/>
          </p:cNvSpPr>
          <p:nvPr/>
        </p:nvSpPr>
        <p:spPr bwMode="auto">
          <a:xfrm>
            <a:off x="2195513" y="2347913"/>
            <a:ext cx="287337" cy="288925"/>
          </a:xfrm>
          <a:prstGeom prst="ellipse">
            <a:avLst/>
          </a:prstGeom>
          <a:solidFill>
            <a:srgbClr val="FFBDBD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BDBD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34" name="Oval 14"/>
          <p:cNvSpPr>
            <a:spLocks noChangeArrowheads="1"/>
          </p:cNvSpPr>
          <p:nvPr/>
        </p:nvSpPr>
        <p:spPr bwMode="auto">
          <a:xfrm>
            <a:off x="3779838" y="1628775"/>
            <a:ext cx="287337" cy="288925"/>
          </a:xfrm>
          <a:prstGeom prst="ellipse">
            <a:avLst/>
          </a:prstGeom>
          <a:solidFill>
            <a:srgbClr val="FFBDBD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BDBD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35" name="Oval 15"/>
          <p:cNvSpPr>
            <a:spLocks noChangeArrowheads="1"/>
          </p:cNvSpPr>
          <p:nvPr/>
        </p:nvSpPr>
        <p:spPr bwMode="auto">
          <a:xfrm>
            <a:off x="4140200" y="1485900"/>
            <a:ext cx="287338" cy="288925"/>
          </a:xfrm>
          <a:prstGeom prst="ellipse">
            <a:avLst/>
          </a:prstGeom>
          <a:solidFill>
            <a:srgbClr val="FFBDBD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BDBD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36" name="Oval 16"/>
          <p:cNvSpPr>
            <a:spLocks noChangeArrowheads="1"/>
          </p:cNvSpPr>
          <p:nvPr/>
        </p:nvSpPr>
        <p:spPr bwMode="auto">
          <a:xfrm>
            <a:off x="3995738" y="1917700"/>
            <a:ext cx="287337" cy="288925"/>
          </a:xfrm>
          <a:prstGeom prst="ellipse">
            <a:avLst/>
          </a:prstGeom>
          <a:solidFill>
            <a:srgbClr val="FFBDBD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BDBD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37" name="Oval 17"/>
          <p:cNvSpPr>
            <a:spLocks noChangeArrowheads="1"/>
          </p:cNvSpPr>
          <p:nvPr/>
        </p:nvSpPr>
        <p:spPr bwMode="auto">
          <a:xfrm>
            <a:off x="4572000" y="2276475"/>
            <a:ext cx="287338" cy="288925"/>
          </a:xfrm>
          <a:prstGeom prst="ellipse">
            <a:avLst/>
          </a:prstGeom>
          <a:solidFill>
            <a:srgbClr val="FF8181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8181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38" name="Oval 18"/>
          <p:cNvSpPr>
            <a:spLocks noChangeArrowheads="1"/>
          </p:cNvSpPr>
          <p:nvPr/>
        </p:nvSpPr>
        <p:spPr bwMode="auto">
          <a:xfrm>
            <a:off x="4859338" y="2060575"/>
            <a:ext cx="287337" cy="288925"/>
          </a:xfrm>
          <a:prstGeom prst="ellipse">
            <a:avLst/>
          </a:prstGeom>
          <a:solidFill>
            <a:srgbClr val="FFBDBD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BDBD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39" name="Oval 19"/>
          <p:cNvSpPr>
            <a:spLocks noChangeArrowheads="1"/>
          </p:cNvSpPr>
          <p:nvPr/>
        </p:nvSpPr>
        <p:spPr bwMode="auto">
          <a:xfrm>
            <a:off x="4283075" y="1917700"/>
            <a:ext cx="287338" cy="288925"/>
          </a:xfrm>
          <a:prstGeom prst="ellipse">
            <a:avLst/>
          </a:prstGeom>
          <a:solidFill>
            <a:srgbClr val="FF8181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8181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40" name="Oval 20"/>
          <p:cNvSpPr>
            <a:spLocks noChangeArrowheads="1"/>
          </p:cNvSpPr>
          <p:nvPr/>
        </p:nvSpPr>
        <p:spPr bwMode="auto">
          <a:xfrm>
            <a:off x="4572000" y="1557338"/>
            <a:ext cx="287338" cy="288925"/>
          </a:xfrm>
          <a:prstGeom prst="ellipse">
            <a:avLst/>
          </a:prstGeom>
          <a:solidFill>
            <a:srgbClr val="FFBDBD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BDBD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41" name="Oval 21"/>
          <p:cNvSpPr>
            <a:spLocks noChangeArrowheads="1"/>
          </p:cNvSpPr>
          <p:nvPr/>
        </p:nvSpPr>
        <p:spPr bwMode="auto">
          <a:xfrm>
            <a:off x="4643438" y="1844675"/>
            <a:ext cx="287337" cy="288925"/>
          </a:xfrm>
          <a:prstGeom prst="ellipse">
            <a:avLst/>
          </a:prstGeom>
          <a:solidFill>
            <a:srgbClr val="FFBDBD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BDBD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42" name="Oval 22"/>
          <p:cNvSpPr>
            <a:spLocks noChangeArrowheads="1"/>
          </p:cNvSpPr>
          <p:nvPr/>
        </p:nvSpPr>
        <p:spPr bwMode="auto">
          <a:xfrm>
            <a:off x="3635375" y="1989138"/>
            <a:ext cx="287338" cy="288925"/>
          </a:xfrm>
          <a:prstGeom prst="ellipse">
            <a:avLst/>
          </a:prstGeom>
          <a:solidFill>
            <a:srgbClr val="FFBDBD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BDBD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43" name="Oval 23"/>
          <p:cNvSpPr>
            <a:spLocks noChangeArrowheads="1"/>
          </p:cNvSpPr>
          <p:nvPr/>
        </p:nvSpPr>
        <p:spPr bwMode="auto">
          <a:xfrm>
            <a:off x="3924300" y="2205038"/>
            <a:ext cx="287338" cy="288925"/>
          </a:xfrm>
          <a:prstGeom prst="ellipse">
            <a:avLst/>
          </a:prstGeom>
          <a:solidFill>
            <a:srgbClr val="FFBDBD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BDBD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44" name="Oval 24"/>
          <p:cNvSpPr>
            <a:spLocks noChangeArrowheads="1"/>
          </p:cNvSpPr>
          <p:nvPr/>
        </p:nvSpPr>
        <p:spPr bwMode="auto">
          <a:xfrm>
            <a:off x="4211638" y="2349500"/>
            <a:ext cx="287337" cy="288925"/>
          </a:xfrm>
          <a:prstGeom prst="ellipse">
            <a:avLst/>
          </a:prstGeom>
          <a:solidFill>
            <a:srgbClr val="FFBDBD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BDBD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45" name="Oval 25"/>
          <p:cNvSpPr>
            <a:spLocks noChangeArrowheads="1"/>
          </p:cNvSpPr>
          <p:nvPr/>
        </p:nvSpPr>
        <p:spPr bwMode="auto">
          <a:xfrm>
            <a:off x="6370638" y="1701800"/>
            <a:ext cx="287337" cy="288925"/>
          </a:xfrm>
          <a:prstGeom prst="ellipse">
            <a:avLst/>
          </a:prstGeom>
          <a:solidFill>
            <a:srgbClr val="FF2D2D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2D2D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46" name="Oval 26"/>
          <p:cNvSpPr>
            <a:spLocks noChangeArrowheads="1"/>
          </p:cNvSpPr>
          <p:nvPr/>
        </p:nvSpPr>
        <p:spPr bwMode="auto">
          <a:xfrm>
            <a:off x="6802438" y="1558925"/>
            <a:ext cx="287337" cy="288925"/>
          </a:xfrm>
          <a:prstGeom prst="ellipse">
            <a:avLst/>
          </a:prstGeom>
          <a:solidFill>
            <a:srgbClr val="FF8181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8181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47" name="Oval 27"/>
          <p:cNvSpPr>
            <a:spLocks noChangeArrowheads="1"/>
          </p:cNvSpPr>
          <p:nvPr/>
        </p:nvSpPr>
        <p:spPr bwMode="auto">
          <a:xfrm>
            <a:off x="6586538" y="1990725"/>
            <a:ext cx="287337" cy="288925"/>
          </a:xfrm>
          <a:prstGeom prst="ellipse">
            <a:avLst/>
          </a:prstGeom>
          <a:solidFill>
            <a:srgbClr val="FF8181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8181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48" name="Oval 28"/>
          <p:cNvSpPr>
            <a:spLocks noChangeArrowheads="1"/>
          </p:cNvSpPr>
          <p:nvPr/>
        </p:nvSpPr>
        <p:spPr bwMode="auto">
          <a:xfrm>
            <a:off x="7162800" y="2349500"/>
            <a:ext cx="287338" cy="288925"/>
          </a:xfrm>
          <a:prstGeom prst="ellipse">
            <a:avLst/>
          </a:prstGeom>
          <a:solidFill>
            <a:srgbClr val="FF2D2D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2D2D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49" name="Oval 29"/>
          <p:cNvSpPr>
            <a:spLocks noChangeArrowheads="1"/>
          </p:cNvSpPr>
          <p:nvPr/>
        </p:nvSpPr>
        <p:spPr bwMode="auto">
          <a:xfrm>
            <a:off x="7450138" y="2278063"/>
            <a:ext cx="287337" cy="288925"/>
          </a:xfrm>
          <a:prstGeom prst="ellipse">
            <a:avLst/>
          </a:prstGeom>
          <a:solidFill>
            <a:srgbClr val="FF8181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8181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50" name="Oval 30"/>
          <p:cNvSpPr>
            <a:spLocks noChangeArrowheads="1"/>
          </p:cNvSpPr>
          <p:nvPr/>
        </p:nvSpPr>
        <p:spPr bwMode="auto">
          <a:xfrm>
            <a:off x="6946900" y="1917700"/>
            <a:ext cx="287338" cy="288925"/>
          </a:xfrm>
          <a:prstGeom prst="ellipse">
            <a:avLst/>
          </a:prstGeom>
          <a:solidFill>
            <a:srgbClr val="FF8181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8181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51" name="Oval 31"/>
          <p:cNvSpPr>
            <a:spLocks noChangeArrowheads="1"/>
          </p:cNvSpPr>
          <p:nvPr/>
        </p:nvSpPr>
        <p:spPr bwMode="auto">
          <a:xfrm>
            <a:off x="7234238" y="1630363"/>
            <a:ext cx="287337" cy="288925"/>
          </a:xfrm>
          <a:prstGeom prst="ellipse">
            <a:avLst/>
          </a:prstGeom>
          <a:solidFill>
            <a:srgbClr val="FF8181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8181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52" name="Oval 32"/>
          <p:cNvSpPr>
            <a:spLocks noChangeArrowheads="1"/>
          </p:cNvSpPr>
          <p:nvPr/>
        </p:nvSpPr>
        <p:spPr bwMode="auto">
          <a:xfrm>
            <a:off x="7305675" y="1990725"/>
            <a:ext cx="287338" cy="288925"/>
          </a:xfrm>
          <a:prstGeom prst="ellipse">
            <a:avLst/>
          </a:prstGeom>
          <a:solidFill>
            <a:srgbClr val="FF2D2D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2D2D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53" name="Oval 33"/>
          <p:cNvSpPr>
            <a:spLocks noChangeArrowheads="1"/>
          </p:cNvSpPr>
          <p:nvPr/>
        </p:nvSpPr>
        <p:spPr bwMode="auto">
          <a:xfrm>
            <a:off x="6226175" y="2062163"/>
            <a:ext cx="287338" cy="288925"/>
          </a:xfrm>
          <a:prstGeom prst="ellipse">
            <a:avLst/>
          </a:prstGeom>
          <a:solidFill>
            <a:srgbClr val="FF8181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8181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54" name="Oval 34"/>
          <p:cNvSpPr>
            <a:spLocks noChangeArrowheads="1"/>
          </p:cNvSpPr>
          <p:nvPr/>
        </p:nvSpPr>
        <p:spPr bwMode="auto">
          <a:xfrm>
            <a:off x="6515100" y="2278063"/>
            <a:ext cx="287338" cy="288925"/>
          </a:xfrm>
          <a:prstGeom prst="ellipse">
            <a:avLst/>
          </a:prstGeom>
          <a:solidFill>
            <a:srgbClr val="FF8181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8181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55" name="Oval 35"/>
          <p:cNvSpPr>
            <a:spLocks noChangeArrowheads="1"/>
          </p:cNvSpPr>
          <p:nvPr/>
        </p:nvSpPr>
        <p:spPr bwMode="auto">
          <a:xfrm>
            <a:off x="6873875" y="2349500"/>
            <a:ext cx="287338" cy="288925"/>
          </a:xfrm>
          <a:prstGeom prst="ellipse">
            <a:avLst/>
          </a:prstGeom>
          <a:solidFill>
            <a:srgbClr val="FF8181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8181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56" name="Oval 36"/>
          <p:cNvSpPr>
            <a:spLocks noChangeArrowheads="1"/>
          </p:cNvSpPr>
          <p:nvPr/>
        </p:nvSpPr>
        <p:spPr bwMode="auto">
          <a:xfrm rot="-1534641">
            <a:off x="4837113" y="3548063"/>
            <a:ext cx="287337" cy="288925"/>
          </a:xfrm>
          <a:prstGeom prst="ellipse">
            <a:avLst/>
          </a:prstGeom>
          <a:solidFill>
            <a:srgbClr val="FF2D2D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2D2D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57" name="Oval 37"/>
          <p:cNvSpPr>
            <a:spLocks noChangeArrowheads="1"/>
          </p:cNvSpPr>
          <p:nvPr/>
        </p:nvSpPr>
        <p:spPr bwMode="auto">
          <a:xfrm rot="-1534641">
            <a:off x="5195888" y="3332163"/>
            <a:ext cx="287337" cy="288925"/>
          </a:xfrm>
          <a:prstGeom prst="ellipse">
            <a:avLst/>
          </a:prstGeom>
          <a:solidFill>
            <a:srgbClr val="FF2D2D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2D2D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58" name="Oval 38"/>
          <p:cNvSpPr>
            <a:spLocks noChangeArrowheads="1"/>
          </p:cNvSpPr>
          <p:nvPr/>
        </p:nvSpPr>
        <p:spPr bwMode="auto">
          <a:xfrm rot="-1534641">
            <a:off x="5053013" y="3836988"/>
            <a:ext cx="287337" cy="288925"/>
          </a:xfrm>
          <a:prstGeom prst="ellipse">
            <a:avLst/>
          </a:prstGeom>
          <a:solidFill>
            <a:srgbClr val="960000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960000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59" name="Oval 39"/>
          <p:cNvSpPr>
            <a:spLocks noChangeArrowheads="1"/>
          </p:cNvSpPr>
          <p:nvPr/>
        </p:nvSpPr>
        <p:spPr bwMode="auto">
          <a:xfrm rot="-1534641">
            <a:off x="5629275" y="4267200"/>
            <a:ext cx="287338" cy="288925"/>
          </a:xfrm>
          <a:prstGeom prst="ellipse">
            <a:avLst/>
          </a:prstGeom>
          <a:solidFill>
            <a:srgbClr val="FF2D2D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2D2D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60" name="Oval 40"/>
          <p:cNvSpPr>
            <a:spLocks noChangeArrowheads="1"/>
          </p:cNvSpPr>
          <p:nvPr/>
        </p:nvSpPr>
        <p:spPr bwMode="auto">
          <a:xfrm rot="-1534641">
            <a:off x="5988050" y="4052888"/>
            <a:ext cx="287338" cy="288925"/>
          </a:xfrm>
          <a:prstGeom prst="ellipse">
            <a:avLst/>
          </a:prstGeom>
          <a:solidFill>
            <a:srgbClr val="FF2D2D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2D2D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61" name="Oval 41"/>
          <p:cNvSpPr>
            <a:spLocks noChangeArrowheads="1"/>
          </p:cNvSpPr>
          <p:nvPr/>
        </p:nvSpPr>
        <p:spPr bwMode="auto">
          <a:xfrm rot="-1534641">
            <a:off x="5556250" y="3836988"/>
            <a:ext cx="287338" cy="288925"/>
          </a:xfrm>
          <a:prstGeom prst="ellipse">
            <a:avLst/>
          </a:prstGeom>
          <a:solidFill>
            <a:srgbClr val="FF2D2D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2D2D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62" name="Oval 42"/>
          <p:cNvSpPr>
            <a:spLocks noChangeArrowheads="1"/>
          </p:cNvSpPr>
          <p:nvPr/>
        </p:nvSpPr>
        <p:spPr bwMode="auto">
          <a:xfrm rot="-1534641">
            <a:off x="5629275" y="3476625"/>
            <a:ext cx="287338" cy="288925"/>
          </a:xfrm>
          <a:prstGeom prst="ellipse">
            <a:avLst/>
          </a:prstGeom>
          <a:solidFill>
            <a:srgbClr val="FF2D2D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2D2D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63" name="Oval 43"/>
          <p:cNvSpPr>
            <a:spLocks noChangeArrowheads="1"/>
          </p:cNvSpPr>
          <p:nvPr/>
        </p:nvSpPr>
        <p:spPr bwMode="auto">
          <a:xfrm rot="-1534641">
            <a:off x="5916613" y="3763963"/>
            <a:ext cx="287337" cy="288925"/>
          </a:xfrm>
          <a:prstGeom prst="ellipse">
            <a:avLst/>
          </a:prstGeom>
          <a:solidFill>
            <a:srgbClr val="960000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960000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64" name="Oval 44"/>
          <p:cNvSpPr>
            <a:spLocks noChangeArrowheads="1"/>
          </p:cNvSpPr>
          <p:nvPr/>
        </p:nvSpPr>
        <p:spPr bwMode="auto">
          <a:xfrm rot="-1534641">
            <a:off x="4692650" y="3908425"/>
            <a:ext cx="287338" cy="288925"/>
          </a:xfrm>
          <a:prstGeom prst="ellipse">
            <a:avLst/>
          </a:prstGeom>
          <a:solidFill>
            <a:srgbClr val="FF2D2D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2D2D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65" name="Oval 45"/>
          <p:cNvSpPr>
            <a:spLocks noChangeArrowheads="1"/>
          </p:cNvSpPr>
          <p:nvPr/>
        </p:nvSpPr>
        <p:spPr bwMode="auto">
          <a:xfrm rot="-1534641">
            <a:off x="4981575" y="4124325"/>
            <a:ext cx="287338" cy="288925"/>
          </a:xfrm>
          <a:prstGeom prst="ellipse">
            <a:avLst/>
          </a:prstGeom>
          <a:solidFill>
            <a:srgbClr val="FF2D2D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2D2D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66" name="Oval 46"/>
          <p:cNvSpPr>
            <a:spLocks noChangeArrowheads="1"/>
          </p:cNvSpPr>
          <p:nvPr/>
        </p:nvSpPr>
        <p:spPr bwMode="auto">
          <a:xfrm rot="-1534641">
            <a:off x="5340350" y="4195763"/>
            <a:ext cx="287338" cy="288925"/>
          </a:xfrm>
          <a:prstGeom prst="ellipse">
            <a:avLst/>
          </a:prstGeom>
          <a:solidFill>
            <a:srgbClr val="FF2D2D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FF2D2D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67" name="Oval 47"/>
          <p:cNvSpPr>
            <a:spLocks noChangeArrowheads="1"/>
          </p:cNvSpPr>
          <p:nvPr/>
        </p:nvSpPr>
        <p:spPr bwMode="auto">
          <a:xfrm rot="-5178425">
            <a:off x="2061369" y="3653631"/>
            <a:ext cx="287338" cy="288925"/>
          </a:xfrm>
          <a:prstGeom prst="ellipse">
            <a:avLst/>
          </a:prstGeom>
          <a:solidFill>
            <a:srgbClr val="960000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960000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68" name="Oval 48"/>
          <p:cNvSpPr>
            <a:spLocks noChangeArrowheads="1"/>
          </p:cNvSpPr>
          <p:nvPr/>
        </p:nvSpPr>
        <p:spPr bwMode="auto">
          <a:xfrm rot="-5178425">
            <a:off x="2420144" y="3437731"/>
            <a:ext cx="287338" cy="288925"/>
          </a:xfrm>
          <a:prstGeom prst="ellipse">
            <a:avLst/>
          </a:prstGeom>
          <a:solidFill>
            <a:srgbClr val="960000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960000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69" name="Oval 49"/>
          <p:cNvSpPr>
            <a:spLocks noChangeArrowheads="1"/>
          </p:cNvSpPr>
          <p:nvPr/>
        </p:nvSpPr>
        <p:spPr bwMode="auto">
          <a:xfrm rot="-5178425">
            <a:off x="2420144" y="4085431"/>
            <a:ext cx="287338" cy="288925"/>
          </a:xfrm>
          <a:prstGeom prst="ellipse">
            <a:avLst/>
          </a:prstGeom>
          <a:solidFill>
            <a:srgbClr val="960000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960000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70" name="Oval 50"/>
          <p:cNvSpPr>
            <a:spLocks noChangeArrowheads="1"/>
          </p:cNvSpPr>
          <p:nvPr/>
        </p:nvSpPr>
        <p:spPr bwMode="auto">
          <a:xfrm rot="-5178425">
            <a:off x="2853532" y="4301331"/>
            <a:ext cx="287338" cy="288925"/>
          </a:xfrm>
          <a:prstGeom prst="ellipse">
            <a:avLst/>
          </a:prstGeom>
          <a:solidFill>
            <a:srgbClr val="960000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960000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71" name="Oval 51"/>
          <p:cNvSpPr>
            <a:spLocks noChangeArrowheads="1"/>
          </p:cNvSpPr>
          <p:nvPr/>
        </p:nvSpPr>
        <p:spPr bwMode="auto">
          <a:xfrm rot="-5178425">
            <a:off x="3140869" y="4085431"/>
            <a:ext cx="287338" cy="288925"/>
          </a:xfrm>
          <a:prstGeom prst="ellipse">
            <a:avLst/>
          </a:prstGeom>
          <a:solidFill>
            <a:srgbClr val="960000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960000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72" name="Oval 52"/>
          <p:cNvSpPr>
            <a:spLocks noChangeArrowheads="1"/>
          </p:cNvSpPr>
          <p:nvPr/>
        </p:nvSpPr>
        <p:spPr bwMode="auto">
          <a:xfrm rot="-5178425">
            <a:off x="2493169" y="3796506"/>
            <a:ext cx="287338" cy="288925"/>
          </a:xfrm>
          <a:prstGeom prst="ellipse">
            <a:avLst/>
          </a:prstGeom>
          <a:solidFill>
            <a:srgbClr val="960000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960000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73" name="Oval 53"/>
          <p:cNvSpPr>
            <a:spLocks noChangeArrowheads="1"/>
          </p:cNvSpPr>
          <p:nvPr/>
        </p:nvSpPr>
        <p:spPr bwMode="auto">
          <a:xfrm rot="-5178425">
            <a:off x="2853532" y="3582194"/>
            <a:ext cx="287337" cy="288925"/>
          </a:xfrm>
          <a:prstGeom prst="ellipse">
            <a:avLst/>
          </a:prstGeom>
          <a:solidFill>
            <a:srgbClr val="960000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960000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74" name="Oval 54"/>
          <p:cNvSpPr>
            <a:spLocks noChangeArrowheads="1"/>
          </p:cNvSpPr>
          <p:nvPr/>
        </p:nvSpPr>
        <p:spPr bwMode="auto">
          <a:xfrm rot="-5178425">
            <a:off x="2853532" y="3942556"/>
            <a:ext cx="287338" cy="288925"/>
          </a:xfrm>
          <a:prstGeom prst="ellipse">
            <a:avLst/>
          </a:prstGeom>
          <a:solidFill>
            <a:srgbClr val="960000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960000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75" name="Oval 55"/>
          <p:cNvSpPr>
            <a:spLocks noChangeArrowheads="1"/>
          </p:cNvSpPr>
          <p:nvPr/>
        </p:nvSpPr>
        <p:spPr bwMode="auto">
          <a:xfrm rot="-5178425">
            <a:off x="1916907" y="4013994"/>
            <a:ext cx="287337" cy="288925"/>
          </a:xfrm>
          <a:prstGeom prst="ellipse">
            <a:avLst/>
          </a:prstGeom>
          <a:solidFill>
            <a:srgbClr val="960000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960000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76" name="Oval 56"/>
          <p:cNvSpPr>
            <a:spLocks noChangeArrowheads="1"/>
          </p:cNvSpPr>
          <p:nvPr/>
        </p:nvSpPr>
        <p:spPr bwMode="auto">
          <a:xfrm rot="-5178425">
            <a:off x="2059782" y="4301331"/>
            <a:ext cx="287338" cy="288925"/>
          </a:xfrm>
          <a:prstGeom prst="ellipse">
            <a:avLst/>
          </a:prstGeom>
          <a:solidFill>
            <a:srgbClr val="960000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960000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77" name="Oval 57"/>
          <p:cNvSpPr>
            <a:spLocks noChangeArrowheads="1"/>
          </p:cNvSpPr>
          <p:nvPr/>
        </p:nvSpPr>
        <p:spPr bwMode="auto">
          <a:xfrm rot="-5178425">
            <a:off x="2423319" y="4444206"/>
            <a:ext cx="287338" cy="288925"/>
          </a:xfrm>
          <a:prstGeom prst="ellipse">
            <a:avLst/>
          </a:prstGeom>
          <a:solidFill>
            <a:srgbClr val="960000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125400" prstMaterial="legacyPlastic">
            <a:bevelT w="13500" h="13500" prst="angle"/>
            <a:bevelB w="13500" h="13500" prst="angle"/>
            <a:extrusionClr>
              <a:srgbClr val="960000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78" name="AutoShape 58"/>
          <p:cNvSpPr>
            <a:spLocks noChangeArrowheads="1"/>
          </p:cNvSpPr>
          <p:nvPr/>
        </p:nvSpPr>
        <p:spPr bwMode="auto">
          <a:xfrm>
            <a:off x="2841625" y="1989138"/>
            <a:ext cx="576263" cy="287337"/>
          </a:xfrm>
          <a:prstGeom prst="rightArrow">
            <a:avLst>
              <a:gd name="adj1" fmla="val 50000"/>
              <a:gd name="adj2" fmla="val 50138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79" name="AutoShape 59"/>
          <p:cNvSpPr>
            <a:spLocks noChangeArrowheads="1"/>
          </p:cNvSpPr>
          <p:nvPr/>
        </p:nvSpPr>
        <p:spPr bwMode="auto">
          <a:xfrm>
            <a:off x="5434013" y="2060575"/>
            <a:ext cx="576262" cy="287338"/>
          </a:xfrm>
          <a:prstGeom prst="rightArrow">
            <a:avLst>
              <a:gd name="adj1" fmla="val 50000"/>
              <a:gd name="adj2" fmla="val 50138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80" name="AutoShape 60"/>
          <p:cNvSpPr>
            <a:spLocks noChangeArrowheads="1"/>
          </p:cNvSpPr>
          <p:nvPr/>
        </p:nvSpPr>
        <p:spPr bwMode="auto">
          <a:xfrm rot="10800000">
            <a:off x="3633788" y="4149725"/>
            <a:ext cx="576262" cy="287338"/>
          </a:xfrm>
          <a:prstGeom prst="rightArrow">
            <a:avLst>
              <a:gd name="adj1" fmla="val 50000"/>
              <a:gd name="adj2" fmla="val 50138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0534" name="Text Box 63"/>
          <p:cNvSpPr txBox="1">
            <a:spLocks noChangeArrowheads="1"/>
          </p:cNvSpPr>
          <p:nvPr/>
        </p:nvSpPr>
        <p:spPr bwMode="auto">
          <a:xfrm>
            <a:off x="7235825" y="5445125"/>
            <a:ext cx="169227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>
              <a:spcBef>
                <a:spcPct val="50000"/>
              </a:spcBef>
              <a:defRPr/>
            </a:pP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Стійкий вірус</a:t>
            </a:r>
          </a:p>
        </p:txBody>
      </p:sp>
      <p:sp>
        <p:nvSpPr>
          <p:cNvPr id="22582" name="Oval 64"/>
          <p:cNvSpPr>
            <a:spLocks noChangeArrowheads="1"/>
          </p:cNvSpPr>
          <p:nvPr/>
        </p:nvSpPr>
        <p:spPr bwMode="auto">
          <a:xfrm>
            <a:off x="6927850" y="5535613"/>
            <a:ext cx="163513" cy="198437"/>
          </a:xfrm>
          <a:prstGeom prst="ellipse">
            <a:avLst/>
          </a:prstGeom>
          <a:solidFill>
            <a:srgbClr val="960000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63500" prstMaterial="legacyPlastic">
            <a:bevelT w="13500" h="13500" prst="angle"/>
            <a:bevelB w="13500" h="13500" prst="angle"/>
            <a:extrusionClr>
              <a:srgbClr val="960000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83" name="Oval 65"/>
          <p:cNvSpPr>
            <a:spLocks noChangeArrowheads="1"/>
          </p:cNvSpPr>
          <p:nvPr/>
        </p:nvSpPr>
        <p:spPr bwMode="auto">
          <a:xfrm>
            <a:off x="2678113" y="5535613"/>
            <a:ext cx="163512" cy="198437"/>
          </a:xfrm>
          <a:prstGeom prst="ellipse">
            <a:avLst/>
          </a:prstGeom>
          <a:solidFill>
            <a:srgbClr val="FFE5E5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63500" prstMaterial="legacyPlastic">
            <a:bevelT w="13500" h="13500" prst="angle"/>
            <a:bevelB w="13500" h="13500" prst="angle"/>
            <a:extrusionClr>
              <a:srgbClr val="FFE5E5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84" name="Oval 66"/>
          <p:cNvSpPr>
            <a:spLocks noChangeArrowheads="1"/>
          </p:cNvSpPr>
          <p:nvPr/>
        </p:nvSpPr>
        <p:spPr bwMode="auto">
          <a:xfrm>
            <a:off x="3398838" y="5534025"/>
            <a:ext cx="163512" cy="198438"/>
          </a:xfrm>
          <a:prstGeom prst="ellipse">
            <a:avLst/>
          </a:prstGeom>
          <a:solidFill>
            <a:srgbClr val="FFABAB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63500" prstMaterial="legacyPlastic">
            <a:bevelT w="13500" h="13500" prst="angle"/>
            <a:bevelB w="13500" h="13500" prst="angle"/>
            <a:extrusionClr>
              <a:srgbClr val="FFABAB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85" name="Oval 67"/>
          <p:cNvSpPr>
            <a:spLocks noChangeArrowheads="1"/>
          </p:cNvSpPr>
          <p:nvPr/>
        </p:nvSpPr>
        <p:spPr bwMode="auto">
          <a:xfrm>
            <a:off x="4117975" y="5535613"/>
            <a:ext cx="163513" cy="198437"/>
          </a:xfrm>
          <a:prstGeom prst="ellipse">
            <a:avLst/>
          </a:prstGeom>
          <a:solidFill>
            <a:srgbClr val="FF8B8B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63500" prstMaterial="legacyPlastic">
            <a:bevelT w="13500" h="13500" prst="angle"/>
            <a:bevelB w="13500" h="13500" prst="angle"/>
            <a:extrusionClr>
              <a:srgbClr val="FF8B8B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86" name="Oval 68"/>
          <p:cNvSpPr>
            <a:spLocks noChangeArrowheads="1"/>
          </p:cNvSpPr>
          <p:nvPr/>
        </p:nvSpPr>
        <p:spPr bwMode="auto">
          <a:xfrm>
            <a:off x="4838700" y="5535613"/>
            <a:ext cx="163513" cy="198437"/>
          </a:xfrm>
          <a:prstGeom prst="ellipse">
            <a:avLst/>
          </a:prstGeom>
          <a:solidFill>
            <a:srgbClr val="FF7171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63500" prstMaterial="legacyPlastic">
            <a:bevelT w="13500" h="13500" prst="angle"/>
            <a:bevelB w="13500" h="13500" prst="angle"/>
            <a:extrusionClr>
              <a:srgbClr val="FF7171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87" name="Oval 69"/>
          <p:cNvSpPr>
            <a:spLocks noChangeArrowheads="1"/>
          </p:cNvSpPr>
          <p:nvPr/>
        </p:nvSpPr>
        <p:spPr bwMode="auto">
          <a:xfrm>
            <a:off x="5487988" y="5535613"/>
            <a:ext cx="163512" cy="198437"/>
          </a:xfrm>
          <a:prstGeom prst="ellipse">
            <a:avLst/>
          </a:prstGeom>
          <a:solidFill>
            <a:srgbClr val="FF2929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63500" prstMaterial="legacyPlastic">
            <a:bevelT w="13500" h="13500" prst="angle"/>
            <a:bevelB w="13500" h="13500" prst="angle"/>
            <a:extrusionClr>
              <a:srgbClr val="FF2929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2588" name="Oval 70"/>
          <p:cNvSpPr>
            <a:spLocks noChangeArrowheads="1"/>
          </p:cNvSpPr>
          <p:nvPr/>
        </p:nvSpPr>
        <p:spPr bwMode="auto">
          <a:xfrm>
            <a:off x="6207125" y="5534025"/>
            <a:ext cx="163513" cy="198438"/>
          </a:xfrm>
          <a:prstGeom prst="ellipse">
            <a:avLst/>
          </a:prstGeom>
          <a:solidFill>
            <a:srgbClr val="CC0000"/>
          </a:solidFill>
          <a:ln w="9525">
            <a:round/>
            <a:headEnd/>
            <a:tailEnd/>
          </a:ln>
          <a:scene3d>
            <a:camera prst="legacyObliqueTopLeft"/>
            <a:lightRig rig="legacyFlat2" dir="t"/>
          </a:scene3d>
          <a:sp3d extrusionH="63500" prstMaterial="legacyPlastic">
            <a:bevelT w="13500" h="13500" prst="angle"/>
            <a:bevelB w="13500" h="13500" prst="angle"/>
            <a:extrusionClr>
              <a:srgbClr val="CC0000"/>
            </a:extrusionClr>
          </a:sp3d>
        </p:spPr>
        <p:txBody>
          <a:bodyPr wrap="none" anchor="ctr">
            <a:flatTx/>
          </a:bodyPr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  <p:sp>
        <p:nvSpPr>
          <p:cNvPr id="20542" name="Text Box 71"/>
          <p:cNvSpPr txBox="1">
            <a:spLocks noChangeArrowheads="1"/>
          </p:cNvSpPr>
          <p:nvPr/>
        </p:nvSpPr>
        <p:spPr bwMode="auto">
          <a:xfrm>
            <a:off x="107950" y="5445125"/>
            <a:ext cx="176371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>
              <a:spcBef>
                <a:spcPct val="50000"/>
              </a:spcBef>
              <a:defRPr/>
            </a:pP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Чутливий вірус</a:t>
            </a:r>
          </a:p>
        </p:txBody>
      </p:sp>
      <p:sp>
        <p:nvSpPr>
          <p:cNvPr id="20543" name="AutoShape 72"/>
          <p:cNvSpPr>
            <a:spLocks noChangeArrowheads="1"/>
          </p:cNvSpPr>
          <p:nvPr/>
        </p:nvSpPr>
        <p:spPr bwMode="auto">
          <a:xfrm>
            <a:off x="1835696" y="5877273"/>
            <a:ext cx="5328592" cy="144016"/>
          </a:xfrm>
          <a:prstGeom prst="rightArrow">
            <a:avLst>
              <a:gd name="adj1" fmla="val 50000"/>
              <a:gd name="adj2" fmla="val 211813"/>
            </a:avLst>
          </a:prstGeom>
          <a:gradFill>
            <a:gsLst>
              <a:gs pos="0">
                <a:srgbClr val="FFFFFF"/>
              </a:gs>
              <a:gs pos="100000">
                <a:srgbClr val="CC0000"/>
              </a:gs>
            </a:gsLst>
            <a:lin ang="0" scaled="1"/>
          </a:gradFill>
          <a:ln w="9525">
            <a:miter lim="800000"/>
            <a:headEnd/>
            <a:tailEnd/>
          </a:ln>
          <a:effectLst/>
          <a:scene3d>
            <a:camera prst="legacyObliqueTopLeft"/>
            <a:lightRig rig="legacyFlat2" dir="t"/>
          </a:scene3d>
          <a:sp3d extrusionH="63500" prstMaterial="legacyPlastic">
            <a:bevelB w="13500" h="13500" prst="angle"/>
            <a:extrusionClr>
              <a:srgbClr val="CC0000"/>
            </a:extrusionClr>
          </a:sp3d>
        </p:spPr>
        <p:txBody>
          <a:bodyPr wrap="none" anchor="ctr">
            <a:flatTx/>
          </a:bodyPr>
          <a:lstStyle/>
          <a:p>
            <a:pPr algn="l" rtl="0">
              <a:defRPr/>
            </a:pPr>
            <a:endParaRPr lang="ru-RU">
              <a:latin typeface="Times New Roman" pitchFamily="18" charset="0"/>
            </a:endParaRPr>
          </a:p>
        </p:txBody>
      </p:sp>
      <p:sp>
        <p:nvSpPr>
          <p:cNvPr id="73" name="Oval 3"/>
          <p:cNvSpPr>
            <a:spLocks noChangeArrowheads="1"/>
          </p:cNvSpPr>
          <p:nvPr/>
        </p:nvSpPr>
        <p:spPr bwMode="auto">
          <a:xfrm>
            <a:off x="1641475" y="1570038"/>
            <a:ext cx="287338" cy="288925"/>
          </a:xfrm>
          <a:prstGeom prst="ellipse">
            <a:avLst/>
          </a:prstGeom>
          <a:solidFill>
            <a:schemeClr val="bg1"/>
          </a:solidFill>
          <a:ln w="9525"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legacyObliqueTopLeft"/>
            <a:lightRig rig="legacyFlat2" dir="t"/>
          </a:scene3d>
          <a:sp3d extrusionH="125400" contourW="12700" prstMaterial="legacyPlastic">
            <a:bevelT w="13500" h="13500" prst="angle"/>
            <a:bevelB w="13500" h="13500" prst="angle"/>
            <a:extrusionClr>
              <a:schemeClr val="bg1"/>
            </a:extrusionClr>
            <a:contourClr>
              <a:schemeClr val="bg1"/>
            </a:contourClr>
          </a:sp3d>
        </p:spPr>
        <p:txBody>
          <a:bodyPr wrap="none" anchor="ctr">
            <a:flatTx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Times New Roman" pitchFamily="18" charset="0"/>
              <a:cs typeface="+mn-cs"/>
            </a:endParaRPr>
          </a:p>
        </p:txBody>
      </p:sp>
      <p:sp>
        <p:nvSpPr>
          <p:cNvPr id="74" name="Oval 3"/>
          <p:cNvSpPr>
            <a:spLocks noChangeArrowheads="1"/>
          </p:cNvSpPr>
          <p:nvPr/>
        </p:nvSpPr>
        <p:spPr bwMode="auto">
          <a:xfrm>
            <a:off x="1212850" y="2141538"/>
            <a:ext cx="287338" cy="288925"/>
          </a:xfrm>
          <a:prstGeom prst="ellipse">
            <a:avLst/>
          </a:prstGeom>
          <a:solidFill>
            <a:schemeClr val="bg1"/>
          </a:solidFill>
          <a:ln w="9525"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legacyObliqueTopLeft"/>
            <a:lightRig rig="legacyFlat2" dir="t"/>
          </a:scene3d>
          <a:sp3d extrusionH="125400" contourW="12700" prstMaterial="legacyPlastic">
            <a:bevelT w="13500" h="13500" prst="angle"/>
            <a:bevelB w="13500" h="13500" prst="angle"/>
            <a:extrusionClr>
              <a:schemeClr val="bg1"/>
            </a:extrusionClr>
            <a:contourClr>
              <a:schemeClr val="bg1"/>
            </a:contourClr>
          </a:sp3d>
        </p:spPr>
        <p:txBody>
          <a:bodyPr wrap="none" anchor="ctr">
            <a:flatTx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Times New Roman" pitchFamily="18" charset="0"/>
              <a:cs typeface="+mn-cs"/>
            </a:endParaRPr>
          </a:p>
        </p:txBody>
      </p:sp>
      <p:sp>
        <p:nvSpPr>
          <p:cNvPr id="75" name="Oval 3"/>
          <p:cNvSpPr>
            <a:spLocks noChangeArrowheads="1"/>
          </p:cNvSpPr>
          <p:nvPr/>
        </p:nvSpPr>
        <p:spPr bwMode="auto">
          <a:xfrm>
            <a:off x="2212975" y="1927225"/>
            <a:ext cx="287338" cy="288925"/>
          </a:xfrm>
          <a:prstGeom prst="ellipse">
            <a:avLst/>
          </a:prstGeom>
          <a:solidFill>
            <a:schemeClr val="bg1"/>
          </a:solidFill>
          <a:ln w="9525"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legacyObliqueTopLeft"/>
            <a:lightRig rig="legacyFlat2" dir="t"/>
          </a:scene3d>
          <a:sp3d extrusionH="125400" contourW="12700" prstMaterial="legacyPlastic">
            <a:bevelT w="13500" h="13500" prst="angle"/>
            <a:bevelB w="13500" h="13500" prst="angle"/>
            <a:extrusionClr>
              <a:schemeClr val="bg1"/>
            </a:extrusionClr>
            <a:contourClr>
              <a:schemeClr val="bg1"/>
            </a:contourClr>
          </a:sp3d>
        </p:spPr>
        <p:txBody>
          <a:bodyPr wrap="none" anchor="ctr">
            <a:flatTx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Times New Roman" pitchFamily="18" charset="0"/>
              <a:cs typeface="+mn-cs"/>
            </a:endParaRPr>
          </a:p>
        </p:txBody>
      </p:sp>
      <p:sp>
        <p:nvSpPr>
          <p:cNvPr id="76" name="Oval 3"/>
          <p:cNvSpPr>
            <a:spLocks noChangeArrowheads="1"/>
          </p:cNvSpPr>
          <p:nvPr/>
        </p:nvSpPr>
        <p:spPr bwMode="auto">
          <a:xfrm>
            <a:off x="1712913" y="2355850"/>
            <a:ext cx="287337" cy="288925"/>
          </a:xfrm>
          <a:prstGeom prst="ellipse">
            <a:avLst/>
          </a:prstGeom>
          <a:solidFill>
            <a:schemeClr val="bg1"/>
          </a:solidFill>
          <a:ln w="9525"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legacyObliqueTopLeft"/>
            <a:lightRig rig="legacyFlat2" dir="t"/>
          </a:scene3d>
          <a:sp3d extrusionH="125400" contourW="12700" prstMaterial="legacyPlastic">
            <a:bevelT w="13500" h="13500" prst="angle"/>
            <a:bevelB w="13500" h="13500" prst="angle"/>
            <a:extrusionClr>
              <a:schemeClr val="bg1"/>
            </a:extrusionClr>
            <a:contourClr>
              <a:schemeClr val="bg1"/>
            </a:contourClr>
          </a:sp3d>
        </p:spPr>
        <p:txBody>
          <a:bodyPr wrap="none" anchor="ctr">
            <a:flatTx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Times New Roman" pitchFamily="18" charset="0"/>
              <a:cs typeface="+mn-cs"/>
            </a:endParaRPr>
          </a:p>
        </p:txBody>
      </p:sp>
      <p:sp>
        <p:nvSpPr>
          <p:cNvPr id="77" name="Oval 3"/>
          <p:cNvSpPr>
            <a:spLocks noChangeArrowheads="1"/>
          </p:cNvSpPr>
          <p:nvPr/>
        </p:nvSpPr>
        <p:spPr bwMode="auto">
          <a:xfrm>
            <a:off x="1979613" y="5516563"/>
            <a:ext cx="163512" cy="198437"/>
          </a:xfrm>
          <a:prstGeom prst="ellipse">
            <a:avLst/>
          </a:prstGeom>
          <a:solidFill>
            <a:schemeClr val="bg1"/>
          </a:solidFill>
          <a:ln w="9525"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legacyObliqueTopLeft"/>
            <a:lightRig rig="legacyFlat2" dir="t"/>
          </a:scene3d>
          <a:sp3d extrusionH="63500" contourW="12700" prstMaterial="legacyPlastic">
            <a:bevelT w="13500" h="13500" prst="angle"/>
            <a:bevelB w="13500" h="13500" prst="angle"/>
            <a:extrusionClr>
              <a:schemeClr val="bg1"/>
            </a:extrusionClr>
            <a:contourClr>
              <a:schemeClr val="bg1"/>
            </a:contourClr>
          </a:sp3d>
        </p:spPr>
        <p:txBody>
          <a:bodyPr wrap="none" anchor="ctr">
            <a:flatTx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Times New Roman" pitchFamily="18" charset="0"/>
              <a:cs typeface="+mn-cs"/>
            </a:endParaRPr>
          </a:p>
        </p:txBody>
      </p:sp>
      <p:sp>
        <p:nvSpPr>
          <p:cNvPr id="78" name="Oval 3"/>
          <p:cNvSpPr>
            <a:spLocks noChangeArrowheads="1"/>
          </p:cNvSpPr>
          <p:nvPr/>
        </p:nvSpPr>
        <p:spPr bwMode="auto">
          <a:xfrm>
            <a:off x="1784350" y="1998663"/>
            <a:ext cx="287338" cy="288925"/>
          </a:xfrm>
          <a:prstGeom prst="ellipse">
            <a:avLst/>
          </a:prstGeom>
          <a:solidFill>
            <a:schemeClr val="bg1"/>
          </a:solidFill>
          <a:ln w="9525"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legacyObliqueTopLeft"/>
            <a:lightRig rig="legacyFlat2" dir="t"/>
          </a:scene3d>
          <a:sp3d extrusionH="125400" contourW="12700" prstMaterial="legacyPlastic">
            <a:bevelT w="13500" h="13500" prst="angle"/>
            <a:bevelB w="13500" h="13500" prst="angle"/>
            <a:extrusionClr>
              <a:schemeClr val="bg1"/>
            </a:extrusionClr>
            <a:contourClr>
              <a:schemeClr val="bg1"/>
            </a:contourClr>
          </a:sp3d>
        </p:spPr>
        <p:txBody>
          <a:bodyPr wrap="none" anchor="ctr">
            <a:flatTx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Times New Roman" pitchFamily="18" charset="0"/>
              <a:cs typeface="+mn-cs"/>
            </a:endParaRPr>
          </a:p>
        </p:txBody>
      </p:sp>
      <p:sp>
        <p:nvSpPr>
          <p:cNvPr id="79" name="Oval 3"/>
          <p:cNvSpPr>
            <a:spLocks noChangeArrowheads="1"/>
          </p:cNvSpPr>
          <p:nvPr/>
        </p:nvSpPr>
        <p:spPr bwMode="auto">
          <a:xfrm>
            <a:off x="2070100" y="1498600"/>
            <a:ext cx="287338" cy="288925"/>
          </a:xfrm>
          <a:prstGeom prst="ellipse">
            <a:avLst/>
          </a:prstGeom>
          <a:solidFill>
            <a:schemeClr val="bg1"/>
          </a:solidFill>
          <a:ln w="9525"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legacyObliqueTopLeft"/>
            <a:lightRig rig="legacyFlat2" dir="t"/>
          </a:scene3d>
          <a:sp3d extrusionH="125400" contourW="12700" prstMaterial="legacyPlastic">
            <a:bevelT w="13500" h="13500" prst="angle"/>
            <a:bevelB w="13500" h="13500" prst="angle"/>
            <a:extrusionClr>
              <a:schemeClr val="bg1"/>
            </a:extrusionClr>
            <a:contourClr>
              <a:schemeClr val="bg1"/>
            </a:contourClr>
          </a:sp3d>
        </p:spPr>
        <p:txBody>
          <a:bodyPr wrap="none" anchor="ctr">
            <a:flatTx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Times New Roman" pitchFamily="18" charset="0"/>
              <a:cs typeface="+mn-cs"/>
            </a:endParaRPr>
          </a:p>
        </p:txBody>
      </p:sp>
      <p:sp>
        <p:nvSpPr>
          <p:cNvPr id="80" name="Oval 3"/>
          <p:cNvSpPr>
            <a:spLocks noChangeArrowheads="1"/>
          </p:cNvSpPr>
          <p:nvPr/>
        </p:nvSpPr>
        <p:spPr bwMode="auto">
          <a:xfrm>
            <a:off x="927100" y="1712913"/>
            <a:ext cx="287338" cy="288925"/>
          </a:xfrm>
          <a:prstGeom prst="ellipse">
            <a:avLst/>
          </a:prstGeom>
          <a:solidFill>
            <a:schemeClr val="bg1"/>
          </a:solidFill>
          <a:ln w="9525"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legacyObliqueTopLeft"/>
            <a:lightRig rig="legacyFlat2" dir="t"/>
          </a:scene3d>
          <a:sp3d extrusionH="125400" contourW="12700" prstMaterial="legacyPlastic">
            <a:bevelT w="13500" h="13500" prst="angle"/>
            <a:bevelB w="13500" h="13500" prst="angle"/>
            <a:extrusionClr>
              <a:schemeClr val="bg1"/>
            </a:extrusionClr>
            <a:contourClr>
              <a:schemeClr val="bg1"/>
            </a:contourClr>
          </a:sp3d>
        </p:spPr>
        <p:txBody>
          <a:bodyPr wrap="none" anchor="ctr">
            <a:flatTx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Times New Roman" pitchFamily="18" charset="0"/>
              <a:cs typeface="+mn-cs"/>
            </a:endParaRPr>
          </a:p>
        </p:txBody>
      </p:sp>
      <p:sp>
        <p:nvSpPr>
          <p:cNvPr id="81" name="Oval 3"/>
          <p:cNvSpPr>
            <a:spLocks noChangeArrowheads="1"/>
          </p:cNvSpPr>
          <p:nvPr/>
        </p:nvSpPr>
        <p:spPr bwMode="auto">
          <a:xfrm>
            <a:off x="1284288" y="2427288"/>
            <a:ext cx="287337" cy="288925"/>
          </a:xfrm>
          <a:prstGeom prst="ellipse">
            <a:avLst/>
          </a:prstGeom>
          <a:solidFill>
            <a:schemeClr val="bg1"/>
          </a:solidFill>
          <a:ln w="9525"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legacyObliqueTopLeft"/>
            <a:lightRig rig="legacyFlat2" dir="t"/>
          </a:scene3d>
          <a:sp3d extrusionH="125400" contourW="12700" prstMaterial="legacyPlastic">
            <a:bevelT w="13500" h="13500" prst="angle"/>
            <a:bevelB w="13500" h="13500" prst="angle"/>
            <a:extrusionClr>
              <a:schemeClr val="bg1"/>
            </a:extrusionClr>
            <a:contourClr>
              <a:schemeClr val="bg1"/>
            </a:contourClr>
          </a:sp3d>
        </p:spPr>
        <p:txBody>
          <a:bodyPr wrap="none" anchor="ctr">
            <a:flatTx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Times New Roman" pitchFamily="18" charset="0"/>
              <a:cs typeface="+mn-cs"/>
            </a:endParaRPr>
          </a:p>
        </p:txBody>
      </p:sp>
      <p:sp>
        <p:nvSpPr>
          <p:cNvPr id="22602" name="AutoShape 60"/>
          <p:cNvSpPr>
            <a:spLocks noChangeArrowheads="1"/>
          </p:cNvSpPr>
          <p:nvPr/>
        </p:nvSpPr>
        <p:spPr bwMode="auto">
          <a:xfrm rot="8029010">
            <a:off x="6227763" y="2924175"/>
            <a:ext cx="576262" cy="287338"/>
          </a:xfrm>
          <a:prstGeom prst="rightArrow">
            <a:avLst>
              <a:gd name="adj1" fmla="val 50000"/>
              <a:gd name="adj2" fmla="val 50138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endParaRPr lang="ru-RU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Як </a:t>
            </a:r>
            <a:r>
              <a:rPr lang="ru-RU" sz="3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виникає</a:t>
            </a:r>
            <a:r>
              <a:rPr lang="ru-RU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резистентність</a:t>
            </a:r>
            <a:r>
              <a:rPr lang="ru-RU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?</a:t>
            </a:r>
            <a:endParaRPr lang="ru-RU" sz="32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3" y="1214438"/>
            <a:ext cx="8715375" cy="4525962"/>
          </a:xfrm>
        </p:spPr>
        <p:txBody>
          <a:bodyPr/>
          <a:lstStyle/>
          <a:p>
            <a:pPr algn="just" rtl="0" eaLnBrk="1" hangingPunct="1"/>
            <a:r>
              <a:rPr lang="ru-RU" sz="2800" dirty="0" smtClean="0">
                <a:latin typeface="Calibri" pitchFamily="34" charset="0"/>
                <a:cs typeface="Calibri" pitchFamily="34" charset="0"/>
              </a:rPr>
              <a:t>Якщо препарату в крові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достатньо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–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вірус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ru-RU" sz="2800" dirty="0" smtClean="0">
                <a:latin typeface="Calibri" pitchFamily="34" charset="0"/>
                <a:cs typeface="Calibri" pitchFamily="34" charset="0"/>
              </a:rPr>
            </a:br>
            <a:r>
              <a:rPr lang="ru-RU" sz="2800" dirty="0" smtClean="0">
                <a:latin typeface="Calibri" pitchFamily="34" charset="0"/>
                <a:cs typeface="Calibri" pitchFamily="34" charset="0"/>
              </a:rPr>
              <a:t>не може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розмножуватися</a:t>
            </a:r>
            <a:endParaRPr lang="ru-RU" sz="2800" dirty="0" smtClean="0">
              <a:latin typeface="Calibri" pitchFamily="34" charset="0"/>
              <a:cs typeface="Calibri" pitchFamily="34" charset="0"/>
            </a:endParaRPr>
          </a:p>
          <a:p>
            <a:pPr lvl="1" algn="just" rtl="0" eaLnBrk="1" hangingPunct="1"/>
            <a:r>
              <a:rPr lang="ru-RU" sz="2800" dirty="0" smtClean="0">
                <a:latin typeface="Calibri" pitchFamily="34" charset="0"/>
                <a:cs typeface="Calibri" pitchFamily="34" charset="0"/>
              </a:rPr>
              <a:t>Стійкість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виникнути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не може</a:t>
            </a:r>
          </a:p>
          <a:p>
            <a:pPr algn="just" rtl="0" eaLnBrk="1" hangingPunct="1"/>
            <a:endParaRPr lang="ru-RU" sz="2000" dirty="0" smtClean="0">
              <a:latin typeface="Calibri" pitchFamily="34" charset="0"/>
              <a:cs typeface="Calibri" pitchFamily="34" charset="0"/>
            </a:endParaRPr>
          </a:p>
          <a:p>
            <a:pPr algn="just" rtl="0" eaLnBrk="1" hangingPunct="1"/>
            <a:r>
              <a:rPr lang="ru-RU" sz="2800" dirty="0" smtClean="0">
                <a:latin typeface="Calibri" pitchFamily="34" charset="0"/>
                <a:cs typeface="Calibri" pitchFamily="34" charset="0"/>
              </a:rPr>
              <a:t>Якщо препарату в крові немає –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розмножується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«дикий»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вірус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, який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піддається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дії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препаратів</a:t>
            </a:r>
          </a:p>
          <a:p>
            <a:pPr lvl="1" algn="just" rtl="0" eaLnBrk="1" hangingPunct="1"/>
            <a:r>
              <a:rPr lang="ru-RU" sz="2800" dirty="0" smtClean="0">
                <a:latin typeface="Calibri" pitchFamily="34" charset="0"/>
                <a:cs typeface="Calibri" pitchFamily="34" charset="0"/>
              </a:rPr>
              <a:t>Стійкість не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виникає</a:t>
            </a:r>
            <a:endParaRPr lang="ru-RU" sz="2800" dirty="0" smtClean="0">
              <a:latin typeface="Calibri" pitchFamily="34" charset="0"/>
              <a:cs typeface="Calibri" pitchFamily="34" charset="0"/>
            </a:endParaRPr>
          </a:p>
          <a:p>
            <a:pPr algn="just" rtl="0" eaLnBrk="1" hangingPunct="1"/>
            <a:endParaRPr lang="ru-RU" sz="2000" dirty="0" smtClean="0">
              <a:latin typeface="Calibri" pitchFamily="34" charset="0"/>
              <a:cs typeface="Calibri" pitchFamily="34" charset="0"/>
            </a:endParaRPr>
          </a:p>
          <a:p>
            <a:pPr algn="just" rtl="0" eaLnBrk="1" hangingPunct="1"/>
            <a:r>
              <a:rPr lang="ru-RU" sz="2800" dirty="0" smtClean="0">
                <a:latin typeface="Calibri" pitchFamily="34" charset="0"/>
                <a:cs typeface="Calibri" pitchFamily="34" charset="0"/>
              </a:rPr>
              <a:t>Якщо у крові препаратів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небагато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–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вірус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мутує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з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утворенням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стійких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вірусів</a:t>
            </a:r>
            <a:endParaRPr lang="ru-RU" sz="2800" dirty="0" smtClean="0">
              <a:latin typeface="Calibri" pitchFamily="34" charset="0"/>
              <a:cs typeface="Calibri" pitchFamily="34" charset="0"/>
            </a:endParaRPr>
          </a:p>
          <a:p>
            <a:pPr lvl="1" algn="just" rtl="0" eaLnBrk="1" hangingPunct="1"/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Формується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резистентність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82775"/>
            <a:ext cx="8229600" cy="2482850"/>
          </a:xfrm>
        </p:spPr>
        <p:txBody>
          <a:bodyPr/>
          <a:lstStyle/>
          <a:p>
            <a:pPr algn="l" rtl="0" eaLnBrk="1" hangingPunct="1">
              <a:lnSpc>
                <a:spcPct val="140000"/>
              </a:lnSpc>
              <a:spcBef>
                <a:spcPct val="50000"/>
              </a:spcBef>
            </a:pPr>
            <a:r>
              <a:rPr lang="ru-RU" sz="2800" dirty="0" smtClean="0">
                <a:latin typeface="Calibri" pitchFamily="34" charset="0"/>
                <a:cs typeface="Calibri" pitchFamily="34" charset="0"/>
              </a:rPr>
              <a:t>У крові людини завжди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має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бути </a:t>
            </a:r>
            <a:r>
              <a:rPr lang="ru-RU" sz="2800" u="sng" dirty="0" err="1" smtClean="0">
                <a:latin typeface="Calibri" pitchFamily="34" charset="0"/>
                <a:cs typeface="Calibri" pitchFamily="34" charset="0"/>
              </a:rPr>
              <a:t>достатня</a:t>
            </a:r>
            <a:r>
              <a:rPr lang="ru-RU" sz="2800" u="sng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Висока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) концентрація АРВ препаратів або їх там не повинно бути зовсім!</a:t>
            </a:r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ru-RU" sz="3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Важливо: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1357313"/>
            <a:ext cx="8229600" cy="4572000"/>
          </a:xfrm>
        </p:spPr>
        <p:txBody>
          <a:bodyPr/>
          <a:lstStyle/>
          <a:p>
            <a:pPr algn="just" rtl="0" eaLnBrk="1" hangingPunct="1"/>
            <a:r>
              <a:rPr lang="ru-RU" sz="2800" dirty="0" smtClean="0">
                <a:latin typeface="Calibri" pitchFamily="34" charset="0"/>
                <a:cs typeface="Calibri" pitchFamily="34" charset="0"/>
              </a:rPr>
              <a:t>Пропуск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дозування</a:t>
            </a:r>
            <a:endParaRPr lang="ru-RU" sz="2800" dirty="0" smtClean="0">
              <a:latin typeface="Calibri" pitchFamily="34" charset="0"/>
              <a:cs typeface="Calibri" pitchFamily="34" charset="0"/>
            </a:endParaRPr>
          </a:p>
          <a:p>
            <a:pPr algn="just" rtl="0" eaLnBrk="1" hangingPunct="1"/>
            <a:endParaRPr lang="ru-RU" sz="2000" dirty="0" smtClean="0">
              <a:latin typeface="Calibri" pitchFamily="34" charset="0"/>
              <a:cs typeface="Calibri" pitchFamily="34" charset="0"/>
            </a:endParaRPr>
          </a:p>
          <a:p>
            <a:pPr algn="just" rtl="0" eaLnBrk="1" hangingPunct="1"/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Перепустка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одного або двох препаратів</a:t>
            </a:r>
            <a:br>
              <a:rPr lang="ru-RU" sz="2800" dirty="0" smtClean="0">
                <a:latin typeface="Calibri" pitchFamily="34" charset="0"/>
                <a:cs typeface="Calibri" pitchFamily="34" charset="0"/>
              </a:rPr>
            </a:br>
            <a:r>
              <a:rPr lang="ru-RU" sz="2800" dirty="0" smtClean="0">
                <a:latin typeface="Calibri" pitchFamily="34" charset="0"/>
                <a:cs typeface="Calibri" pitchFamily="34" charset="0"/>
              </a:rPr>
              <a:t>з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трьох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, наприклад при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скасуванні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схеми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, що включала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стокрин</a:t>
            </a:r>
            <a:endParaRPr lang="ru-RU" sz="2800" dirty="0" smtClean="0">
              <a:latin typeface="Calibri" pitchFamily="34" charset="0"/>
              <a:cs typeface="Calibri" pitchFamily="34" charset="0"/>
            </a:endParaRPr>
          </a:p>
          <a:p>
            <a:pPr algn="just" rtl="0" eaLnBrk="1" hangingPunct="1"/>
            <a:endParaRPr lang="ru-RU" sz="2000" dirty="0" smtClean="0">
              <a:latin typeface="Calibri" pitchFamily="34" charset="0"/>
              <a:cs typeface="Calibri" pitchFamily="34" charset="0"/>
            </a:endParaRPr>
          </a:p>
          <a:p>
            <a:pPr algn="just" rtl="0" eaLnBrk="1" hangingPunct="1"/>
            <a:r>
              <a:rPr lang="ru-RU" sz="2800" dirty="0" smtClean="0">
                <a:latin typeface="Calibri" pitchFamily="34" charset="0"/>
                <a:cs typeface="Calibri" pitchFamily="34" charset="0"/>
              </a:rPr>
              <a:t>Не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дотримані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умови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прийому</a:t>
            </a:r>
            <a:br>
              <a:rPr lang="ru-RU" sz="2800" dirty="0" smtClean="0">
                <a:latin typeface="Calibri" pitchFamily="34" charset="0"/>
                <a:cs typeface="Calibri" pitchFamily="34" charset="0"/>
              </a:rPr>
            </a:br>
            <a:r>
              <a:rPr lang="ru-RU" sz="28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Несумісність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з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їжею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та ін.)</a:t>
            </a:r>
          </a:p>
          <a:p>
            <a:pPr algn="just" rtl="0" eaLnBrk="1" hangingPunct="1"/>
            <a:endParaRPr lang="ru-RU" sz="2000" dirty="0" smtClean="0">
              <a:latin typeface="Calibri" pitchFamily="34" charset="0"/>
              <a:cs typeface="Calibri" pitchFamily="34" charset="0"/>
            </a:endParaRPr>
          </a:p>
          <a:p>
            <a:pPr algn="just" rtl="0" eaLnBrk="1" hangingPunct="1"/>
            <a:r>
              <a:rPr lang="ru-RU" sz="2800" dirty="0" smtClean="0">
                <a:latin typeface="Calibri" pitchFamily="34" charset="0"/>
                <a:cs typeface="Calibri" pitchFamily="34" charset="0"/>
              </a:rPr>
              <a:t>Взаємодія з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іншими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препаратами</a:t>
            </a:r>
          </a:p>
        </p:txBody>
      </p:sp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Коли препарату в крові </a:t>
            </a:r>
            <a:r>
              <a:rPr lang="ru-RU" sz="3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мало?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Лікарські взаємодії</a:t>
            </a:r>
            <a:endParaRPr lang="en-US" sz="3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" name="Рисунок 5" descr="interaction_pp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8613" y="1676400"/>
            <a:ext cx="8486775" cy="3505200"/>
          </a:xfrm>
          <a:prstGeom prst="rect">
            <a:avLst/>
          </a:prstGeom>
          <a:effectLst>
            <a:outerShdw blurRad="127000" dist="63500" dir="13500000" algn="br" rotWithShape="0">
              <a:prstClr val="black">
                <a:alpha val="35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ru-RU" sz="2800" dirty="0" smtClean="0">
              <a:latin typeface="Calibri" pitchFamily="34" charset="0"/>
              <a:cs typeface="Calibri" pitchFamily="34" charset="0"/>
            </a:endParaRPr>
          </a:p>
          <a:p>
            <a:pPr algn="just" rtl="0"/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Колекція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стійких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вірусів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зберігається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у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клітинах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пам'яті</a:t>
            </a:r>
            <a:endParaRPr lang="ru-RU" sz="2800" dirty="0" smtClean="0">
              <a:latin typeface="Calibri" pitchFamily="34" charset="0"/>
              <a:cs typeface="Calibri" pitchFamily="34" charset="0"/>
            </a:endParaRPr>
          </a:p>
          <a:p>
            <a:pPr algn="just" rtl="0"/>
            <a:endParaRPr lang="ru-RU" sz="2000" dirty="0" smtClean="0">
              <a:latin typeface="Calibri" pitchFamily="34" charset="0"/>
              <a:cs typeface="Calibri" pitchFamily="34" charset="0"/>
            </a:endParaRPr>
          </a:p>
          <a:p>
            <a:pPr algn="just" rtl="0"/>
            <a:r>
              <a:rPr lang="ru-RU" sz="2800" dirty="0" smtClean="0">
                <a:latin typeface="Calibri" pitchFamily="34" charset="0"/>
                <a:cs typeface="Calibri" pitchFamily="34" charset="0"/>
              </a:rPr>
              <a:t>Якщо повторно призначити препарат,</a:t>
            </a:r>
            <a:br>
              <a:rPr lang="ru-RU" sz="2800" dirty="0" smtClean="0">
                <a:latin typeface="Calibri" pitchFamily="34" charset="0"/>
                <a:cs typeface="Calibri" pitchFamily="34" charset="0"/>
              </a:rPr>
            </a:br>
            <a:r>
              <a:rPr lang="ru-RU" sz="2800" dirty="0" smtClean="0">
                <a:latin typeface="Calibri" pitchFamily="34" charset="0"/>
                <a:cs typeface="Calibri" pitchFamily="34" charset="0"/>
              </a:rPr>
              <a:t>до якого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розвинулася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стійкість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,</a:t>
            </a:r>
            <a:br>
              <a:rPr lang="ru-RU" sz="2800" dirty="0" smtClean="0">
                <a:latin typeface="Calibri" pitchFamily="34" charset="0"/>
                <a:cs typeface="Calibri" pitchFamily="34" charset="0"/>
              </a:rPr>
            </a:br>
            <a:r>
              <a:rPr lang="ru-RU" sz="2800" dirty="0" smtClean="0">
                <a:latin typeface="Calibri" pitchFamily="34" charset="0"/>
                <a:cs typeface="Calibri" pitchFamily="34" charset="0"/>
              </a:rPr>
              <a:t>то в крові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з'явиться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вже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стійкий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вірус</a:t>
            </a:r>
            <a:endParaRPr lang="ru-RU" sz="28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 rtl="0">
              <a:defRPr/>
            </a:pPr>
            <a:r>
              <a:rPr lang="ru-RU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Особливості стійкості ВІЛ</a:t>
            </a:r>
            <a:endParaRPr lang="ru-RU" sz="32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Виникнення резистентності</a:t>
            </a:r>
            <a:endParaRPr lang="ru-RU" sz="32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79525"/>
            <a:ext cx="8229600" cy="4525963"/>
          </a:xfrm>
        </p:spPr>
        <p:txBody>
          <a:bodyPr/>
          <a:lstStyle/>
          <a:p>
            <a:pPr algn="just" rtl="0" eaLnBrk="1" hangingPunct="1"/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Дуже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швидко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– 1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мутація</a:t>
            </a:r>
            <a:endParaRPr lang="ru-RU" sz="2800" dirty="0" smtClean="0">
              <a:latin typeface="Calibri" pitchFamily="34" charset="0"/>
              <a:cs typeface="Calibri" pitchFamily="34" charset="0"/>
            </a:endParaRPr>
          </a:p>
          <a:p>
            <a:pPr lvl="1" algn="just" rtl="0" eaLnBrk="1" hangingPunct="1"/>
            <a:r>
              <a:rPr lang="ru-RU" sz="2800" dirty="0" smtClean="0">
                <a:latin typeface="Calibri" pitchFamily="34" charset="0"/>
                <a:cs typeface="Calibri" pitchFamily="34" charset="0"/>
              </a:rPr>
              <a:t>ННІОТ –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невірапін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(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NEV)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іфавіренц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EFV)</a:t>
            </a:r>
            <a:endParaRPr lang="ru-RU" sz="2800" dirty="0" smtClean="0">
              <a:latin typeface="Calibri" pitchFamily="34" charset="0"/>
              <a:cs typeface="Calibri" pitchFamily="34" charset="0"/>
            </a:endParaRPr>
          </a:p>
          <a:p>
            <a:pPr lvl="1" algn="just" rtl="0" eaLnBrk="1" hangingPunct="1"/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Деякі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НДПТ –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епівір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3TC)</a:t>
            </a:r>
            <a:endParaRPr lang="ru-RU" sz="2800" dirty="0" smtClean="0">
              <a:latin typeface="Calibri" pitchFamily="34" charset="0"/>
              <a:cs typeface="Calibri" pitchFamily="34" charset="0"/>
            </a:endParaRPr>
          </a:p>
          <a:p>
            <a:pPr lvl="1" algn="just" rtl="0" eaLnBrk="1" hangingPunct="1"/>
            <a:endParaRPr lang="en-US" sz="2000" dirty="0" smtClean="0">
              <a:latin typeface="Calibri" pitchFamily="34" charset="0"/>
              <a:cs typeface="Calibri" pitchFamily="34" charset="0"/>
            </a:endParaRPr>
          </a:p>
          <a:p>
            <a:pPr algn="just" rtl="0" eaLnBrk="1" hangingPunct="1"/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Помірно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швидко</a:t>
            </a:r>
            <a:endParaRPr lang="ru-RU" sz="2800" dirty="0" smtClean="0">
              <a:latin typeface="Calibri" pitchFamily="34" charset="0"/>
              <a:cs typeface="Calibri" pitchFamily="34" charset="0"/>
            </a:endParaRPr>
          </a:p>
          <a:p>
            <a:pPr lvl="1" algn="just" rtl="0" eaLnBrk="1" hangingPunct="1"/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Диданозин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ddI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)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абакавір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ABC)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азидотимідин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AZT)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ставудін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d4T)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…</a:t>
            </a:r>
          </a:p>
          <a:p>
            <a:pPr algn="just" rtl="0" eaLnBrk="1" hangingPunct="1"/>
            <a:endParaRPr lang="ru-RU" sz="2000" dirty="0" smtClean="0">
              <a:latin typeface="Calibri" pitchFamily="34" charset="0"/>
              <a:cs typeface="Calibri" pitchFamily="34" charset="0"/>
            </a:endParaRPr>
          </a:p>
          <a:p>
            <a:pPr algn="just" rtl="0" eaLnBrk="1" hangingPunct="1"/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Повільно</a:t>
            </a:r>
            <a:endParaRPr lang="ru-RU" sz="2800" dirty="0" smtClean="0">
              <a:latin typeface="Calibri" pitchFamily="34" charset="0"/>
              <a:cs typeface="Calibri" pitchFamily="34" charset="0"/>
            </a:endParaRPr>
          </a:p>
          <a:p>
            <a:pPr lvl="1" algn="just" rtl="0" eaLnBrk="1" hangingPunct="1"/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Посилені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інгібітори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протеаз (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Калетра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та ін.)</a:t>
            </a:r>
          </a:p>
          <a:p>
            <a:pPr lvl="2" algn="l" rtl="0" eaLnBrk="1" hangingPunct="1"/>
            <a:endParaRPr lang="ru-RU" sz="2800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 rtl="0" eaLnBrk="1" hangingPunct="1">
              <a:defRPr/>
            </a:pPr>
            <a:r>
              <a:rPr lang="ru-RU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Прояви резистентності</a:t>
            </a:r>
            <a:endParaRPr lang="ru-RU" sz="32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3" y="1481138"/>
            <a:ext cx="8786812" cy="4525962"/>
          </a:xfrm>
        </p:spPr>
        <p:txBody>
          <a:bodyPr/>
          <a:lstStyle/>
          <a:p>
            <a:pPr algn="l" rtl="0" eaLnBrk="1" hangingPunct="1"/>
            <a:r>
              <a:rPr lang="ru-RU" sz="2800" dirty="0" smtClean="0">
                <a:latin typeface="Calibri" pitchFamily="34" charset="0"/>
                <a:cs typeface="Calibri" pitchFamily="34" charset="0"/>
              </a:rPr>
              <a:t>Підвищення рівня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вірусного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навантаження</a:t>
            </a:r>
            <a:endParaRPr lang="ru-RU" sz="2800" dirty="0" smtClean="0">
              <a:latin typeface="Calibri" pitchFamily="34" charset="0"/>
              <a:cs typeface="Calibri" pitchFamily="34" charset="0"/>
            </a:endParaRPr>
          </a:p>
          <a:p>
            <a:pPr lvl="1" algn="l" rtl="0" eaLnBrk="1" hangingPunct="1"/>
            <a:r>
              <a:rPr lang="ru-RU" sz="2800" dirty="0" smtClean="0">
                <a:latin typeface="Calibri" pitchFamily="34" charset="0"/>
                <a:cs typeface="Calibri" pitchFamily="34" charset="0"/>
              </a:rPr>
              <a:t>до 200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копій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/мл – не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має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значення </a:t>
            </a:r>
            <a:endParaRPr lang="ru-RU" sz="2800" dirty="0" smtClean="0">
              <a:latin typeface="Calibri" pitchFamily="34" charset="0"/>
              <a:cs typeface="Calibri" pitchFamily="34" charset="0"/>
            </a:endParaRPr>
          </a:p>
          <a:p>
            <a:pPr lvl="1" algn="l" rtl="0" eaLnBrk="1" hangingPunct="1"/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більше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200 -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можливе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формування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резистентності</a:t>
            </a:r>
          </a:p>
          <a:p>
            <a:pPr algn="l" rtl="0" eaLnBrk="1" hangingPunct="1"/>
            <a:endParaRPr lang="ru-RU" sz="2000" dirty="0" smtClean="0">
              <a:latin typeface="Calibri" pitchFamily="34" charset="0"/>
              <a:cs typeface="Calibri" pitchFamily="34" charset="0"/>
            </a:endParaRPr>
          </a:p>
          <a:p>
            <a:pPr algn="l" rtl="0" eaLnBrk="1" hangingPunct="1"/>
            <a:r>
              <a:rPr lang="ru-RU" sz="2800" dirty="0" smtClean="0">
                <a:latin typeface="Calibri" pitchFamily="34" charset="0"/>
                <a:cs typeface="Calibri" pitchFamily="34" charset="0"/>
              </a:rPr>
              <a:t>Зниження 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рівня 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CD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4-лімфоцитів</a:t>
            </a:r>
          </a:p>
          <a:p>
            <a:pPr algn="l" rtl="0" eaLnBrk="1" hangingPunct="1"/>
            <a:endParaRPr lang="ru-RU" sz="2000" dirty="0" smtClean="0">
              <a:latin typeface="Calibri" pitchFamily="34" charset="0"/>
              <a:cs typeface="Calibri" pitchFamily="34" charset="0"/>
            </a:endParaRPr>
          </a:p>
          <a:p>
            <a:pPr algn="l" rtl="0" eaLnBrk="1" hangingPunct="1"/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Дані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тесту на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резистентність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(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фенотипування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чи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генотипування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стійких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штамів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ru-RU" sz="3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Наслідки</a:t>
            </a:r>
            <a:r>
              <a:rPr lang="ru-RU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виникнення резистентності</a:t>
            </a:r>
            <a:endParaRPr lang="ru-RU" sz="32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3" y="1341438"/>
            <a:ext cx="8715375" cy="4572000"/>
          </a:xfrm>
        </p:spPr>
        <p:txBody>
          <a:bodyPr/>
          <a:lstStyle/>
          <a:p>
            <a:pPr algn="l" rtl="0" eaLnBrk="1" hangingPunct="1"/>
            <a:r>
              <a:rPr lang="ru-RU" sz="2800" smtClean="0">
                <a:latin typeface="Calibri" pitchFamily="34" charset="0"/>
                <a:cs typeface="Calibri" pitchFamily="34" charset="0"/>
              </a:rPr>
              <a:t>Терапія стає неефективною</a:t>
            </a:r>
          </a:p>
          <a:p>
            <a:pPr lvl="1" algn="l" rtl="0" eaLnBrk="1" hangingPunct="1"/>
            <a:r>
              <a:rPr lang="ru-RU" sz="2800" smtClean="0">
                <a:latin typeface="Calibri" pitchFamily="34" charset="0"/>
                <a:cs typeface="Calibri" pitchFamily="34" charset="0"/>
              </a:rPr>
              <a:t>Прогресування інфекції, зниження імунітету</a:t>
            </a:r>
          </a:p>
          <a:p>
            <a:pPr lvl="1" algn="l" rtl="0" eaLnBrk="1" hangingPunct="1"/>
            <a:r>
              <a:rPr lang="ru-RU" sz="2800" smtClean="0">
                <a:latin typeface="Calibri" pitchFamily="34" charset="0"/>
                <a:cs typeface="Calibri" pitchFamily="34" charset="0"/>
              </a:rPr>
              <a:t>Передача стійких штамів</a:t>
            </a:r>
          </a:p>
          <a:p>
            <a:pPr algn="l" rtl="0" eaLnBrk="1" hangingPunct="1"/>
            <a:endParaRPr lang="ru-RU" sz="2000" smtClean="0">
              <a:latin typeface="Calibri" pitchFamily="34" charset="0"/>
              <a:cs typeface="Calibri" pitchFamily="34" charset="0"/>
            </a:endParaRPr>
          </a:p>
          <a:p>
            <a:pPr algn="l" rtl="0" eaLnBrk="1" hangingPunct="1"/>
            <a:r>
              <a:rPr lang="ru-RU" sz="2800" smtClean="0">
                <a:latin typeface="Calibri" pitchFamily="34" charset="0"/>
                <a:cs typeface="Calibri" pitchFamily="34" charset="0"/>
              </a:rPr>
              <a:t>Зміна режиму терапії</a:t>
            </a:r>
          </a:p>
          <a:p>
            <a:pPr lvl="1" algn="l" rtl="0" eaLnBrk="1" hangingPunct="1"/>
            <a:r>
              <a:rPr lang="ru-RU" sz="2800" smtClean="0">
                <a:latin typeface="Calibri" pitchFamily="34" charset="0"/>
                <a:cs typeface="Calibri" pitchFamily="34" charset="0"/>
              </a:rPr>
              <a:t>Обмежена кількість доступних режимів АРВТ</a:t>
            </a:r>
          </a:p>
          <a:p>
            <a:pPr lvl="1" algn="l" rtl="0" eaLnBrk="1" hangingPunct="1"/>
            <a:r>
              <a:rPr lang="ru-RU" sz="2800" smtClean="0">
                <a:latin typeface="Calibri" pitchFamily="34" charset="0"/>
                <a:cs typeface="Calibri" pitchFamily="34" charset="0"/>
              </a:rPr>
              <a:t>Нові дозування, нові схеми</a:t>
            </a:r>
          </a:p>
          <a:p>
            <a:pPr lvl="1" algn="l" rtl="0" eaLnBrk="1" hangingPunct="1"/>
            <a:r>
              <a:rPr lang="ru-RU" sz="2800" smtClean="0">
                <a:latin typeface="Calibri" pitchFamily="34" charset="0"/>
                <a:cs typeface="Calibri" pitchFamily="34" charset="0"/>
              </a:rPr>
              <a:t>Нові побічні ефекти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397</Words>
  <Application>Microsoft Office PowerPoint</Application>
  <PresentationFormat>Экран (4:3)</PresentationFormat>
  <Paragraphs>77</Paragraphs>
  <Slides>13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Lucida Sans Unicode</vt:lpstr>
      <vt:lpstr>Times New Roman</vt:lpstr>
      <vt:lpstr>Verdana</vt:lpstr>
      <vt:lpstr>Wingdings 2</vt:lpstr>
      <vt:lpstr>Wingdings 3</vt:lpstr>
      <vt:lpstr>Открытая</vt:lpstr>
      <vt:lpstr>Резистентність ВІЛ</vt:lpstr>
      <vt:lpstr>ФармакодинамікаАРВТ</vt:lpstr>
      <vt:lpstr>ФармакокінетикаАРВТ</vt:lpstr>
      <vt:lpstr>Фармакокінетика АРВТ</vt:lpstr>
      <vt:lpstr>Формування стійкості вірусу до АРВ препаратів</vt:lpstr>
      <vt:lpstr>Як виникає резистентність?</vt:lpstr>
      <vt:lpstr>Важливо:</vt:lpstr>
      <vt:lpstr>Коли препарату в крові мало?</vt:lpstr>
      <vt:lpstr>Лікарські взаємодії</vt:lpstr>
      <vt:lpstr>Особливості стійкості ВІЛ</vt:lpstr>
      <vt:lpstr>Виникнення резистентності</vt:lpstr>
      <vt:lpstr>Прояви резистентності</vt:lpstr>
      <vt:lpstr>Наслідки виникнення резистентності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Резистентность Приверженность</dc:title>
  <dc:creator>arvt.ru</dc:creator>
  <cp:lastModifiedBy>Бочаров Вячеслав</cp:lastModifiedBy>
  <cp:revision>23</cp:revision>
  <dcterms:created xsi:type="dcterms:W3CDTF">2009-11-08T16:48:04Z</dcterms:created>
  <dcterms:modified xsi:type="dcterms:W3CDTF">2023-09-20T12:32:23Z</dcterms:modified>
</cp:coreProperties>
</file>