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78" r:id="rId13"/>
    <p:sldId id="279" r:id="rId14"/>
    <p:sldId id="280" r:id="rId15"/>
    <p:sldId id="281" r:id="rId16"/>
    <p:sldId id="28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 2022 рік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Кількість вперше зареєстрованих випадків</c:v>
                </c:pt>
                <c:pt idx="1">
                  <c:v>Кількість смертей від ВІЛ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12212</c:v>
                </c:pt>
                <c:pt idx="1">
                  <c:v>1293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7F-41C1-B346-6834A1340D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вересень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1"/>
              <c:layout>
                <c:manualLayout>
                  <c:x val="-2.21606661089081E-2"/>
                  <c:y val="-5.562372904674224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7F-41C1-B346-6834A1340D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Кількість вперше зареєстрованих випадків</c:v>
                </c:pt>
                <c:pt idx="1">
                  <c:v>Кількість смертей від ВІЛ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1002</c:v>
                </c:pt>
                <c:pt idx="1">
                  <c:v>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7F-41C1-B346-6834A1340DD9}"/>
            </c:ext>
          </c:extLst>
        </c:ser>
        <c:dLbls/>
        <c:gapWidth val="219"/>
        <c:overlap val="100"/>
        <c:axId val="161427456"/>
        <c:axId val="161428992"/>
      </c:barChart>
      <c:catAx>
        <c:axId val="1614274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61428992"/>
        <c:crosses val="autoZero"/>
        <c:auto val="1"/>
        <c:lblAlgn val="ctr"/>
        <c:lblOffset val="100"/>
      </c:catAx>
      <c:valAx>
        <c:axId val="1614289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6142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випадків на 100 тис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B15-412E-9530-3C81FD8E5F33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B15-412E-9530-3C81FD8E5F33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B15-412E-9530-3C81FD8E5F33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B15-412E-9530-3C81FD8E5F33}"/>
              </c:ext>
            </c:extLst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15-412E-9530-3C81FD8E5F33}"/>
              </c:ext>
            </c:extLst>
          </c:dPt>
          <c:dPt>
            <c:idx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B15-412E-9530-3C81FD8E5F33}"/>
              </c:ext>
            </c:extLst>
          </c:dPt>
          <c:dLbls>
            <c:dLbl>
              <c:idx val="0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15-412E-9530-3C81FD8E5F33}"/>
                </c:ext>
              </c:extLst>
            </c:dLbl>
            <c:dLbl>
              <c:idx val="1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15-412E-9530-3C81FD8E5F33}"/>
                </c:ext>
              </c:extLst>
            </c:dLbl>
            <c:dLbl>
              <c:idx val="2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15-412E-9530-3C81FD8E5F33}"/>
                </c:ext>
              </c:extLst>
            </c:dLbl>
            <c:dLbl>
              <c:idx val="3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15-412E-9530-3C81FD8E5F33}"/>
                </c:ext>
              </c:extLst>
            </c:dLbl>
            <c:dLbl>
              <c:idx val="4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15-412E-9530-3C81FD8E5F33}"/>
                </c:ext>
              </c:extLst>
            </c:dLbl>
            <c:dLbl>
              <c:idx val="5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15-412E-9530-3C81FD8E5F33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Одеська</c:v>
                </c:pt>
                <c:pt idx="1">
                  <c:v>Дніпропетровська</c:v>
                </c:pt>
                <c:pt idx="2">
                  <c:v>Миколаївська</c:v>
                </c:pt>
                <c:pt idx="3">
                  <c:v>Київська</c:v>
                </c:pt>
                <c:pt idx="4">
                  <c:v>Чернігівська</c:v>
                </c:pt>
                <c:pt idx="5">
                  <c:v>Херсонська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#,##0.00">
                  <c:v>1128.4000000000001</c:v>
                </c:pt>
                <c:pt idx="1">
                  <c:v>973.5</c:v>
                </c:pt>
                <c:pt idx="2">
                  <c:v>747.4</c:v>
                </c:pt>
                <c:pt idx="3">
                  <c:v>474.5</c:v>
                </c:pt>
                <c:pt idx="4">
                  <c:v>434.6</c:v>
                </c:pt>
                <c:pt idx="5">
                  <c:v>424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15-412E-9530-3C81FD8E5F33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346A71-2FBB-43B9-8B5E-756E7F641A12}" type="doc">
      <dgm:prSet loTypeId="urn:microsoft.com/office/officeart/2005/8/layout/gear1" loCatId="cycle" qsTypeId="urn:microsoft.com/office/officeart/2005/8/quickstyle/3d1" qsCatId="3D" csTypeId="urn:microsoft.com/office/officeart/2005/8/colors/colorful3" csCatId="colorful" phldr="1"/>
      <dgm:spPr/>
    </dgm:pt>
    <dgm:pt modelId="{F7506D58-69A7-42CB-8DBF-75FA7FC86D2A}">
      <dgm:prSet phldrT="[Текст]"/>
      <dgm:spPr/>
      <dgm:t>
        <a:bodyPr/>
        <a:lstStyle/>
        <a:p>
          <a:r>
            <a:rPr lang="uk-UA" dirty="0"/>
            <a:t>дискримінація</a:t>
          </a:r>
        </a:p>
      </dgm:t>
    </dgm:pt>
    <dgm:pt modelId="{7DF8DACA-ECC4-4973-BAD7-2ADE30793192}" type="parTrans" cxnId="{8DD6CE3D-549E-41EE-86AD-F8E3D47A73B3}">
      <dgm:prSet/>
      <dgm:spPr/>
      <dgm:t>
        <a:bodyPr/>
        <a:lstStyle/>
        <a:p>
          <a:endParaRPr lang="uk-UA"/>
        </a:p>
      </dgm:t>
    </dgm:pt>
    <dgm:pt modelId="{E54F8EEF-60BD-45F4-B3CE-55CCFB4B83FC}" type="sibTrans" cxnId="{8DD6CE3D-549E-41EE-86AD-F8E3D47A73B3}">
      <dgm:prSet/>
      <dgm:spPr/>
      <dgm:t>
        <a:bodyPr/>
        <a:lstStyle/>
        <a:p>
          <a:endParaRPr lang="uk-UA"/>
        </a:p>
      </dgm:t>
    </dgm:pt>
    <dgm:pt modelId="{B3AAB782-965D-48FB-B455-3BFD7D764584}">
      <dgm:prSet phldrT="[Текст]"/>
      <dgm:spPr/>
      <dgm:t>
        <a:bodyPr/>
        <a:lstStyle/>
        <a:p>
          <a:r>
            <a:rPr lang="uk-UA" dirty="0"/>
            <a:t>стигма</a:t>
          </a:r>
        </a:p>
      </dgm:t>
    </dgm:pt>
    <dgm:pt modelId="{E38100B6-6D18-4D11-BCCF-CB2C0F8C2CC4}" type="parTrans" cxnId="{4B7350A2-0B77-43B3-8876-0A8F4A1858CD}">
      <dgm:prSet/>
      <dgm:spPr/>
      <dgm:t>
        <a:bodyPr/>
        <a:lstStyle/>
        <a:p>
          <a:endParaRPr lang="uk-UA"/>
        </a:p>
      </dgm:t>
    </dgm:pt>
    <dgm:pt modelId="{E39B006C-F2AF-4ACF-A497-6F22B0A5B143}" type="sibTrans" cxnId="{4B7350A2-0B77-43B3-8876-0A8F4A1858CD}">
      <dgm:prSet/>
      <dgm:spPr/>
      <dgm:t>
        <a:bodyPr/>
        <a:lstStyle/>
        <a:p>
          <a:endParaRPr lang="uk-UA"/>
        </a:p>
      </dgm:t>
    </dgm:pt>
    <dgm:pt modelId="{FD2D4C56-98FC-40C2-B5D0-F69AA02CDCFC}">
      <dgm:prSet phldrT="[Текст]" custT="1"/>
      <dgm:spPr/>
      <dgm:t>
        <a:bodyPr/>
        <a:lstStyle/>
        <a:p>
          <a:r>
            <a:rPr lang="uk-UA" sz="1800" dirty="0" err="1"/>
            <a:t>Снід-хворі</a:t>
          </a:r>
          <a:endParaRPr lang="uk-UA" sz="1800" dirty="0"/>
        </a:p>
      </dgm:t>
    </dgm:pt>
    <dgm:pt modelId="{23F4B68C-7156-4FAA-9244-C79CB748ABCA}" type="parTrans" cxnId="{9C48C8E8-B321-4E13-B2FA-F528E2F324A6}">
      <dgm:prSet/>
      <dgm:spPr/>
      <dgm:t>
        <a:bodyPr/>
        <a:lstStyle/>
        <a:p>
          <a:endParaRPr lang="uk-UA"/>
        </a:p>
      </dgm:t>
    </dgm:pt>
    <dgm:pt modelId="{22A6AECC-ED0C-46E4-820C-2717AA3BD3ED}" type="sibTrans" cxnId="{9C48C8E8-B321-4E13-B2FA-F528E2F324A6}">
      <dgm:prSet/>
      <dgm:spPr/>
      <dgm:t>
        <a:bodyPr/>
        <a:lstStyle/>
        <a:p>
          <a:endParaRPr lang="uk-UA"/>
        </a:p>
      </dgm:t>
    </dgm:pt>
    <dgm:pt modelId="{3A5B4032-AC11-478D-940D-C08F595D0577}" type="pres">
      <dgm:prSet presAssocID="{70346A71-2FBB-43B9-8B5E-756E7F641A1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73DABAB-3C92-4F41-873D-ADA847872890}" type="pres">
      <dgm:prSet presAssocID="{F7506D58-69A7-42CB-8DBF-75FA7FC86D2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0DE9EB2-33CC-4D7F-9C73-21A4BD6BCA20}" type="pres">
      <dgm:prSet presAssocID="{F7506D58-69A7-42CB-8DBF-75FA7FC86D2A}" presName="gear1srcNode" presStyleLbl="node1" presStyleIdx="0" presStyleCnt="3"/>
      <dgm:spPr/>
      <dgm:t>
        <a:bodyPr/>
        <a:lstStyle/>
        <a:p>
          <a:endParaRPr lang="uk-UA"/>
        </a:p>
      </dgm:t>
    </dgm:pt>
    <dgm:pt modelId="{9B68D6D0-EA33-4D25-987A-D3C80682CF57}" type="pres">
      <dgm:prSet presAssocID="{F7506D58-69A7-42CB-8DBF-75FA7FC86D2A}" presName="gear1dstNode" presStyleLbl="node1" presStyleIdx="0" presStyleCnt="3"/>
      <dgm:spPr/>
      <dgm:t>
        <a:bodyPr/>
        <a:lstStyle/>
        <a:p>
          <a:endParaRPr lang="uk-UA"/>
        </a:p>
      </dgm:t>
    </dgm:pt>
    <dgm:pt modelId="{D5B9F023-D7D7-4683-8065-2C22E8AFCA8D}" type="pres">
      <dgm:prSet presAssocID="{B3AAB782-965D-48FB-B455-3BFD7D764584}" presName="gear2" presStyleLbl="node1" presStyleIdx="1" presStyleCnt="3" custScaleX="12492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B0AEDB7-8313-4A24-847C-8C89F00F2D5A}" type="pres">
      <dgm:prSet presAssocID="{B3AAB782-965D-48FB-B455-3BFD7D764584}" presName="gear2srcNode" presStyleLbl="node1" presStyleIdx="1" presStyleCnt="3"/>
      <dgm:spPr/>
      <dgm:t>
        <a:bodyPr/>
        <a:lstStyle/>
        <a:p>
          <a:endParaRPr lang="uk-UA"/>
        </a:p>
      </dgm:t>
    </dgm:pt>
    <dgm:pt modelId="{2A0C236E-74E8-4139-8026-D0F6CDF385C7}" type="pres">
      <dgm:prSet presAssocID="{B3AAB782-965D-48FB-B455-3BFD7D764584}" presName="gear2dstNode" presStyleLbl="node1" presStyleIdx="1" presStyleCnt="3"/>
      <dgm:spPr/>
      <dgm:t>
        <a:bodyPr/>
        <a:lstStyle/>
        <a:p>
          <a:endParaRPr lang="uk-UA"/>
        </a:p>
      </dgm:t>
    </dgm:pt>
    <dgm:pt modelId="{4614F4C5-D9B3-4B54-8EFA-0C03DA985ABB}" type="pres">
      <dgm:prSet presAssocID="{FD2D4C56-98FC-40C2-B5D0-F69AA02CDCFC}" presName="gear3" presStyleLbl="node1" presStyleIdx="2" presStyleCnt="3" custScaleX="116504" custScaleY="115305"/>
      <dgm:spPr/>
      <dgm:t>
        <a:bodyPr/>
        <a:lstStyle/>
        <a:p>
          <a:endParaRPr lang="uk-UA"/>
        </a:p>
      </dgm:t>
    </dgm:pt>
    <dgm:pt modelId="{451193D4-ABCD-441A-98D0-0EAD82DE5D99}" type="pres">
      <dgm:prSet presAssocID="{FD2D4C56-98FC-40C2-B5D0-F69AA02CDCF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07095F0-059F-4014-A287-4061FA65D5D4}" type="pres">
      <dgm:prSet presAssocID="{FD2D4C56-98FC-40C2-B5D0-F69AA02CDCFC}" presName="gear3srcNode" presStyleLbl="node1" presStyleIdx="2" presStyleCnt="3"/>
      <dgm:spPr/>
      <dgm:t>
        <a:bodyPr/>
        <a:lstStyle/>
        <a:p>
          <a:endParaRPr lang="uk-UA"/>
        </a:p>
      </dgm:t>
    </dgm:pt>
    <dgm:pt modelId="{4472073B-8EAE-4E5C-8163-87917018E829}" type="pres">
      <dgm:prSet presAssocID="{FD2D4C56-98FC-40C2-B5D0-F69AA02CDCFC}" presName="gear3dstNode" presStyleLbl="node1" presStyleIdx="2" presStyleCnt="3"/>
      <dgm:spPr/>
      <dgm:t>
        <a:bodyPr/>
        <a:lstStyle/>
        <a:p>
          <a:endParaRPr lang="uk-UA"/>
        </a:p>
      </dgm:t>
    </dgm:pt>
    <dgm:pt modelId="{FE174A46-D065-4B94-9397-8586147672EC}" type="pres">
      <dgm:prSet presAssocID="{E54F8EEF-60BD-45F4-B3CE-55CCFB4B83FC}" presName="connector1" presStyleLbl="sibTrans2D1" presStyleIdx="0" presStyleCnt="3" custLinFactNeighborX="440" custLinFactNeighborY="1376"/>
      <dgm:spPr/>
      <dgm:t>
        <a:bodyPr/>
        <a:lstStyle/>
        <a:p>
          <a:endParaRPr lang="uk-UA"/>
        </a:p>
      </dgm:t>
    </dgm:pt>
    <dgm:pt modelId="{3ACB2625-C978-4889-89EE-111BAF18F121}" type="pres">
      <dgm:prSet presAssocID="{E39B006C-F2AF-4ACF-A497-6F22B0A5B143}" presName="connector2" presStyleLbl="sibTrans2D1" presStyleIdx="1" presStyleCnt="3"/>
      <dgm:spPr/>
      <dgm:t>
        <a:bodyPr/>
        <a:lstStyle/>
        <a:p>
          <a:endParaRPr lang="uk-UA"/>
        </a:p>
      </dgm:t>
    </dgm:pt>
    <dgm:pt modelId="{2FE1FCE7-ED8F-475B-A5BB-9F1F3DBC3023}" type="pres">
      <dgm:prSet presAssocID="{22A6AECC-ED0C-46E4-820C-2717AA3BD3ED}" presName="connector3" presStyleLbl="sibTrans2D1" presStyleIdx="2" presStyleCnt="3" custLinFactNeighborX="2835" custLinFactNeighborY="-186"/>
      <dgm:spPr/>
      <dgm:t>
        <a:bodyPr/>
        <a:lstStyle/>
        <a:p>
          <a:endParaRPr lang="uk-UA"/>
        </a:p>
      </dgm:t>
    </dgm:pt>
  </dgm:ptLst>
  <dgm:cxnLst>
    <dgm:cxn modelId="{137A3504-E437-4A98-9C6C-AA97D41B0A9B}" type="presOf" srcId="{B3AAB782-965D-48FB-B455-3BFD7D764584}" destId="{D5B9F023-D7D7-4683-8065-2C22E8AFCA8D}" srcOrd="0" destOrd="0" presId="urn:microsoft.com/office/officeart/2005/8/layout/gear1"/>
    <dgm:cxn modelId="{F8FFF993-08EA-409A-AD7F-77532CE270DA}" type="presOf" srcId="{B3AAB782-965D-48FB-B455-3BFD7D764584}" destId="{2A0C236E-74E8-4139-8026-D0F6CDF385C7}" srcOrd="2" destOrd="0" presId="urn:microsoft.com/office/officeart/2005/8/layout/gear1"/>
    <dgm:cxn modelId="{1E0DBB54-CA6B-40B0-B0F0-FACDEF4052AF}" type="presOf" srcId="{FD2D4C56-98FC-40C2-B5D0-F69AA02CDCFC}" destId="{451193D4-ABCD-441A-98D0-0EAD82DE5D99}" srcOrd="1" destOrd="0" presId="urn:microsoft.com/office/officeart/2005/8/layout/gear1"/>
    <dgm:cxn modelId="{C5BE69AC-D0A2-4E61-88AB-0E63989B554C}" type="presOf" srcId="{22A6AECC-ED0C-46E4-820C-2717AA3BD3ED}" destId="{2FE1FCE7-ED8F-475B-A5BB-9F1F3DBC3023}" srcOrd="0" destOrd="0" presId="urn:microsoft.com/office/officeart/2005/8/layout/gear1"/>
    <dgm:cxn modelId="{5E7541AE-AAC0-4A28-AA6C-EA7BE73D5ADA}" type="presOf" srcId="{F7506D58-69A7-42CB-8DBF-75FA7FC86D2A}" destId="{D73DABAB-3C92-4F41-873D-ADA847872890}" srcOrd="0" destOrd="0" presId="urn:microsoft.com/office/officeart/2005/8/layout/gear1"/>
    <dgm:cxn modelId="{E5AE0370-B6C1-46FE-AC66-9F42A09B9DF3}" type="presOf" srcId="{FD2D4C56-98FC-40C2-B5D0-F69AA02CDCFC}" destId="{C07095F0-059F-4014-A287-4061FA65D5D4}" srcOrd="2" destOrd="0" presId="urn:microsoft.com/office/officeart/2005/8/layout/gear1"/>
    <dgm:cxn modelId="{4B7350A2-0B77-43B3-8876-0A8F4A1858CD}" srcId="{70346A71-2FBB-43B9-8B5E-756E7F641A12}" destId="{B3AAB782-965D-48FB-B455-3BFD7D764584}" srcOrd="1" destOrd="0" parTransId="{E38100B6-6D18-4D11-BCCF-CB2C0F8C2CC4}" sibTransId="{E39B006C-F2AF-4ACF-A497-6F22B0A5B143}"/>
    <dgm:cxn modelId="{4DAA8506-EE02-4E1B-86C5-4CA33A79DC9B}" type="presOf" srcId="{B3AAB782-965D-48FB-B455-3BFD7D764584}" destId="{1B0AEDB7-8313-4A24-847C-8C89F00F2D5A}" srcOrd="1" destOrd="0" presId="urn:microsoft.com/office/officeart/2005/8/layout/gear1"/>
    <dgm:cxn modelId="{AA98CF26-88D2-414B-9B38-D2CB722EC5EF}" type="presOf" srcId="{F7506D58-69A7-42CB-8DBF-75FA7FC86D2A}" destId="{20DE9EB2-33CC-4D7F-9C73-21A4BD6BCA20}" srcOrd="1" destOrd="0" presId="urn:microsoft.com/office/officeart/2005/8/layout/gear1"/>
    <dgm:cxn modelId="{8DD6CE3D-549E-41EE-86AD-F8E3D47A73B3}" srcId="{70346A71-2FBB-43B9-8B5E-756E7F641A12}" destId="{F7506D58-69A7-42CB-8DBF-75FA7FC86D2A}" srcOrd="0" destOrd="0" parTransId="{7DF8DACA-ECC4-4973-BAD7-2ADE30793192}" sibTransId="{E54F8EEF-60BD-45F4-B3CE-55CCFB4B83FC}"/>
    <dgm:cxn modelId="{5F9402AC-6131-4986-A274-019759BB88A0}" type="presOf" srcId="{FD2D4C56-98FC-40C2-B5D0-F69AA02CDCFC}" destId="{4472073B-8EAE-4E5C-8163-87917018E829}" srcOrd="3" destOrd="0" presId="urn:microsoft.com/office/officeart/2005/8/layout/gear1"/>
    <dgm:cxn modelId="{E43671B8-C010-4438-A35F-4535009BB7D6}" type="presOf" srcId="{E54F8EEF-60BD-45F4-B3CE-55CCFB4B83FC}" destId="{FE174A46-D065-4B94-9397-8586147672EC}" srcOrd="0" destOrd="0" presId="urn:microsoft.com/office/officeart/2005/8/layout/gear1"/>
    <dgm:cxn modelId="{E709FEC1-DE6F-49D4-80EF-CCD9262A2A50}" type="presOf" srcId="{70346A71-2FBB-43B9-8B5E-756E7F641A12}" destId="{3A5B4032-AC11-478D-940D-C08F595D0577}" srcOrd="0" destOrd="0" presId="urn:microsoft.com/office/officeart/2005/8/layout/gear1"/>
    <dgm:cxn modelId="{C4DB5779-B7DA-4CF9-A86A-870FC7B0C425}" type="presOf" srcId="{E39B006C-F2AF-4ACF-A497-6F22B0A5B143}" destId="{3ACB2625-C978-4889-89EE-111BAF18F121}" srcOrd="0" destOrd="0" presId="urn:microsoft.com/office/officeart/2005/8/layout/gear1"/>
    <dgm:cxn modelId="{F0FF95A3-75D4-42E1-AA01-A0B680A6EC52}" type="presOf" srcId="{FD2D4C56-98FC-40C2-B5D0-F69AA02CDCFC}" destId="{4614F4C5-D9B3-4B54-8EFA-0C03DA985ABB}" srcOrd="0" destOrd="0" presId="urn:microsoft.com/office/officeart/2005/8/layout/gear1"/>
    <dgm:cxn modelId="{9C48C8E8-B321-4E13-B2FA-F528E2F324A6}" srcId="{70346A71-2FBB-43B9-8B5E-756E7F641A12}" destId="{FD2D4C56-98FC-40C2-B5D0-F69AA02CDCFC}" srcOrd="2" destOrd="0" parTransId="{23F4B68C-7156-4FAA-9244-C79CB748ABCA}" sibTransId="{22A6AECC-ED0C-46E4-820C-2717AA3BD3ED}"/>
    <dgm:cxn modelId="{A2D1E08A-D360-4B2B-B94C-062A7F442D76}" type="presOf" srcId="{F7506D58-69A7-42CB-8DBF-75FA7FC86D2A}" destId="{9B68D6D0-EA33-4D25-987A-D3C80682CF57}" srcOrd="2" destOrd="0" presId="urn:microsoft.com/office/officeart/2005/8/layout/gear1"/>
    <dgm:cxn modelId="{4D524C4C-943D-4532-96F5-1D4E4F02BDC9}" type="presParOf" srcId="{3A5B4032-AC11-478D-940D-C08F595D0577}" destId="{D73DABAB-3C92-4F41-873D-ADA847872890}" srcOrd="0" destOrd="0" presId="urn:microsoft.com/office/officeart/2005/8/layout/gear1"/>
    <dgm:cxn modelId="{B5CF1E37-0582-4ED9-B629-DEA9A3C5B36B}" type="presParOf" srcId="{3A5B4032-AC11-478D-940D-C08F595D0577}" destId="{20DE9EB2-33CC-4D7F-9C73-21A4BD6BCA20}" srcOrd="1" destOrd="0" presId="urn:microsoft.com/office/officeart/2005/8/layout/gear1"/>
    <dgm:cxn modelId="{7AD858CB-BAAD-4BFB-AD14-872C1F9FB870}" type="presParOf" srcId="{3A5B4032-AC11-478D-940D-C08F595D0577}" destId="{9B68D6D0-EA33-4D25-987A-D3C80682CF57}" srcOrd="2" destOrd="0" presId="urn:microsoft.com/office/officeart/2005/8/layout/gear1"/>
    <dgm:cxn modelId="{2C4CFF62-76E5-431F-852F-81BC71805837}" type="presParOf" srcId="{3A5B4032-AC11-478D-940D-C08F595D0577}" destId="{D5B9F023-D7D7-4683-8065-2C22E8AFCA8D}" srcOrd="3" destOrd="0" presId="urn:microsoft.com/office/officeart/2005/8/layout/gear1"/>
    <dgm:cxn modelId="{31BC9C76-4A98-47FC-858B-A4AD2C85E99F}" type="presParOf" srcId="{3A5B4032-AC11-478D-940D-C08F595D0577}" destId="{1B0AEDB7-8313-4A24-847C-8C89F00F2D5A}" srcOrd="4" destOrd="0" presId="urn:microsoft.com/office/officeart/2005/8/layout/gear1"/>
    <dgm:cxn modelId="{E5B9C5F5-EAA9-433F-9D71-AAF34A46DAA6}" type="presParOf" srcId="{3A5B4032-AC11-478D-940D-C08F595D0577}" destId="{2A0C236E-74E8-4139-8026-D0F6CDF385C7}" srcOrd="5" destOrd="0" presId="urn:microsoft.com/office/officeart/2005/8/layout/gear1"/>
    <dgm:cxn modelId="{40093550-9456-4D1C-8185-E0B36B1C85B9}" type="presParOf" srcId="{3A5B4032-AC11-478D-940D-C08F595D0577}" destId="{4614F4C5-D9B3-4B54-8EFA-0C03DA985ABB}" srcOrd="6" destOrd="0" presId="urn:microsoft.com/office/officeart/2005/8/layout/gear1"/>
    <dgm:cxn modelId="{6731F7BA-7D1A-42EE-8C4C-507A0DD391AC}" type="presParOf" srcId="{3A5B4032-AC11-478D-940D-C08F595D0577}" destId="{451193D4-ABCD-441A-98D0-0EAD82DE5D99}" srcOrd="7" destOrd="0" presId="urn:microsoft.com/office/officeart/2005/8/layout/gear1"/>
    <dgm:cxn modelId="{D207A04C-2CBF-490E-B33F-9AEEF750A0D7}" type="presParOf" srcId="{3A5B4032-AC11-478D-940D-C08F595D0577}" destId="{C07095F0-059F-4014-A287-4061FA65D5D4}" srcOrd="8" destOrd="0" presId="urn:microsoft.com/office/officeart/2005/8/layout/gear1"/>
    <dgm:cxn modelId="{8B1111B0-574E-4E5B-A83A-AF1EF9EF2C02}" type="presParOf" srcId="{3A5B4032-AC11-478D-940D-C08F595D0577}" destId="{4472073B-8EAE-4E5C-8163-87917018E829}" srcOrd="9" destOrd="0" presId="urn:microsoft.com/office/officeart/2005/8/layout/gear1"/>
    <dgm:cxn modelId="{C6F1C40B-F35A-4ECE-A99C-69E9857C6FCE}" type="presParOf" srcId="{3A5B4032-AC11-478D-940D-C08F595D0577}" destId="{FE174A46-D065-4B94-9397-8586147672EC}" srcOrd="10" destOrd="0" presId="urn:microsoft.com/office/officeart/2005/8/layout/gear1"/>
    <dgm:cxn modelId="{BBA61EFB-6EE4-4E14-8807-5A0782F1E14F}" type="presParOf" srcId="{3A5B4032-AC11-478D-940D-C08F595D0577}" destId="{3ACB2625-C978-4889-89EE-111BAF18F121}" srcOrd="11" destOrd="0" presId="urn:microsoft.com/office/officeart/2005/8/layout/gear1"/>
    <dgm:cxn modelId="{EE5CFDC0-C687-4B32-B192-DB6BC3E117E9}" type="presParOf" srcId="{3A5B4032-AC11-478D-940D-C08F595D0577}" destId="{2FE1FCE7-ED8F-475B-A5BB-9F1F3DBC3023}" srcOrd="12" destOrd="0" presId="urn:microsoft.com/office/officeart/2005/8/layout/gear1"/>
  </dgm:cxnLst>
  <dgm:bg>
    <a:solidFill>
      <a:schemeClr val="tx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DC6CB8-1C9E-418A-9BBB-78B136AD9AAD}" type="doc">
      <dgm:prSet loTypeId="urn:microsoft.com/office/officeart/2005/8/layout/radial4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53E39681-476F-4A68-BB02-10256349F493}">
      <dgm:prSet phldrT="[Текст]" custT="1"/>
      <dgm:spPr/>
      <dgm:t>
        <a:bodyPr/>
        <a:lstStyle/>
        <a:p>
          <a:r>
            <a:rPr lang="uk-UA" sz="2000" dirty="0"/>
            <a:t>ВІЛ- ІНФІКОВАНІ</a:t>
          </a:r>
        </a:p>
        <a:p>
          <a:r>
            <a:rPr lang="uk-UA" sz="1800" dirty="0"/>
            <a:t>МАЮТЬ ПРАВО</a:t>
          </a:r>
        </a:p>
      </dgm:t>
    </dgm:pt>
    <dgm:pt modelId="{F4A7DB15-97AD-43E2-92D7-11BE62042FAB}" type="parTrans" cxnId="{4484991B-317B-4C93-BDE1-83D5043B2C3F}">
      <dgm:prSet/>
      <dgm:spPr/>
      <dgm:t>
        <a:bodyPr/>
        <a:lstStyle/>
        <a:p>
          <a:endParaRPr lang="uk-UA"/>
        </a:p>
      </dgm:t>
    </dgm:pt>
    <dgm:pt modelId="{EBD8D7B7-48F0-42B8-86D7-D0639E190002}" type="sibTrans" cxnId="{4484991B-317B-4C93-BDE1-83D5043B2C3F}">
      <dgm:prSet/>
      <dgm:spPr/>
      <dgm:t>
        <a:bodyPr/>
        <a:lstStyle/>
        <a:p>
          <a:endParaRPr lang="uk-UA"/>
        </a:p>
      </dgm:t>
    </dgm:pt>
    <dgm:pt modelId="{103A3BD3-ACB8-4B4F-A36E-71061F42E86A}">
      <dgm:prSet custT="1"/>
      <dgm:spPr/>
      <dgm:t>
        <a:bodyPr/>
        <a:lstStyle/>
        <a:p>
          <a:r>
            <a:rPr lang="uk-UA" sz="2000" dirty="0"/>
            <a:t>ОСКАРЖУВАТИ НЕПРАВОМІРНІ ДІЇ ПОСАДОВИХ ОСІБ У СУДІ</a:t>
          </a:r>
        </a:p>
      </dgm:t>
    </dgm:pt>
    <dgm:pt modelId="{1D9A875C-D73B-4F12-A8AD-0C1E86CB947E}" type="parTrans" cxnId="{B9FA58A6-0433-4263-B1CA-09FFE18A990F}">
      <dgm:prSet/>
      <dgm:spPr/>
      <dgm:t>
        <a:bodyPr/>
        <a:lstStyle/>
        <a:p>
          <a:endParaRPr lang="uk-UA"/>
        </a:p>
      </dgm:t>
    </dgm:pt>
    <dgm:pt modelId="{0463F6A2-9DFA-41CC-9403-53DE272CD958}" type="sibTrans" cxnId="{B9FA58A6-0433-4263-B1CA-09FFE18A990F}">
      <dgm:prSet/>
      <dgm:spPr/>
      <dgm:t>
        <a:bodyPr/>
        <a:lstStyle/>
        <a:p>
          <a:endParaRPr lang="uk-UA"/>
        </a:p>
      </dgm:t>
    </dgm:pt>
    <dgm:pt modelId="{443E187F-25A0-49F4-98BC-CADCD8C41A3D}">
      <dgm:prSet/>
      <dgm:spPr/>
      <dgm:t>
        <a:bodyPr/>
        <a:lstStyle/>
        <a:p>
          <a:r>
            <a:rPr lang="uk-UA" dirty="0"/>
            <a:t>ОТРИМАТИ КОМПЕНСАЦІЮ ШКОДИ, ЗАВДАНОЇ ЗДОРОВ'Ю ОСОБИ, ПРИ ЗАРАЖЕННІ ВІЛ ПІД ЧАС МЕДИЧНИХ МАНІПУЛЯЦІЙ.</a:t>
          </a:r>
        </a:p>
      </dgm:t>
    </dgm:pt>
    <dgm:pt modelId="{0F4D0514-9214-47B4-95E4-E054EEC7EB36}" type="parTrans" cxnId="{8788FEEB-BAA5-424E-88CA-DDDE6F5F5CA2}">
      <dgm:prSet/>
      <dgm:spPr/>
      <dgm:t>
        <a:bodyPr/>
        <a:lstStyle/>
        <a:p>
          <a:endParaRPr lang="uk-UA"/>
        </a:p>
      </dgm:t>
    </dgm:pt>
    <dgm:pt modelId="{B72E46A6-7389-4126-BBE7-3B9ABB45E72B}" type="sibTrans" cxnId="{8788FEEB-BAA5-424E-88CA-DDDE6F5F5CA2}">
      <dgm:prSet/>
      <dgm:spPr/>
      <dgm:t>
        <a:bodyPr/>
        <a:lstStyle/>
        <a:p>
          <a:endParaRPr lang="uk-UA"/>
        </a:p>
      </dgm:t>
    </dgm:pt>
    <dgm:pt modelId="{F62B14DA-D8E5-4723-B6F4-4B2D432491BE}">
      <dgm:prSet custT="1"/>
      <dgm:spPr/>
      <dgm:t>
        <a:bodyPr/>
        <a:lstStyle/>
        <a:p>
          <a:r>
            <a:rPr lang="ru-RU" sz="1600" dirty="0"/>
            <a:t>НА ПОВАГУ ДО ОСОБИСТОСТІ  </a:t>
          </a:r>
          <a:endParaRPr lang="uk-UA" sz="1600" dirty="0"/>
        </a:p>
      </dgm:t>
    </dgm:pt>
    <dgm:pt modelId="{1663AE9E-E270-40EA-8AD6-5EF54A2412E9}" type="parTrans" cxnId="{ECEE2232-F5BB-48BE-81B1-F911E87E9156}">
      <dgm:prSet/>
      <dgm:spPr/>
      <dgm:t>
        <a:bodyPr/>
        <a:lstStyle/>
        <a:p>
          <a:endParaRPr lang="uk-UA"/>
        </a:p>
      </dgm:t>
    </dgm:pt>
    <dgm:pt modelId="{C7A56BA6-0B6D-4C42-A438-C4A7EA8964E4}" type="sibTrans" cxnId="{ECEE2232-F5BB-48BE-81B1-F911E87E9156}">
      <dgm:prSet/>
      <dgm:spPr/>
      <dgm:t>
        <a:bodyPr/>
        <a:lstStyle/>
        <a:p>
          <a:endParaRPr lang="uk-UA"/>
        </a:p>
      </dgm:t>
    </dgm:pt>
    <dgm:pt modelId="{21899875-2919-4BE8-844D-EA96A5D5E8FA}" type="pres">
      <dgm:prSet presAssocID="{56DC6CB8-1C9E-418A-9BBB-78B136AD9AA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5058D31-24E0-4861-AD74-9EAE5D1251AD}" type="pres">
      <dgm:prSet presAssocID="{53E39681-476F-4A68-BB02-10256349F493}" presName="centerShape" presStyleLbl="node0" presStyleIdx="0" presStyleCnt="1"/>
      <dgm:spPr/>
      <dgm:t>
        <a:bodyPr/>
        <a:lstStyle/>
        <a:p>
          <a:endParaRPr lang="uk-UA"/>
        </a:p>
      </dgm:t>
    </dgm:pt>
    <dgm:pt modelId="{2BBC0352-5D6E-46EB-8FC4-5CF8D5F4078A}" type="pres">
      <dgm:prSet presAssocID="{1D9A875C-D73B-4F12-A8AD-0C1E86CB947E}" presName="parTrans" presStyleLbl="bgSibTrans2D1" presStyleIdx="0" presStyleCnt="3" custLinFactNeighborX="6859" custLinFactNeighborY="-3239"/>
      <dgm:spPr/>
      <dgm:t>
        <a:bodyPr/>
        <a:lstStyle/>
        <a:p>
          <a:endParaRPr lang="uk-UA"/>
        </a:p>
      </dgm:t>
    </dgm:pt>
    <dgm:pt modelId="{2EB2291D-C496-4304-9779-7112C8458169}" type="pres">
      <dgm:prSet presAssocID="{103A3BD3-ACB8-4B4F-A36E-71061F42E86A}" presName="node" presStyleLbl="node1" presStyleIdx="0" presStyleCnt="3" custScaleY="13112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C7F46DD-8750-4012-909D-321EC631E857}" type="pres">
      <dgm:prSet presAssocID="{1663AE9E-E270-40EA-8AD6-5EF54A2412E9}" presName="parTrans" presStyleLbl="bgSibTrans2D1" presStyleIdx="1" presStyleCnt="3"/>
      <dgm:spPr/>
      <dgm:t>
        <a:bodyPr/>
        <a:lstStyle/>
        <a:p>
          <a:endParaRPr lang="uk-UA"/>
        </a:p>
      </dgm:t>
    </dgm:pt>
    <dgm:pt modelId="{6A511AB1-BCC8-449F-A742-9EBDEA4F5260}" type="pres">
      <dgm:prSet presAssocID="{F62B14DA-D8E5-4723-B6F4-4B2D432491B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F6FD947-3FD3-4580-B22C-8584517511E9}" type="pres">
      <dgm:prSet presAssocID="{0F4D0514-9214-47B4-95E4-E054EEC7EB36}" presName="parTrans" presStyleLbl="bgSibTrans2D1" presStyleIdx="2" presStyleCnt="3"/>
      <dgm:spPr/>
      <dgm:t>
        <a:bodyPr/>
        <a:lstStyle/>
        <a:p>
          <a:endParaRPr lang="uk-UA"/>
        </a:p>
      </dgm:t>
    </dgm:pt>
    <dgm:pt modelId="{09C4861F-A788-443F-BF25-5F0A91B4E403}" type="pres">
      <dgm:prSet presAssocID="{443E187F-25A0-49F4-98BC-CADCD8C41A3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788FEEB-BAA5-424E-88CA-DDDE6F5F5CA2}" srcId="{53E39681-476F-4A68-BB02-10256349F493}" destId="{443E187F-25A0-49F4-98BC-CADCD8C41A3D}" srcOrd="2" destOrd="0" parTransId="{0F4D0514-9214-47B4-95E4-E054EEC7EB36}" sibTransId="{B72E46A6-7389-4126-BBE7-3B9ABB45E72B}"/>
    <dgm:cxn modelId="{18B0E366-99CE-49D9-9751-4FD01CAFE46A}" type="presOf" srcId="{1663AE9E-E270-40EA-8AD6-5EF54A2412E9}" destId="{BC7F46DD-8750-4012-909D-321EC631E857}" srcOrd="0" destOrd="0" presId="urn:microsoft.com/office/officeart/2005/8/layout/radial4"/>
    <dgm:cxn modelId="{6107A5BB-F7F1-4707-8584-76D309D09841}" type="presOf" srcId="{1D9A875C-D73B-4F12-A8AD-0C1E86CB947E}" destId="{2BBC0352-5D6E-46EB-8FC4-5CF8D5F4078A}" srcOrd="0" destOrd="0" presId="urn:microsoft.com/office/officeart/2005/8/layout/radial4"/>
    <dgm:cxn modelId="{0E8EF914-30B9-419D-A330-4AAF0730826A}" type="presOf" srcId="{F62B14DA-D8E5-4723-B6F4-4B2D432491BE}" destId="{6A511AB1-BCC8-449F-A742-9EBDEA4F5260}" srcOrd="0" destOrd="0" presId="urn:microsoft.com/office/officeart/2005/8/layout/radial4"/>
    <dgm:cxn modelId="{7C44C4B2-DDFE-4FBE-8187-3FAFEB4AF030}" type="presOf" srcId="{53E39681-476F-4A68-BB02-10256349F493}" destId="{05058D31-24E0-4861-AD74-9EAE5D1251AD}" srcOrd="0" destOrd="0" presId="urn:microsoft.com/office/officeart/2005/8/layout/radial4"/>
    <dgm:cxn modelId="{B6FE01C0-C5BE-401C-BC21-884DB06EB0EC}" type="presOf" srcId="{56DC6CB8-1C9E-418A-9BBB-78B136AD9AAD}" destId="{21899875-2919-4BE8-844D-EA96A5D5E8FA}" srcOrd="0" destOrd="0" presId="urn:microsoft.com/office/officeart/2005/8/layout/radial4"/>
    <dgm:cxn modelId="{4484991B-317B-4C93-BDE1-83D5043B2C3F}" srcId="{56DC6CB8-1C9E-418A-9BBB-78B136AD9AAD}" destId="{53E39681-476F-4A68-BB02-10256349F493}" srcOrd="0" destOrd="0" parTransId="{F4A7DB15-97AD-43E2-92D7-11BE62042FAB}" sibTransId="{EBD8D7B7-48F0-42B8-86D7-D0639E190002}"/>
    <dgm:cxn modelId="{B9FA58A6-0433-4263-B1CA-09FFE18A990F}" srcId="{53E39681-476F-4A68-BB02-10256349F493}" destId="{103A3BD3-ACB8-4B4F-A36E-71061F42E86A}" srcOrd="0" destOrd="0" parTransId="{1D9A875C-D73B-4F12-A8AD-0C1E86CB947E}" sibTransId="{0463F6A2-9DFA-41CC-9403-53DE272CD958}"/>
    <dgm:cxn modelId="{09D4FEFF-5825-4CB5-A86C-3BFE0B0E1C35}" type="presOf" srcId="{0F4D0514-9214-47B4-95E4-E054EEC7EB36}" destId="{BF6FD947-3FD3-4580-B22C-8584517511E9}" srcOrd="0" destOrd="0" presId="urn:microsoft.com/office/officeart/2005/8/layout/radial4"/>
    <dgm:cxn modelId="{ECEE2232-F5BB-48BE-81B1-F911E87E9156}" srcId="{53E39681-476F-4A68-BB02-10256349F493}" destId="{F62B14DA-D8E5-4723-B6F4-4B2D432491BE}" srcOrd="1" destOrd="0" parTransId="{1663AE9E-E270-40EA-8AD6-5EF54A2412E9}" sibTransId="{C7A56BA6-0B6D-4C42-A438-C4A7EA8964E4}"/>
    <dgm:cxn modelId="{FA3B86B3-9E55-4325-BD77-136CF9855E7C}" type="presOf" srcId="{103A3BD3-ACB8-4B4F-A36E-71061F42E86A}" destId="{2EB2291D-C496-4304-9779-7112C8458169}" srcOrd="0" destOrd="0" presId="urn:microsoft.com/office/officeart/2005/8/layout/radial4"/>
    <dgm:cxn modelId="{98525BF2-17BB-40E2-9AD6-71AB22BA94BA}" type="presOf" srcId="{443E187F-25A0-49F4-98BC-CADCD8C41A3D}" destId="{09C4861F-A788-443F-BF25-5F0A91B4E403}" srcOrd="0" destOrd="0" presId="urn:microsoft.com/office/officeart/2005/8/layout/radial4"/>
    <dgm:cxn modelId="{19048937-A7F8-468D-B8C0-494AF2E5C445}" type="presParOf" srcId="{21899875-2919-4BE8-844D-EA96A5D5E8FA}" destId="{05058D31-24E0-4861-AD74-9EAE5D1251AD}" srcOrd="0" destOrd="0" presId="urn:microsoft.com/office/officeart/2005/8/layout/radial4"/>
    <dgm:cxn modelId="{AF372E4F-96BD-4DD7-89CE-661999D87E91}" type="presParOf" srcId="{21899875-2919-4BE8-844D-EA96A5D5E8FA}" destId="{2BBC0352-5D6E-46EB-8FC4-5CF8D5F4078A}" srcOrd="1" destOrd="0" presId="urn:microsoft.com/office/officeart/2005/8/layout/radial4"/>
    <dgm:cxn modelId="{2E46F11D-783C-48B6-AA74-A7F9E0F589AC}" type="presParOf" srcId="{21899875-2919-4BE8-844D-EA96A5D5E8FA}" destId="{2EB2291D-C496-4304-9779-7112C8458169}" srcOrd="2" destOrd="0" presId="urn:microsoft.com/office/officeart/2005/8/layout/radial4"/>
    <dgm:cxn modelId="{F474396D-1EA6-4D49-ADDE-28B903BF3F29}" type="presParOf" srcId="{21899875-2919-4BE8-844D-EA96A5D5E8FA}" destId="{BC7F46DD-8750-4012-909D-321EC631E857}" srcOrd="3" destOrd="0" presId="urn:microsoft.com/office/officeart/2005/8/layout/radial4"/>
    <dgm:cxn modelId="{FD9144AF-EDE9-4FAE-B30A-A985D611AAAC}" type="presParOf" srcId="{21899875-2919-4BE8-844D-EA96A5D5E8FA}" destId="{6A511AB1-BCC8-449F-A742-9EBDEA4F5260}" srcOrd="4" destOrd="0" presId="urn:microsoft.com/office/officeart/2005/8/layout/radial4"/>
    <dgm:cxn modelId="{89ADEF65-A62E-49BC-81E6-145D066C8C5B}" type="presParOf" srcId="{21899875-2919-4BE8-844D-EA96A5D5E8FA}" destId="{BF6FD947-3FD3-4580-B22C-8584517511E9}" srcOrd="5" destOrd="0" presId="urn:microsoft.com/office/officeart/2005/8/layout/radial4"/>
    <dgm:cxn modelId="{0FA882DC-D472-43B1-9F36-45681926848F}" type="presParOf" srcId="{21899875-2919-4BE8-844D-EA96A5D5E8FA}" destId="{09C4861F-A788-443F-BF25-5F0A91B4E403}" srcOrd="6" destOrd="0" presId="urn:microsoft.com/office/officeart/2005/8/layout/radial4"/>
  </dgm:cxnLst>
  <dgm:bg>
    <a:solidFill>
      <a:schemeClr val="bg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3DABAB-3C92-4F41-873D-ADA847872890}">
      <dsp:nvSpPr>
        <dsp:cNvPr id="0" name=""/>
        <dsp:cNvSpPr/>
      </dsp:nvSpPr>
      <dsp:spPr>
        <a:xfrm>
          <a:off x="4210179" y="2385665"/>
          <a:ext cx="2801476" cy="2801476"/>
        </a:xfrm>
        <a:prstGeom prst="gear9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/>
            <a:t>дискримінація</a:t>
          </a:r>
        </a:p>
      </dsp:txBody>
      <dsp:txXfrm>
        <a:off x="4210179" y="2385665"/>
        <a:ext cx="2801476" cy="2801476"/>
      </dsp:txXfrm>
    </dsp:sp>
    <dsp:sp modelId="{D5B9F023-D7D7-4683-8065-2C22E8AFCA8D}">
      <dsp:nvSpPr>
        <dsp:cNvPr id="0" name=""/>
        <dsp:cNvSpPr/>
      </dsp:nvSpPr>
      <dsp:spPr>
        <a:xfrm>
          <a:off x="2326313" y="1723498"/>
          <a:ext cx="2545268" cy="2037437"/>
        </a:xfrm>
        <a:prstGeom prst="gear6">
          <a:avLst/>
        </a:prstGeom>
        <a:gradFill rotWithShape="0">
          <a:gsLst>
            <a:gs pos="0">
              <a:schemeClr val="accent3">
                <a:hueOff val="-716701"/>
                <a:satOff val="590"/>
                <a:lumOff val="-491"/>
                <a:alphaOff val="0"/>
                <a:tint val="96000"/>
                <a:lumMod val="100000"/>
              </a:schemeClr>
            </a:gs>
            <a:gs pos="78000">
              <a:schemeClr val="accent3">
                <a:hueOff val="-716701"/>
                <a:satOff val="590"/>
                <a:lumOff val="-49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/>
            <a:t>стигма</a:t>
          </a:r>
        </a:p>
      </dsp:txBody>
      <dsp:txXfrm>
        <a:off x="2326313" y="1723498"/>
        <a:ext cx="2545268" cy="2037437"/>
      </dsp:txXfrm>
    </dsp:sp>
    <dsp:sp modelId="{4614F4C5-D9B3-4B54-8EFA-0C03DA985ABB}">
      <dsp:nvSpPr>
        <dsp:cNvPr id="0" name=""/>
        <dsp:cNvSpPr/>
      </dsp:nvSpPr>
      <dsp:spPr>
        <a:xfrm rot="20700000">
          <a:off x="3552289" y="169490"/>
          <a:ext cx="2334498" cy="2293041"/>
        </a:xfrm>
        <a:prstGeom prst="gear6">
          <a:avLst/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err="1"/>
            <a:t>Снід-хворі</a:t>
          </a:r>
          <a:endParaRPr lang="uk-UA" sz="1800" kern="1200" dirty="0"/>
        </a:p>
      </dsp:txBody>
      <dsp:txXfrm>
        <a:off x="4066772" y="669962"/>
        <a:ext cx="1305532" cy="1292096"/>
      </dsp:txXfrm>
    </dsp:sp>
    <dsp:sp modelId="{FE174A46-D065-4B94-9397-8586147672EC}">
      <dsp:nvSpPr>
        <dsp:cNvPr id="0" name=""/>
        <dsp:cNvSpPr/>
      </dsp:nvSpPr>
      <dsp:spPr>
        <a:xfrm>
          <a:off x="4020541" y="2006559"/>
          <a:ext cx="3585889" cy="3585889"/>
        </a:xfrm>
        <a:prstGeom prst="circularArrow">
          <a:avLst>
            <a:gd name="adj1" fmla="val 4688"/>
            <a:gd name="adj2" fmla="val 299029"/>
            <a:gd name="adj3" fmla="val 2534139"/>
            <a:gd name="adj4" fmla="val 15823088"/>
            <a:gd name="adj5" fmla="val 546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CB2625-C978-4889-89EE-111BAF18F121}">
      <dsp:nvSpPr>
        <dsp:cNvPr id="0" name=""/>
        <dsp:cNvSpPr/>
      </dsp:nvSpPr>
      <dsp:spPr>
        <a:xfrm>
          <a:off x="2219403" y="1268831"/>
          <a:ext cx="2605372" cy="260537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3">
                <a:hueOff val="-716701"/>
                <a:satOff val="590"/>
                <a:lumOff val="-491"/>
                <a:alphaOff val="0"/>
                <a:tint val="96000"/>
                <a:lumMod val="100000"/>
              </a:schemeClr>
            </a:gs>
            <a:gs pos="78000">
              <a:schemeClr val="accent3">
                <a:hueOff val="-716701"/>
                <a:satOff val="590"/>
                <a:lumOff val="-49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E1FCE7-ED8F-475B-A5BB-9F1F3DBC3023}">
      <dsp:nvSpPr>
        <dsp:cNvPr id="0" name=""/>
        <dsp:cNvSpPr/>
      </dsp:nvSpPr>
      <dsp:spPr>
        <a:xfrm>
          <a:off x="3339282" y="-128468"/>
          <a:ext cx="2809116" cy="280911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058D31-24E0-4861-AD74-9EAE5D1251AD}">
      <dsp:nvSpPr>
        <dsp:cNvPr id="0" name=""/>
        <dsp:cNvSpPr/>
      </dsp:nvSpPr>
      <dsp:spPr>
        <a:xfrm>
          <a:off x="3157492" y="3318217"/>
          <a:ext cx="2614733" cy="26147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/>
            <a:t>ВІЛ- ІНФІКОВАНІ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МАЮТЬ ПРАВО</a:t>
          </a:r>
        </a:p>
      </dsp:txBody>
      <dsp:txXfrm>
        <a:off x="3157492" y="3318217"/>
        <a:ext cx="2614733" cy="2614733"/>
      </dsp:txXfrm>
    </dsp:sp>
    <dsp:sp modelId="{2BBC0352-5D6E-46EB-8FC4-5CF8D5F4078A}">
      <dsp:nvSpPr>
        <dsp:cNvPr id="0" name=""/>
        <dsp:cNvSpPr/>
      </dsp:nvSpPr>
      <dsp:spPr>
        <a:xfrm rot="12900000">
          <a:off x="1444044" y="2776460"/>
          <a:ext cx="2194178" cy="7451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B2291D-C496-4304-9779-7112C8458169}">
      <dsp:nvSpPr>
        <dsp:cNvPr id="0" name=""/>
        <dsp:cNvSpPr/>
      </dsp:nvSpPr>
      <dsp:spPr>
        <a:xfrm>
          <a:off x="249954" y="1241125"/>
          <a:ext cx="2483996" cy="26056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/>
            <a:t>ОСКАРЖУВАТИ НЕПРАВОМІРНІ ДІЇ ПОСАДОВИХ ОСІБ У СУДІ</a:t>
          </a:r>
        </a:p>
      </dsp:txBody>
      <dsp:txXfrm>
        <a:off x="249954" y="1241125"/>
        <a:ext cx="2483996" cy="2605612"/>
      </dsp:txXfrm>
    </dsp:sp>
    <dsp:sp modelId="{BC7F46DD-8750-4012-909D-321EC631E857}">
      <dsp:nvSpPr>
        <dsp:cNvPr id="0" name=""/>
        <dsp:cNvSpPr/>
      </dsp:nvSpPr>
      <dsp:spPr>
        <a:xfrm rot="16200000">
          <a:off x="3367769" y="1720824"/>
          <a:ext cx="2194178" cy="7451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16701"/>
                <a:satOff val="590"/>
                <a:lumOff val="-491"/>
                <a:alphaOff val="0"/>
                <a:tint val="65000"/>
                <a:lumMod val="110000"/>
              </a:schemeClr>
            </a:gs>
            <a:gs pos="88000">
              <a:schemeClr val="accent3">
                <a:hueOff val="-716701"/>
                <a:satOff val="590"/>
                <a:lumOff val="-49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A511AB1-BCC8-449F-A742-9EBDEA4F5260}">
      <dsp:nvSpPr>
        <dsp:cNvPr id="0" name=""/>
        <dsp:cNvSpPr/>
      </dsp:nvSpPr>
      <dsp:spPr>
        <a:xfrm>
          <a:off x="3222860" y="2735"/>
          <a:ext cx="2483996" cy="1987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16701"/>
                <a:satOff val="590"/>
                <a:lumOff val="-491"/>
                <a:alphaOff val="0"/>
                <a:tint val="65000"/>
                <a:lumMod val="110000"/>
              </a:schemeClr>
            </a:gs>
            <a:gs pos="88000">
              <a:schemeClr val="accent3">
                <a:hueOff val="-716701"/>
                <a:satOff val="590"/>
                <a:lumOff val="-49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НА ПОВАГУ ДО ОСОБИСТОСТІ  </a:t>
          </a:r>
          <a:endParaRPr lang="uk-UA" sz="1600" kern="1200" dirty="0"/>
        </a:p>
      </dsp:txBody>
      <dsp:txXfrm>
        <a:off x="3222860" y="2735"/>
        <a:ext cx="2483996" cy="1987197"/>
      </dsp:txXfrm>
    </dsp:sp>
    <dsp:sp modelId="{BF6FD947-3FD3-4580-B22C-8584517511E9}">
      <dsp:nvSpPr>
        <dsp:cNvPr id="0" name=""/>
        <dsp:cNvSpPr/>
      </dsp:nvSpPr>
      <dsp:spPr>
        <a:xfrm rot="19500000">
          <a:off x="5441993" y="2800597"/>
          <a:ext cx="2194178" cy="7451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65000"/>
                <a:lumMod val="110000"/>
              </a:schemeClr>
            </a:gs>
            <a:gs pos="88000">
              <a:schemeClr val="accent3">
                <a:hueOff val="-1433403"/>
                <a:satOff val="1180"/>
                <a:lumOff val="-98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C4861F-A788-443F-BF25-5F0A91B4E403}">
      <dsp:nvSpPr>
        <dsp:cNvPr id="0" name=""/>
        <dsp:cNvSpPr/>
      </dsp:nvSpPr>
      <dsp:spPr>
        <a:xfrm>
          <a:off x="6195767" y="1550333"/>
          <a:ext cx="2483996" cy="1987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65000"/>
                <a:lumMod val="110000"/>
              </a:schemeClr>
            </a:gs>
            <a:gs pos="88000">
              <a:schemeClr val="accent3">
                <a:hueOff val="-1433403"/>
                <a:satOff val="1180"/>
                <a:lumOff val="-98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/>
            <a:t>ОТРИМАТИ КОМПЕНСАЦІЮ ШКОДИ, ЗАВДАНОЇ ЗДОРОВ'Ю ОСОБИ, ПРИ ЗАРАЖЕННІ ВІЛ ПІД ЧАС МЕДИЧНИХ МАНІПУЛЯЦІЙ.</a:t>
          </a:r>
        </a:p>
      </dsp:txBody>
      <dsp:txXfrm>
        <a:off x="6195767" y="1550333"/>
        <a:ext cx="2483996" cy="1987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19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20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837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01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20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432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892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9993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65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902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7843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1189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07230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8364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1813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743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A0EF-E6F3-4658-886E-83BBAE96548F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B62E2B-E66D-4938-9EC1-2AB6AA5E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70486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59C72F-1C66-4087-A515-CD9930975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2360"/>
            <a:ext cx="9144000" cy="3866921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ВІЛ-інфекція. Стан проблеми. Питання стигми та дискримінації людей, які живуть з ВІЛ.</a:t>
            </a:r>
            <a:br>
              <a:rPr lang="uk-UA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Постконтактна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профілактика 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85AE07-6464-4B45-B996-EF117E609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165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92BB56-29E1-4F99-A9C9-F6E037FC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ВІЛ-інфекція -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хвороба, спричинена вірусом імунодефіциту людини (ВІЛ), який атакує і пригнічує імунну систему людини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B2378E-6748-400A-9A21-8E096D29D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9769949" cy="3880772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У світі:</a:t>
            </a:r>
          </a:p>
          <a:p>
            <a:r>
              <a:rPr lang="uk-UA" dirty="0"/>
              <a:t>39 млн людей живуть з ВІЛ</a:t>
            </a:r>
          </a:p>
          <a:p>
            <a:r>
              <a:rPr lang="uk-UA" dirty="0"/>
              <a:t>Найбільша </a:t>
            </a:r>
            <a:r>
              <a:rPr lang="uk-UA" dirty="0" err="1"/>
              <a:t>кілкість</a:t>
            </a:r>
            <a:r>
              <a:rPr lang="uk-UA" dirty="0"/>
              <a:t> – Африканський регіон</a:t>
            </a:r>
          </a:p>
          <a:p>
            <a:r>
              <a:rPr lang="uk-UA" dirty="0"/>
              <a:t>Станом на кінець 2022 р. 630 тис летальних випадків</a:t>
            </a:r>
          </a:p>
          <a:p>
            <a:endParaRPr lang="uk-UA" dirty="0"/>
          </a:p>
          <a:p>
            <a:pPr marL="0" indent="0">
              <a:buNone/>
            </a:pPr>
            <a:r>
              <a:rPr lang="uk-UA" dirty="0"/>
              <a:t>В Україні:</a:t>
            </a:r>
          </a:p>
          <a:p>
            <a:r>
              <a:rPr lang="ru-RU" dirty="0"/>
              <a:t>Станом на 01.10.2023 у закладах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медичним</a:t>
            </a:r>
            <a:r>
              <a:rPr lang="ru-RU" dirty="0"/>
              <a:t> </a:t>
            </a:r>
            <a:r>
              <a:rPr lang="ru-RU" dirty="0" err="1"/>
              <a:t>наглядом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158 803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живуть</a:t>
            </a:r>
            <a:r>
              <a:rPr lang="ru-RU" dirty="0"/>
              <a:t> з ВІЛ (387,3 на 100 тис </a:t>
            </a:r>
            <a:r>
              <a:rPr lang="ru-RU" dirty="0" err="1"/>
              <a:t>населення</a:t>
            </a:r>
            <a:r>
              <a:rPr lang="ru-RU" dirty="0"/>
              <a:t>) – на 3%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2022 </a:t>
            </a:r>
            <a:r>
              <a:rPr lang="ru-RU" dirty="0" err="1"/>
              <a:t>році</a:t>
            </a:r>
            <a:endParaRPr lang="ru-RU" dirty="0"/>
          </a:p>
          <a:p>
            <a:endParaRPr lang="ru-RU" dirty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85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B4144A-E9D4-41DD-BCB2-34B9F50CC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8896"/>
            <a:ext cx="10020044" cy="1074145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Стан проблеми в Україні</a:t>
            </a:r>
            <a:br>
              <a:rPr lang="uk-UA" dirty="0"/>
            </a:b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7B56FF70-66AD-4D8F-B6C2-5438465A33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90119073"/>
              </p:ext>
            </p:extLst>
          </p:nvPr>
        </p:nvGraphicFramePr>
        <p:xfrm>
          <a:off x="677863" y="1035586"/>
          <a:ext cx="10460190" cy="5563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61891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3E0D44-7A9F-402B-A660-EBE5169E3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1110714" cy="778526"/>
          </a:xfrm>
        </p:spPr>
        <p:txBody>
          <a:bodyPr/>
          <a:lstStyle/>
          <a:p>
            <a:pPr algn="ctr"/>
            <a:r>
              <a:rPr lang="uk-UA" dirty="0"/>
              <a:t>Поширеність ВІЛ за регіонами України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228168-1DAC-4FF7-860A-2E717F571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D9298DB1-925F-4770-83D2-2C10FF913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54970174"/>
              </p:ext>
            </p:extLst>
          </p:nvPr>
        </p:nvGraphicFramePr>
        <p:xfrm>
          <a:off x="1740665" y="1388126"/>
          <a:ext cx="9377802" cy="5310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2715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DADCFD-B97A-46F5-AE07-92F52E554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1000546" cy="1320800"/>
          </a:xfrm>
        </p:spPr>
        <p:txBody>
          <a:bodyPr>
            <a:normAutofit/>
          </a:bodyPr>
          <a:lstStyle/>
          <a:p>
            <a:r>
              <a:rPr lang="uk-UA" sz="4000" dirty="0"/>
              <a:t>Шляхи передачі:     Не передається при: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8CD13F-DD1C-4FAB-A97A-B40641336B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uk-UA" sz="2800" dirty="0"/>
              <a:t>Статевий</a:t>
            </a:r>
          </a:p>
          <a:p>
            <a:r>
              <a:rPr lang="uk-UA" sz="2800" dirty="0"/>
              <a:t>Зараження від матері до дитини під час вагітності, пологів, грудному вигодовуванні</a:t>
            </a:r>
            <a:endParaRPr lang="ru-RU" sz="28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F2C5E66-2695-4A2A-B9D0-A1502D5BA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9282" y="2160589"/>
            <a:ext cx="5034708" cy="3880773"/>
          </a:xfrm>
        </p:spPr>
        <p:txBody>
          <a:bodyPr>
            <a:normAutofit/>
          </a:bodyPr>
          <a:lstStyle/>
          <a:p>
            <a:r>
              <a:rPr lang="uk-UA" sz="3200" dirty="0"/>
              <a:t>Поцілунках</a:t>
            </a:r>
          </a:p>
          <a:p>
            <a:r>
              <a:rPr lang="uk-UA" sz="3200" dirty="0"/>
              <a:t>Обіймах</a:t>
            </a:r>
          </a:p>
          <a:p>
            <a:r>
              <a:rPr lang="uk-UA" sz="3200" dirty="0"/>
              <a:t>Спільному вживанні їжі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50388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B314F8-988A-403F-88BC-D90E6114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СТИГМА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3F3F08-9176-415F-BE90-7451EA3AC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0159"/>
            <a:ext cx="8596668" cy="4631203"/>
          </a:xfrm>
        </p:spPr>
        <p:txBody>
          <a:bodyPr>
            <a:normAutofit/>
          </a:bodyPr>
          <a:lstStyle/>
          <a:p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 «стигма»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виникло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Давній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Греції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грец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Stigma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тавро,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пляма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де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ізгоям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ставили тавро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розпаленим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залізом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намічали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способом,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люди могли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ідентифікувати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 таких,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зганьбилися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своєю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поведінкою</a:t>
            </a:r>
            <a:endParaRPr lang="ru-RU" sz="2400" spc="1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Зараз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широко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використовують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однак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означає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не знак на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тілі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вказує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принизливий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ганебний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статус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індивіда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як такого</a:t>
            </a:r>
          </a:p>
          <a:p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Ярлики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діють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нас так само, як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пронизливий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звук сирени, і ми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стаємо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глухими до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тонких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звуків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спокійних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обставинах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помітили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б» (Гордон </a:t>
            </a:r>
            <a:r>
              <a:rPr lang="ru-RU" sz="24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Олпорт</a:t>
            </a:r>
            <a:r>
              <a:rPr lang="ru-RU" sz="24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75732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306815-8266-4FD1-8141-8072562E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ПРИЧИНИ ВИНИКНЕННЯ СТИГМИ: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E2F514-C9BB-4A8E-8434-D13454A7C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581905" cy="3880773"/>
          </a:xfrm>
        </p:spPr>
        <p:txBody>
          <a:bodyPr/>
          <a:lstStyle/>
          <a:p>
            <a:r>
              <a:rPr lang="ru-RU" sz="2800" dirty="0" err="1"/>
              <a:t>недостатнє</a:t>
            </a:r>
            <a:r>
              <a:rPr lang="ru-RU" sz="2800" dirty="0"/>
              <a:t> </a:t>
            </a:r>
            <a:r>
              <a:rPr lang="ru-RU" sz="2800" dirty="0" err="1"/>
              <a:t>розуміння</a:t>
            </a:r>
            <a:r>
              <a:rPr lang="ru-RU" sz="2800" dirty="0"/>
              <a:t> </a:t>
            </a:r>
            <a:r>
              <a:rPr lang="ru-RU" sz="2800" dirty="0" err="1"/>
              <a:t>хвороби</a:t>
            </a:r>
            <a:r>
              <a:rPr lang="ru-RU" sz="2800" dirty="0"/>
              <a:t>, </a:t>
            </a:r>
            <a:r>
              <a:rPr lang="ru-RU" sz="2800" dirty="0" err="1"/>
              <a:t>міфи</a:t>
            </a:r>
            <a:r>
              <a:rPr lang="ru-RU" sz="2800" dirty="0"/>
              <a:t> про шляхи </a:t>
            </a:r>
            <a:r>
              <a:rPr lang="ru-RU" sz="2800" dirty="0" err="1"/>
              <a:t>передачі</a:t>
            </a:r>
            <a:r>
              <a:rPr lang="ru-RU" sz="2800" dirty="0"/>
              <a:t> ВІЛ, сором;</a:t>
            </a:r>
          </a:p>
          <a:p>
            <a:r>
              <a:rPr lang="ru-RU" sz="2800" dirty="0" err="1"/>
              <a:t>відсутність</a:t>
            </a:r>
            <a:r>
              <a:rPr lang="ru-RU" sz="2800" dirty="0"/>
              <a:t> </a:t>
            </a:r>
            <a:r>
              <a:rPr lang="ru-RU" sz="2800" dirty="0" err="1"/>
              <a:t>лікування</a:t>
            </a:r>
            <a:r>
              <a:rPr lang="ru-RU" sz="2800" dirty="0"/>
              <a:t> (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обмежений</a:t>
            </a:r>
            <a:r>
              <a:rPr lang="ru-RU" sz="2800" dirty="0"/>
              <a:t> доступ);</a:t>
            </a:r>
          </a:p>
          <a:p>
            <a:r>
              <a:rPr lang="ru-RU" sz="2800" dirty="0" err="1"/>
              <a:t>безвідповідальність</a:t>
            </a:r>
            <a:r>
              <a:rPr lang="ru-RU" sz="2800" dirty="0"/>
              <a:t> </a:t>
            </a:r>
            <a:r>
              <a:rPr lang="ru-RU" sz="2800" dirty="0" err="1"/>
              <a:t>повідомлень</a:t>
            </a:r>
            <a:r>
              <a:rPr lang="ru-RU" sz="2800" dirty="0"/>
              <a:t> у ЗМІ;</a:t>
            </a:r>
          </a:p>
          <a:p>
            <a:r>
              <a:rPr lang="ru-RU" sz="2800" dirty="0" err="1"/>
              <a:t>поширення</a:t>
            </a:r>
            <a:r>
              <a:rPr lang="ru-RU" sz="2800" dirty="0"/>
              <a:t> </a:t>
            </a:r>
            <a:r>
              <a:rPr lang="ru-RU" sz="2800" dirty="0" err="1"/>
              <a:t>соціальних</a:t>
            </a:r>
            <a:r>
              <a:rPr lang="ru-RU" sz="2800" dirty="0"/>
              <a:t> </a:t>
            </a:r>
            <a:r>
              <a:rPr lang="ru-RU" sz="2800" dirty="0" err="1"/>
              <a:t>страхів</a:t>
            </a:r>
            <a:r>
              <a:rPr lang="ru-RU" sz="2800" dirty="0"/>
              <a:t> та </a:t>
            </a:r>
            <a:r>
              <a:rPr lang="ru-RU" sz="2800" dirty="0" err="1"/>
              <a:t>побоювань</a:t>
            </a:r>
            <a:r>
              <a:rPr lang="ru-RU" sz="2800" dirty="0"/>
              <a:t>, а </a:t>
            </a:r>
            <a:r>
              <a:rPr lang="ru-RU" sz="2800" dirty="0" err="1"/>
              <a:t>також</a:t>
            </a:r>
            <a:r>
              <a:rPr lang="ru-RU" sz="2800" dirty="0"/>
              <a:t> </a:t>
            </a:r>
            <a:r>
              <a:rPr lang="ru-RU" sz="2800" dirty="0" err="1"/>
              <a:t>суспільного</a:t>
            </a:r>
            <a:r>
              <a:rPr lang="ru-RU" sz="2800" dirty="0"/>
              <a:t> </a:t>
            </a:r>
            <a:r>
              <a:rPr lang="ru-RU" sz="2800" dirty="0" err="1"/>
              <a:t>осуду</a:t>
            </a:r>
            <a:r>
              <a:rPr lang="ru-RU" sz="2800" dirty="0"/>
              <a:t>, </a:t>
            </a:r>
            <a:r>
              <a:rPr lang="ru-RU" sz="2800" dirty="0" err="1"/>
              <a:t>пов’язаних</a:t>
            </a:r>
            <a:r>
              <a:rPr lang="ru-RU" sz="2800" dirty="0"/>
              <a:t>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сексуальністю</a:t>
            </a:r>
            <a:r>
              <a:rPr lang="ru-RU" sz="2800" dirty="0"/>
              <a:t>, хворобами та </a:t>
            </a:r>
            <a:r>
              <a:rPr lang="ru-RU" sz="2800" dirty="0" err="1"/>
              <a:t>смертю</a:t>
            </a:r>
            <a:r>
              <a:rPr lang="ru-RU" sz="2800" dirty="0"/>
              <a:t>, </a:t>
            </a:r>
            <a:r>
              <a:rPr lang="ru-RU" sz="2800" dirty="0" err="1"/>
              <a:t>вживанням</a:t>
            </a:r>
            <a:r>
              <a:rPr lang="ru-RU" sz="2800" dirty="0"/>
              <a:t> </a:t>
            </a:r>
            <a:r>
              <a:rPr lang="ru-RU" sz="2800" dirty="0" err="1"/>
              <a:t>наркотиків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114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0693F5-14FD-4538-8DEE-482EC3035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ТИПИ СТИГМИ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E4552E-0F43-4C0C-8A64-B39593307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/>
              <a:t>Тілесні</a:t>
            </a:r>
            <a:r>
              <a:rPr lang="ru-RU" sz="2800" dirty="0"/>
              <a:t> вади: </a:t>
            </a:r>
            <a:r>
              <a:rPr lang="ru-RU" sz="2800" dirty="0" err="1"/>
              <a:t>різного</a:t>
            </a:r>
            <a:r>
              <a:rPr lang="ru-RU" sz="2800" dirty="0"/>
              <a:t> роду </a:t>
            </a:r>
            <a:r>
              <a:rPr lang="ru-RU" sz="2800" dirty="0" err="1"/>
              <a:t>фізичні</a:t>
            </a:r>
            <a:r>
              <a:rPr lang="ru-RU" sz="2800" dirty="0"/>
              <a:t> </a:t>
            </a:r>
            <a:r>
              <a:rPr lang="ru-RU" sz="2800" dirty="0" err="1"/>
              <a:t>відхилення</a:t>
            </a:r>
            <a:endParaRPr lang="ru-RU" sz="2800" dirty="0"/>
          </a:p>
          <a:p>
            <a:r>
              <a:rPr lang="ru-RU" sz="2800" dirty="0" err="1"/>
              <a:t>Індивідуальні</a:t>
            </a:r>
            <a:r>
              <a:rPr lang="ru-RU" sz="2800" dirty="0"/>
              <a:t> </a:t>
            </a:r>
            <a:r>
              <a:rPr lang="ru-RU" sz="2800" dirty="0" err="1"/>
              <a:t>недоліки</a:t>
            </a:r>
            <a:r>
              <a:rPr lang="ru-RU" sz="2800" dirty="0"/>
              <a:t> характеру,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сприймаються</a:t>
            </a:r>
            <a:r>
              <a:rPr lang="ru-RU" sz="2800" dirty="0"/>
              <a:t> як </a:t>
            </a:r>
            <a:r>
              <a:rPr lang="ru-RU" sz="2800" dirty="0" err="1"/>
              <a:t>слабкість</a:t>
            </a:r>
            <a:r>
              <a:rPr lang="ru-RU" sz="2800" dirty="0"/>
              <a:t> </a:t>
            </a:r>
            <a:r>
              <a:rPr lang="ru-RU" sz="2800" dirty="0" err="1"/>
              <a:t>волі</a:t>
            </a:r>
            <a:r>
              <a:rPr lang="ru-RU" sz="2800" dirty="0"/>
              <a:t>: </a:t>
            </a:r>
            <a:r>
              <a:rPr lang="ru-RU" sz="2800" dirty="0" err="1"/>
              <a:t>судимість</a:t>
            </a:r>
            <a:r>
              <a:rPr lang="ru-RU" sz="2800" dirty="0"/>
              <a:t>, </a:t>
            </a:r>
            <a:r>
              <a:rPr lang="ru-RU" sz="2800" dirty="0" err="1"/>
              <a:t>вживання</a:t>
            </a:r>
            <a:r>
              <a:rPr lang="ru-RU" sz="2800" dirty="0"/>
              <a:t> </a:t>
            </a:r>
            <a:r>
              <a:rPr lang="ru-RU" sz="2800" dirty="0" err="1"/>
              <a:t>наркотиків</a:t>
            </a:r>
            <a:r>
              <a:rPr lang="ru-RU" sz="2800" dirty="0"/>
              <a:t>, </a:t>
            </a:r>
            <a:r>
              <a:rPr lang="ru-RU" sz="2800" dirty="0" err="1"/>
              <a:t>гомосексуалізм</a:t>
            </a:r>
            <a:r>
              <a:rPr lang="ru-RU" sz="2800" dirty="0"/>
              <a:t>, </a:t>
            </a:r>
            <a:r>
              <a:rPr lang="ru-RU" sz="2800" dirty="0" err="1"/>
              <a:t>втрата</a:t>
            </a:r>
            <a:r>
              <a:rPr lang="ru-RU" sz="2800" dirty="0"/>
              <a:t> </a:t>
            </a:r>
            <a:r>
              <a:rPr lang="ru-RU" sz="2800" dirty="0" err="1"/>
              <a:t>роботи</a:t>
            </a:r>
            <a:r>
              <a:rPr lang="ru-RU" sz="2800" dirty="0"/>
              <a:t>, </a:t>
            </a:r>
            <a:r>
              <a:rPr lang="ru-RU" sz="2800" dirty="0" err="1"/>
              <a:t>спроби</a:t>
            </a:r>
            <a:r>
              <a:rPr lang="ru-RU" sz="2800" dirty="0"/>
              <a:t> </a:t>
            </a:r>
            <a:r>
              <a:rPr lang="ru-RU" sz="2800" dirty="0" err="1"/>
              <a:t>самогубства</a:t>
            </a:r>
            <a:r>
              <a:rPr lang="ru-RU" sz="2800" dirty="0"/>
              <a:t>, В</a:t>
            </a:r>
            <a:r>
              <a:rPr lang="uk-UA" sz="2800" dirty="0"/>
              <a:t>ІЛ/СНІД</a:t>
            </a:r>
            <a:endParaRPr lang="ru-RU" sz="2800" dirty="0"/>
          </a:p>
          <a:p>
            <a:r>
              <a:rPr lang="ru-RU" sz="2800" dirty="0" err="1"/>
              <a:t>Вроджена</a:t>
            </a:r>
            <a:r>
              <a:rPr lang="ru-RU" sz="2800" dirty="0"/>
              <a:t> стигма </a:t>
            </a:r>
            <a:r>
              <a:rPr lang="ru-RU" sz="2800" dirty="0" err="1"/>
              <a:t>раси</a:t>
            </a:r>
            <a:r>
              <a:rPr lang="ru-RU" sz="2800" dirty="0"/>
              <a:t>, </a:t>
            </a:r>
            <a:r>
              <a:rPr lang="ru-RU" sz="2800" dirty="0" err="1"/>
              <a:t>національності</a:t>
            </a:r>
            <a:r>
              <a:rPr lang="ru-RU" sz="2800" dirty="0"/>
              <a:t> та </a:t>
            </a:r>
            <a:r>
              <a:rPr lang="ru-RU" sz="2800" dirty="0" err="1"/>
              <a:t>релігії</a:t>
            </a:r>
            <a:r>
              <a:rPr lang="ru-RU" sz="2800" dirty="0"/>
              <a:t>, яка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передаватися</a:t>
            </a:r>
            <a:r>
              <a:rPr lang="ru-RU" sz="2800" dirty="0"/>
              <a:t> у </a:t>
            </a:r>
            <a:r>
              <a:rPr lang="ru-RU" sz="2800" dirty="0" err="1"/>
              <a:t>спадок</a:t>
            </a:r>
            <a:r>
              <a:rPr lang="ru-RU" sz="2800" dirty="0"/>
              <a:t> і </a:t>
            </a:r>
            <a:r>
              <a:rPr lang="ru-RU" sz="2800" dirty="0" err="1"/>
              <a:t>охоплювати</a:t>
            </a:r>
            <a:r>
              <a:rPr lang="ru-RU" sz="2800" dirty="0"/>
              <a:t> </a:t>
            </a:r>
            <a:r>
              <a:rPr lang="ru-RU" sz="2800" dirty="0" err="1"/>
              <a:t>всіх</a:t>
            </a:r>
            <a:r>
              <a:rPr lang="ru-RU" sz="2800" dirty="0"/>
              <a:t> </a:t>
            </a:r>
            <a:r>
              <a:rPr lang="ru-RU" sz="2800" dirty="0" err="1"/>
              <a:t>членів</a:t>
            </a:r>
            <a:r>
              <a:rPr lang="ru-RU" sz="2800" dirty="0"/>
              <a:t> </a:t>
            </a:r>
            <a:r>
              <a:rPr lang="ru-RU" sz="2800" dirty="0" err="1"/>
              <a:t>родини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455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A8B5D8-8395-4CFF-9DFD-0CA0E4486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3162"/>
            <a:ext cx="10978512" cy="1320800"/>
          </a:xfrm>
        </p:spPr>
        <p:txBody>
          <a:bodyPr/>
          <a:lstStyle/>
          <a:p>
            <a:pPr algn="ctr"/>
            <a:r>
              <a:rPr lang="uk-UA" dirty="0"/>
              <a:t>ВЕРБАЛЬНІ ПРОЯВИ СТИГМИ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891DFB-8099-4137-B19D-EE48E2443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22872"/>
            <a:ext cx="10648006" cy="5486399"/>
          </a:xfrm>
        </p:spPr>
        <p:txBody>
          <a:bodyPr>
            <a:normAutofit/>
          </a:bodyPr>
          <a:lstStyle/>
          <a:p>
            <a:r>
              <a:rPr lang="ru-RU" sz="2400" dirty="0"/>
              <a:t>У </a:t>
            </a:r>
            <a:r>
              <a:rPr lang="ru-RU" sz="2400" dirty="0" err="1"/>
              <a:t>повсякденному</a:t>
            </a:r>
            <a:r>
              <a:rPr lang="ru-RU" sz="2400" dirty="0"/>
              <a:t> </a:t>
            </a:r>
            <a:r>
              <a:rPr lang="ru-RU" sz="2400" dirty="0" err="1"/>
              <a:t>житті</a:t>
            </a:r>
            <a:r>
              <a:rPr lang="ru-RU" sz="2400" dirty="0"/>
              <a:t> ми </a:t>
            </a:r>
            <a:r>
              <a:rPr lang="ru-RU" sz="2400" dirty="0" err="1"/>
              <a:t>використовуємо</a:t>
            </a:r>
            <a:r>
              <a:rPr lang="ru-RU" sz="2400" dirty="0"/>
              <a:t> </a:t>
            </a:r>
            <a:r>
              <a:rPr lang="ru-RU" sz="2400" dirty="0" err="1"/>
              <a:t>особливі</a:t>
            </a:r>
            <a:r>
              <a:rPr lang="ru-RU" sz="2400" dirty="0"/>
              <a:t> </a:t>
            </a:r>
            <a:r>
              <a:rPr lang="ru-RU" sz="2400" dirty="0" err="1"/>
              <a:t>терміни</a:t>
            </a:r>
            <a:r>
              <a:rPr lang="ru-RU" sz="2400" dirty="0"/>
              <a:t> не </a:t>
            </a:r>
            <a:r>
              <a:rPr lang="ru-RU" sz="2400" dirty="0" err="1"/>
              <a:t>задумуючись</a:t>
            </a:r>
            <a:r>
              <a:rPr lang="ru-RU" sz="2400" dirty="0"/>
              <a:t> над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початковим</a:t>
            </a:r>
            <a:r>
              <a:rPr lang="ru-RU" sz="2400" dirty="0"/>
              <a:t> </a:t>
            </a:r>
            <a:r>
              <a:rPr lang="ru-RU" sz="2400" dirty="0" err="1"/>
              <a:t>значенням</a:t>
            </a:r>
            <a:r>
              <a:rPr lang="ru-RU" sz="2400" dirty="0"/>
              <a:t>:  </a:t>
            </a:r>
            <a:r>
              <a:rPr lang="ru-RU" sz="2400" dirty="0" err="1"/>
              <a:t>каліка,кретин</a:t>
            </a:r>
            <a:r>
              <a:rPr lang="ru-RU" sz="2400" dirty="0"/>
              <a:t>, </a:t>
            </a:r>
            <a:r>
              <a:rPr lang="ru-RU" sz="2400" dirty="0" err="1"/>
              <a:t>СПІДозні</a:t>
            </a:r>
            <a:r>
              <a:rPr lang="ru-RU" sz="2400" dirty="0"/>
              <a:t>, турок, даун , </a:t>
            </a:r>
            <a:r>
              <a:rPr lang="ru-RU" sz="2400" dirty="0" err="1"/>
              <a:t>шизофренік</a:t>
            </a:r>
            <a:r>
              <a:rPr lang="ru-RU" sz="2400" dirty="0"/>
              <a:t>, зек, </a:t>
            </a:r>
            <a:r>
              <a:rPr lang="ru-RU" sz="2400" dirty="0" err="1"/>
              <a:t>селюк</a:t>
            </a:r>
            <a:r>
              <a:rPr lang="ru-RU" sz="2400" dirty="0"/>
              <a:t>, чукча</a:t>
            </a:r>
          </a:p>
          <a:p>
            <a:r>
              <a:rPr lang="ru-RU" sz="2400" dirty="0"/>
              <a:t>Стигму </a:t>
            </a:r>
            <a:r>
              <a:rPr lang="ru-RU" sz="2400" dirty="0" err="1"/>
              <a:t>щодо</a:t>
            </a:r>
            <a:r>
              <a:rPr lang="ru-RU" sz="2400" dirty="0"/>
              <a:t> ВІЛ/</a:t>
            </a:r>
            <a:r>
              <a:rPr lang="ru-RU" sz="2400" dirty="0" err="1"/>
              <a:t>СНІДу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визначити</a:t>
            </a:r>
            <a:r>
              <a:rPr lang="ru-RU" sz="2400" dirty="0"/>
              <a:t> як </a:t>
            </a:r>
            <a:r>
              <a:rPr lang="ru-RU" sz="2400" dirty="0" err="1"/>
              <a:t>знецінення</a:t>
            </a:r>
            <a:r>
              <a:rPr lang="ru-RU" sz="2400" dirty="0"/>
              <a:t> людей,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живуть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асоціюються</a:t>
            </a:r>
            <a:r>
              <a:rPr lang="ru-RU" sz="2400" dirty="0"/>
              <a:t> з ВІЛ.</a:t>
            </a:r>
          </a:p>
          <a:p>
            <a:r>
              <a:rPr lang="ru-RU" sz="2400" dirty="0"/>
              <a:t> У </a:t>
            </a:r>
            <a:r>
              <a:rPr lang="ru-RU" sz="2400" dirty="0" err="1"/>
              <a:t>процесі</a:t>
            </a:r>
            <a:r>
              <a:rPr lang="ru-RU" sz="2400" dirty="0"/>
              <a:t> </a:t>
            </a:r>
            <a:r>
              <a:rPr lang="ru-RU" sz="2400" dirty="0" err="1"/>
              <a:t>стигматизації</a:t>
            </a:r>
            <a:r>
              <a:rPr lang="ru-RU" sz="2400" dirty="0"/>
              <a:t> </a:t>
            </a:r>
            <a:r>
              <a:rPr lang="ru-RU" sz="2400" dirty="0" err="1"/>
              <a:t>ознака</a:t>
            </a:r>
            <a:r>
              <a:rPr lang="ru-RU" sz="2400" dirty="0"/>
              <a:t> ВІЛ-статусу </a:t>
            </a:r>
            <a:r>
              <a:rPr lang="ru-RU" sz="2400" dirty="0" err="1"/>
              <a:t>характеризується</a:t>
            </a:r>
            <a:r>
              <a:rPr lang="ru-RU" sz="2400" dirty="0"/>
              <a:t> як </a:t>
            </a:r>
            <a:r>
              <a:rPr lang="ru-RU" sz="2400" dirty="0" err="1"/>
              <a:t>така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дискредитує</a:t>
            </a:r>
            <a:r>
              <a:rPr lang="ru-RU" sz="2400" dirty="0"/>
              <a:t>, є недостойною, </a:t>
            </a:r>
            <a:r>
              <a:rPr lang="ru-RU" sz="2400" dirty="0" err="1"/>
              <a:t>вимагає</a:t>
            </a:r>
            <a:r>
              <a:rPr lang="ru-RU" sz="2400" dirty="0"/>
              <a:t> </a:t>
            </a:r>
            <a:r>
              <a:rPr lang="ru-RU" sz="2400" dirty="0" err="1"/>
              <a:t>осуду</a:t>
            </a:r>
            <a:r>
              <a:rPr lang="ru-RU" sz="2400" dirty="0"/>
              <a:t> з боку тих, </a:t>
            </a:r>
            <a:r>
              <a:rPr lang="ru-RU" sz="2400" dirty="0" err="1"/>
              <a:t>хто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не </a:t>
            </a:r>
            <a:r>
              <a:rPr lang="ru-RU" sz="2400" dirty="0" err="1"/>
              <a:t>має</a:t>
            </a:r>
            <a:r>
              <a:rPr lang="ru-RU" sz="2400" dirty="0"/>
              <a:t>, та сорому і страху з боку ВІЛ-</a:t>
            </a:r>
            <a:r>
              <a:rPr lang="ru-RU" sz="2400" dirty="0" err="1"/>
              <a:t>позитивних</a:t>
            </a:r>
            <a:r>
              <a:rPr lang="ru-RU" sz="2400" dirty="0"/>
              <a:t> людей.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Вважається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люди,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ВІЛ, </a:t>
            </a:r>
            <a:r>
              <a:rPr lang="ru-RU" sz="2400" dirty="0" err="1"/>
              <a:t>заслуговують</a:t>
            </a:r>
            <a:r>
              <a:rPr lang="ru-RU" sz="2400" dirty="0"/>
              <a:t> на те, </a:t>
            </a:r>
            <a:r>
              <a:rPr lang="ru-RU" sz="2400" dirty="0" err="1"/>
              <a:t>що</a:t>
            </a:r>
            <a:r>
              <a:rPr lang="ru-RU" sz="2400" dirty="0"/>
              <a:t> з ними </a:t>
            </a:r>
            <a:r>
              <a:rPr lang="ru-RU" sz="2400" dirty="0" err="1"/>
              <a:t>відбулося</a:t>
            </a:r>
            <a:r>
              <a:rPr lang="ru-RU" sz="2400" dirty="0"/>
              <a:t>, через свою </a:t>
            </a:r>
            <a:r>
              <a:rPr lang="ru-RU" sz="2400" dirty="0" err="1"/>
              <a:t>поведінку</a:t>
            </a:r>
            <a:r>
              <a:rPr lang="ru-RU" sz="2400" dirty="0"/>
              <a:t>, </a:t>
            </a:r>
            <a:r>
              <a:rPr lang="ru-RU" sz="2400" dirty="0" err="1"/>
              <a:t>вчинки</a:t>
            </a:r>
            <a:r>
              <a:rPr lang="ru-RU" sz="2400" dirty="0"/>
              <a:t>. </a:t>
            </a:r>
          </a:p>
          <a:p>
            <a:r>
              <a:rPr lang="ru-RU" sz="2400" dirty="0"/>
              <a:t>Часто ВІЛ/СНІД </a:t>
            </a:r>
            <a:r>
              <a:rPr lang="ru-RU" sz="2400" dirty="0" err="1"/>
              <a:t>зображається</a:t>
            </a:r>
            <a:r>
              <a:rPr lang="ru-RU" sz="2400" dirty="0"/>
              <a:t> в </a:t>
            </a:r>
            <a:r>
              <a:rPr lang="ru-RU" sz="2400" dirty="0" err="1"/>
              <a:t>засобах</a:t>
            </a:r>
            <a:r>
              <a:rPr lang="ru-RU" sz="2400" dirty="0"/>
              <a:t> </a:t>
            </a:r>
            <a:r>
              <a:rPr lang="ru-RU" sz="2400" dirty="0" err="1"/>
              <a:t>масової</a:t>
            </a:r>
            <a:r>
              <a:rPr lang="ru-RU" sz="2400" dirty="0"/>
              <a:t> </a:t>
            </a:r>
            <a:r>
              <a:rPr lang="ru-RU" sz="2400" dirty="0" err="1"/>
              <a:t>інформації</a:t>
            </a:r>
            <a:r>
              <a:rPr lang="ru-RU" sz="2400" dirty="0"/>
              <a:t> як „чума </a:t>
            </a:r>
            <a:r>
              <a:rPr lang="en-US" sz="2400" dirty="0"/>
              <a:t>XXI </a:t>
            </a:r>
            <a:r>
              <a:rPr lang="ru-RU" sz="2400" dirty="0" err="1"/>
              <a:t>століття</a:t>
            </a:r>
            <a:r>
              <a:rPr lang="ru-RU" sz="2400" dirty="0"/>
              <a:t>”, „хвороба </a:t>
            </a:r>
            <a:r>
              <a:rPr lang="ru-RU" sz="2400" dirty="0" err="1"/>
              <a:t>гомосексуалістів</a:t>
            </a:r>
            <a:r>
              <a:rPr lang="ru-RU" sz="2400" dirty="0"/>
              <a:t> та </a:t>
            </a:r>
            <a:r>
              <a:rPr lang="ru-RU" sz="2400" dirty="0" err="1"/>
              <a:t>наркоманів</a:t>
            </a:r>
            <a:r>
              <a:rPr lang="ru-RU" sz="2400" dirty="0"/>
              <a:t>”,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посилює</a:t>
            </a:r>
            <a:r>
              <a:rPr lang="ru-RU" sz="2400" dirty="0"/>
              <a:t> </a:t>
            </a:r>
            <a:r>
              <a:rPr lang="ru-RU" sz="2400" dirty="0" err="1"/>
              <a:t>суспільні</a:t>
            </a:r>
            <a:r>
              <a:rPr lang="ru-RU" sz="2400" dirty="0"/>
              <a:t> страхи </a:t>
            </a:r>
            <a:r>
              <a:rPr lang="ru-RU" sz="2400" dirty="0" err="1"/>
              <a:t>ще</a:t>
            </a:r>
            <a:r>
              <a:rPr lang="ru-RU" sz="2400" dirty="0"/>
              <a:t> </a:t>
            </a:r>
            <a:r>
              <a:rPr lang="ru-RU" sz="2400" dirty="0" err="1"/>
              <a:t>більше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936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728DCA-8DB7-43DD-BB1B-F859749C4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259880" cy="1320800"/>
          </a:xfrm>
        </p:spPr>
        <p:txBody>
          <a:bodyPr/>
          <a:lstStyle/>
          <a:p>
            <a:pPr algn="ctr"/>
            <a:r>
              <a:rPr lang="uk-UA" dirty="0"/>
              <a:t>ДИСКРИМІНАЦІЯ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3C8EF2C-847C-45E4-930D-992708BBC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44059"/>
            <a:ext cx="11022579" cy="4697304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лат.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Discriminatio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(будь-яка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(раса,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стать,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сексуальна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Дискримінація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тоді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по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відношенню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робиться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виняток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призводить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несправедливого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упередженого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ставлення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підставі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приналежності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певної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людина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живе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ВІЛ,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отримати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медичну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допомогу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звільненою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підставі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ВІЛ-статусу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5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3A2EB-1546-4707-981B-F585A0EC7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1066647" cy="1320800"/>
          </a:xfrm>
        </p:spPr>
        <p:txBody>
          <a:bodyPr/>
          <a:lstStyle/>
          <a:p>
            <a:pPr algn="ctr"/>
            <a:r>
              <a:rPr lang="ru-RU" dirty="0"/>
              <a:t>НАСЛІДКИ СТИГМИ ТА ДИСКРИМІНАЦІЇ: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10239FE-2121-4726-B48E-B1F45611B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6092"/>
            <a:ext cx="10648006" cy="5288095"/>
          </a:xfrm>
        </p:spPr>
        <p:txBody>
          <a:bodyPr>
            <a:normAutofit fontScale="92500"/>
          </a:bodyPr>
          <a:lstStyle/>
          <a:p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свідомість</a:t>
            </a:r>
            <a:r>
              <a:rPr lang="ru-RU" sz="2400" dirty="0"/>
              <a:t> людей,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живуть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ВІЛ, занижена </a:t>
            </a:r>
            <a:r>
              <a:rPr lang="ru-RU" sz="2400" dirty="0" err="1"/>
              <a:t>самооцінка</a:t>
            </a:r>
            <a:r>
              <a:rPr lang="ru-RU" sz="2400" dirty="0"/>
              <a:t>, </a:t>
            </a:r>
            <a:r>
              <a:rPr lang="ru-RU" sz="2400" dirty="0" err="1"/>
              <a:t>депресія</a:t>
            </a:r>
            <a:r>
              <a:rPr lang="ru-RU" sz="2400" dirty="0"/>
              <a:t>, </a:t>
            </a:r>
            <a:r>
              <a:rPr lang="ru-RU" sz="2400" dirty="0" err="1"/>
              <a:t>відчай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збільшення</a:t>
            </a:r>
            <a:r>
              <a:rPr lang="ru-RU" sz="2400" dirty="0"/>
              <a:t> </a:t>
            </a:r>
            <a:r>
              <a:rPr lang="ru-RU" sz="2400" dirty="0" err="1"/>
              <a:t>ризику</a:t>
            </a:r>
            <a:r>
              <a:rPr lang="ru-RU" sz="2400" dirty="0"/>
              <a:t> </a:t>
            </a:r>
            <a:r>
              <a:rPr lang="ru-RU" sz="2400" dirty="0" err="1"/>
              <a:t>інфікування</a:t>
            </a:r>
            <a:r>
              <a:rPr lang="ru-RU" sz="2400" dirty="0"/>
              <a:t> через страх </a:t>
            </a:r>
            <a:r>
              <a:rPr lang="ru-RU" sz="2400" dirty="0" err="1"/>
              <a:t>проходити</a:t>
            </a:r>
            <a:r>
              <a:rPr lang="ru-RU" sz="2400" dirty="0"/>
              <a:t> </a:t>
            </a:r>
            <a:r>
              <a:rPr lang="ru-RU" sz="2400" dirty="0" err="1"/>
              <a:t>тестування</a:t>
            </a:r>
            <a:r>
              <a:rPr lang="ru-RU" sz="2400" dirty="0"/>
              <a:t>, боязнь </a:t>
            </a:r>
            <a:r>
              <a:rPr lang="ru-RU" sz="2400" dirty="0" err="1"/>
              <a:t>осуду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формування</a:t>
            </a:r>
            <a:r>
              <a:rPr lang="ru-RU" sz="2400" dirty="0"/>
              <a:t> такого </a:t>
            </a:r>
            <a:r>
              <a:rPr lang="ru-RU" sz="2400" dirty="0" err="1"/>
              <a:t>середовища</a:t>
            </a:r>
            <a:r>
              <a:rPr lang="ru-RU" sz="2400" dirty="0"/>
              <a:t>, де </a:t>
            </a:r>
            <a:r>
              <a:rPr lang="ru-RU" sz="2400" dirty="0" err="1"/>
              <a:t>лякає</a:t>
            </a:r>
            <a:r>
              <a:rPr lang="ru-RU" sz="2400" dirty="0"/>
              <a:t> не сама хвороба, а те, як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оцінюють</a:t>
            </a:r>
            <a:r>
              <a:rPr lang="ru-RU" sz="2400" dirty="0"/>
              <a:t>, </a:t>
            </a:r>
            <a:r>
              <a:rPr lang="ru-RU" sz="2400" dirty="0" err="1"/>
              <a:t>ставлення</a:t>
            </a:r>
            <a:r>
              <a:rPr lang="ru-RU" sz="2400" dirty="0"/>
              <a:t> до </a:t>
            </a:r>
            <a:r>
              <a:rPr lang="ru-RU" sz="2400" dirty="0" err="1"/>
              <a:t>неї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ігнорування</a:t>
            </a:r>
            <a:r>
              <a:rPr lang="ru-RU" sz="2400" dirty="0"/>
              <a:t> </a:t>
            </a:r>
            <a:r>
              <a:rPr lang="ru-RU" sz="2400" dirty="0" err="1"/>
              <a:t>людиною</a:t>
            </a:r>
            <a:r>
              <a:rPr lang="ru-RU" sz="2400" dirty="0"/>
              <a:t> </a:t>
            </a:r>
            <a:r>
              <a:rPr lang="ru-RU" sz="2400" dirty="0" err="1"/>
              <a:t>свого</a:t>
            </a:r>
            <a:r>
              <a:rPr lang="ru-RU" sz="2400" dirty="0"/>
              <a:t> реального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потенційного</a:t>
            </a:r>
            <a:r>
              <a:rPr lang="ru-RU" sz="2400" dirty="0"/>
              <a:t> ВІЛ-статусу;</a:t>
            </a:r>
          </a:p>
          <a:p>
            <a:r>
              <a:rPr lang="ru-RU" sz="2400" dirty="0" err="1"/>
              <a:t>порушення</a:t>
            </a:r>
            <a:r>
              <a:rPr lang="ru-RU" sz="2400" dirty="0"/>
              <a:t> прав та свобод людей у </a:t>
            </a:r>
            <a:r>
              <a:rPr lang="ru-RU" sz="2400" dirty="0" err="1"/>
              <a:t>сфері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здоров’я</a:t>
            </a:r>
            <a:r>
              <a:rPr lang="ru-RU" sz="2400" dirty="0"/>
              <a:t>,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освіти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зусиль</a:t>
            </a:r>
            <a:r>
              <a:rPr lang="ru-RU" sz="2400" dirty="0"/>
              <a:t>, </a:t>
            </a:r>
            <a:r>
              <a:rPr lang="ru-RU" sz="2400" dirty="0" err="1"/>
              <a:t>спрямованих</a:t>
            </a:r>
            <a:r>
              <a:rPr lang="ru-RU" sz="2400" dirty="0"/>
              <a:t> на </a:t>
            </a:r>
            <a:r>
              <a:rPr lang="ru-RU" sz="2400" dirty="0" err="1"/>
              <a:t>боротьбу</a:t>
            </a:r>
            <a:r>
              <a:rPr lang="ru-RU" sz="2400" dirty="0"/>
              <a:t> з ВІЛ/</a:t>
            </a:r>
            <a:r>
              <a:rPr lang="ru-RU" sz="2400" dirty="0" err="1"/>
              <a:t>СНІДом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їхньої</a:t>
            </a:r>
            <a:r>
              <a:rPr lang="ru-RU" sz="2400" dirty="0"/>
              <a:t> </a:t>
            </a:r>
            <a:r>
              <a:rPr lang="ru-RU" sz="2400" dirty="0" err="1"/>
              <a:t>ефективності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знецінення</a:t>
            </a:r>
            <a:r>
              <a:rPr lang="ru-RU" sz="2400" dirty="0"/>
              <a:t>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груп</a:t>
            </a:r>
            <a:r>
              <a:rPr lang="ru-RU" sz="2400" dirty="0"/>
              <a:t> людей, </a:t>
            </a:r>
            <a:r>
              <a:rPr lang="ru-RU" sz="2400" dirty="0" err="1"/>
              <a:t>закріплення</a:t>
            </a:r>
            <a:r>
              <a:rPr lang="ru-RU" sz="2400" dirty="0"/>
              <a:t> </a:t>
            </a:r>
            <a:r>
              <a:rPr lang="ru-RU" sz="2400" dirty="0" err="1"/>
              <a:t>соціальної</a:t>
            </a:r>
            <a:r>
              <a:rPr lang="ru-RU" sz="2400" dirty="0"/>
              <a:t> </a:t>
            </a:r>
            <a:r>
              <a:rPr lang="ru-RU" sz="2400" dirty="0" err="1"/>
              <a:t>нерівності</a:t>
            </a:r>
            <a:r>
              <a:rPr lang="ru-RU" sz="2400" dirty="0"/>
              <a:t> (в тому </a:t>
            </a:r>
            <a:r>
              <a:rPr lang="ru-RU" sz="2400" dirty="0" err="1"/>
              <a:t>числі</a:t>
            </a:r>
            <a:r>
              <a:rPr lang="ru-RU" sz="2400" dirty="0"/>
              <a:t> гендерна </a:t>
            </a:r>
            <a:r>
              <a:rPr lang="ru-RU" sz="2400" dirty="0" err="1"/>
              <a:t>нерівність</a:t>
            </a:r>
            <a:r>
              <a:rPr lang="ru-RU" sz="2400" dirty="0"/>
              <a:t>, </a:t>
            </a:r>
            <a:r>
              <a:rPr lang="ru-RU" sz="2400" dirty="0" err="1"/>
              <a:t>нерівність</a:t>
            </a:r>
            <a:r>
              <a:rPr lang="ru-RU" sz="2400" dirty="0"/>
              <a:t>, </a:t>
            </a:r>
            <a:r>
              <a:rPr lang="ru-RU" sz="2400" dirty="0" err="1"/>
              <a:t>пов’язана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сексуальністю</a:t>
            </a:r>
            <a:r>
              <a:rPr lang="ru-RU" sz="2400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272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72867254"/>
              </p:ext>
            </p:extLst>
          </p:nvPr>
        </p:nvGraphicFramePr>
        <p:xfrm>
          <a:off x="1666844" y="1571611"/>
          <a:ext cx="8929718" cy="5093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38282" y="274638"/>
            <a:ext cx="8929718" cy="11430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СНІД, стигма та дискримінація тісно пов'язані між собою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Місце для вмісту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75251352"/>
              </p:ext>
            </p:extLst>
          </p:nvPr>
        </p:nvGraphicFramePr>
        <p:xfrm>
          <a:off x="1524000" y="214290"/>
          <a:ext cx="8929718" cy="5935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3F7FDA-2F14-4A5B-A1F9-7702084B8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54" y="609600"/>
            <a:ext cx="11248222" cy="1320800"/>
          </a:xfrm>
        </p:spPr>
        <p:txBody>
          <a:bodyPr/>
          <a:lstStyle/>
          <a:p>
            <a:r>
              <a:rPr lang="ru-RU" dirty="0"/>
              <a:t>ПОСТКОНТАКТНА ПРОФІЛАКТИКА ІНФІКУВАННЯ ВІЛ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E557F91-985C-44A2-8F99-EF542DA4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355" y="1443210"/>
            <a:ext cx="11116018" cy="5414789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buAutoNum type="arabicPeriod"/>
            </a:pPr>
            <a:r>
              <a:rPr lang="ru-RU" sz="2400" dirty="0" err="1"/>
              <a:t>Звернення</a:t>
            </a:r>
            <a:r>
              <a:rPr lang="ru-RU" sz="2400" dirty="0"/>
              <a:t> </a:t>
            </a:r>
            <a:r>
              <a:rPr lang="ru-RU" sz="2400" dirty="0" err="1"/>
              <a:t>менше</a:t>
            </a:r>
            <a:r>
              <a:rPr lang="ru-RU" sz="2400" dirty="0"/>
              <a:t>, </a:t>
            </a:r>
            <a:r>
              <a:rPr lang="ru-RU" sz="2400" dirty="0" err="1"/>
              <a:t>ніж</a:t>
            </a:r>
            <a:r>
              <a:rPr lang="ru-RU" sz="2400" dirty="0"/>
              <a:t> через 72 </a:t>
            </a:r>
            <a:r>
              <a:rPr lang="ru-RU" sz="2400" dirty="0" err="1"/>
              <a:t>години</a:t>
            </a:r>
            <a:r>
              <a:rPr lang="ru-RU" sz="2400" dirty="0"/>
              <a:t> </a:t>
            </a:r>
            <a:r>
              <a:rPr lang="ru-RU" sz="2400" dirty="0" err="1"/>
              <a:t>після</a:t>
            </a:r>
            <a:r>
              <a:rPr lang="ru-RU" sz="2400" dirty="0"/>
              <a:t> контакту</a:t>
            </a:r>
          </a:p>
          <a:p>
            <a:pPr marL="457200" indent="-457200" algn="just">
              <a:buAutoNum type="arabicPeriod"/>
            </a:pPr>
            <a:r>
              <a:rPr lang="ru-RU" sz="2400" dirty="0"/>
              <a:t>Людина, яка </a:t>
            </a:r>
            <a:r>
              <a:rPr lang="ru-RU" sz="2400" dirty="0" err="1"/>
              <a:t>контактувала</a:t>
            </a:r>
            <a:r>
              <a:rPr lang="ru-RU" sz="2400" dirty="0"/>
              <a:t> з </a:t>
            </a:r>
            <a:r>
              <a:rPr lang="ru-RU" sz="2400" dirty="0" err="1"/>
              <a:t>потенційним</a:t>
            </a:r>
            <a:r>
              <a:rPr lang="ru-RU" sz="2400" dirty="0"/>
              <a:t> </a:t>
            </a:r>
            <a:r>
              <a:rPr lang="ru-RU" sz="2400" dirty="0" err="1"/>
              <a:t>джерелом</a:t>
            </a:r>
            <a:r>
              <a:rPr lang="ru-RU" sz="2400" dirty="0"/>
              <a:t> </a:t>
            </a:r>
            <a:r>
              <a:rPr lang="ru-RU" sz="2400" dirty="0" err="1"/>
              <a:t>інфікування</a:t>
            </a:r>
            <a:r>
              <a:rPr lang="ru-RU" sz="2400" dirty="0"/>
              <a:t> ВІЛ, не є ВІЛ-</a:t>
            </a:r>
            <a:r>
              <a:rPr lang="ru-RU" sz="2400" dirty="0" err="1"/>
              <a:t>інфікованою</a:t>
            </a:r>
            <a:endParaRPr lang="ru-RU" sz="2400" dirty="0"/>
          </a:p>
          <a:p>
            <a:pPr marL="457200" indent="-457200" algn="just">
              <a:buAutoNum type="arabicPeriod"/>
            </a:pPr>
            <a:r>
              <a:rPr lang="ru-RU" sz="2400" dirty="0"/>
              <a:t>Людина, яка є </a:t>
            </a:r>
            <a:r>
              <a:rPr lang="ru-RU" sz="2400" dirty="0" err="1"/>
              <a:t>потенційним</a:t>
            </a:r>
            <a:r>
              <a:rPr lang="ru-RU" sz="2400" dirty="0"/>
              <a:t> </a:t>
            </a:r>
            <a:r>
              <a:rPr lang="ru-RU" sz="2400" dirty="0" err="1"/>
              <a:t>джерелом</a:t>
            </a:r>
            <a:r>
              <a:rPr lang="ru-RU" sz="2400" dirty="0"/>
              <a:t> </a:t>
            </a:r>
            <a:r>
              <a:rPr lang="ru-RU" sz="2400" dirty="0" err="1"/>
              <a:t>інфікування</a:t>
            </a:r>
            <a:r>
              <a:rPr lang="ru-RU" sz="2400" dirty="0"/>
              <a:t> ВІЛ, є ВІЛ-</a:t>
            </a:r>
            <a:r>
              <a:rPr lang="ru-RU" sz="2400" dirty="0" err="1"/>
              <a:t>інфікованою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ВІЛ-статус </a:t>
            </a:r>
            <a:r>
              <a:rPr lang="ru-RU" sz="2400" dirty="0" err="1"/>
              <a:t>невідомий</a:t>
            </a:r>
            <a:endParaRPr lang="ru-RU" sz="2400" dirty="0"/>
          </a:p>
          <a:p>
            <a:pPr marL="457200" indent="-457200" algn="just">
              <a:buAutoNum type="arabicPeriod"/>
            </a:pPr>
            <a:r>
              <a:rPr lang="ru-RU" sz="2400" dirty="0"/>
              <a:t>Мав </a:t>
            </a:r>
            <a:r>
              <a:rPr lang="ru-RU" sz="2400" dirty="0" err="1"/>
              <a:t>місце</a:t>
            </a:r>
            <a:r>
              <a:rPr lang="ru-RU" sz="2400" dirty="0"/>
              <a:t> контакт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кров’ю</a:t>
            </a:r>
            <a:r>
              <a:rPr lang="ru-RU" sz="2400" dirty="0"/>
              <a:t>, </a:t>
            </a:r>
            <a:r>
              <a:rPr lang="ru-RU" sz="2400" dirty="0" err="1"/>
              <a:t>потенційно</a:t>
            </a:r>
            <a:r>
              <a:rPr lang="ru-RU" sz="2400" dirty="0"/>
              <a:t> </a:t>
            </a:r>
            <a:r>
              <a:rPr lang="ru-RU" sz="2400" dirty="0" err="1"/>
              <a:t>небезпечними</a:t>
            </a:r>
            <a:r>
              <a:rPr lang="ru-RU" sz="2400" dirty="0"/>
              <a:t> </a:t>
            </a:r>
            <a:r>
              <a:rPr lang="ru-RU" sz="2400" dirty="0" err="1"/>
              <a:t>біологічними</a:t>
            </a:r>
            <a:r>
              <a:rPr lang="ru-RU" sz="2400" dirty="0"/>
              <a:t> </a:t>
            </a:r>
            <a:r>
              <a:rPr lang="ru-RU" sz="2400" dirty="0" err="1"/>
              <a:t>рідинами</a:t>
            </a:r>
            <a:r>
              <a:rPr lang="ru-RU" sz="2400" dirty="0"/>
              <a:t> (сперма, </a:t>
            </a:r>
            <a:r>
              <a:rPr lang="ru-RU" sz="2400" dirty="0" err="1"/>
              <a:t>вагінальні</a:t>
            </a:r>
            <a:r>
              <a:rPr lang="ru-RU" sz="2400" dirty="0"/>
              <a:t> </a:t>
            </a:r>
            <a:r>
              <a:rPr lang="ru-RU" sz="2400" dirty="0" err="1"/>
              <a:t>виділення</a:t>
            </a:r>
            <a:r>
              <a:rPr lang="ru-RU" sz="2400" dirty="0"/>
              <a:t>, </a:t>
            </a:r>
            <a:r>
              <a:rPr lang="ru-RU" sz="2400" dirty="0" err="1"/>
              <a:t>спинномозкова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, </a:t>
            </a:r>
            <a:r>
              <a:rPr lang="ru-RU" sz="2400" dirty="0" err="1"/>
              <a:t>синовіальна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, </a:t>
            </a:r>
            <a:r>
              <a:rPr lang="ru-RU" sz="2400" dirty="0" err="1"/>
              <a:t>плевральна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, </a:t>
            </a:r>
            <a:r>
              <a:rPr lang="ru-RU" sz="2400" dirty="0" err="1"/>
              <a:t>перитонеальна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, </a:t>
            </a:r>
            <a:r>
              <a:rPr lang="ru-RU" sz="2400" dirty="0" err="1"/>
              <a:t>перикардіальна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амніотична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), </a:t>
            </a:r>
            <a:r>
              <a:rPr lang="ru-RU" sz="2400" dirty="0" err="1"/>
              <a:t>потенційно</a:t>
            </a:r>
            <a:r>
              <a:rPr lang="ru-RU" sz="2400" dirty="0"/>
              <a:t> </a:t>
            </a:r>
            <a:r>
              <a:rPr lang="ru-RU" sz="2400" dirty="0" err="1"/>
              <a:t>небезпечними</a:t>
            </a:r>
            <a:r>
              <a:rPr lang="ru-RU" sz="2400" dirty="0"/>
              <a:t> </a:t>
            </a:r>
            <a:r>
              <a:rPr lang="ru-RU" sz="2400" dirty="0" err="1"/>
              <a:t>біологічними</a:t>
            </a:r>
            <a:r>
              <a:rPr lang="ru-RU" sz="2400" dirty="0"/>
              <a:t> </a:t>
            </a:r>
            <a:r>
              <a:rPr lang="ru-RU" sz="2400" dirty="0" err="1"/>
              <a:t>рідинами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містять</a:t>
            </a:r>
            <a:r>
              <a:rPr lang="ru-RU" sz="2400" dirty="0"/>
              <a:t> </a:t>
            </a:r>
            <a:r>
              <a:rPr lang="ru-RU" sz="2400" dirty="0" err="1"/>
              <a:t>домішки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 (</a:t>
            </a:r>
            <a:r>
              <a:rPr lang="ru-RU" sz="2400" dirty="0" err="1"/>
              <a:t>слина</a:t>
            </a:r>
            <a:r>
              <a:rPr lang="ru-RU" sz="2400" dirty="0"/>
              <a:t>, </a:t>
            </a:r>
            <a:r>
              <a:rPr lang="ru-RU" sz="2400" dirty="0" err="1"/>
              <a:t>виділення</a:t>
            </a:r>
            <a:r>
              <a:rPr lang="ru-RU" sz="2400" dirty="0"/>
              <a:t> з </a:t>
            </a:r>
            <a:r>
              <a:rPr lang="ru-RU" sz="2400" dirty="0" err="1"/>
              <a:t>носової</a:t>
            </a:r>
            <a:r>
              <a:rPr lang="ru-RU" sz="2400" dirty="0"/>
              <a:t> </a:t>
            </a:r>
            <a:r>
              <a:rPr lang="ru-RU" sz="2400" dirty="0" err="1"/>
              <a:t>порожнини</a:t>
            </a:r>
            <a:r>
              <a:rPr lang="ru-RU" sz="2400" dirty="0"/>
              <a:t>, </a:t>
            </a:r>
            <a:r>
              <a:rPr lang="ru-RU" sz="2400" dirty="0" err="1"/>
              <a:t>піт</a:t>
            </a:r>
            <a:r>
              <a:rPr lang="ru-RU" sz="2400" dirty="0"/>
              <a:t>, </a:t>
            </a:r>
            <a:r>
              <a:rPr lang="ru-RU" sz="2400" dirty="0" err="1"/>
              <a:t>сльози</a:t>
            </a:r>
            <a:r>
              <a:rPr lang="ru-RU" sz="2400" dirty="0"/>
              <a:t>, сеча, кал, </a:t>
            </a:r>
            <a:r>
              <a:rPr lang="ru-RU" sz="2400" dirty="0" err="1"/>
              <a:t>блювотиння</a:t>
            </a:r>
            <a:r>
              <a:rPr lang="ru-RU" sz="2400" dirty="0"/>
              <a:t>, </a:t>
            </a:r>
            <a:r>
              <a:rPr lang="ru-RU" sz="2400" dirty="0" err="1"/>
              <a:t>мокротиння</a:t>
            </a:r>
            <a:r>
              <a:rPr lang="ru-RU" sz="2400" dirty="0"/>
              <a:t>)</a:t>
            </a:r>
          </a:p>
          <a:p>
            <a:pPr marL="457200" indent="-457200" algn="just">
              <a:buAutoNum type="arabicPeriod"/>
            </a:pPr>
            <a:r>
              <a:rPr lang="ru-RU" sz="2400" dirty="0"/>
              <a:t>Мав </a:t>
            </a:r>
            <a:r>
              <a:rPr lang="ru-RU" sz="2400" dirty="0" err="1"/>
              <a:t>місце</a:t>
            </a:r>
            <a:r>
              <a:rPr lang="ru-RU" sz="2400" dirty="0"/>
              <a:t> </a:t>
            </a:r>
            <a:r>
              <a:rPr lang="ru-RU" sz="2400" dirty="0" err="1"/>
              <a:t>проникаючий</a:t>
            </a:r>
            <a:r>
              <a:rPr lang="ru-RU" sz="2400" dirty="0"/>
              <a:t> у </a:t>
            </a:r>
            <a:r>
              <a:rPr lang="ru-RU" sz="2400" dirty="0" err="1"/>
              <a:t>шкіру</a:t>
            </a:r>
            <a:r>
              <a:rPr lang="ru-RU" sz="2400" dirty="0"/>
              <a:t> контакт </a:t>
            </a:r>
            <a:r>
              <a:rPr lang="ru-RU" sz="2400" dirty="0" err="1"/>
              <a:t>зі</a:t>
            </a:r>
            <a:r>
              <a:rPr lang="ru-RU" sz="2400" dirty="0"/>
              <a:t> спонтанною </a:t>
            </a:r>
            <a:r>
              <a:rPr lang="ru-RU" sz="2400" dirty="0" err="1"/>
              <a:t>кровотечею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глибокий</a:t>
            </a:r>
            <a:r>
              <a:rPr lang="ru-RU" sz="2400" dirty="0"/>
              <a:t> укол,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розбризкування</a:t>
            </a:r>
            <a:r>
              <a:rPr lang="ru-RU" sz="2400" dirty="0"/>
              <a:t> </a:t>
            </a:r>
            <a:r>
              <a:rPr lang="ru-RU" sz="2400" dirty="0" err="1"/>
              <a:t>значної</a:t>
            </a:r>
            <a:r>
              <a:rPr lang="ru-RU" sz="2400" dirty="0"/>
              <a:t> </a:t>
            </a:r>
            <a:r>
              <a:rPr lang="ru-RU" sz="2400" dirty="0" err="1"/>
              <a:t>кількості</a:t>
            </a:r>
            <a:r>
              <a:rPr lang="ru-RU" sz="2400" dirty="0"/>
              <a:t> </a:t>
            </a:r>
            <a:r>
              <a:rPr lang="ru-RU" sz="2400" dirty="0" err="1"/>
              <a:t>рідини</a:t>
            </a:r>
            <a:r>
              <a:rPr lang="ru-RU" sz="2400" dirty="0"/>
              <a:t> на </a:t>
            </a:r>
            <a:r>
              <a:rPr lang="ru-RU" sz="2400" dirty="0" err="1"/>
              <a:t>слизову</a:t>
            </a:r>
            <a:r>
              <a:rPr lang="ru-RU" sz="2400" dirty="0"/>
              <a:t> </a:t>
            </a:r>
            <a:r>
              <a:rPr lang="ru-RU" sz="2400" dirty="0" err="1"/>
              <a:t>оболонку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тривалий</a:t>
            </a:r>
            <a:r>
              <a:rPr lang="ru-RU" sz="2400" dirty="0"/>
              <a:t> контакт </a:t>
            </a:r>
            <a:r>
              <a:rPr lang="ru-RU" sz="2400" dirty="0" err="1"/>
              <a:t>небезпечного</a:t>
            </a:r>
            <a:r>
              <a:rPr lang="ru-RU" sz="2400" dirty="0"/>
              <a:t> </a:t>
            </a:r>
            <a:r>
              <a:rPr lang="ru-RU" sz="2400" dirty="0" err="1"/>
              <a:t>матеріалу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пошкодженою</a:t>
            </a:r>
            <a:r>
              <a:rPr lang="ru-RU" sz="2400" dirty="0"/>
              <a:t> </a:t>
            </a:r>
            <a:r>
              <a:rPr lang="ru-RU" sz="2400" dirty="0" err="1"/>
              <a:t>шкірою</a:t>
            </a:r>
            <a:endParaRPr lang="ru-RU" sz="2400" dirty="0"/>
          </a:p>
          <a:p>
            <a:pPr marL="457200" indent="-457200" algn="just">
              <a:buAutoNum type="arabicPeriod"/>
            </a:pP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відбулося</a:t>
            </a:r>
            <a:r>
              <a:rPr lang="ru-RU" sz="2400" dirty="0"/>
              <a:t> </a:t>
            </a:r>
            <a:r>
              <a:rPr lang="ru-RU" sz="2400" dirty="0" err="1"/>
              <a:t>проникнення</a:t>
            </a:r>
            <a:r>
              <a:rPr lang="ru-RU" sz="2400" dirty="0"/>
              <a:t> </a:t>
            </a:r>
            <a:r>
              <a:rPr lang="ru-RU" sz="2400" dirty="0" err="1"/>
              <a:t>крізь</a:t>
            </a:r>
            <a:r>
              <a:rPr lang="ru-RU" sz="2400" dirty="0"/>
              <a:t> </a:t>
            </a:r>
            <a:r>
              <a:rPr lang="ru-RU" sz="2400" dirty="0" err="1"/>
              <a:t>шкіру</a:t>
            </a:r>
            <a:r>
              <a:rPr lang="ru-RU" sz="2400" dirty="0"/>
              <a:t> </a:t>
            </a:r>
            <a:r>
              <a:rPr lang="ru-RU" sz="2400" dirty="0" err="1"/>
              <a:t>щойно</a:t>
            </a:r>
            <a:r>
              <a:rPr lang="ru-RU" sz="2400" dirty="0"/>
              <a:t> </a:t>
            </a:r>
            <a:r>
              <a:rPr lang="ru-RU" sz="2400" dirty="0" err="1"/>
              <a:t>використаної</a:t>
            </a:r>
            <a:r>
              <a:rPr lang="ru-RU" sz="2400" dirty="0"/>
              <a:t> </a:t>
            </a:r>
            <a:r>
              <a:rPr lang="ru-RU" sz="2400" dirty="0" err="1"/>
              <a:t>порожнистої</a:t>
            </a:r>
            <a:r>
              <a:rPr lang="ru-RU" sz="2400" dirty="0"/>
              <a:t> </a:t>
            </a:r>
            <a:r>
              <a:rPr lang="ru-RU" sz="2400" dirty="0" err="1"/>
              <a:t>голки</a:t>
            </a:r>
            <a:r>
              <a:rPr lang="ru-RU" sz="2400" dirty="0"/>
              <a:t>, </a:t>
            </a:r>
            <a:r>
              <a:rPr lang="ru-RU" sz="2400" dirty="0" err="1"/>
              <a:t>іншого</a:t>
            </a:r>
            <a:r>
              <a:rPr lang="ru-RU" sz="2400" dirty="0"/>
              <a:t> </a:t>
            </a:r>
            <a:r>
              <a:rPr lang="ru-RU" sz="2400" dirty="0" err="1"/>
              <a:t>гострого</a:t>
            </a:r>
            <a:r>
              <a:rPr lang="ru-RU" sz="2400" dirty="0"/>
              <a:t> предмета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зброї</a:t>
            </a:r>
            <a:r>
              <a:rPr lang="ru-RU" sz="2400" dirty="0"/>
              <a:t> з </a:t>
            </a:r>
            <a:r>
              <a:rPr lang="ru-RU" sz="2400" dirty="0" err="1"/>
              <a:t>видимим</a:t>
            </a:r>
            <a:r>
              <a:rPr lang="ru-RU" sz="2400" dirty="0"/>
              <a:t> </a:t>
            </a:r>
            <a:r>
              <a:rPr lang="ru-RU" sz="2400" dirty="0" err="1"/>
              <a:t>забрудненням</a:t>
            </a:r>
            <a:r>
              <a:rPr lang="ru-RU" sz="2400" dirty="0"/>
              <a:t> </a:t>
            </a:r>
            <a:r>
              <a:rPr lang="ru-RU" sz="2400" dirty="0" err="1"/>
              <a:t>кров’ю</a:t>
            </a:r>
            <a:endParaRPr lang="ru-RU" sz="2400" dirty="0"/>
          </a:p>
          <a:p>
            <a:pPr marL="457200" indent="-457200" algn="just">
              <a:buAutoNum type="arabicPeriod"/>
            </a:pPr>
            <a:r>
              <a:rPr lang="ru-RU" sz="2400" dirty="0"/>
              <a:t>Мало </a:t>
            </a:r>
            <a:r>
              <a:rPr lang="ru-RU" sz="2400" dirty="0" err="1"/>
              <a:t>місце</a:t>
            </a:r>
            <a:r>
              <a:rPr lang="ru-RU" sz="2400" dirty="0"/>
              <a:t> </a:t>
            </a:r>
            <a:r>
              <a:rPr lang="ru-RU" sz="2400" dirty="0" err="1"/>
              <a:t>насильство</a:t>
            </a:r>
            <a:r>
              <a:rPr lang="ru-RU" sz="2400" dirty="0"/>
              <a:t> сексуального характеру.</a:t>
            </a:r>
          </a:p>
        </p:txBody>
      </p:sp>
    </p:spTree>
    <p:extLst>
      <p:ext uri="{BB962C8B-B14F-4D97-AF65-F5344CB8AC3E}">
        <p14:creationId xmlns:p14="http://schemas.microsoft.com/office/powerpoint/2010/main" xmlns="" val="152523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51EA4D-AA14-4718-A0AD-327A75396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240382" cy="1320800"/>
          </a:xfrm>
        </p:spPr>
        <p:txBody>
          <a:bodyPr/>
          <a:lstStyle/>
          <a:p>
            <a:pPr algn="ctr"/>
            <a:r>
              <a:rPr lang="ru-RU" dirty="0"/>
              <a:t>ПОСТКОНТАКТНА ПРОФІЛАКТИКА ІНФІКУВАННЯ ВІЛ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A8148F-F8A1-4B37-9029-42CA46957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108179" cy="45707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err="1"/>
              <a:t>Речовини</a:t>
            </a:r>
            <a:r>
              <a:rPr lang="ru-RU" sz="2800" dirty="0"/>
              <a:t>, </a:t>
            </a:r>
            <a:r>
              <a:rPr lang="ru-RU" sz="2800" dirty="0" err="1"/>
              <a:t>під</a:t>
            </a:r>
            <a:r>
              <a:rPr lang="ru-RU" sz="2800" dirty="0"/>
              <a:t> час контакту з </a:t>
            </a:r>
            <a:r>
              <a:rPr lang="ru-RU" sz="2800" dirty="0" err="1"/>
              <a:t>якими</a:t>
            </a:r>
            <a:r>
              <a:rPr lang="ru-RU" sz="2800" dirty="0"/>
              <a:t> </a:t>
            </a:r>
            <a:r>
              <a:rPr lang="ru-RU" sz="2800" dirty="0" err="1"/>
              <a:t>необхідно</a:t>
            </a:r>
            <a:r>
              <a:rPr lang="ru-RU" sz="2800" dirty="0"/>
              <a:t> </a:t>
            </a:r>
            <a:r>
              <a:rPr lang="ru-RU" sz="2800" dirty="0" err="1"/>
              <a:t>застосовувати</a:t>
            </a:r>
            <a:r>
              <a:rPr lang="ru-RU" sz="2800" dirty="0"/>
              <a:t> МПКП:</a:t>
            </a:r>
          </a:p>
          <a:p>
            <a:r>
              <a:rPr lang="ru-RU" sz="2800" dirty="0"/>
              <a:t>кров;</a:t>
            </a:r>
          </a:p>
          <a:p>
            <a:r>
              <a:rPr lang="ru-RU" sz="2800" dirty="0" err="1"/>
              <a:t>слина</a:t>
            </a:r>
            <a:r>
              <a:rPr lang="ru-RU" sz="2800" dirty="0"/>
              <a:t> </a:t>
            </a:r>
            <a:r>
              <a:rPr lang="ru-RU" sz="2800" dirty="0" err="1"/>
              <a:t>із</a:t>
            </a:r>
            <a:r>
              <a:rPr lang="ru-RU" sz="2800" dirty="0"/>
              <a:t> </a:t>
            </a:r>
            <a:r>
              <a:rPr lang="ru-RU" sz="2800" dirty="0" err="1"/>
              <a:t>домішками</a:t>
            </a:r>
            <a:r>
              <a:rPr lang="ru-RU" sz="2800" dirty="0"/>
              <a:t> </a:t>
            </a:r>
            <a:r>
              <a:rPr lang="ru-RU" sz="2800" dirty="0" err="1"/>
              <a:t>крові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виділення</a:t>
            </a:r>
            <a:r>
              <a:rPr lang="ru-RU" sz="2800" dirty="0"/>
              <a:t> </a:t>
            </a:r>
            <a:r>
              <a:rPr lang="ru-RU" sz="2800" dirty="0" err="1"/>
              <a:t>статевих</a:t>
            </a:r>
            <a:r>
              <a:rPr lang="ru-RU" sz="2800" dirty="0"/>
              <a:t> </a:t>
            </a:r>
            <a:r>
              <a:rPr lang="ru-RU" sz="2800" dirty="0" err="1"/>
              <a:t>органів</a:t>
            </a:r>
            <a:r>
              <a:rPr lang="ru-RU" sz="2800" dirty="0"/>
              <a:t>;</a:t>
            </a:r>
          </a:p>
          <a:p>
            <a:r>
              <a:rPr lang="ru-RU" sz="2800" dirty="0" err="1"/>
              <a:t>спинномозкова</a:t>
            </a:r>
            <a:r>
              <a:rPr lang="ru-RU" sz="2800" dirty="0"/>
              <a:t>, </a:t>
            </a:r>
            <a:r>
              <a:rPr lang="ru-RU" sz="2800" dirty="0" err="1"/>
              <a:t>амніотична</a:t>
            </a:r>
            <a:r>
              <a:rPr lang="ru-RU" sz="2800" dirty="0"/>
              <a:t>, </a:t>
            </a:r>
            <a:r>
              <a:rPr lang="ru-RU" sz="2800" dirty="0" err="1"/>
              <a:t>перитонеальна</a:t>
            </a:r>
            <a:r>
              <a:rPr lang="ru-RU" sz="2800" dirty="0"/>
              <a:t>, </a:t>
            </a:r>
            <a:r>
              <a:rPr lang="ru-RU" sz="2800" dirty="0" err="1"/>
              <a:t>синовіальна</a:t>
            </a:r>
            <a:r>
              <a:rPr lang="ru-RU" sz="2800" dirty="0"/>
              <a:t>, </a:t>
            </a:r>
            <a:r>
              <a:rPr lang="ru-RU" sz="2800" dirty="0" err="1"/>
              <a:t>перикардіальна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плевральна</a:t>
            </a:r>
            <a:r>
              <a:rPr lang="ru-RU" sz="2800" dirty="0"/>
              <a:t> </a:t>
            </a:r>
            <a:r>
              <a:rPr lang="ru-RU" sz="2800" dirty="0" err="1"/>
              <a:t>рідини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0970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97D309-A99C-4E79-A59F-CD9AE4A8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err="1"/>
              <a:t>Ресурси</a:t>
            </a:r>
            <a:r>
              <a:rPr lang="ru-RU" sz="4000" dirty="0"/>
              <a:t>, де </a:t>
            </a:r>
            <a:r>
              <a:rPr lang="ru-RU" sz="4000" dirty="0" err="1"/>
              <a:t>можна</a:t>
            </a:r>
            <a:r>
              <a:rPr lang="ru-RU" sz="4000" dirty="0"/>
              <a:t> </a:t>
            </a:r>
            <a:r>
              <a:rPr lang="ru-RU" sz="4000" dirty="0" err="1"/>
              <a:t>знайти</a:t>
            </a:r>
            <a:r>
              <a:rPr lang="ru-RU" sz="4000" dirty="0"/>
              <a:t> </a:t>
            </a:r>
            <a:r>
              <a:rPr lang="ru-RU" sz="4000" dirty="0" err="1"/>
              <a:t>інформацію</a:t>
            </a:r>
            <a:r>
              <a:rPr lang="ru-RU" sz="4000" dirty="0"/>
              <a:t> про роботу АРТ-</a:t>
            </a:r>
            <a:r>
              <a:rPr lang="ru-RU" sz="4000" dirty="0" err="1"/>
              <a:t>сайтів</a:t>
            </a:r>
            <a:r>
              <a:rPr lang="ru-RU" sz="4000" dirty="0"/>
              <a:t>:</a:t>
            </a:r>
            <a:br>
              <a:rPr lang="ru-RU" sz="4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E72CD1-879D-4DD0-9D22-001770C20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10625972" cy="4927601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/>
              <a:t>https://findart.phc.org.ua/ — </a:t>
            </a:r>
            <a:r>
              <a:rPr lang="ru-RU" sz="1900" dirty="0"/>
              <a:t>онлайн-платформа на </a:t>
            </a:r>
            <a:r>
              <a:rPr lang="ru-RU" sz="1900" dirty="0" err="1"/>
              <a:t>сайті</a:t>
            </a:r>
            <a:r>
              <a:rPr lang="ru-RU" sz="1900" dirty="0"/>
              <a:t> ЦГЗ;</a:t>
            </a:r>
          </a:p>
          <a:p>
            <a:r>
              <a:rPr lang="en-US" sz="1900" dirty="0"/>
              <a:t>https://t.me/HIV_AIDS_bot — </a:t>
            </a:r>
            <a:r>
              <a:rPr lang="ru-RU" sz="1900" dirty="0"/>
              <a:t>чат-бот у </a:t>
            </a:r>
            <a:r>
              <a:rPr lang="en-US" sz="1900" dirty="0"/>
              <a:t>Telegram;</a:t>
            </a:r>
          </a:p>
          <a:p>
            <a:r>
              <a:rPr lang="en-US" sz="1900" dirty="0"/>
              <a:t>0 800 500 451 — </a:t>
            </a:r>
            <a:r>
              <a:rPr lang="ru-RU" sz="1900" dirty="0" err="1"/>
              <a:t>Загальнонаціональна</a:t>
            </a:r>
            <a:r>
              <a:rPr lang="ru-RU" sz="1900" dirty="0"/>
              <a:t> </a:t>
            </a:r>
            <a:r>
              <a:rPr lang="ru-RU" sz="1900" dirty="0" err="1"/>
              <a:t>гаряча</a:t>
            </a:r>
            <a:r>
              <a:rPr lang="ru-RU" sz="1900" dirty="0"/>
              <a:t> </a:t>
            </a:r>
            <a:r>
              <a:rPr lang="ru-RU" sz="1900" dirty="0" err="1"/>
              <a:t>лінія</a:t>
            </a:r>
            <a:r>
              <a:rPr lang="ru-RU" sz="1900" dirty="0"/>
              <a:t> з </a:t>
            </a:r>
            <a:r>
              <a:rPr lang="ru-RU" sz="1900" dirty="0" err="1"/>
              <a:t>питань</a:t>
            </a:r>
            <a:r>
              <a:rPr lang="ru-RU" sz="1900" dirty="0"/>
              <a:t> ВІЛ/</a:t>
            </a:r>
            <a:r>
              <a:rPr lang="ru-RU" sz="1900" dirty="0" err="1"/>
              <a:t>СНІДу</a:t>
            </a:r>
            <a:r>
              <a:rPr lang="ru-RU" sz="1900" dirty="0"/>
              <a:t>;</a:t>
            </a:r>
          </a:p>
          <a:p>
            <a:r>
              <a:rPr lang="ru-RU" sz="1900" dirty="0"/>
              <a:t>0 800 500 335 </a:t>
            </a:r>
            <a:r>
              <a:rPr lang="ru-RU" sz="1900" dirty="0" err="1"/>
              <a:t>або</a:t>
            </a:r>
            <a:r>
              <a:rPr lang="ru-RU" sz="1900" dirty="0"/>
              <a:t> 116 123 — </a:t>
            </a:r>
            <a:r>
              <a:rPr lang="ru-RU" sz="1900" dirty="0" err="1"/>
              <a:t>національна</a:t>
            </a:r>
            <a:r>
              <a:rPr lang="ru-RU" sz="1900" dirty="0"/>
              <a:t> </a:t>
            </a:r>
            <a:r>
              <a:rPr lang="ru-RU" sz="1900" dirty="0" err="1"/>
              <a:t>гаряча</a:t>
            </a:r>
            <a:r>
              <a:rPr lang="ru-RU" sz="1900" dirty="0"/>
              <a:t> </a:t>
            </a:r>
            <a:r>
              <a:rPr lang="ru-RU" sz="1900" dirty="0" err="1"/>
              <a:t>лінія</a:t>
            </a:r>
            <a:r>
              <a:rPr lang="ru-RU" sz="1900" dirty="0"/>
              <a:t> з </a:t>
            </a:r>
            <a:r>
              <a:rPr lang="ru-RU" sz="1900" dirty="0" err="1"/>
              <a:t>попередження</a:t>
            </a:r>
            <a:r>
              <a:rPr lang="ru-RU" sz="1900" dirty="0"/>
              <a:t> </a:t>
            </a:r>
            <a:r>
              <a:rPr lang="ru-RU" sz="1900" dirty="0" err="1"/>
              <a:t>домашнього</a:t>
            </a:r>
            <a:r>
              <a:rPr lang="ru-RU" sz="1900" dirty="0"/>
              <a:t> </a:t>
            </a:r>
            <a:r>
              <a:rPr lang="ru-RU" sz="1900" dirty="0" err="1"/>
              <a:t>насильства</a:t>
            </a:r>
            <a:r>
              <a:rPr lang="ru-RU" sz="1900" dirty="0"/>
              <a:t>, </a:t>
            </a:r>
            <a:r>
              <a:rPr lang="ru-RU" sz="1900" dirty="0" err="1"/>
              <a:t>торгівлі</a:t>
            </a:r>
            <a:r>
              <a:rPr lang="ru-RU" sz="1900" dirty="0"/>
              <a:t> людьми та </a:t>
            </a:r>
            <a:r>
              <a:rPr lang="ru-RU" sz="1900" dirty="0" err="1"/>
              <a:t>ґендерної</a:t>
            </a:r>
            <a:r>
              <a:rPr lang="ru-RU" sz="1900" dirty="0"/>
              <a:t> </a:t>
            </a:r>
            <a:r>
              <a:rPr lang="ru-RU" sz="1900" dirty="0" err="1"/>
              <a:t>дискримінації</a:t>
            </a:r>
            <a:r>
              <a:rPr lang="ru-RU" sz="1900" dirty="0"/>
              <a:t>;</a:t>
            </a:r>
          </a:p>
          <a:p>
            <a:r>
              <a:rPr lang="en-US" sz="1900" dirty="0"/>
              <a:t>Telegram: @NHL116123</a:t>
            </a:r>
          </a:p>
          <a:p>
            <a:r>
              <a:rPr lang="en-US" sz="1900" dirty="0"/>
              <a:t>Facebook: @lastradaukraine</a:t>
            </a:r>
          </a:p>
          <a:p>
            <a:r>
              <a:rPr lang="en-US" sz="1900" dirty="0"/>
              <a:t>Skype: @lastrada-ukraine</a:t>
            </a:r>
          </a:p>
          <a:p>
            <a:r>
              <a:rPr lang="en-US" sz="1900" dirty="0"/>
              <a:t>email: hotline@la-strada.org.ua</a:t>
            </a:r>
          </a:p>
          <a:p>
            <a:r>
              <a:rPr lang="en-US" sz="1900" dirty="0"/>
              <a:t>0 800 500 225 </a:t>
            </a:r>
            <a:r>
              <a:rPr lang="ru-RU" sz="1900" dirty="0" err="1"/>
              <a:t>або</a:t>
            </a:r>
            <a:r>
              <a:rPr lang="ru-RU" sz="1900" dirty="0"/>
              <a:t> 116 111— </a:t>
            </a:r>
            <a:r>
              <a:rPr lang="ru-RU" sz="1900" dirty="0" err="1"/>
              <a:t>національна</a:t>
            </a:r>
            <a:r>
              <a:rPr lang="ru-RU" sz="1900" dirty="0"/>
              <a:t> </a:t>
            </a:r>
            <a:r>
              <a:rPr lang="ru-RU" sz="1900" dirty="0" err="1"/>
              <a:t>гаряча</a:t>
            </a:r>
            <a:r>
              <a:rPr lang="ru-RU" sz="1900" dirty="0"/>
              <a:t> </a:t>
            </a:r>
            <a:r>
              <a:rPr lang="ru-RU" sz="1900" dirty="0" err="1"/>
              <a:t>лінія</a:t>
            </a:r>
            <a:r>
              <a:rPr lang="ru-RU" sz="1900" dirty="0"/>
              <a:t> для </a:t>
            </a:r>
            <a:r>
              <a:rPr lang="ru-RU" sz="1900" dirty="0" err="1"/>
              <a:t>дітей</a:t>
            </a:r>
            <a:r>
              <a:rPr lang="ru-RU" sz="1900" dirty="0"/>
              <a:t> та </a:t>
            </a:r>
            <a:r>
              <a:rPr lang="ru-RU" sz="1900" dirty="0" err="1"/>
              <a:t>молоді</a:t>
            </a:r>
            <a:r>
              <a:rPr lang="ru-RU" sz="1900" dirty="0"/>
              <a:t>;</a:t>
            </a:r>
          </a:p>
          <a:p>
            <a:r>
              <a:rPr lang="en-US" sz="1900" dirty="0"/>
              <a:t>Telegram: @CHL116111</a:t>
            </a:r>
          </a:p>
          <a:p>
            <a:r>
              <a:rPr lang="en-US" sz="1900" dirty="0"/>
              <a:t>Facebook: @childhotline.ukraine</a:t>
            </a:r>
          </a:p>
          <a:p>
            <a:r>
              <a:rPr lang="en-US" sz="1900" dirty="0"/>
              <a:t>Instagram: @ </a:t>
            </a:r>
            <a:r>
              <a:rPr lang="en-US" sz="1900" dirty="0" err="1"/>
              <a:t>childhotline_ua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479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174</TotalTime>
  <Words>1036</Words>
  <Application>Microsoft Office PowerPoint</Application>
  <PresentationFormat>Произвольный</PresentationFormat>
  <Paragraphs>92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ВІЛ-інфекція. Стан проблеми. Питання стигми та дискримінації людей, які живуть з ВІЛ. Постконтактна профілактика </vt:lpstr>
      <vt:lpstr>ВІЛ-інфекція - хвороба, спричинена вірусом імунодефіциту людини (ВІЛ), який атакує і пригнічує імунну систему людини</vt:lpstr>
      <vt:lpstr>Стан проблеми в Україні </vt:lpstr>
      <vt:lpstr>Поширеність ВІЛ за регіонами України</vt:lpstr>
      <vt:lpstr>Шляхи передачі:     Не передається при:</vt:lpstr>
      <vt:lpstr>СТИГМА</vt:lpstr>
      <vt:lpstr>ПРИЧИНИ ВИНИКНЕННЯ СТИГМИ:</vt:lpstr>
      <vt:lpstr>ТИПИ СТИГМИ</vt:lpstr>
      <vt:lpstr>ВЕРБАЛЬНІ ПРОЯВИ СТИГМИ</vt:lpstr>
      <vt:lpstr>ДИСКРИМІНАЦІЯ</vt:lpstr>
      <vt:lpstr>НАСЛІДКИ СТИГМИ ТА ДИСКРИМІНАЦІЇ:</vt:lpstr>
      <vt:lpstr>СНІД, стигма та дискримінація тісно пов'язані між собою</vt:lpstr>
      <vt:lpstr>Слайд 13</vt:lpstr>
      <vt:lpstr>ПОСТКОНТАКТНА ПРОФІЛАКТИКА ІНФІКУВАННЯ ВІЛ</vt:lpstr>
      <vt:lpstr>ПОСТКОНТАКТНА ПРОФІЛАКТИКА ІНФІКУВАННЯ ВІЛ</vt:lpstr>
      <vt:lpstr>Ресурси, де можна знайти інформацію про роботу АРТ-сайтів: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ВІЛ-інфекція. Стан проблеми. Питання стигми та дискримінації людей, які живуть з ВІЛ. Постконтактна профілактика </dc:title>
  <dc:creator>Наталія Вікторівна Верба</dc:creator>
  <cp:lastModifiedBy>Холод Поліна</cp:lastModifiedBy>
  <cp:revision>13</cp:revision>
  <dcterms:created xsi:type="dcterms:W3CDTF">2023-12-04T18:20:32Z</dcterms:created>
  <dcterms:modified xsi:type="dcterms:W3CDTF">2023-12-05T09:47:22Z</dcterms:modified>
</cp:coreProperties>
</file>