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Lst>
  <p:sldSz cx="9144000" cy="5143500" type="screen16x9"/>
  <p:notesSz cx="6858000" cy="9144000"/>
  <p:embeddedFontLst>
    <p:embeddedFont>
      <p:font typeface="Calibri" pitchFamily="34" charset="0"/>
      <p:regular r:id="rId88"/>
      <p:bold r:id="rId89"/>
      <p:italic r:id="rId90"/>
      <p:boldItalic r:id="rId91"/>
    </p:embeddedFont>
    <p:embeddedFont>
      <p:font typeface="Open Sans" charset="0"/>
      <p:regular r:id="rId92"/>
      <p:bold r:id="rId93"/>
      <p:italic r:id="rId94"/>
      <p:boldItalic r:id="rId9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7" roundtripDataSignature="AMtx7mhAN0rbre1IRXf7Lw4ia8TfiBR87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B8FA5705-F734-4CD1-BCF9-474C26852C29}">
  <a:tblStyle styleId="{B8FA5705-F734-4CD1-BCF9-474C26852C29}"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DFD"/>
          </a:solidFill>
        </a:fill>
      </a:tcStyle>
    </a:wholeTbl>
    <a:band1H>
      <a:tcTxStyle/>
      <a:tcStyle>
        <a:tcBdr/>
        <a:fill>
          <a:solidFill>
            <a:srgbClr val="CDD8FB"/>
          </a:solidFill>
        </a:fill>
      </a:tcStyle>
    </a:band1H>
    <a:band2H>
      <a:tcTxStyle/>
      <a:tcStyle>
        <a:tcBdr/>
      </a:tcStyle>
    </a:band2H>
    <a:band1V>
      <a:tcTxStyle/>
      <a:tcStyle>
        <a:tcBdr/>
        <a:fill>
          <a:solidFill>
            <a:srgbClr val="CDD8FB"/>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786" y="-96"/>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2.fntdata"/><Relationship Id="rId97" Type="http://customschemas.google.com/relationships/presentationmetadata" Target="meta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3.fntdata"/><Relationship Id="rId95" Type="http://schemas.openxmlformats.org/officeDocument/2006/relationships/font" Target="fonts/font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6.fntdata"/><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7.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 name="Google Shape;75;p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 name="Google Shape;8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9: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1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1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1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 name="Google Shape;12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1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2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 name="Google Shape;163;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0" name="Google Shape;200;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5" name="Google Shape;215;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0" name="Google Shape;220;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5" name="Google Shape;22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0" name="Google Shape;230;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4" name="Google Shape;244;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4" name="Google Shape;254;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9" name="Google Shape;259;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p4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9" name="Google Shape;269;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4" name="Google Shape;274;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9" name="Google Shape;279;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4" name="Google Shape;284;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4" name="Google Shape;294;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9" name="Google Shape;299;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4" name="Google Shape;304;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4" name="Google Shape;314;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9" name="Google Shape;319;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5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9" name="Google Shape;329;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3" name="Google Shape;343;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1" name="Google Shape;351;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0" name="Google Shape;360;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7" name="Google Shape;367;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6" name="Google Shape;376;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1" name="Google Shape;381;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9" name="Google Shape;389;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8" name="Google Shape;398;p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7" name="Google Shape;407;p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6" name="Google Shape;416;p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4" name="Google Shape;424;p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3" name="Google Shape;433;p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0" name="Google Shape;440;p6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6" name="Google Shape;446;p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6" name="Google Shape;456;p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1" name="Google Shape;461;p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6" name="Google Shape;466;p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2" name="Google Shape;472;p7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7" name="Google Shape;477;p7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2" name="Google Shape;482;p7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75:notes"/>
          <p:cNvSpPr txBox="1">
            <a:spLocks noGrp="1"/>
          </p:cNvSpPr>
          <p:nvPr>
            <p:ph type="body" idx="1"/>
          </p:nvPr>
        </p:nvSpPr>
        <p:spPr>
          <a:xfrm>
            <a:off x="685801" y="4343405"/>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7" name="Google Shape;487;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4" name="Google Shape;494;p76: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1" name="Google Shape;501;p7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6" name="Google Shape;506;p7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1" name="Google Shape;511;p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7" name="Google Shape;517;p8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2" name="Google Shape;522;p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7" name="Google Shape;527;p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2" name="Google Shape;532;p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7" name="Google Shape;537;p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2" name="Google Shape;542;p8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88"/>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88"/>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8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8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8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8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9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9"/>
        <p:cNvGrpSpPr/>
        <p:nvPr/>
      </p:nvGrpSpPr>
      <p:grpSpPr>
        <a:xfrm>
          <a:off x="0" y="0"/>
          <a:ext cx="0" cy="0"/>
          <a:chOff x="0" y="0"/>
          <a:chExt cx="0" cy="0"/>
        </a:xfrm>
      </p:grpSpPr>
      <p:sp>
        <p:nvSpPr>
          <p:cNvPr id="20" name="Google Shape;20;p9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21" name="Google Shape;21;p9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
        <p:cNvGrpSpPr/>
        <p:nvPr/>
      </p:nvGrpSpPr>
      <p:grpSpPr>
        <a:xfrm>
          <a:off x="0" y="0"/>
          <a:ext cx="0" cy="0"/>
          <a:chOff x="0" y="0"/>
          <a:chExt cx="0" cy="0"/>
        </a:xfrm>
      </p:grpSpPr>
      <p:sp>
        <p:nvSpPr>
          <p:cNvPr id="23" name="Google Shape;23;p9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9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9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93"/>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93"/>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9" name="Google Shape;29;p9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
        <p:cNvGrpSpPr/>
        <p:nvPr/>
      </p:nvGrpSpPr>
      <p:grpSpPr>
        <a:xfrm>
          <a:off x="0" y="0"/>
          <a:ext cx="0" cy="0"/>
          <a:chOff x="0" y="0"/>
          <a:chExt cx="0" cy="0"/>
        </a:xfrm>
      </p:grpSpPr>
      <p:sp>
        <p:nvSpPr>
          <p:cNvPr id="31" name="Google Shape;31;p9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2" name="Google Shape;32;p9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95"/>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5" name="Google Shape;35;p95"/>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6" name="Google Shape;36;p9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96"/>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0" name="Google Shape;40;p96"/>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96"/>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2" name="Google Shape;42;p9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97"/>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5" name="Google Shape;45;p9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98"/>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98"/>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9" name="Google Shape;49;p9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8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8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8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uk.wikipedia.org/wiki/8_%D0%BB%D1%8E%D1%82%D0%BE%D0%B3%D0%BE" TargetMode="External"/><Relationship Id="rId13" Type="http://schemas.openxmlformats.org/officeDocument/2006/relationships/hyperlink" Target="https://uk.wikipedia.org/wiki/%D0%9D%D0%BE%D0%B1%D0%B5%D0%BB%D1%96%D0%B2%D1%81%D1%8C%D0%BA%D0%B0_%D0%BF%D1%80%D0%B5%D0%BC%D1%96%D1%8F_%D0%B7_%D1%84%D1%96%D0%B7%D1%96%D0%BE%D0%BB%D0%BE%D0%B3%D1%96%D1%97_%D0%B0%D0%B1%D0%BE_%D0%BC%D0%B5%D0%B4%D0%B8%D1%86%D0%B8%D0%BD%D0%B8" TargetMode="External"/><Relationship Id="rId18" Type="http://schemas.openxmlformats.org/officeDocument/2006/relationships/hyperlink" Target="https://uk.wikipedia.org/wiki/%D0%92%D0%86%D0%9B" TargetMode="External"/><Relationship Id="rId3" Type="http://schemas.openxmlformats.org/officeDocument/2006/relationships/hyperlink" Target="https://uk.wikipedia.org/wiki/%D0%A4%D1%80%D0%B0%D0%BD%D1%86%D1%83%D0%B7%D1%8C%D0%BA%D0%B0_%D0%BC%D0%BE%D0%B2%D0%B0" TargetMode="External"/><Relationship Id="rId21" Type="http://schemas.openxmlformats.org/officeDocument/2006/relationships/image" Target="../media/image5.png"/><Relationship Id="rId7" Type="http://schemas.openxmlformats.org/officeDocument/2006/relationships/hyperlink" Target="https://uk.wikipedia.org/wiki/%D0%A4%D1%80%D0%B0%D0%BD%D1%86%D1%96%D1%8F" TargetMode="External"/><Relationship Id="rId12" Type="http://schemas.openxmlformats.org/officeDocument/2006/relationships/hyperlink" Target="https://uk.wikipedia.org/wiki/%D0%9E%D1%80%D0%B4%D0%B5%D0%BD_%D0%9F%D0%BE%D1%87%D0%B5%D1%81%D0%BD%D0%BE%D0%B3%D0%BE_%D0%BB%D0%B5%D0%B3%D1%96%D0%BE%D0%BD%D1%83" TargetMode="External"/><Relationship Id="rId17" Type="http://schemas.openxmlformats.org/officeDocument/2006/relationships/hyperlink" Target="https://uk.wikipedia.org/wiki/%D0%A0%D0%B5%D1%82%D1%80%D0%BE%D0%B2%D1%96%D1%80%D1%83%D1%81" TargetMode="External"/><Relationship Id="rId2" Type="http://schemas.openxmlformats.org/officeDocument/2006/relationships/notesSlide" Target="../notesSlides/notesSlide16.xml"/><Relationship Id="rId16" Type="http://schemas.openxmlformats.org/officeDocument/2006/relationships/hyperlink" Target="https://uk.wikipedia.org/wiki/%D0%A4%D1%80%D0%B0%D0%BD%D1%81%D1%83%D0%B0%D0%B7%D0%B0_%D0%91%D0%B0%D1%80%D1%80%D0%B5-%D0%A1%D1%96%D0%BD%D1%83%D1%81%D1%81%D1%96" TargetMode="External"/><Relationship Id="rId20"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hyperlink" Target="https://uk.wikipedia.org/wiki/%D0%A8%D0%B0%D0%B1%D1%80%D1%96" TargetMode="External"/><Relationship Id="rId11" Type="http://schemas.openxmlformats.org/officeDocument/2006/relationships/hyperlink" Target="https://uk.wikipedia.org/wiki/%D0%92%D1%96%D1%80%D1%83%D1%81%D0%BE%D0%BB%D0%BE%D0%B3%D1%96%D1%8F" TargetMode="External"/><Relationship Id="rId5" Type="http://schemas.openxmlformats.org/officeDocument/2006/relationships/hyperlink" Target="https://uk.wikipedia.org/wiki/1932" TargetMode="External"/><Relationship Id="rId15" Type="http://schemas.openxmlformats.org/officeDocument/2006/relationships/hyperlink" Target="https://uk.wikipedia.org/wiki/%D0%93%D0%B0%D1%80%D0%B0%D0%BB%D1%8C%D0%B4_%D1%86%D1%83%D1%80_%D0%93%D0%B0%D1%83%D0%B7%D0%B5%D0%BD" TargetMode="External"/><Relationship Id="rId10" Type="http://schemas.openxmlformats.org/officeDocument/2006/relationships/hyperlink" Target="https://uk.wikipedia.org/wiki/%D0%9D%D0%B5%D1%97-%D1%81%D1%8E%D1%80-%D0%A1%D0%B5%D0%BD" TargetMode="External"/><Relationship Id="rId19" Type="http://schemas.openxmlformats.org/officeDocument/2006/relationships/hyperlink" Target="https://uk.wikipedia.org/wiki/%D0%A1%D0%9D%D0%86%D0%94" TargetMode="External"/><Relationship Id="rId4" Type="http://schemas.openxmlformats.org/officeDocument/2006/relationships/hyperlink" Target="https://uk.wikipedia.org/wiki/1_%D1%81%D0%B5%D1%80%D0%BF%D0%BD%D1%8F" TargetMode="External"/><Relationship Id="rId9" Type="http://schemas.openxmlformats.org/officeDocument/2006/relationships/hyperlink" Target="https://uk.wikipedia.org/wiki/2022" TargetMode="External"/><Relationship Id="rId14" Type="http://schemas.openxmlformats.org/officeDocument/2006/relationships/hyperlink" Target="https://uk.wikipedia.org/wiki/2008"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6.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2.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6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3.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5.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8.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ru">
                <a:latin typeface="Times New Roman"/>
                <a:ea typeface="Times New Roman"/>
                <a:cs typeface="Times New Roman"/>
                <a:sym typeface="Times New Roman"/>
              </a:rPr>
              <a:t>ВІЛ-інфекція</a:t>
            </a:r>
            <a:endParaRPr>
              <a:latin typeface="Times New Roman"/>
              <a:ea typeface="Times New Roman"/>
              <a:cs typeface="Times New Roman"/>
              <a:sym typeface="Times New Roman"/>
            </a:endParaRPr>
          </a:p>
        </p:txBody>
      </p:sp>
      <p:sp>
        <p:nvSpPr>
          <p:cNvPr id="55" name="Google Shape;55;p1"/>
          <p:cNvSpPr txBox="1">
            <a:spLocks noGrp="1"/>
          </p:cNvSpPr>
          <p:nvPr>
            <p:ph type="subTitle" idx="1"/>
          </p:nvPr>
        </p:nvSpPr>
        <p:spPr>
          <a:xfrm>
            <a:off x="311700" y="2834125"/>
            <a:ext cx="8520600" cy="1060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SzPts val="358"/>
              <a:buNone/>
            </a:pPr>
            <a:endParaRPr sz="1610" dirty="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ru" b="1">
                <a:latin typeface="Times New Roman"/>
                <a:ea typeface="Times New Roman"/>
                <a:cs typeface="Times New Roman"/>
                <a:sym typeface="Times New Roman"/>
              </a:rPr>
              <a:t>Завдання:</a:t>
            </a:r>
            <a:endParaRPr>
              <a:latin typeface="Times New Roman"/>
              <a:ea typeface="Times New Roman"/>
              <a:cs typeface="Times New Roman"/>
              <a:sym typeface="Times New Roman"/>
            </a:endParaRPr>
          </a:p>
        </p:txBody>
      </p:sp>
      <p:sp>
        <p:nvSpPr>
          <p:cNvPr id="61" name="Google Shape;61;p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ru" sz="2200">
                <a:solidFill>
                  <a:schemeClr val="dk1"/>
                </a:solidFill>
                <a:latin typeface="Times New Roman"/>
                <a:ea typeface="Times New Roman"/>
                <a:cs typeface="Times New Roman"/>
                <a:sym typeface="Times New Roman"/>
              </a:rPr>
              <a:t>До закінчення сесії учасники повинні вміти:</a:t>
            </a:r>
            <a:endParaRPr sz="2200">
              <a:solidFill>
                <a:schemeClr val="dk1"/>
              </a:solidFill>
              <a:latin typeface="Times New Roman"/>
              <a:ea typeface="Times New Roman"/>
              <a:cs typeface="Times New Roman"/>
              <a:sym typeface="Times New Roman"/>
            </a:endParaRPr>
          </a:p>
          <a:p>
            <a:pPr marL="342900" lvl="0" indent="-342900" algn="l" rtl="0">
              <a:lnSpc>
                <a:spcPct val="115000"/>
              </a:lnSpc>
              <a:spcBef>
                <a:spcPts val="0"/>
              </a:spcBef>
              <a:spcAft>
                <a:spcPts val="0"/>
              </a:spcAft>
              <a:buClr>
                <a:schemeClr val="dk1"/>
              </a:buClr>
              <a:buSzPts val="1100"/>
              <a:buFont typeface="Noto Sans Symbols"/>
              <a:buChar char="❑"/>
            </a:pPr>
            <a:r>
              <a:rPr lang="ru" sz="2200">
                <a:solidFill>
                  <a:schemeClr val="dk1"/>
                </a:solidFill>
                <a:latin typeface="Times New Roman"/>
                <a:ea typeface="Times New Roman"/>
                <a:cs typeface="Times New Roman"/>
                <a:sym typeface="Times New Roman"/>
              </a:rPr>
              <a:t> описати структуру ВІЛ, пояснити шляхи передачі ВІЛ;</a:t>
            </a:r>
            <a:endParaRPr sz="2200">
              <a:solidFill>
                <a:schemeClr val="dk1"/>
              </a:solidFill>
              <a:latin typeface="Times New Roman"/>
              <a:ea typeface="Times New Roman"/>
              <a:cs typeface="Times New Roman"/>
              <a:sym typeface="Times New Roman"/>
            </a:endParaRPr>
          </a:p>
          <a:p>
            <a:pPr marL="342900" lvl="0" indent="-342900" algn="l" rtl="0">
              <a:lnSpc>
                <a:spcPct val="115000"/>
              </a:lnSpc>
              <a:spcBef>
                <a:spcPts val="0"/>
              </a:spcBef>
              <a:spcAft>
                <a:spcPts val="0"/>
              </a:spcAft>
              <a:buClr>
                <a:schemeClr val="dk1"/>
              </a:buClr>
              <a:buSzPts val="1100"/>
              <a:buFont typeface="Noto Sans Symbols"/>
              <a:buChar char="❑"/>
            </a:pPr>
            <a:r>
              <a:rPr lang="ru" sz="2200">
                <a:solidFill>
                  <a:schemeClr val="dk1"/>
                </a:solidFill>
                <a:latin typeface="Times New Roman"/>
                <a:ea typeface="Times New Roman"/>
                <a:cs typeface="Times New Roman"/>
                <a:sym typeface="Times New Roman"/>
              </a:rPr>
              <a:t> описати етапи життєвого циклу ВІЛ;</a:t>
            </a:r>
            <a:endParaRPr sz="2200">
              <a:solidFill>
                <a:schemeClr val="dk1"/>
              </a:solidFill>
              <a:latin typeface="Times New Roman"/>
              <a:ea typeface="Times New Roman"/>
              <a:cs typeface="Times New Roman"/>
              <a:sym typeface="Times New Roman"/>
            </a:endParaRPr>
          </a:p>
          <a:p>
            <a:pPr marL="342900" lvl="0" indent="-342900" algn="l" rtl="0">
              <a:lnSpc>
                <a:spcPct val="115000"/>
              </a:lnSpc>
              <a:spcBef>
                <a:spcPts val="0"/>
              </a:spcBef>
              <a:spcAft>
                <a:spcPts val="0"/>
              </a:spcAft>
              <a:buClr>
                <a:schemeClr val="dk1"/>
              </a:buClr>
              <a:buSzPts val="1100"/>
              <a:buFont typeface="Noto Sans Symbols"/>
              <a:buChar char="❑"/>
            </a:pPr>
            <a:r>
              <a:rPr lang="ru" sz="2200">
                <a:solidFill>
                  <a:schemeClr val="dk1"/>
                </a:solidFill>
                <a:latin typeface="Times New Roman"/>
                <a:ea typeface="Times New Roman"/>
                <a:cs typeface="Times New Roman"/>
                <a:sym typeface="Times New Roman"/>
              </a:rPr>
              <a:t> пояснити значення клітин CD4 в імунних процесах організму людини та роль ВН у швидкості прогресії ВІЛ-інфекції;</a:t>
            </a:r>
            <a:endParaRPr sz="2200">
              <a:solidFill>
                <a:schemeClr val="dk1"/>
              </a:solidFill>
              <a:latin typeface="Times New Roman"/>
              <a:ea typeface="Times New Roman"/>
              <a:cs typeface="Times New Roman"/>
              <a:sym typeface="Times New Roman"/>
            </a:endParaRPr>
          </a:p>
          <a:p>
            <a:pPr marL="342900" lvl="0" indent="-342900" algn="l" rtl="0">
              <a:lnSpc>
                <a:spcPct val="115000"/>
              </a:lnSpc>
              <a:spcBef>
                <a:spcPts val="0"/>
              </a:spcBef>
              <a:spcAft>
                <a:spcPts val="0"/>
              </a:spcAft>
              <a:buClr>
                <a:schemeClr val="dk1"/>
              </a:buClr>
              <a:buSzPts val="1100"/>
              <a:buFont typeface="Noto Sans Symbols"/>
              <a:buChar char="❑"/>
            </a:pPr>
            <a:r>
              <a:rPr lang="ru" sz="2200">
                <a:solidFill>
                  <a:schemeClr val="dk1"/>
                </a:solidFill>
                <a:latin typeface="Times New Roman"/>
                <a:ea typeface="Times New Roman"/>
                <a:cs typeface="Times New Roman"/>
                <a:sym typeface="Times New Roman"/>
              </a:rPr>
              <a:t> визначити 4 основні етапи природної течії ВІЛ-інфекції;</a:t>
            </a:r>
            <a:endParaRPr sz="2200">
              <a:solidFill>
                <a:schemeClr val="dk1"/>
              </a:solidFill>
              <a:latin typeface="Times New Roman"/>
              <a:ea typeface="Times New Roman"/>
              <a:cs typeface="Times New Roman"/>
              <a:sym typeface="Times New Roman"/>
            </a:endParaRPr>
          </a:p>
          <a:p>
            <a:pPr marL="342900" lvl="0" indent="-342900" algn="l" rtl="0">
              <a:lnSpc>
                <a:spcPct val="115000"/>
              </a:lnSpc>
              <a:spcBef>
                <a:spcPts val="0"/>
              </a:spcBef>
              <a:spcAft>
                <a:spcPts val="0"/>
              </a:spcAft>
              <a:buClr>
                <a:schemeClr val="dk1"/>
              </a:buClr>
              <a:buSzPts val="1100"/>
              <a:buFont typeface="Noto Sans Symbols"/>
              <a:buChar char="❑"/>
            </a:pPr>
            <a:r>
              <a:rPr lang="ru" sz="2200">
                <a:solidFill>
                  <a:schemeClr val="dk1"/>
                </a:solidFill>
                <a:latin typeface="Times New Roman"/>
                <a:ea typeface="Times New Roman"/>
                <a:cs typeface="Times New Roman"/>
                <a:sym typeface="Times New Roman"/>
              </a:rPr>
              <a:t> вказати фактори, що впливають на прогресію ВІЛ-інфекції;</a:t>
            </a:r>
            <a:endParaRPr sz="2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ts val="18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ru" b="1">
                <a:latin typeface="Times New Roman"/>
                <a:ea typeface="Times New Roman"/>
                <a:cs typeface="Times New Roman"/>
                <a:sym typeface="Times New Roman"/>
              </a:rPr>
              <a:t>Завдання:</a:t>
            </a:r>
            <a:endParaRPr>
              <a:latin typeface="Times New Roman"/>
              <a:ea typeface="Times New Roman"/>
              <a:cs typeface="Times New Roman"/>
              <a:sym typeface="Times New Roman"/>
            </a:endParaRPr>
          </a:p>
        </p:txBody>
      </p:sp>
      <p:sp>
        <p:nvSpPr>
          <p:cNvPr id="67" name="Google Shape;6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fontScale="92500"/>
          </a:bodyPr>
          <a:lstStyle/>
          <a:p>
            <a:pPr marL="342900" lvl="0" indent="-342900" algn="l" rtl="0">
              <a:lnSpc>
                <a:spcPct val="115000"/>
              </a:lnSpc>
              <a:spcBef>
                <a:spcPts val="0"/>
              </a:spcBef>
              <a:spcAft>
                <a:spcPts val="0"/>
              </a:spcAft>
              <a:buClr>
                <a:schemeClr val="dk1"/>
              </a:buClr>
              <a:buSzPct val="45832"/>
              <a:buFont typeface="Noto Sans Symbols"/>
              <a:buChar char="❑"/>
            </a:pPr>
            <a:r>
              <a:rPr lang="ru" sz="2200">
                <a:solidFill>
                  <a:schemeClr val="dk1"/>
                </a:solidFill>
                <a:latin typeface="Times New Roman"/>
                <a:ea typeface="Times New Roman"/>
                <a:cs typeface="Times New Roman"/>
                <a:sym typeface="Times New Roman"/>
              </a:rPr>
              <a:t>знати клінічну класифікацію стадій ВІЛ-інфекції у дорослих та підлітків (на основі переглянутої класифікації ВООЗ, 2006);</a:t>
            </a:r>
            <a:endParaRPr sz="2200">
              <a:solidFill>
                <a:schemeClr val="dk1"/>
              </a:solidFill>
              <a:latin typeface="Times New Roman"/>
              <a:ea typeface="Times New Roman"/>
              <a:cs typeface="Times New Roman"/>
              <a:sym typeface="Times New Roman"/>
            </a:endParaRPr>
          </a:p>
          <a:p>
            <a:pPr marL="342900" lvl="0" indent="-342900" algn="l" rtl="0">
              <a:lnSpc>
                <a:spcPct val="115000"/>
              </a:lnSpc>
              <a:spcBef>
                <a:spcPts val="0"/>
              </a:spcBef>
              <a:spcAft>
                <a:spcPts val="0"/>
              </a:spcAft>
              <a:buClr>
                <a:schemeClr val="dk1"/>
              </a:buClr>
              <a:buSzPct val="45832"/>
              <a:buFont typeface="Noto Sans Symbols"/>
              <a:buChar char="❑"/>
            </a:pPr>
            <a:r>
              <a:rPr lang="ru" sz="2200">
                <a:solidFill>
                  <a:schemeClr val="dk1"/>
                </a:solidFill>
                <a:latin typeface="Times New Roman"/>
                <a:ea typeface="Times New Roman"/>
                <a:cs typeface="Times New Roman"/>
                <a:sym typeface="Times New Roman"/>
              </a:rPr>
              <a:t>навчитися проводити діагностику та лікування опортуністичних інфекцій;</a:t>
            </a:r>
            <a:endParaRPr sz="2200">
              <a:solidFill>
                <a:schemeClr val="dk1"/>
              </a:solidFill>
              <a:latin typeface="Times New Roman"/>
              <a:ea typeface="Times New Roman"/>
              <a:cs typeface="Times New Roman"/>
              <a:sym typeface="Times New Roman"/>
            </a:endParaRPr>
          </a:p>
          <a:p>
            <a:pPr marL="342900" lvl="0" indent="-342900" algn="l" rtl="0">
              <a:lnSpc>
                <a:spcPct val="115000"/>
              </a:lnSpc>
              <a:spcBef>
                <a:spcPts val="0"/>
              </a:spcBef>
              <a:spcAft>
                <a:spcPts val="0"/>
              </a:spcAft>
              <a:buClr>
                <a:schemeClr val="dk1"/>
              </a:buClr>
              <a:buSzPct val="45832"/>
              <a:buFont typeface="Noto Sans Symbols"/>
              <a:buChar char="❑"/>
            </a:pPr>
            <a:r>
              <a:rPr lang="ru" sz="2200">
                <a:solidFill>
                  <a:schemeClr val="dk1"/>
                </a:solidFill>
                <a:latin typeface="Times New Roman"/>
                <a:ea typeface="Times New Roman"/>
                <a:cs typeface="Times New Roman"/>
                <a:sym typeface="Times New Roman"/>
              </a:rPr>
              <a:t>застосовувати у своїй практиці сучасні підходи до діагностики та лікування ВІЛ-інфекції;</a:t>
            </a:r>
            <a:endParaRPr sz="2200">
              <a:solidFill>
                <a:schemeClr val="dk1"/>
              </a:solidFill>
              <a:latin typeface="Times New Roman"/>
              <a:ea typeface="Times New Roman"/>
              <a:cs typeface="Times New Roman"/>
              <a:sym typeface="Times New Roman"/>
            </a:endParaRPr>
          </a:p>
          <a:p>
            <a:pPr marL="342900" lvl="0" indent="-342900" algn="l" rtl="0">
              <a:lnSpc>
                <a:spcPct val="115000"/>
              </a:lnSpc>
              <a:spcBef>
                <a:spcPts val="0"/>
              </a:spcBef>
              <a:spcAft>
                <a:spcPts val="0"/>
              </a:spcAft>
              <a:buClr>
                <a:schemeClr val="dk1"/>
              </a:buClr>
              <a:buSzPct val="45832"/>
              <a:buFont typeface="Noto Sans Symbols"/>
              <a:buChar char="❑"/>
            </a:pPr>
            <a:r>
              <a:rPr lang="ru" sz="2200">
                <a:solidFill>
                  <a:schemeClr val="dk1"/>
                </a:solidFill>
                <a:latin typeface="Times New Roman"/>
                <a:ea typeface="Times New Roman"/>
                <a:cs typeface="Times New Roman"/>
                <a:sym typeface="Times New Roman"/>
              </a:rPr>
              <a:t>ознайомитись із нормативно-правовою базою України з питань ВІЛ-інфекції;</a:t>
            </a:r>
            <a:endParaRPr sz="2200">
              <a:solidFill>
                <a:schemeClr val="dk1"/>
              </a:solidFill>
              <a:latin typeface="Times New Roman"/>
              <a:ea typeface="Times New Roman"/>
              <a:cs typeface="Times New Roman"/>
              <a:sym typeface="Times New Roman"/>
            </a:endParaRPr>
          </a:p>
          <a:p>
            <a:pPr marL="342900" lvl="0" indent="-342900" algn="l" rtl="0">
              <a:lnSpc>
                <a:spcPct val="115000"/>
              </a:lnSpc>
              <a:spcBef>
                <a:spcPts val="0"/>
              </a:spcBef>
              <a:spcAft>
                <a:spcPts val="0"/>
              </a:spcAft>
              <a:buClr>
                <a:schemeClr val="dk1"/>
              </a:buClr>
              <a:buSzPct val="45833"/>
              <a:buFont typeface="Noto Sans Symbols"/>
              <a:buChar char="❑"/>
            </a:pPr>
            <a:r>
              <a:rPr lang="ru" sz="2400">
                <a:solidFill>
                  <a:schemeClr val="dk1"/>
                </a:solidFill>
                <a:latin typeface="Times New Roman"/>
                <a:ea typeface="Times New Roman"/>
                <a:cs typeface="Times New Roman"/>
                <a:sym typeface="Times New Roman"/>
              </a:rPr>
              <a:t>навчитися проводити специфічну </a:t>
            </a:r>
            <a:r>
              <a:rPr lang="ru" sz="2200">
                <a:solidFill>
                  <a:schemeClr val="dk1"/>
                </a:solidFill>
                <a:latin typeface="Times New Roman"/>
                <a:ea typeface="Times New Roman"/>
                <a:cs typeface="Times New Roman"/>
                <a:sym typeface="Times New Roman"/>
              </a:rPr>
              <a:t>та неспецифічну профілактику.</a:t>
            </a:r>
            <a:endParaRPr sz="2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ct val="108108"/>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4"/>
          <p:cNvPicPr preferRelativeResize="0"/>
          <p:nvPr/>
        </p:nvPicPr>
        <p:blipFill rotWithShape="1">
          <a:blip r:embed="rId3">
            <a:alphaModFix/>
          </a:blip>
          <a:srcRect/>
          <a:stretch/>
        </p:blipFill>
        <p:spPr>
          <a:xfrm>
            <a:off x="152400" y="152400"/>
            <a:ext cx="8484925" cy="48387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5"/>
          <p:cNvSpPr txBox="1"/>
          <p:nvPr/>
        </p:nvSpPr>
        <p:spPr>
          <a:xfrm>
            <a:off x="0" y="-150724"/>
            <a:ext cx="9144000" cy="48013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endParaRPr sz="1700" b="1" i="0" u="none" strike="noStrike" cap="none">
              <a:solidFill>
                <a:srgbClr val="0070C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r>
              <a:rPr lang="ru" sz="1700" b="1" i="0" u="none" strike="noStrike" cap="none">
                <a:solidFill>
                  <a:srgbClr val="0070C0"/>
                </a:solidFill>
                <a:latin typeface="Times New Roman"/>
                <a:ea typeface="Times New Roman"/>
                <a:cs typeface="Times New Roman"/>
                <a:sym typeface="Times New Roman"/>
              </a:rPr>
              <a:t>Актуальність теми</a:t>
            </a:r>
            <a:endParaRPr/>
          </a:p>
          <a:p>
            <a:pPr marL="0" marR="0" lvl="0" indent="0" algn="just" rtl="0">
              <a:lnSpc>
                <a:spcPct val="100000"/>
              </a:lnSpc>
              <a:spcBef>
                <a:spcPts val="0"/>
              </a:spcBef>
              <a:spcAft>
                <a:spcPts val="0"/>
              </a:spcAft>
              <a:buNone/>
            </a:pPr>
            <a:r>
              <a:rPr lang="ru" sz="1700" b="0" i="0" u="none" strike="noStrike" cap="none">
                <a:solidFill>
                  <a:schemeClr val="dk1"/>
                </a:solidFill>
                <a:latin typeface="Times New Roman"/>
                <a:ea typeface="Times New Roman"/>
                <a:cs typeface="Times New Roman"/>
                <a:sym typeface="Times New Roman"/>
              </a:rPr>
              <a:t>Загалом у світі з ВІЛ-інфекцією мешкає близько </a:t>
            </a:r>
            <a:r>
              <a:rPr lang="ru" sz="1700" b="1" i="0" u="none" strike="noStrike" cap="none">
                <a:solidFill>
                  <a:schemeClr val="dk1"/>
                </a:solidFill>
                <a:latin typeface="Times New Roman"/>
                <a:ea typeface="Times New Roman"/>
                <a:cs typeface="Times New Roman"/>
                <a:sym typeface="Times New Roman"/>
              </a:rPr>
              <a:t>38,4 млн ​​осіб (30.2 - 45.1 млн). </a:t>
            </a:r>
            <a:r>
              <a:rPr lang="ru" sz="1700" b="0" i="0" u="none" strike="noStrike" cap="none">
                <a:solidFill>
                  <a:srgbClr val="000000"/>
                </a:solidFill>
                <a:latin typeface="Times New Roman"/>
                <a:ea typeface="Times New Roman"/>
                <a:cs typeface="Times New Roman"/>
                <a:sym typeface="Times New Roman"/>
              </a:rPr>
              <a:t>Так, у 2021 році у світі було зафіксовано близько </a:t>
            </a:r>
            <a:r>
              <a:rPr lang="ru" sz="1700" b="1" i="0" u="none" strike="noStrike" cap="none">
                <a:solidFill>
                  <a:srgbClr val="000000"/>
                </a:solidFill>
                <a:latin typeface="Times New Roman"/>
                <a:ea typeface="Times New Roman"/>
                <a:cs typeface="Times New Roman"/>
                <a:sym typeface="Times New Roman"/>
              </a:rPr>
              <a:t>1,5 млн нових випадків захворювання</a:t>
            </a:r>
            <a:r>
              <a:rPr lang="ru" sz="1700" b="0" i="0" u="none" strike="noStrike" cap="none">
                <a:solidFill>
                  <a:srgbClr val="000000"/>
                </a:solidFill>
                <a:latin typeface="Times New Roman"/>
                <a:ea typeface="Times New Roman"/>
                <a:cs typeface="Times New Roman"/>
                <a:sym typeface="Times New Roman"/>
              </a:rPr>
              <a:t>, тоді як раніше планувалося знизити цю кількість до менш ніж півмільйона.  </a:t>
            </a:r>
            <a:endParaRPr sz="17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r>
              <a:rPr lang="ru" sz="1700" b="1" i="0" u="none" strike="noStrike" cap="none">
                <a:solidFill>
                  <a:srgbClr val="0070C0"/>
                </a:solidFill>
                <a:latin typeface="Times New Roman"/>
                <a:ea typeface="Times New Roman"/>
                <a:cs typeface="Times New Roman"/>
                <a:sym typeface="Times New Roman"/>
              </a:rPr>
              <a:t>Епідемічна ситуація з ВІЛ-інфекції в Україні станом на 01.04.2023</a:t>
            </a:r>
            <a:endParaRPr/>
          </a:p>
          <a:p>
            <a:pPr marL="0" marR="0" lvl="0" indent="0" algn="just" rtl="0">
              <a:lnSpc>
                <a:spcPct val="100000"/>
              </a:lnSpc>
              <a:spcBef>
                <a:spcPts val="0"/>
              </a:spcBef>
              <a:spcAft>
                <a:spcPts val="0"/>
              </a:spcAft>
              <a:buNone/>
            </a:pPr>
            <a:r>
              <a:rPr lang="ru" sz="1700" b="1" i="0" u="none" strike="noStrike" cap="none">
                <a:solidFill>
                  <a:srgbClr val="333333"/>
                </a:solidFill>
                <a:latin typeface="Times New Roman"/>
                <a:ea typeface="Times New Roman"/>
                <a:cs typeface="Times New Roman"/>
                <a:sym typeface="Times New Roman"/>
              </a:rPr>
              <a:t>    На кінець 2022 року в Україні проживало 245 000 ВІЛ-позитивних людей</a:t>
            </a:r>
            <a:r>
              <a:rPr lang="ru" sz="1700" b="0" i="0" u="none" strike="noStrike" cap="none">
                <a:solidFill>
                  <a:srgbClr val="333333"/>
                </a:solidFill>
                <a:latin typeface="Times New Roman"/>
                <a:ea typeface="Times New Roman"/>
                <a:cs typeface="Times New Roman"/>
                <a:sym typeface="Times New Roman"/>
              </a:rPr>
              <a:t>. З початком повномасштабної війни на території України у лютому 2022 року постали проблеми щодо забезпечення епіднагляду за ВІЛ-інфекцією, ускладнилася логістика надання послуг із профілактики, тестування, лікування від ВІЛ-інфекції та клініко-лабораторного моніторингу перебігу ВІЛ/СНІДу серед людей, які живуть з ВІЛ (ЛЖВ), насамперед у південно-східних регіонах. </a:t>
            </a:r>
            <a:endParaRPr/>
          </a:p>
          <a:p>
            <a:pPr marL="0" marR="0" lvl="0" indent="0" algn="just" rtl="0">
              <a:lnSpc>
                <a:spcPct val="100000"/>
              </a:lnSpc>
              <a:spcBef>
                <a:spcPts val="0"/>
              </a:spcBef>
              <a:spcAft>
                <a:spcPts val="0"/>
              </a:spcAft>
              <a:buNone/>
            </a:pPr>
            <a:r>
              <a:rPr lang="ru" sz="1700" b="0" i="0" u="none" strike="noStrike" cap="none">
                <a:solidFill>
                  <a:srgbClr val="333333"/>
                </a:solidFill>
                <a:latin typeface="Times New Roman"/>
                <a:ea typeface="Times New Roman"/>
                <a:cs typeface="Times New Roman"/>
                <a:sym typeface="Times New Roman"/>
              </a:rPr>
              <a:t>    Очікуваним є зменшення кількості виявлених ВІЛ-позитивних осіб за результатами верифікаційних досліджень. Порівняно з аналогічним періодом довоєнного року, кількість діагностованих випадків ВІЛ-інфекції </a:t>
            </a:r>
            <a:r>
              <a:rPr lang="ru" sz="1700" b="1" i="0" u="none" strike="noStrike" cap="none">
                <a:solidFill>
                  <a:srgbClr val="333333"/>
                </a:solidFill>
                <a:latin typeface="Times New Roman"/>
                <a:ea typeface="Times New Roman"/>
                <a:cs typeface="Times New Roman"/>
                <a:sym typeface="Times New Roman"/>
              </a:rPr>
              <a:t>зменшилася на 26,5% </a:t>
            </a:r>
            <a:r>
              <a:rPr lang="ru" sz="1700" b="0" i="0" u="none" strike="noStrike" cap="none">
                <a:solidFill>
                  <a:srgbClr val="333333"/>
                </a:solidFill>
                <a:latin typeface="Times New Roman"/>
                <a:ea typeface="Times New Roman"/>
                <a:cs typeface="Times New Roman"/>
                <a:sym typeface="Times New Roman"/>
              </a:rPr>
              <a:t>, зокрема на сході країни; у центральних та західних регіонах людей з ВІЛ-інфекцією було виявлено більше: </a:t>
            </a:r>
            <a:r>
              <a:rPr lang="ru" sz="1700" b="1" i="0" u="none" strike="noStrike" cap="none">
                <a:solidFill>
                  <a:srgbClr val="333333"/>
                </a:solidFill>
                <a:latin typeface="Times New Roman"/>
                <a:ea typeface="Times New Roman"/>
                <a:cs typeface="Times New Roman"/>
                <a:sym typeface="Times New Roman"/>
              </a:rPr>
              <a:t>Івано-Франківська (+ 64,3%), Сумська (+ 51,6%), Хмельницька ( + 53,4%), Львівська ( + 39,3%), Полтавська ( + 33,8%).</a:t>
            </a:r>
            <a:endParaRPr sz="1700" b="1" i="0" u="none" strike="noStrike" cap="none">
              <a:solidFill>
                <a:srgbClr val="004188"/>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6"/>
          <p:cNvSpPr txBox="1"/>
          <p:nvPr/>
        </p:nvSpPr>
        <p:spPr>
          <a:xfrm>
            <a:off x="571500" y="457200"/>
            <a:ext cx="792480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ru" sz="1800" b="0" i="0" u="none" strike="noStrike" cap="none">
                <a:solidFill>
                  <a:srgbClr val="333333"/>
                </a:solidFill>
                <a:latin typeface="Times New Roman"/>
                <a:ea typeface="Times New Roman"/>
                <a:cs typeface="Times New Roman"/>
                <a:sym typeface="Times New Roman"/>
              </a:rPr>
              <a:t> Кількість нових випадків ВІЛ-інфекції в Україні</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aphicFrame>
        <p:nvGraphicFramePr>
          <p:cNvPr id="83" name="Google Shape;83;p6"/>
          <p:cNvGraphicFramePr/>
          <p:nvPr/>
        </p:nvGraphicFramePr>
        <p:xfrm>
          <a:off x="800100" y="1219200"/>
          <a:ext cx="7410500" cy="3188925"/>
        </p:xfrm>
        <a:graphic>
          <a:graphicData uri="http://schemas.openxmlformats.org/drawingml/2006/table">
            <a:tbl>
              <a:tblPr firstRow="1" bandRow="1">
                <a:noFill/>
                <a:tableStyleId>{B8FA5705-F734-4CD1-BCF9-474C26852C29}</a:tableStyleId>
              </a:tblPr>
              <a:tblGrid>
                <a:gridCol w="1852625">
                  <a:extLst>
                    <a:ext uri="{9D8B030D-6E8A-4147-A177-3AD203B41FA5}">
                      <a16:colId xmlns:a16="http://schemas.microsoft.com/office/drawing/2014/main" xmlns="" val="20000"/>
                    </a:ext>
                  </a:extLst>
                </a:gridCol>
                <a:gridCol w="1852625">
                  <a:extLst>
                    <a:ext uri="{9D8B030D-6E8A-4147-A177-3AD203B41FA5}">
                      <a16:colId xmlns:a16="http://schemas.microsoft.com/office/drawing/2014/main" xmlns="" val="20001"/>
                    </a:ext>
                  </a:extLst>
                </a:gridCol>
                <a:gridCol w="1852625">
                  <a:extLst>
                    <a:ext uri="{9D8B030D-6E8A-4147-A177-3AD203B41FA5}">
                      <a16:colId xmlns:a16="http://schemas.microsoft.com/office/drawing/2014/main" xmlns="" val="20002"/>
                    </a:ext>
                  </a:extLst>
                </a:gridCol>
                <a:gridCol w="1852625">
                  <a:extLst>
                    <a:ext uri="{9D8B030D-6E8A-4147-A177-3AD203B41FA5}">
                      <a16:colId xmlns:a16="http://schemas.microsoft.com/office/drawing/2014/main" xmlns="" val="20003"/>
                    </a:ext>
                  </a:extLst>
                </a:gridCol>
              </a:tblGrid>
              <a:tr h="597225">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2021</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2022</a:t>
                      </a:r>
                      <a:endParaRPr/>
                    </a:p>
                  </a:txBody>
                  <a:tcPr marL="91450" marR="91450" marT="45725" marB="45725"/>
                </a:tc>
                <a:tc>
                  <a:txBody>
                    <a:bodyPr/>
                    <a:lstStyle/>
                    <a:p>
                      <a:pPr marL="0" marR="0" lvl="0" indent="0" algn="ctr"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xmlns="" val="10000"/>
                  </a:ext>
                </a:extLst>
              </a:tr>
              <a:tr h="597225">
                <a:tc>
                  <a:txBody>
                    <a:bodyPr/>
                    <a:lstStyle/>
                    <a:p>
                      <a:pPr marL="0" marR="0" lvl="0" indent="0" algn="l" rtl="0">
                        <a:lnSpc>
                          <a:spcPct val="100000"/>
                        </a:lnSpc>
                        <a:spcBef>
                          <a:spcPts val="0"/>
                        </a:spcBef>
                        <a:spcAft>
                          <a:spcPts val="0"/>
                        </a:spcAft>
                        <a:buClr>
                          <a:srgbClr val="000000"/>
                        </a:buClr>
                        <a:buSzPts val="1400"/>
                        <a:buFont typeface="Arial"/>
                        <a:buNone/>
                      </a:pPr>
                      <a:r>
                        <a:rPr lang="ru" sz="1400" u="none" strike="noStrike" cap="none"/>
                        <a:t>Громадяни України</a:t>
                      </a:r>
                      <a:endParaRPr/>
                    </a:p>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15 360</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12 212</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-20%</a:t>
                      </a:r>
                      <a:endParaRPr/>
                    </a:p>
                  </a:txBody>
                  <a:tcPr marL="91450" marR="91450" marT="45725" marB="45725"/>
                </a:tc>
                <a:extLst>
                  <a:ext uri="{0D108BD9-81ED-4DB2-BD59-A6C34878D82A}">
                    <a16:rowId xmlns:a16="http://schemas.microsoft.com/office/drawing/2014/main" xmlns="" val="10001"/>
                  </a:ext>
                </a:extLst>
              </a:tr>
              <a:tr h="597225">
                <a:tc>
                  <a:txBody>
                    <a:bodyPr/>
                    <a:lstStyle/>
                    <a:p>
                      <a:pPr marL="0" marR="0" lvl="0" indent="0" algn="l" rtl="0">
                        <a:lnSpc>
                          <a:spcPct val="100000"/>
                        </a:lnSpc>
                        <a:spcBef>
                          <a:spcPts val="0"/>
                        </a:spcBef>
                        <a:spcAft>
                          <a:spcPts val="0"/>
                        </a:spcAft>
                        <a:buNone/>
                      </a:pPr>
                      <a:r>
                        <a:rPr lang="ru" sz="1400" u="none" strike="noStrike" cap="none"/>
                        <a:t>Жінки віком 15-49 років</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4 585</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3 323</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-28%</a:t>
                      </a:r>
                      <a:endParaRPr/>
                    </a:p>
                  </a:txBody>
                  <a:tcPr marL="91450" marR="91450" marT="45725" marB="45725"/>
                </a:tc>
                <a:extLst>
                  <a:ext uri="{0D108BD9-81ED-4DB2-BD59-A6C34878D82A}">
                    <a16:rowId xmlns:a16="http://schemas.microsoft.com/office/drawing/2014/main" xmlns="" val="10002"/>
                  </a:ext>
                </a:extLst>
              </a:tr>
              <a:tr h="597225">
                <a:tc>
                  <a:txBody>
                    <a:bodyPr/>
                    <a:lstStyle/>
                    <a:p>
                      <a:pPr marL="0" marR="0" lvl="0" indent="0" algn="l" rtl="0">
                        <a:lnSpc>
                          <a:spcPct val="100000"/>
                        </a:lnSpc>
                        <a:spcBef>
                          <a:spcPts val="0"/>
                        </a:spcBef>
                        <a:spcAft>
                          <a:spcPts val="0"/>
                        </a:spcAft>
                        <a:buNone/>
                      </a:pPr>
                      <a:r>
                        <a:rPr lang="ru" sz="1400" u="none" strike="noStrike" cap="none"/>
                        <a:t>Вагітні жінки</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1 857</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1 416</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-24%</a:t>
                      </a:r>
                      <a:endParaRPr/>
                    </a:p>
                  </a:txBody>
                  <a:tcPr marL="91450" marR="91450" marT="45725" marB="45725"/>
                </a:tc>
                <a:extLst>
                  <a:ext uri="{0D108BD9-81ED-4DB2-BD59-A6C34878D82A}">
                    <a16:rowId xmlns:a16="http://schemas.microsoft.com/office/drawing/2014/main" xmlns="" val="10003"/>
                  </a:ext>
                </a:extLst>
              </a:tr>
              <a:tr h="800025">
                <a:tc>
                  <a:txBody>
                    <a:bodyPr/>
                    <a:lstStyle/>
                    <a:p>
                      <a:pPr marL="0" marR="0" lvl="0" indent="0" algn="l" rtl="0">
                        <a:lnSpc>
                          <a:spcPct val="100000"/>
                        </a:lnSpc>
                        <a:spcBef>
                          <a:spcPts val="0"/>
                        </a:spcBef>
                        <a:spcAft>
                          <a:spcPts val="0"/>
                        </a:spcAft>
                        <a:buNone/>
                      </a:pPr>
                      <a:r>
                        <a:rPr lang="ru" sz="1400" u="none" strike="noStrike" cap="none"/>
                        <a:t>Діти, народженні від ВІЛ-позитивних жінок</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24</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21</a:t>
                      </a:r>
                      <a:endParaRPr/>
                    </a:p>
                  </a:txBody>
                  <a:tcPr marL="91450" marR="91450" marT="45725" marB="45725"/>
                </a:tc>
                <a:tc>
                  <a:txBody>
                    <a:bodyPr/>
                    <a:lstStyle/>
                    <a:p>
                      <a:pPr marL="0" marR="0" lvl="0" indent="0" algn="ctr" rtl="0">
                        <a:lnSpc>
                          <a:spcPct val="100000"/>
                        </a:lnSpc>
                        <a:spcBef>
                          <a:spcPts val="0"/>
                        </a:spcBef>
                        <a:spcAft>
                          <a:spcPts val="0"/>
                        </a:spcAft>
                        <a:buNone/>
                      </a:pPr>
                      <a:r>
                        <a:rPr lang="ru" sz="1400" u="none" strike="noStrike" cap="none"/>
                        <a:t>-12%</a:t>
                      </a:r>
                      <a:endParaRPr/>
                    </a:p>
                  </a:txBody>
                  <a:tcPr marL="91450" marR="91450" marT="45725" marB="45725"/>
                </a:tc>
                <a:extLst>
                  <a:ext uri="{0D108BD9-81ED-4DB2-BD59-A6C34878D82A}">
                    <a16:rowId xmlns:a16="http://schemas.microsoft.com/office/drawing/2014/main" xmlns=""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7"/>
          <p:cNvSpPr txBox="1"/>
          <p:nvPr/>
        </p:nvSpPr>
        <p:spPr>
          <a:xfrm>
            <a:off x="0" y="264054"/>
            <a:ext cx="9053565" cy="440120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ru" sz="1800" b="0" i="0" u="none" strike="noStrike" cap="none">
                <a:solidFill>
                  <a:srgbClr val="333333"/>
                </a:solidFill>
                <a:latin typeface="Times New Roman"/>
                <a:ea typeface="Times New Roman"/>
                <a:cs typeface="Times New Roman"/>
                <a:sym typeface="Times New Roman"/>
              </a:rPr>
              <a:t>    Станом на </a:t>
            </a:r>
            <a:r>
              <a:rPr lang="ru" sz="1800" b="1" i="0" u="none" strike="noStrike" cap="none">
                <a:solidFill>
                  <a:srgbClr val="333333"/>
                </a:solidFill>
                <a:latin typeface="Times New Roman"/>
                <a:ea typeface="Times New Roman"/>
                <a:cs typeface="Times New Roman"/>
                <a:sym typeface="Times New Roman"/>
              </a:rPr>
              <a:t>01.04.2023</a:t>
            </a:r>
            <a:r>
              <a:rPr lang="ru" sz="1800" b="0" i="0" u="none" strike="noStrike" cap="none">
                <a:solidFill>
                  <a:srgbClr val="333333"/>
                </a:solidFill>
                <a:latin typeface="Times New Roman"/>
                <a:ea typeface="Times New Roman"/>
                <a:cs typeface="Times New Roman"/>
                <a:sym typeface="Times New Roman"/>
              </a:rPr>
              <a:t> у закладах охорони здоров’я під медичним наглядом перебували </a:t>
            </a:r>
            <a:r>
              <a:rPr lang="ru" sz="1800" b="1" i="0" u="none" strike="noStrike" cap="none">
                <a:solidFill>
                  <a:srgbClr val="333333"/>
                </a:solidFill>
                <a:latin typeface="Times New Roman"/>
                <a:ea typeface="Times New Roman"/>
                <a:cs typeface="Times New Roman"/>
                <a:sym typeface="Times New Roman"/>
              </a:rPr>
              <a:t>157 992 людини</a:t>
            </a:r>
            <a:r>
              <a:rPr lang="ru" sz="1800" b="0" i="0" u="none" strike="noStrike" cap="none">
                <a:solidFill>
                  <a:srgbClr val="333333"/>
                </a:solidFill>
                <a:latin typeface="Times New Roman"/>
                <a:ea typeface="Times New Roman"/>
                <a:cs typeface="Times New Roman"/>
                <a:sym typeface="Times New Roman"/>
              </a:rPr>
              <a:t>, які живуть з ВІЛ, що становить </a:t>
            </a:r>
            <a:r>
              <a:rPr lang="ru" sz="1800" b="1" i="0" u="none" strike="noStrike" cap="none">
                <a:solidFill>
                  <a:srgbClr val="333333"/>
                </a:solidFill>
                <a:latin typeface="Times New Roman"/>
                <a:ea typeface="Times New Roman"/>
                <a:cs typeface="Times New Roman"/>
                <a:sym typeface="Times New Roman"/>
              </a:rPr>
              <a:t>385,2</a:t>
            </a:r>
            <a:r>
              <a:rPr lang="ru" sz="1800" b="0" i="0" u="none" strike="noStrike" cap="none">
                <a:solidFill>
                  <a:srgbClr val="333333"/>
                </a:solidFill>
                <a:latin typeface="Times New Roman"/>
                <a:ea typeface="Times New Roman"/>
                <a:cs typeface="Times New Roman"/>
                <a:sym typeface="Times New Roman"/>
              </a:rPr>
              <a:t> на </a:t>
            </a:r>
            <a:r>
              <a:rPr lang="ru" sz="1800" b="1" i="0" u="none" strike="noStrike" cap="none">
                <a:solidFill>
                  <a:srgbClr val="333333"/>
                </a:solidFill>
                <a:latin typeface="Times New Roman"/>
                <a:ea typeface="Times New Roman"/>
                <a:cs typeface="Times New Roman"/>
                <a:sym typeface="Times New Roman"/>
              </a:rPr>
              <a:t>100 000 населення. </a:t>
            </a:r>
            <a:endParaRPr/>
          </a:p>
          <a:p>
            <a:pPr marL="0" marR="0" lvl="0" indent="0" algn="just" rtl="0">
              <a:lnSpc>
                <a:spcPct val="100000"/>
              </a:lnSpc>
              <a:spcBef>
                <a:spcPts val="0"/>
              </a:spcBef>
              <a:spcAft>
                <a:spcPts val="0"/>
              </a:spcAft>
              <a:buNone/>
            </a:pPr>
            <a:r>
              <a:rPr lang="ru" sz="1800" b="0" i="0" u="none" strike="noStrike" cap="none">
                <a:solidFill>
                  <a:srgbClr val="333333"/>
                </a:solidFill>
                <a:latin typeface="Times New Roman"/>
                <a:ea typeface="Times New Roman"/>
                <a:cs typeface="Times New Roman"/>
                <a:sym typeface="Times New Roman"/>
              </a:rPr>
              <a:t>    </a:t>
            </a:r>
            <a:endParaRPr/>
          </a:p>
          <a:p>
            <a:pPr marL="0" marR="0" lvl="0" indent="0" algn="just" rtl="0">
              <a:lnSpc>
                <a:spcPct val="100000"/>
              </a:lnSpc>
              <a:spcBef>
                <a:spcPts val="0"/>
              </a:spcBef>
              <a:spcAft>
                <a:spcPts val="0"/>
              </a:spcAft>
              <a:buNone/>
            </a:pPr>
            <a:r>
              <a:rPr lang="ru" sz="1800" b="1" i="0" u="none" strike="noStrike" cap="none">
                <a:solidFill>
                  <a:srgbClr val="333333"/>
                </a:solidFill>
                <a:latin typeface="Times New Roman"/>
                <a:ea typeface="Times New Roman"/>
                <a:cs typeface="Times New Roman"/>
                <a:sym typeface="Times New Roman"/>
              </a:rPr>
              <a:t>За даними офіційної реєстрації, найвищій рівень поширеності ВІЛ-інфекції на 100 000 населення — в Одеській (1 150,6), Дніпропетровській (955,9), Миколаївській (747,4), Херсонській (442,9), Київській (458,4), Чернігівській (432,0) областях та у м. Київ (633,3). </a:t>
            </a:r>
            <a:endParaRPr/>
          </a:p>
          <a:p>
            <a:pPr marL="0" marR="0" lvl="0" indent="0" algn="just" rtl="0">
              <a:lnSpc>
                <a:spcPct val="100000"/>
              </a:lnSpc>
              <a:spcBef>
                <a:spcPts val="0"/>
              </a:spcBef>
              <a:spcAft>
                <a:spcPts val="0"/>
              </a:spcAft>
              <a:buNone/>
            </a:pPr>
            <a:r>
              <a:rPr lang="ru" sz="1800" b="0" i="0" u="none" strike="noStrike" cap="none">
                <a:solidFill>
                  <a:srgbClr val="333333"/>
                </a:solidFill>
                <a:latin typeface="Times New Roman"/>
                <a:ea typeface="Times New Roman"/>
                <a:cs typeface="Times New Roman"/>
                <a:sym typeface="Times New Roman"/>
              </a:rPr>
              <a:t>     Порівняно з аналогічним періодом 2022 року диспансерна група по Україні збільшилася в 2023 році </a:t>
            </a:r>
            <a:r>
              <a:rPr lang="ru" sz="1800" b="1" i="0" u="none" strike="noStrike" cap="none">
                <a:solidFill>
                  <a:srgbClr val="333333"/>
                </a:solidFill>
                <a:latin typeface="Times New Roman"/>
                <a:ea typeface="Times New Roman"/>
                <a:cs typeface="Times New Roman"/>
                <a:sym typeface="Times New Roman"/>
              </a:rPr>
              <a:t>на 10%.</a:t>
            </a:r>
            <a:endParaRPr sz="1800" b="0" i="0" u="none" strike="noStrike" cap="none">
              <a:solidFill>
                <a:srgbClr val="333333"/>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None/>
            </a:pPr>
            <a:r>
              <a:rPr lang="ru" sz="1800" b="0" i="0" u="none" strike="noStrike" cap="none">
                <a:solidFill>
                  <a:srgbClr val="333333"/>
                </a:solidFill>
                <a:latin typeface="Times New Roman"/>
                <a:ea typeface="Times New Roman"/>
                <a:cs typeface="Times New Roman"/>
                <a:sym typeface="Times New Roman"/>
              </a:rPr>
              <a:t>     Найвищий приріст відбувся у м. Київ (+ 40%), Рівненській (+ 22%) та Львівській (+ 12%) областях. Негативний приріст диспансерної групи спостерігають у Волинській (– 2%) області та в регіонах, які найбільше постраждали внаслідок масштабної війни на території країни: Херсонська (– 8%) та Луганська (– 11%) області, а для Донеччини неможливо здійснити аналіз.</a:t>
            </a:r>
            <a:endParaRPr/>
          </a:p>
          <a:p>
            <a:pPr marL="0" marR="0" lvl="0" indent="0" algn="l" rtl="0">
              <a:lnSpc>
                <a:spcPct val="100000"/>
              </a:lnSpc>
              <a:spcBef>
                <a:spcPts val="0"/>
              </a:spcBef>
              <a:spcAft>
                <a:spcPts val="0"/>
              </a:spcAft>
              <a:buNone/>
            </a:pPr>
            <a:r>
              <a:rPr lang="ru" sz="1400" b="0" i="0" u="none" strike="noStrike" cap="none">
                <a:solidFill>
                  <a:srgbClr val="000000"/>
                </a:solidFill>
                <a:latin typeface="Arial"/>
                <a:ea typeface="Arial"/>
                <a:cs typeface="Arial"/>
                <a:sym typeface="Arial"/>
              </a:rPr>
              <a:t/>
            </a:r>
            <a:br>
              <a:rPr lang="ru" sz="1400" b="0" i="0" u="none" strike="noStrike" cap="none">
                <a:solidFill>
                  <a:srgbClr val="000000"/>
                </a:solidFill>
                <a:latin typeface="Arial"/>
                <a:ea typeface="Arial"/>
                <a:cs typeface="Arial"/>
                <a:sym typeface="Arial"/>
              </a:rPr>
            </a:b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8"/>
          <p:cNvPicPr preferRelativeResize="0"/>
          <p:nvPr/>
        </p:nvPicPr>
        <p:blipFill rotWithShape="1">
          <a:blip r:embed="rId3">
            <a:alphaModFix/>
          </a:blip>
          <a:srcRect/>
          <a:stretch/>
        </p:blipFill>
        <p:spPr>
          <a:xfrm>
            <a:off x="331596" y="0"/>
            <a:ext cx="8882742"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9"/>
          <p:cNvSpPr txBox="1"/>
          <p:nvPr/>
        </p:nvSpPr>
        <p:spPr>
          <a:xfrm>
            <a:off x="0" y="0"/>
            <a:ext cx="9143999" cy="50167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ru" sz="1600" b="1" i="1" u="none" strike="noStrike" cap="none">
                <a:solidFill>
                  <a:srgbClr val="000000"/>
                </a:solidFill>
                <a:latin typeface="Times New Roman"/>
                <a:ea typeface="Times New Roman"/>
                <a:cs typeface="Times New Roman"/>
                <a:sym typeface="Times New Roman"/>
              </a:rPr>
              <a:t>Поширеність ВІЛ-інфекції, за даними медичного нагляду, у регіонах України </a:t>
            </a:r>
            <a:endParaRPr/>
          </a:p>
          <a:p>
            <a:pPr marL="0" marR="0" lvl="0" indent="0" algn="ctr" rtl="0">
              <a:lnSpc>
                <a:spcPct val="100000"/>
              </a:lnSpc>
              <a:spcBef>
                <a:spcPts val="0"/>
              </a:spcBef>
              <a:spcAft>
                <a:spcPts val="0"/>
              </a:spcAft>
              <a:buNone/>
            </a:pPr>
            <a:r>
              <a:rPr lang="ru" sz="1600" b="1" i="1" u="none" strike="noStrike" cap="none">
                <a:solidFill>
                  <a:srgbClr val="000000"/>
                </a:solidFill>
                <a:latin typeface="Times New Roman"/>
                <a:ea typeface="Times New Roman"/>
                <a:cs typeface="Times New Roman"/>
                <a:sym typeface="Times New Roman"/>
              </a:rPr>
              <a:t>(на 100 000 населення станом на 01.04.2023)</a:t>
            </a:r>
            <a:endParaRPr/>
          </a:p>
          <a:p>
            <a:pPr marL="0" marR="0" lvl="0" indent="0" algn="l"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Впродовж перших трьох місяців 2023 року виявлено та офіційно зареєстровано </a:t>
            </a:r>
            <a:r>
              <a:rPr lang="ru" sz="1600" b="1" i="0" u="none" strike="noStrike" cap="none">
                <a:solidFill>
                  <a:srgbClr val="000000"/>
                </a:solidFill>
                <a:latin typeface="Times New Roman"/>
                <a:ea typeface="Times New Roman"/>
                <a:cs typeface="Times New Roman"/>
                <a:sym typeface="Times New Roman"/>
              </a:rPr>
              <a:t>2 931 випадок ВІЛ-інфекції </a:t>
            </a:r>
            <a:r>
              <a:rPr lang="ru" sz="1600" b="0" i="0" u="none" strike="noStrike" cap="none">
                <a:solidFill>
                  <a:srgbClr val="000000"/>
                </a:solidFill>
                <a:latin typeface="Times New Roman"/>
                <a:ea typeface="Times New Roman"/>
                <a:cs typeface="Times New Roman"/>
                <a:sym typeface="Times New Roman"/>
              </a:rPr>
              <a:t>(7,1 на 100 000 населення), найвищі показники захворюваності на 100 000 населення — у Дніпропетровській (23,8), Одеській (</a:t>
            </a:r>
            <a:r>
              <a:rPr lang="ru" sz="1600" b="1" i="0" u="none" strike="noStrike" cap="none">
                <a:solidFill>
                  <a:srgbClr val="000000"/>
                </a:solidFill>
                <a:latin typeface="Times New Roman"/>
                <a:ea typeface="Times New Roman"/>
                <a:cs typeface="Times New Roman"/>
                <a:sym typeface="Times New Roman"/>
              </a:rPr>
              <a:t>20,7</a:t>
            </a:r>
            <a:r>
              <a:rPr lang="ru" sz="1600" b="0" i="0" u="none" strike="noStrike" cap="none">
                <a:solidFill>
                  <a:srgbClr val="000000"/>
                </a:solidFill>
                <a:latin typeface="Times New Roman"/>
                <a:ea typeface="Times New Roman"/>
                <a:cs typeface="Times New Roman"/>
                <a:sym typeface="Times New Roman"/>
              </a:rPr>
              <a:t>), Миколаївській (11,9), Київській (9,7) та Кіровоградській (9,1) областях.</a:t>
            </a:r>
            <a:endParaRPr/>
          </a:p>
          <a:p>
            <a:pPr marL="0" marR="0" lvl="0" indent="0" algn="l" rtl="0">
              <a:lnSpc>
                <a:spcPct val="100000"/>
              </a:lnSpc>
              <a:spcBef>
                <a:spcPts val="0"/>
              </a:spcBef>
              <a:spcAft>
                <a:spcPts val="0"/>
              </a:spcAft>
              <a:buNone/>
            </a:pPr>
            <a:r>
              <a:rPr lang="ru" sz="1600" b="1" i="0" u="none" strike="noStrike" cap="none">
                <a:solidFill>
                  <a:srgbClr val="000000"/>
                </a:solidFill>
                <a:latin typeface="Times New Roman"/>
                <a:ea typeface="Times New Roman"/>
                <a:cs typeface="Times New Roman"/>
                <a:sym typeface="Times New Roman"/>
              </a:rPr>
              <a:t>Показник захворюваності за цей квартал 2023 року на 13% більший порівняно з аналогічним періодом 2022 року, що передусім зумовлено меншим охопленням скринінговими дослідженнями у 2022 році</a:t>
            </a:r>
            <a:r>
              <a:rPr lang="ru" sz="1600" b="0" i="0" u="none" strike="noStrike" cap="none">
                <a:solidFill>
                  <a:srgbClr val="000000"/>
                </a:solidFill>
                <a:latin typeface="Times New Roman"/>
                <a:ea typeface="Times New Roman"/>
                <a:cs typeface="Times New Roman"/>
                <a:sym typeface="Times New Roman"/>
              </a:rPr>
              <a:t>. Найбільше ці зміни відчутні на сході країни, де у Луганській області показник зменшився на 100%, у Донецькій — на 48% та Херсонській — на 82%. Загальна позитивна динаміка складається за рахунок Чернівецької (+ 450%), Харківської (+ 258%), Миколаївської (+ 155%) та Хмельницької (+ 145%) областей.</a:t>
            </a:r>
            <a:endParaRPr/>
          </a:p>
          <a:p>
            <a:pPr marL="0" marR="0" lvl="0" indent="0" algn="l"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Як і раніше, найбільше нових випадків ВІЛ-інфекції було зареєстровано серед осіб вікової групи </a:t>
            </a:r>
            <a:r>
              <a:rPr lang="ru" sz="1600" b="1" i="0" u="none" strike="noStrike" cap="none">
                <a:solidFill>
                  <a:srgbClr val="000000"/>
                </a:solidFill>
                <a:latin typeface="Times New Roman"/>
                <a:ea typeface="Times New Roman"/>
                <a:cs typeface="Times New Roman"/>
                <a:sym typeface="Times New Roman"/>
              </a:rPr>
              <a:t>30–49 років</a:t>
            </a:r>
            <a:r>
              <a:rPr lang="ru" sz="1600" b="0" i="0" u="none" strike="noStrike" cap="none">
                <a:solidFill>
                  <a:srgbClr val="000000"/>
                </a:solidFill>
                <a:latin typeface="Times New Roman"/>
                <a:ea typeface="Times New Roman"/>
                <a:cs typeface="Times New Roman"/>
                <a:sym typeface="Times New Roman"/>
              </a:rPr>
              <a:t>, а у статевій структурі переважають чоловіки </a:t>
            </a:r>
            <a:r>
              <a:rPr lang="ru" sz="1600" b="1" i="0" u="none" strike="noStrike" cap="none">
                <a:solidFill>
                  <a:srgbClr val="000000"/>
                </a:solidFill>
                <a:latin typeface="Times New Roman"/>
                <a:ea typeface="Times New Roman"/>
                <a:cs typeface="Times New Roman"/>
                <a:sym typeface="Times New Roman"/>
              </a:rPr>
              <a:t>(66%). У середньому щодня в Україні реєстрували 33 випадки захворювання на ВІЛ-інфекцію, 9 випадків захворювання на СНІД і 5 смертей від хвороб, зумовлених СНІДом.</a:t>
            </a:r>
            <a:endParaRPr/>
          </a:p>
          <a:p>
            <a:pPr marL="0" marR="0" lvl="0" indent="0" algn="l"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У структурі шляхів інфікування ВІЛ переважна частка випадків припадає на статевий шлях </a:t>
            </a:r>
            <a:r>
              <a:rPr lang="ru" sz="1600" b="1" i="0" u="none" strike="noStrike" cap="none">
                <a:solidFill>
                  <a:srgbClr val="000000"/>
                </a:solidFill>
                <a:latin typeface="Times New Roman"/>
                <a:ea typeface="Times New Roman"/>
                <a:cs typeface="Times New Roman"/>
                <a:sym typeface="Times New Roman"/>
              </a:rPr>
              <a:t>(73,9%), </a:t>
            </a:r>
            <a:r>
              <a:rPr lang="ru" sz="1600" b="0" i="0" u="none" strike="noStrike" cap="none">
                <a:solidFill>
                  <a:srgbClr val="000000"/>
                </a:solidFill>
                <a:latin typeface="Times New Roman"/>
                <a:ea typeface="Times New Roman"/>
                <a:cs typeface="Times New Roman"/>
                <a:sym typeface="Times New Roman"/>
              </a:rPr>
              <a:t>проте зберігається актуальність парентерального шляху інфікування внаслідок вживання наркотичних препаратів ін’єкційним способом </a:t>
            </a:r>
            <a:r>
              <a:rPr lang="ru" sz="1600" b="1" i="0" u="none" strike="noStrike" cap="none">
                <a:solidFill>
                  <a:srgbClr val="000000"/>
                </a:solidFill>
                <a:latin typeface="Times New Roman"/>
                <a:ea typeface="Times New Roman"/>
                <a:cs typeface="Times New Roman"/>
                <a:sym typeface="Times New Roman"/>
              </a:rPr>
              <a:t>(25,4%); </a:t>
            </a:r>
            <a:r>
              <a:rPr lang="ru" sz="1600" b="0" i="0" u="none" strike="noStrike" cap="none">
                <a:solidFill>
                  <a:srgbClr val="000000"/>
                </a:solidFill>
                <a:latin typeface="Times New Roman"/>
                <a:ea typeface="Times New Roman"/>
                <a:cs typeface="Times New Roman"/>
                <a:sym typeface="Times New Roman"/>
              </a:rPr>
              <a:t>порівняно з першим кварталом 2022 року помітна тенденція до збільшення статевого шляху передавання.</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10"/>
          <p:cNvPicPr preferRelativeResize="0"/>
          <p:nvPr/>
        </p:nvPicPr>
        <p:blipFill rotWithShape="1">
          <a:blip r:embed="rId3">
            <a:alphaModFix/>
          </a:blip>
          <a:srcRect/>
          <a:stretch/>
        </p:blipFill>
        <p:spPr>
          <a:xfrm>
            <a:off x="331597" y="0"/>
            <a:ext cx="8500904"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1"/>
          <p:cNvSpPr txBox="1"/>
          <p:nvPr/>
        </p:nvSpPr>
        <p:spPr>
          <a:xfrm>
            <a:off x="0" y="0"/>
            <a:ext cx="9144000" cy="50167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ru" sz="1600" b="1" i="1" u="none" strike="noStrike" cap="none">
                <a:solidFill>
                  <a:srgbClr val="000000"/>
                </a:solidFill>
                <a:latin typeface="Times New Roman"/>
                <a:ea typeface="Times New Roman"/>
                <a:cs typeface="Times New Roman"/>
                <a:sym typeface="Times New Roman"/>
              </a:rPr>
              <a:t>Захворюваність на ВІЛ-інфекцію у регіонах України </a:t>
            </a:r>
            <a:endParaRPr/>
          </a:p>
          <a:p>
            <a:pPr marL="0" marR="0" lvl="0" indent="0" algn="ctr" rtl="0">
              <a:lnSpc>
                <a:spcPct val="100000"/>
              </a:lnSpc>
              <a:spcBef>
                <a:spcPts val="0"/>
              </a:spcBef>
              <a:spcAft>
                <a:spcPts val="0"/>
              </a:spcAft>
              <a:buNone/>
            </a:pPr>
            <a:r>
              <a:rPr lang="ru" sz="1600" b="1" i="1" u="none" strike="noStrike" cap="none">
                <a:solidFill>
                  <a:srgbClr val="000000"/>
                </a:solidFill>
                <a:latin typeface="Times New Roman"/>
                <a:ea typeface="Times New Roman"/>
                <a:cs typeface="Times New Roman"/>
                <a:sym typeface="Times New Roman"/>
              </a:rPr>
              <a:t>(на 100 000 населення станом на 01.04.2023)</a:t>
            </a:r>
            <a:endParaRPr/>
          </a:p>
          <a:p>
            <a:pPr marL="0" marR="0" lvl="0" indent="0" algn="l"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    Від початку року станом </a:t>
            </a:r>
            <a:r>
              <a:rPr lang="ru" sz="1600" b="1" i="0" u="none" strike="noStrike" cap="none">
                <a:solidFill>
                  <a:srgbClr val="000000"/>
                </a:solidFill>
                <a:latin typeface="Times New Roman"/>
                <a:ea typeface="Times New Roman"/>
                <a:cs typeface="Times New Roman"/>
                <a:sym typeface="Times New Roman"/>
              </a:rPr>
              <a:t>на 01.04.2023 зареєстровано 795 випадків захворювання на СНІД (1,9 на 100 000 населення), що на 20% більше аналогічного періоду 2022 року, але на 29% нижче показника 2021 року.</a:t>
            </a:r>
            <a:r>
              <a:rPr lang="ru" sz="1600" b="0" i="0" u="none" strike="noStrike" cap="none">
                <a:solidFill>
                  <a:srgbClr val="000000"/>
                </a:solidFill>
                <a:latin typeface="Times New Roman"/>
                <a:ea typeface="Times New Roman"/>
                <a:cs typeface="Times New Roman"/>
                <a:sym typeface="Times New Roman"/>
              </a:rPr>
              <a:t> Зниження показника захворюваності за даними офіційної реєстрації — на сході України (Херсонська область — на 90%, Чернігівська — на 78%, Луганська — на 50%, Донецька — на 44%). Зростає показник у Хмельницькій та Чернівецькій областях — на 133%, у Сумській — на 167%.</a:t>
            </a:r>
            <a:endParaRPr/>
          </a:p>
          <a:p>
            <a:pPr marL="0" marR="0" lvl="0" indent="0" algn="l" rtl="0">
              <a:lnSpc>
                <a:spcPct val="100000"/>
              </a:lnSpc>
              <a:spcBef>
                <a:spcPts val="0"/>
              </a:spcBef>
              <a:spcAft>
                <a:spcPts val="0"/>
              </a:spcAft>
              <a:buNone/>
            </a:pP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За перші три місяці 2023 року </a:t>
            </a:r>
            <a:r>
              <a:rPr lang="ru" sz="1600" b="1" i="0" u="none" strike="noStrike" cap="none">
                <a:solidFill>
                  <a:srgbClr val="000000"/>
                </a:solidFill>
                <a:latin typeface="Times New Roman"/>
                <a:ea typeface="Times New Roman"/>
                <a:cs typeface="Times New Roman"/>
                <a:sym typeface="Times New Roman"/>
              </a:rPr>
              <a:t>зареєстровано 401 смерть від СНІДу</a:t>
            </a:r>
            <a:r>
              <a:rPr lang="ru" sz="1600" b="0" i="0" u="none" strike="noStrike" cap="none">
                <a:solidFill>
                  <a:srgbClr val="000000"/>
                </a:solidFill>
                <a:latin typeface="Times New Roman"/>
                <a:ea typeface="Times New Roman"/>
                <a:cs typeface="Times New Roman"/>
                <a:sym typeface="Times New Roman"/>
              </a:rPr>
              <a:t>, що складає 1,0 на 100 000 населення. </a:t>
            </a:r>
            <a:r>
              <a:rPr lang="ru" sz="1600" b="1" i="0" u="none" strike="noStrike" cap="none">
                <a:solidFill>
                  <a:srgbClr val="000000"/>
                </a:solidFill>
                <a:latin typeface="Times New Roman"/>
                <a:ea typeface="Times New Roman"/>
                <a:cs typeface="Times New Roman"/>
                <a:sym typeface="Times New Roman"/>
              </a:rPr>
              <a:t>Найвищі рівні смертності зареєстровано в Одеській (5,0), </a:t>
            </a:r>
            <a:r>
              <a:rPr lang="ru" sz="1600" b="0" i="0" u="none" strike="noStrike" cap="none">
                <a:solidFill>
                  <a:srgbClr val="000000"/>
                </a:solidFill>
                <a:latin typeface="Times New Roman"/>
                <a:ea typeface="Times New Roman"/>
                <a:cs typeface="Times New Roman"/>
                <a:sym typeface="Times New Roman"/>
              </a:rPr>
              <a:t>Дніпропетровській (2,5), Кіровоградській (1,5) та Миколаївській (1,4) областях. Показник смертності виріс на 21% відносно аналогічного періоду 2022 року (0,9 на 100 000).</a:t>
            </a:r>
            <a:endParaRPr/>
          </a:p>
          <a:p>
            <a:pPr marL="0" marR="0" lvl="0" indent="0" algn="l" rtl="0">
              <a:lnSpc>
                <a:spcPct val="100000"/>
              </a:lnSpc>
              <a:spcBef>
                <a:spcPts val="0"/>
              </a:spcBef>
              <a:spcAft>
                <a:spcPts val="0"/>
              </a:spcAft>
              <a:buNone/>
            </a:pP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Антиретровірусна терапія (АРТ) є одним з вирішальних факторів впливу на зменшення ризику передавання вірусу та зниження захворюваності й смертності, пов’язаних з ВІЛ-інфекцією серед ЛЖВ. Тривають заходи з подальшого розширення АРТ і утримання на лікуванні тих, хто вже його отримує.</a:t>
            </a:r>
            <a:endParaRPr/>
          </a:p>
          <a:p>
            <a:pPr marL="0" marR="0" lvl="0" indent="0" algn="l" rtl="0">
              <a:lnSpc>
                <a:spcPct val="100000"/>
              </a:lnSpc>
              <a:spcBef>
                <a:spcPts val="0"/>
              </a:spcBef>
              <a:spcAft>
                <a:spcPts val="0"/>
              </a:spcAft>
              <a:buNone/>
            </a:pP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2"/>
          <p:cNvSpPr txBox="1"/>
          <p:nvPr/>
        </p:nvSpPr>
        <p:spPr>
          <a:xfrm>
            <a:off x="0" y="1"/>
            <a:ext cx="9144000" cy="526297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ru" sz="1600" b="1" i="0" u="none" strike="noStrike" cap="none">
                <a:solidFill>
                  <a:srgbClr val="000000"/>
                </a:solidFill>
                <a:latin typeface="Times New Roman"/>
                <a:ea typeface="Times New Roman"/>
                <a:cs typeface="Times New Roman"/>
                <a:sym typeface="Times New Roman"/>
              </a:rPr>
              <a:t>    </a:t>
            </a:r>
            <a:endParaRPr/>
          </a:p>
          <a:p>
            <a:pPr marL="0" marR="0" lvl="0" indent="0" algn="just"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     Загальна кількість ЛЖВ, які отримують АРТ, зменшилася станом </a:t>
            </a:r>
            <a:r>
              <a:rPr lang="ru" sz="1600" b="1" i="0" u="none" strike="noStrike" cap="none">
                <a:solidFill>
                  <a:srgbClr val="000000"/>
                </a:solidFill>
                <a:latin typeface="Times New Roman"/>
                <a:ea typeface="Times New Roman"/>
                <a:cs typeface="Times New Roman"/>
                <a:sym typeface="Times New Roman"/>
              </a:rPr>
              <a:t>на 01.04.2023 на 6% </a:t>
            </a:r>
            <a:r>
              <a:rPr lang="ru" sz="1600" b="0" i="0" u="none" strike="noStrike" cap="none">
                <a:solidFill>
                  <a:srgbClr val="000000"/>
                </a:solidFill>
                <a:latin typeface="Times New Roman"/>
                <a:ea typeface="Times New Roman"/>
                <a:cs typeface="Times New Roman"/>
                <a:sym typeface="Times New Roman"/>
              </a:rPr>
              <a:t>і становить </a:t>
            </a:r>
            <a:r>
              <a:rPr lang="ru" sz="1600" b="1" i="0" u="none" strike="noStrike" cap="none">
                <a:solidFill>
                  <a:srgbClr val="000000"/>
                </a:solidFill>
                <a:latin typeface="Times New Roman"/>
                <a:ea typeface="Times New Roman"/>
                <a:cs typeface="Times New Roman"/>
                <a:sym typeface="Times New Roman"/>
              </a:rPr>
              <a:t>120 980 осіб (на 01.04.2022 — 129 194).</a:t>
            </a:r>
            <a:endParaRPr/>
          </a:p>
          <a:p>
            <a:pPr marL="0" marR="0" lvl="0" indent="0" algn="just" rtl="0">
              <a:lnSpc>
                <a:spcPct val="100000"/>
              </a:lnSpc>
              <a:spcBef>
                <a:spcPts val="0"/>
              </a:spcBef>
              <a:spcAft>
                <a:spcPts val="0"/>
              </a:spcAft>
              <a:buNone/>
            </a:pPr>
            <a:endParaRPr sz="16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    Центр громадського здоров’я надіслав додатковий запит про облік внутрішньо переміщених ВІЛ-позитивних осіб та ВІЛ-експонованих дітей у закладах охорони здоров’я, що здійснюють медичний нагляд за ЛЖВ, у зв’язку з військовим станом (лист ЦГЗ МОЗ від 24.03.2022 № 03-09/16/1357/22). Згідно з отриманою інформацією, загальна кількість таких </a:t>
            </a:r>
            <a:r>
              <a:rPr lang="ru" sz="1600" b="1" i="1" u="none" strike="noStrike" cap="none">
                <a:solidFill>
                  <a:srgbClr val="000000"/>
                </a:solidFill>
                <a:latin typeface="Times New Roman"/>
                <a:ea typeface="Times New Roman"/>
                <a:cs typeface="Times New Roman"/>
                <a:sym typeface="Times New Roman"/>
              </a:rPr>
              <a:t>ВПО на 01.04.2023 становила 2 743 особи</a:t>
            </a:r>
            <a:r>
              <a:rPr lang="ru" sz="1600" b="0" i="0" u="none" strike="noStrike" cap="none">
                <a:solidFill>
                  <a:srgbClr val="000000"/>
                </a:solidFill>
                <a:latin typeface="Times New Roman"/>
                <a:ea typeface="Times New Roman"/>
                <a:cs typeface="Times New Roman"/>
                <a:sym typeface="Times New Roman"/>
              </a:rPr>
              <a:t>, зокрема 1 514 (55%) чоловіків і 1 229 (45%) жінок, з них 5 вагітних. За віковим розподілом: 0–14 років — 88 (3%), 15–17 років — 20 (1%), 18–24 роки — 67 (2%), 25–49 років — 2 172 (79%), 50 років і старші — 397 (14%). Також серед ВПО зареєстровано 26 ВІЛ-експонованих новонароджених.</a:t>
            </a:r>
            <a:endParaRPr/>
          </a:p>
          <a:p>
            <a:pPr marL="0" marR="0" lvl="0" indent="0" algn="just"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     Найбільше ВПО прибуло в інші регіони з Донецької (37,6%), Херсонської (14,8%), Луганської (10,5%) та Харківської (7,3%) областей.</a:t>
            </a:r>
            <a:endParaRPr/>
          </a:p>
          <a:p>
            <a:pPr marL="0" marR="0" lvl="0" indent="0" algn="just" rtl="0">
              <a:lnSpc>
                <a:spcPct val="100000"/>
              </a:lnSpc>
              <a:spcBef>
                <a:spcPts val="0"/>
              </a:spcBef>
              <a:spcAft>
                <a:spcPts val="0"/>
              </a:spcAft>
              <a:buNone/>
            </a:pPr>
            <a:r>
              <a:rPr lang="ru" sz="1600" b="0" i="0" u="none" strike="noStrike" cap="none">
                <a:solidFill>
                  <a:srgbClr val="333333"/>
                </a:solidFill>
                <a:latin typeface="Times New Roman"/>
                <a:ea typeface="Times New Roman"/>
                <a:cs typeface="Times New Roman"/>
                <a:sym typeface="Times New Roman"/>
              </a:rPr>
              <a:t>     Після війни буде зростання  захворюваності, а тому варто очікувати погіршення ситуації. Прогнозується збільшення кількості ВІЛ-інфікованих серед військових.</a:t>
            </a:r>
            <a:endParaRPr/>
          </a:p>
          <a:p>
            <a:pPr marL="0" marR="0" lvl="0" indent="0" algn="just" rtl="0">
              <a:lnSpc>
                <a:spcPct val="100000"/>
              </a:lnSpc>
              <a:spcBef>
                <a:spcPts val="0"/>
              </a:spcBef>
              <a:spcAft>
                <a:spcPts val="0"/>
              </a:spcAft>
              <a:buNone/>
            </a:pPr>
            <a:r>
              <a:rPr lang="ru" sz="1600" b="0" i="0" u="none" strike="noStrike" cap="none">
                <a:solidFill>
                  <a:srgbClr val="333333"/>
                </a:solidFill>
                <a:latin typeface="Times New Roman"/>
                <a:ea typeface="Times New Roman"/>
                <a:cs typeface="Times New Roman"/>
                <a:sym typeface="Times New Roman"/>
              </a:rPr>
              <a:t>     Часто під час поранення військові потребують термінової гемотрансфузії. Немає часу на перевірку донорів. Важливо врятувати життя. </a:t>
            </a:r>
            <a:endParaRPr sz="16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None/>
            </a:pPr>
            <a:endParaRPr sz="16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None/>
            </a:pPr>
            <a:endParaRPr sz="16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None/>
            </a:pPr>
            <a:endParaRPr sz="16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3"/>
          <p:cNvSpPr txBox="1"/>
          <p:nvPr/>
        </p:nvSpPr>
        <p:spPr>
          <a:xfrm>
            <a:off x="234950" y="0"/>
            <a:ext cx="8621950" cy="4325769"/>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800"/>
              <a:buFont typeface="Arial"/>
              <a:buNone/>
            </a:pPr>
            <a:endParaRPr sz="1800" b="1" i="0" u="none" strike="noStrike" cap="none">
              <a:solidFill>
                <a:srgbClr val="333333"/>
              </a:solidFill>
              <a:highlight>
                <a:srgbClr val="FFFFFF"/>
              </a:highlight>
              <a:latin typeface="Times New Roman"/>
              <a:ea typeface="Times New Roman"/>
              <a:cs typeface="Times New Roman"/>
              <a:sym typeface="Times New Roman"/>
            </a:endParaRPr>
          </a:p>
          <a:p>
            <a:pPr marL="0" marR="0" lvl="0" indent="0" algn="ctr" rtl="0">
              <a:lnSpc>
                <a:spcPct val="115000"/>
              </a:lnSpc>
              <a:spcBef>
                <a:spcPts val="0"/>
              </a:spcBef>
              <a:spcAft>
                <a:spcPts val="0"/>
              </a:spcAft>
              <a:buClr>
                <a:srgbClr val="000000"/>
              </a:buClr>
              <a:buSzPts val="1800"/>
              <a:buFont typeface="Arial"/>
              <a:buNone/>
            </a:pPr>
            <a:endParaRPr sz="1800" b="1" i="0" u="none" strike="noStrike" cap="none">
              <a:solidFill>
                <a:srgbClr val="333333"/>
              </a:solidFill>
              <a:highlight>
                <a:srgbClr val="FFFFFF"/>
              </a:highlight>
              <a:latin typeface="Times New Roman"/>
              <a:ea typeface="Times New Roman"/>
              <a:cs typeface="Times New Roman"/>
              <a:sym typeface="Times New Roman"/>
            </a:endParaRPr>
          </a:p>
          <a:p>
            <a:pPr marL="0" marR="0" lvl="0" indent="0" algn="ctr" rtl="0">
              <a:lnSpc>
                <a:spcPct val="115000"/>
              </a:lnSpc>
              <a:spcBef>
                <a:spcPts val="0"/>
              </a:spcBef>
              <a:spcAft>
                <a:spcPts val="0"/>
              </a:spcAft>
              <a:buClr>
                <a:srgbClr val="000000"/>
              </a:buClr>
              <a:buSzPts val="1800"/>
              <a:buFont typeface="Arial"/>
              <a:buNone/>
            </a:pPr>
            <a:r>
              <a:rPr lang="ru" sz="1800" b="1" i="0" u="none" strike="noStrike" cap="none">
                <a:solidFill>
                  <a:srgbClr val="333333"/>
                </a:solidFill>
                <a:highlight>
                  <a:srgbClr val="FFFFFF"/>
                </a:highlight>
                <a:latin typeface="Times New Roman"/>
                <a:ea typeface="Times New Roman"/>
                <a:cs typeface="Times New Roman"/>
                <a:sym typeface="Times New Roman"/>
              </a:rPr>
              <a:t>ВІЛ та COVID-19</a:t>
            </a:r>
            <a:endParaRPr sz="1800" b="1" i="0" u="none" strike="noStrike" cap="none">
              <a:solidFill>
                <a:srgbClr val="333333"/>
              </a:solidFill>
              <a:highlight>
                <a:srgbClr val="FFFFFF"/>
              </a:highlight>
              <a:latin typeface="Times New Roman"/>
              <a:ea typeface="Times New Roman"/>
              <a:cs typeface="Times New Roman"/>
              <a:sym typeface="Times New Roman"/>
            </a:endParaRPr>
          </a:p>
          <a:p>
            <a:pPr marL="285750" marR="0" lvl="0" indent="-285750" algn="just" rtl="0">
              <a:lnSpc>
                <a:spcPct val="115000"/>
              </a:lnSpc>
              <a:spcBef>
                <a:spcPts val="0"/>
              </a:spcBef>
              <a:spcAft>
                <a:spcPts val="0"/>
              </a:spcAft>
              <a:buClr>
                <a:srgbClr val="000000"/>
              </a:buClr>
              <a:buSzPts val="1800"/>
              <a:buFont typeface="Noto Sans Symbols"/>
              <a:buChar char="▪"/>
            </a:pPr>
            <a:r>
              <a:rPr lang="ru" sz="1800" b="0" i="0" u="none" strike="noStrike" cap="none">
                <a:solidFill>
                  <a:srgbClr val="333333"/>
                </a:solidFill>
                <a:highlight>
                  <a:srgbClr val="FFFFFF"/>
                </a:highlight>
                <a:latin typeface="Times New Roman"/>
                <a:ea typeface="Times New Roman"/>
                <a:cs typeface="Times New Roman"/>
                <a:sym typeface="Times New Roman"/>
              </a:rPr>
              <a:t>  Введення обмежувальних заходів та закриття кордонів з метою зупинити поширення COVID-19 впливає як на виробництво лікарських засобів, так і на їх розподіл, що потенційно може призвести до збільшення їхньої вартості та виникнення проблем із постачанням.</a:t>
            </a:r>
            <a:endParaRPr sz="1800" b="0" i="0" u="none" strike="noStrike" cap="none">
              <a:solidFill>
                <a:srgbClr val="333333"/>
              </a:solidFill>
              <a:highlight>
                <a:srgbClr val="FFFFFF"/>
              </a:highlight>
              <a:latin typeface="Times New Roman"/>
              <a:ea typeface="Times New Roman"/>
              <a:cs typeface="Times New Roman"/>
              <a:sym typeface="Times New Roman"/>
            </a:endParaRPr>
          </a:p>
          <a:p>
            <a:pPr marL="285750" marR="0" lvl="0" indent="-285750" algn="just" rtl="0">
              <a:lnSpc>
                <a:spcPct val="115000"/>
              </a:lnSpc>
              <a:spcBef>
                <a:spcPts val="0"/>
              </a:spcBef>
              <a:spcAft>
                <a:spcPts val="0"/>
              </a:spcAft>
              <a:buClr>
                <a:srgbClr val="000000"/>
              </a:buClr>
              <a:buSzPts val="1800"/>
              <a:buFont typeface="Noto Sans Symbols"/>
              <a:buChar char="▪"/>
            </a:pPr>
            <a:r>
              <a:rPr lang="ru" sz="1800" b="0" i="0" u="none" strike="noStrike" cap="none">
                <a:solidFill>
                  <a:srgbClr val="333333"/>
                </a:solidFill>
                <a:highlight>
                  <a:srgbClr val="FFFFFF"/>
                </a:highlight>
                <a:latin typeface="Times New Roman"/>
                <a:ea typeface="Times New Roman"/>
                <a:cs typeface="Times New Roman"/>
                <a:sym typeface="Times New Roman"/>
              </a:rPr>
              <a:t>  Згідно з наявними оцінками, кінцева вартість антиретровірусних препаратів, що експортуються з Індії, може бути на 10-25 % вище в порівнянні зі звичайними цінами.</a:t>
            </a:r>
            <a:endParaRPr sz="1800" b="0" i="0" u="none" strike="noStrike" cap="none">
              <a:solidFill>
                <a:srgbClr val="333333"/>
              </a:solidFill>
              <a:highlight>
                <a:srgbClr val="FFFFFF"/>
              </a:highlight>
              <a:latin typeface="Times New Roman"/>
              <a:ea typeface="Times New Roman"/>
              <a:cs typeface="Times New Roman"/>
              <a:sym typeface="Times New Roman"/>
            </a:endParaRPr>
          </a:p>
          <a:p>
            <a:pPr marL="285750" marR="0" lvl="0" indent="-285750" algn="just" rtl="0">
              <a:lnSpc>
                <a:spcPct val="115000"/>
              </a:lnSpc>
              <a:spcBef>
                <a:spcPts val="0"/>
              </a:spcBef>
              <a:spcAft>
                <a:spcPts val="0"/>
              </a:spcAft>
              <a:buClr>
                <a:srgbClr val="000000"/>
              </a:buClr>
              <a:buSzPts val="1800"/>
              <a:buFont typeface="Noto Sans Symbols"/>
              <a:buChar char="▪"/>
            </a:pPr>
            <a:r>
              <a:rPr lang="ru" sz="1800" b="0" i="0" u="none" strike="noStrike" cap="none">
                <a:solidFill>
                  <a:srgbClr val="333333"/>
                </a:solidFill>
                <a:highlight>
                  <a:srgbClr val="FFFFFF"/>
                </a:highlight>
                <a:latin typeface="Times New Roman"/>
                <a:ea typeface="Times New Roman"/>
                <a:cs typeface="Times New Roman"/>
                <a:sym typeface="Times New Roman"/>
              </a:rPr>
              <a:t> Результати недавнього моделювання показали, що повне припинення лікування ВІЛ на шість місяців може призвести до збільшення числа смертей від захворювань, пов'язаних зі СНІДом, більш ніж на 500 000 випадків.</a:t>
            </a:r>
            <a:endParaRPr sz="1800" b="0" i="0" u="none" strike="noStrike" cap="none">
              <a:solidFill>
                <a:srgbClr val="333333"/>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4"/>
          <p:cNvSpPr txBox="1"/>
          <p:nvPr/>
        </p:nvSpPr>
        <p:spPr>
          <a:xfrm>
            <a:off x="0" y="0"/>
            <a:ext cx="8796600" cy="5582267"/>
          </a:xfrm>
          <a:prstGeom prst="rect">
            <a:avLst/>
          </a:prstGeom>
          <a:noFill/>
          <a:ln>
            <a:noFill/>
          </a:ln>
        </p:spPr>
        <p:txBody>
          <a:bodyPr spcFirstLastPara="1" wrap="square" lIns="91425" tIns="91425" rIns="91425" bIns="91425" anchor="t" anchorCtr="0">
            <a:spAutoFit/>
          </a:bodyPr>
          <a:lstStyle/>
          <a:p>
            <a:pPr marL="342900" marR="0" lvl="0" indent="0" algn="just" rtl="0">
              <a:lnSpc>
                <a:spcPct val="115000"/>
              </a:lnSpc>
              <a:spcBef>
                <a:spcPts val="0"/>
              </a:spcBef>
              <a:spcAft>
                <a:spcPts val="0"/>
              </a:spcAft>
              <a:buClr>
                <a:srgbClr val="000000"/>
              </a:buClr>
              <a:buSzPts val="2200"/>
              <a:buFont typeface="Arial"/>
              <a:buNone/>
            </a:pPr>
            <a:endParaRPr sz="2200" b="0" i="0" u="none" strike="noStrike" cap="none">
              <a:solidFill>
                <a:schemeClr val="dk1"/>
              </a:solidFill>
              <a:latin typeface="Arial"/>
              <a:ea typeface="Arial"/>
              <a:cs typeface="Arial"/>
              <a:sym typeface="Arial"/>
            </a:endParaRPr>
          </a:p>
          <a:p>
            <a:pPr marL="342900" marR="0" lvl="0" indent="0" algn="just" rtl="0">
              <a:lnSpc>
                <a:spcPct val="115000"/>
              </a:lnSpc>
              <a:spcBef>
                <a:spcPts val="0"/>
              </a:spcBef>
              <a:spcAft>
                <a:spcPts val="0"/>
              </a:spcAft>
              <a:buClr>
                <a:srgbClr val="000000"/>
              </a:buClr>
              <a:buSzPts val="2000"/>
              <a:buFont typeface="Arial"/>
              <a:buNone/>
            </a:pPr>
            <a:r>
              <a:rPr lang="ru" sz="2000" b="1" i="0" u="none" strike="noStrike" cap="none">
                <a:solidFill>
                  <a:schemeClr val="dk1"/>
                </a:solidFill>
                <a:latin typeface="Times New Roman"/>
                <a:ea typeface="Times New Roman"/>
                <a:cs typeface="Times New Roman"/>
                <a:sym typeface="Times New Roman"/>
              </a:rPr>
              <a:t>ВІЛ-інфекція </a:t>
            </a:r>
            <a:r>
              <a:rPr lang="ru" sz="2000" b="0" i="0" u="none" strike="noStrike" cap="none">
                <a:solidFill>
                  <a:schemeClr val="dk1"/>
                </a:solidFill>
                <a:latin typeface="Times New Roman"/>
                <a:ea typeface="Times New Roman"/>
                <a:cs typeface="Times New Roman"/>
                <a:sym typeface="Times New Roman"/>
              </a:rPr>
              <a:t>– це довготривале, повільно прогресуюче інфекційне захворювання, що виникає в результаті зараження вірусом імунодефіциту людини, яка вражає переважно імунну систему. Внаслідок чого організм стає високо сприйнятливий до опортуністичних інфекцій та пухлин, які зрештою призводять до загибелі хворого.</a:t>
            </a:r>
            <a:endParaRPr sz="2000" b="0" i="0" u="none" strike="noStrike" cap="none">
              <a:solidFill>
                <a:schemeClr val="dk1"/>
              </a:solidFill>
              <a:latin typeface="Times New Roman"/>
              <a:ea typeface="Times New Roman"/>
              <a:cs typeface="Times New Roman"/>
              <a:sym typeface="Times New Roman"/>
            </a:endParaRPr>
          </a:p>
          <a:p>
            <a:pPr marL="342900" marR="0" lvl="0" indent="0" algn="just" rtl="0">
              <a:lnSpc>
                <a:spcPct val="115000"/>
              </a:lnSpc>
              <a:spcBef>
                <a:spcPts val="0"/>
              </a:spcBef>
              <a:spcAft>
                <a:spcPts val="0"/>
              </a:spcAft>
              <a:buClr>
                <a:srgbClr val="000000"/>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a:p>
            <a:pPr marL="342900" marR="0" lvl="0" indent="0" algn="just" rtl="0">
              <a:lnSpc>
                <a:spcPct val="115000"/>
              </a:lnSpc>
              <a:spcBef>
                <a:spcPts val="0"/>
              </a:spcBef>
              <a:spcAft>
                <a:spcPts val="0"/>
              </a:spcAft>
              <a:buClr>
                <a:srgbClr val="000000"/>
              </a:buClr>
              <a:buSzPts val="2000"/>
              <a:buFont typeface="Arial"/>
              <a:buNone/>
            </a:pPr>
            <a:r>
              <a:rPr lang="ru" sz="2000" b="1" i="0" u="none" strike="noStrike" cap="none">
                <a:solidFill>
                  <a:schemeClr val="dk1"/>
                </a:solidFill>
                <a:latin typeface="Times New Roman"/>
                <a:ea typeface="Times New Roman"/>
                <a:cs typeface="Times New Roman"/>
                <a:sym typeface="Times New Roman"/>
              </a:rPr>
              <a:t>СНІД</a:t>
            </a:r>
            <a:r>
              <a:rPr lang="ru" sz="2000" b="0" i="0" u="none" strike="noStrike" cap="none">
                <a:solidFill>
                  <a:schemeClr val="dk1"/>
                </a:solidFill>
                <a:latin typeface="Times New Roman"/>
                <a:ea typeface="Times New Roman"/>
                <a:cs typeface="Times New Roman"/>
                <a:sym typeface="Times New Roman"/>
              </a:rPr>
              <a:t> — остання стадія ВІЛ - інфекції, яка проявляється різними важкими захворюваннями, опортуністичними інфекціями, пухлинами, що розвиваються на фоні порушень імунної системи.</a:t>
            </a:r>
            <a:endParaRPr/>
          </a:p>
          <a:p>
            <a:pPr marL="342900" marR="0" lvl="0" indent="0" algn="just" rtl="0">
              <a:lnSpc>
                <a:spcPct val="115000"/>
              </a:lnSpc>
              <a:spcBef>
                <a:spcPts val="0"/>
              </a:spcBef>
              <a:spcAft>
                <a:spcPts val="0"/>
              </a:spcAft>
              <a:buNone/>
            </a:pPr>
            <a:endParaRPr sz="2000" b="0" i="0" u="none" strike="noStrike" cap="none">
              <a:solidFill>
                <a:schemeClr val="dk1"/>
              </a:solidFill>
              <a:latin typeface="Times New Roman"/>
              <a:ea typeface="Times New Roman"/>
              <a:cs typeface="Times New Roman"/>
              <a:sym typeface="Times New Roman"/>
            </a:endParaRPr>
          </a:p>
          <a:p>
            <a:pPr marL="342900" marR="0" lvl="0" indent="0" algn="just" rtl="0">
              <a:lnSpc>
                <a:spcPct val="115000"/>
              </a:lnSpc>
              <a:spcBef>
                <a:spcPts val="0"/>
              </a:spcBef>
              <a:spcAft>
                <a:spcPts val="0"/>
              </a:spcAft>
              <a:buNone/>
            </a:pPr>
            <a:r>
              <a:rPr lang="ru" sz="2000" b="1" i="0" u="none" strike="noStrike" cap="none">
                <a:solidFill>
                  <a:schemeClr val="dk1"/>
                </a:solidFill>
                <a:latin typeface="Times New Roman"/>
                <a:ea typeface="Times New Roman"/>
                <a:cs typeface="Times New Roman"/>
                <a:sym typeface="Times New Roman"/>
              </a:rPr>
              <a:t>ВІЛ</a:t>
            </a:r>
            <a:r>
              <a:rPr lang="ru" sz="2000" b="0" i="0" u="none" strike="noStrike" cap="none">
                <a:solidFill>
                  <a:schemeClr val="dk1"/>
                </a:solidFill>
                <a:latin typeface="Times New Roman"/>
                <a:ea typeface="Times New Roman"/>
                <a:cs typeface="Times New Roman"/>
                <a:sym typeface="Times New Roman"/>
              </a:rPr>
              <a:t> це антропоноз, джерелом інфекції є людина в будь якій стадії інфекційного процесу. </a:t>
            </a:r>
            <a:endParaRPr/>
          </a:p>
          <a:p>
            <a:pPr marL="342900" marR="0" lvl="0" indent="0" algn="just"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Times New Roman"/>
              <a:ea typeface="Times New Roman"/>
              <a:cs typeface="Times New Roman"/>
              <a:sym typeface="Times New Roman"/>
            </a:endParaRPr>
          </a:p>
          <a:p>
            <a:pPr marL="342900" marR="0" lvl="0" indent="0" algn="just" rtl="0">
              <a:lnSpc>
                <a:spcPct val="115000"/>
              </a:lnSpc>
              <a:spcBef>
                <a:spcPts val="0"/>
              </a:spcBef>
              <a:spcAft>
                <a:spcPts val="0"/>
              </a:spcAft>
              <a:buClr>
                <a:srgbClr val="000000"/>
              </a:buClr>
              <a:buSzPts val="2200"/>
              <a:buFont typeface="Arial"/>
              <a:buNone/>
            </a:pPr>
            <a:endParaRPr sz="2200" b="0" i="0" u="none" strike="noStrike" cap="non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5"/>
          <p:cNvSpPr txBox="1">
            <a:spLocks noGrp="1"/>
          </p:cNvSpPr>
          <p:nvPr>
            <p:ph type="title"/>
          </p:nvPr>
        </p:nvSpPr>
        <p:spPr>
          <a:xfrm>
            <a:off x="311700" y="284325"/>
            <a:ext cx="8520600" cy="7335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15000"/>
              </a:lnSpc>
              <a:spcBef>
                <a:spcPts val="0"/>
              </a:spcBef>
              <a:spcAft>
                <a:spcPts val="0"/>
              </a:spcAft>
              <a:buClr>
                <a:schemeClr val="dk1"/>
              </a:buClr>
              <a:buSzPts val="990"/>
              <a:buFont typeface="Arial"/>
              <a:buNone/>
            </a:pPr>
            <a:r>
              <a:rPr lang="ru" sz="4400">
                <a:latin typeface="Times New Roman"/>
                <a:ea typeface="Times New Roman"/>
                <a:cs typeface="Times New Roman"/>
                <a:sym typeface="Times New Roman"/>
              </a:rPr>
              <a:t>З історії відкриття вірусу</a:t>
            </a:r>
            <a:endParaRPr sz="4400">
              <a:latin typeface="Times New Roman"/>
              <a:ea typeface="Times New Roman"/>
              <a:cs typeface="Times New Roman"/>
              <a:sym typeface="Times New Roman"/>
            </a:endParaRPr>
          </a:p>
          <a:p>
            <a:pPr marL="0" lvl="0" indent="0" algn="l" rtl="0">
              <a:lnSpc>
                <a:spcPct val="100000"/>
              </a:lnSpc>
              <a:spcBef>
                <a:spcPts val="0"/>
              </a:spcBef>
              <a:spcAft>
                <a:spcPts val="0"/>
              </a:spcAft>
              <a:buSzPct val="111111"/>
              <a:buNone/>
            </a:pPr>
            <a:endParaRPr/>
          </a:p>
        </p:txBody>
      </p:sp>
      <p:sp>
        <p:nvSpPr>
          <p:cNvPr id="129" name="Google Shape;129;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just" rtl="0">
              <a:lnSpc>
                <a:spcPct val="80000"/>
              </a:lnSpc>
              <a:spcBef>
                <a:spcPts val="0"/>
              </a:spcBef>
              <a:spcAft>
                <a:spcPts val="0"/>
              </a:spcAft>
              <a:buClr>
                <a:schemeClr val="dk1"/>
              </a:buClr>
              <a:buSzPts val="1100"/>
              <a:buFont typeface="Arial"/>
              <a:buNone/>
            </a:pPr>
            <a:r>
              <a:rPr lang="ru" sz="2000">
                <a:solidFill>
                  <a:schemeClr val="dk1"/>
                </a:solidFill>
                <a:latin typeface="Times New Roman"/>
                <a:ea typeface="Times New Roman"/>
                <a:cs typeface="Times New Roman"/>
                <a:sym typeface="Times New Roman"/>
              </a:rPr>
              <a:t>•1982 р. - M.S. Gottlib ввів поняття та описав клініку AIDS (СНІД) – синдрому імунологічної недостатності</a:t>
            </a:r>
            <a:endParaRPr sz="2000">
              <a:solidFill>
                <a:schemeClr val="dk1"/>
              </a:solidFill>
              <a:latin typeface="Times New Roman"/>
              <a:ea typeface="Times New Roman"/>
              <a:cs typeface="Times New Roman"/>
              <a:sym typeface="Times New Roman"/>
            </a:endParaRPr>
          </a:p>
          <a:p>
            <a:pPr marL="0" lvl="0" indent="0" algn="just" rtl="0">
              <a:lnSpc>
                <a:spcPct val="80000"/>
              </a:lnSpc>
              <a:spcBef>
                <a:spcPts val="0"/>
              </a:spcBef>
              <a:spcAft>
                <a:spcPts val="0"/>
              </a:spcAft>
              <a:buClr>
                <a:schemeClr val="dk1"/>
              </a:buClr>
              <a:buSzPts val="1100"/>
              <a:buFont typeface="Arial"/>
              <a:buNone/>
            </a:pPr>
            <a:endParaRPr sz="2000">
              <a:solidFill>
                <a:schemeClr val="dk1"/>
              </a:solidFill>
              <a:latin typeface="Times New Roman"/>
              <a:ea typeface="Times New Roman"/>
              <a:cs typeface="Times New Roman"/>
              <a:sym typeface="Times New Roman"/>
            </a:endParaRPr>
          </a:p>
          <a:p>
            <a:pPr marL="0" lvl="0" indent="0" algn="just" rtl="0">
              <a:lnSpc>
                <a:spcPct val="80000"/>
              </a:lnSpc>
              <a:spcBef>
                <a:spcPts val="0"/>
              </a:spcBef>
              <a:spcAft>
                <a:spcPts val="0"/>
              </a:spcAft>
              <a:buClr>
                <a:schemeClr val="dk1"/>
              </a:buClr>
              <a:buSzPts val="1100"/>
              <a:buFont typeface="Arial"/>
              <a:buNone/>
            </a:pPr>
            <a:r>
              <a:rPr lang="ru" sz="2000">
                <a:solidFill>
                  <a:schemeClr val="dk1"/>
                </a:solidFill>
                <a:latin typeface="Times New Roman"/>
                <a:ea typeface="Times New Roman"/>
                <a:cs typeface="Times New Roman"/>
                <a:sym typeface="Times New Roman"/>
              </a:rPr>
              <a:t>•1983 р. – Л. Монтаньє (Франція) та Р. Галло (США) виділили вірус СНІДу, який згодом отримав назву вірус імунодефіциту людини – HIV (ВІЛ)</a:t>
            </a:r>
            <a:endParaRPr sz="2000">
              <a:solidFill>
                <a:schemeClr val="dk1"/>
              </a:solidFill>
              <a:latin typeface="Times New Roman"/>
              <a:ea typeface="Times New Roman"/>
              <a:cs typeface="Times New Roman"/>
              <a:sym typeface="Times New Roman"/>
            </a:endParaRPr>
          </a:p>
          <a:p>
            <a:pPr marL="0" lvl="0" indent="0" algn="just" rtl="0">
              <a:lnSpc>
                <a:spcPct val="80000"/>
              </a:lnSpc>
              <a:spcBef>
                <a:spcPts val="0"/>
              </a:spcBef>
              <a:spcAft>
                <a:spcPts val="0"/>
              </a:spcAft>
              <a:buClr>
                <a:schemeClr val="dk1"/>
              </a:buClr>
              <a:buSzPts val="1100"/>
              <a:buFont typeface="Arial"/>
              <a:buNone/>
            </a:pPr>
            <a:endParaRPr sz="2000">
              <a:solidFill>
                <a:schemeClr val="dk1"/>
              </a:solidFill>
              <a:latin typeface="Times New Roman"/>
              <a:ea typeface="Times New Roman"/>
              <a:cs typeface="Times New Roman"/>
              <a:sym typeface="Times New Roman"/>
            </a:endParaRPr>
          </a:p>
          <a:p>
            <a:pPr marL="0" lvl="0" indent="0" algn="just" rtl="0">
              <a:lnSpc>
                <a:spcPct val="100000"/>
              </a:lnSpc>
              <a:spcBef>
                <a:spcPts val="0"/>
              </a:spcBef>
              <a:spcAft>
                <a:spcPts val="0"/>
              </a:spcAft>
              <a:buClr>
                <a:schemeClr val="dk1"/>
              </a:buClr>
              <a:buSzPts val="1100"/>
              <a:buFont typeface="Arial"/>
              <a:buNone/>
            </a:pPr>
            <a:r>
              <a:rPr lang="ru" sz="2000">
                <a:solidFill>
                  <a:schemeClr val="dk1"/>
                </a:solidFill>
                <a:latin typeface="Times New Roman"/>
                <a:ea typeface="Times New Roman"/>
                <a:cs typeface="Times New Roman"/>
                <a:sym typeface="Times New Roman"/>
              </a:rPr>
              <a:t>•1985 р. – встановлено, що ВІЛ передається через рідкі середовища тіла: кров, сперму, вагінального секрету та материнське молоко</a:t>
            </a:r>
            <a:endParaRPr/>
          </a:p>
          <a:p>
            <a:pPr marL="0" lvl="0" indent="0" algn="just" rtl="0">
              <a:lnSpc>
                <a:spcPct val="100000"/>
              </a:lnSpc>
              <a:spcBef>
                <a:spcPts val="0"/>
              </a:spcBef>
              <a:spcAft>
                <a:spcPts val="0"/>
              </a:spcAft>
              <a:buClr>
                <a:schemeClr val="dk1"/>
              </a:buClr>
              <a:buSzPts val="1100"/>
              <a:buFont typeface="Arial"/>
              <a:buNone/>
            </a:pPr>
            <a:endParaRPr sz="2000">
              <a:solidFill>
                <a:schemeClr val="dk1"/>
              </a:solidFill>
              <a:latin typeface="Times New Roman"/>
              <a:ea typeface="Times New Roman"/>
              <a:cs typeface="Times New Roman"/>
              <a:sym typeface="Times New Roman"/>
            </a:endParaRPr>
          </a:p>
          <a:p>
            <a:pPr marL="0" lvl="0" indent="0" algn="just" rtl="0">
              <a:lnSpc>
                <a:spcPct val="100000"/>
              </a:lnSpc>
              <a:spcBef>
                <a:spcPts val="0"/>
              </a:spcBef>
              <a:spcAft>
                <a:spcPts val="1200"/>
              </a:spcAft>
              <a:buSzPts val="1800"/>
              <a:buNone/>
            </a:pPr>
            <a:r>
              <a:rPr lang="ru" sz="2000">
                <a:solidFill>
                  <a:srgbClr val="333333"/>
                </a:solidFill>
                <a:latin typeface="Times New Roman"/>
                <a:ea typeface="Times New Roman"/>
                <a:cs typeface="Times New Roman"/>
                <a:sym typeface="Times New Roman"/>
              </a:rPr>
              <a:t> </a:t>
            </a:r>
            <a:r>
              <a:rPr lang="ru" sz="2000">
                <a:solidFill>
                  <a:schemeClr val="dk1"/>
                </a:solidFill>
                <a:latin typeface="Times New Roman"/>
                <a:ea typeface="Times New Roman"/>
                <a:cs typeface="Times New Roman"/>
                <a:sym typeface="Times New Roman"/>
              </a:rPr>
              <a:t>• з 1988 року </a:t>
            </a:r>
            <a:r>
              <a:rPr lang="ru" sz="2000">
                <a:solidFill>
                  <a:srgbClr val="333333"/>
                </a:solidFill>
                <a:latin typeface="Times New Roman"/>
                <a:ea typeface="Times New Roman"/>
                <a:cs typeface="Times New Roman"/>
                <a:sym typeface="Times New Roman"/>
              </a:rPr>
              <a:t>1 грудня у світі відзначають День боротьби зі СНІДом </a:t>
            </a:r>
            <a:r>
              <a:rPr lang="ru" sz="2000" b="0" i="0">
                <a:solidFill>
                  <a:srgbClr val="000000"/>
                </a:solidFill>
                <a:latin typeface="Times New Roman"/>
                <a:ea typeface="Times New Roman"/>
                <a:cs typeface="Times New Roman"/>
                <a:sym typeface="Times New Roman"/>
              </a:rPr>
              <a:t>та толерантності з ВІЛ-позитивними людьми</a:t>
            </a:r>
            <a:r>
              <a:rPr lang="ru" sz="2000">
                <a:solidFill>
                  <a:srgbClr val="333333"/>
                </a:solidFill>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6"/>
          <p:cNvSpPr txBox="1">
            <a:spLocks noGrp="1"/>
          </p:cNvSpPr>
          <p:nvPr>
            <p:ph type="title"/>
          </p:nvPr>
        </p:nvSpPr>
        <p:spPr>
          <a:xfrm>
            <a:off x="490250" y="1985700"/>
            <a:ext cx="3843300" cy="25554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4800"/>
              <a:buNone/>
            </a:pPr>
            <a:endParaRPr/>
          </a:p>
        </p:txBody>
      </p:sp>
      <p:sp>
        <p:nvSpPr>
          <p:cNvPr id="135" name="Google Shape;135;p16"/>
          <p:cNvSpPr txBox="1"/>
          <p:nvPr/>
        </p:nvSpPr>
        <p:spPr>
          <a:xfrm>
            <a:off x="0" y="0"/>
            <a:ext cx="9029100" cy="203129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ru" sz="2000" b="1" i="0" u="none" strike="noStrike" cap="none">
                <a:solidFill>
                  <a:schemeClr val="dk1"/>
                </a:solidFill>
                <a:highlight>
                  <a:srgbClr val="FFFFFF"/>
                </a:highlight>
                <a:latin typeface="Times New Roman"/>
                <a:ea typeface="Times New Roman"/>
                <a:cs typeface="Times New Roman"/>
                <a:sym typeface="Times New Roman"/>
              </a:rPr>
              <a:t>Люк Монтаньє́</a:t>
            </a:r>
            <a:r>
              <a:rPr lang="ru" sz="2000" b="0" i="0" u="none" strike="noStrike" cap="none">
                <a:solidFill>
                  <a:schemeClr val="dk1"/>
                </a:solidFill>
                <a:highlight>
                  <a:srgbClr val="FFFFFF"/>
                </a:highlight>
                <a:latin typeface="Times New Roman"/>
                <a:ea typeface="Times New Roman"/>
                <a:cs typeface="Times New Roman"/>
                <a:sym typeface="Times New Roman"/>
              </a:rPr>
              <a:t>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3">
                  <a:extLst>
                    <a:ext uri="{A12FA001-AC4F-418D-AE19-62706E023703}">
                      <ahyp:hlinkClr xmlns:ahyp="http://schemas.microsoft.com/office/drawing/2018/hyperlinkcolor" xmlns="" val="tx"/>
                    </a:ext>
                  </a:extLst>
                </a:hlinkClick>
              </a:rPr>
              <a:t>фр.</a:t>
            </a:r>
            <a:r>
              <a:rPr lang="ru" sz="2000" b="0" i="0" u="none" strike="noStrike" cap="none">
                <a:solidFill>
                  <a:schemeClr val="dk1"/>
                </a:solidFill>
                <a:highlight>
                  <a:srgbClr val="FFFFFF"/>
                </a:highlight>
                <a:latin typeface="Times New Roman"/>
                <a:ea typeface="Times New Roman"/>
                <a:cs typeface="Times New Roman"/>
                <a:sym typeface="Times New Roman"/>
              </a:rPr>
              <a:t> </a:t>
            </a:r>
            <a:r>
              <a:rPr lang="ru" sz="2000" b="0" i="1" u="none" strike="noStrike" cap="none">
                <a:solidFill>
                  <a:schemeClr val="dk1"/>
                </a:solidFill>
                <a:highlight>
                  <a:srgbClr val="FFFFFF"/>
                </a:highlight>
                <a:latin typeface="Times New Roman"/>
                <a:ea typeface="Times New Roman"/>
                <a:cs typeface="Times New Roman"/>
                <a:sym typeface="Times New Roman"/>
              </a:rPr>
              <a:t>Luc Montagnier</a:t>
            </a:r>
            <a:r>
              <a:rPr lang="ru" sz="2000" b="0" i="0" u="none" strike="noStrike" cap="none">
                <a:solidFill>
                  <a:schemeClr val="dk1"/>
                </a:solidFill>
                <a:highlight>
                  <a:srgbClr val="FFFFFF"/>
                </a:highlight>
                <a:latin typeface="Times New Roman"/>
                <a:ea typeface="Times New Roman"/>
                <a:cs typeface="Times New Roman"/>
                <a:sym typeface="Times New Roman"/>
              </a:rPr>
              <a:t>,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4">
                  <a:extLst>
                    <a:ext uri="{A12FA001-AC4F-418D-AE19-62706E023703}">
                      <ahyp:hlinkClr xmlns:ahyp="http://schemas.microsoft.com/office/drawing/2018/hyperlinkcolor" xmlns="" val="tx"/>
                    </a:ext>
                  </a:extLst>
                </a:hlinkClick>
              </a:rPr>
              <a:t>1 серпня</a:t>
            </a:r>
            <a:r>
              <a:rPr lang="ru" sz="2000" b="0" i="0" u="none" strike="noStrike" cap="none">
                <a:solidFill>
                  <a:schemeClr val="dk1"/>
                </a:solidFill>
                <a:highlight>
                  <a:srgbClr val="FFFFFF"/>
                </a:highlight>
                <a:latin typeface="Times New Roman"/>
                <a:ea typeface="Times New Roman"/>
                <a:cs typeface="Times New Roman"/>
                <a:sym typeface="Times New Roman"/>
              </a:rPr>
              <a:t>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5">
                  <a:extLst>
                    <a:ext uri="{A12FA001-AC4F-418D-AE19-62706E023703}">
                      <ahyp:hlinkClr xmlns:ahyp="http://schemas.microsoft.com/office/drawing/2018/hyperlinkcolor" xmlns="" val="tx"/>
                    </a:ext>
                  </a:extLst>
                </a:hlinkClick>
              </a:rPr>
              <a:t>1932</a:t>
            </a:r>
            <a:r>
              <a:rPr lang="ru" sz="2000" b="0" i="0" u="none" strike="noStrike" cap="none">
                <a:solidFill>
                  <a:schemeClr val="dk1"/>
                </a:solidFill>
                <a:highlight>
                  <a:srgbClr val="FFFFFF"/>
                </a:highlight>
                <a:latin typeface="Times New Roman"/>
                <a:ea typeface="Times New Roman"/>
                <a:cs typeface="Times New Roman"/>
                <a:sym typeface="Times New Roman"/>
              </a:rPr>
              <a:t>,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6">
                  <a:extLst>
                    <a:ext uri="{A12FA001-AC4F-418D-AE19-62706E023703}">
                      <ahyp:hlinkClr xmlns:ahyp="http://schemas.microsoft.com/office/drawing/2018/hyperlinkcolor" xmlns="" val="tx"/>
                    </a:ext>
                  </a:extLst>
                </a:hlinkClick>
              </a:rPr>
              <a:t>Шабрі</a:t>
            </a:r>
            <a:r>
              <a:rPr lang="ru" sz="2000" b="0" i="0" u="none" strike="noStrike" cap="none">
                <a:solidFill>
                  <a:schemeClr val="dk1"/>
                </a:solidFill>
                <a:highlight>
                  <a:srgbClr val="FFFFFF"/>
                </a:highlight>
                <a:latin typeface="Times New Roman"/>
                <a:ea typeface="Times New Roman"/>
                <a:cs typeface="Times New Roman"/>
                <a:sym typeface="Times New Roman"/>
              </a:rPr>
              <a:t>,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7">
                  <a:extLst>
                    <a:ext uri="{A12FA001-AC4F-418D-AE19-62706E023703}">
                      <ahyp:hlinkClr xmlns:ahyp="http://schemas.microsoft.com/office/drawing/2018/hyperlinkcolor" xmlns="" val="tx"/>
                    </a:ext>
                  </a:extLst>
                </a:hlinkClick>
              </a:rPr>
              <a:t>Франція</a:t>
            </a:r>
            <a:r>
              <a:rPr lang="ru" sz="2000" b="0" i="0" u="none" strike="noStrike" cap="none">
                <a:solidFill>
                  <a:schemeClr val="dk1"/>
                </a:solidFill>
                <a:highlight>
                  <a:srgbClr val="FFFFFF"/>
                </a:highlight>
                <a:latin typeface="Times New Roman"/>
                <a:ea typeface="Times New Roman"/>
                <a:cs typeface="Times New Roman"/>
                <a:sym typeface="Times New Roman"/>
              </a:rPr>
              <a:t> —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8">
                  <a:extLst>
                    <a:ext uri="{A12FA001-AC4F-418D-AE19-62706E023703}">
                      <ahyp:hlinkClr xmlns:ahyp="http://schemas.microsoft.com/office/drawing/2018/hyperlinkcolor" xmlns="" val="tx"/>
                    </a:ext>
                  </a:extLst>
                </a:hlinkClick>
              </a:rPr>
              <a:t>8 лютого</a:t>
            </a:r>
            <a:r>
              <a:rPr lang="ru" sz="2000" b="0" i="0" u="none" strike="noStrike" cap="none">
                <a:solidFill>
                  <a:schemeClr val="dk1"/>
                </a:solidFill>
                <a:highlight>
                  <a:srgbClr val="FFFFFF"/>
                </a:highlight>
                <a:latin typeface="Times New Roman"/>
                <a:ea typeface="Times New Roman"/>
                <a:cs typeface="Times New Roman"/>
                <a:sym typeface="Times New Roman"/>
              </a:rPr>
              <a:t>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9">
                  <a:extLst>
                    <a:ext uri="{A12FA001-AC4F-418D-AE19-62706E023703}">
                      <ahyp:hlinkClr xmlns:ahyp="http://schemas.microsoft.com/office/drawing/2018/hyperlinkcolor" xmlns="" val="tx"/>
                    </a:ext>
                  </a:extLst>
                </a:hlinkClick>
              </a:rPr>
              <a:t>2022</a:t>
            </a:r>
            <a:r>
              <a:rPr lang="ru" sz="2000" b="0" i="0" u="none" strike="noStrike" cap="none">
                <a:solidFill>
                  <a:schemeClr val="dk1"/>
                </a:solidFill>
                <a:highlight>
                  <a:srgbClr val="FFFFFF"/>
                </a:highlight>
                <a:latin typeface="Times New Roman"/>
                <a:ea typeface="Times New Roman"/>
                <a:cs typeface="Times New Roman"/>
                <a:sym typeface="Times New Roman"/>
              </a:rPr>
              <a:t>,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10">
                  <a:extLst>
                    <a:ext uri="{A12FA001-AC4F-418D-AE19-62706E023703}">
                      <ahyp:hlinkClr xmlns:ahyp="http://schemas.microsoft.com/office/drawing/2018/hyperlinkcolor" xmlns="" val="tx"/>
                    </a:ext>
                  </a:extLst>
                </a:hlinkClick>
              </a:rPr>
              <a:t>Неї-сюр-Сен</a:t>
            </a:r>
            <a:r>
              <a:rPr lang="ru" sz="2000" b="0" i="0" u="none" strike="noStrike" cap="none">
                <a:solidFill>
                  <a:schemeClr val="dk1"/>
                </a:solidFill>
                <a:highlight>
                  <a:srgbClr val="FFFFFF"/>
                </a:highlight>
                <a:latin typeface="Times New Roman"/>
                <a:ea typeface="Times New Roman"/>
                <a:cs typeface="Times New Roman"/>
                <a:sym typeface="Times New Roman"/>
              </a:rPr>
              <a:t>,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7">
                  <a:extLst>
                    <a:ext uri="{A12FA001-AC4F-418D-AE19-62706E023703}">
                      <ahyp:hlinkClr xmlns:ahyp="http://schemas.microsoft.com/office/drawing/2018/hyperlinkcolor" xmlns="" val="tx"/>
                    </a:ext>
                  </a:extLst>
                </a:hlinkClick>
              </a:rPr>
              <a:t>Франція</a:t>
            </a:r>
            <a:r>
              <a:rPr lang="ru" sz="2000" b="0" i="0" u="none" strike="noStrike" cap="none">
                <a:solidFill>
                  <a:schemeClr val="dk1"/>
                </a:solidFill>
                <a:highlight>
                  <a:srgbClr val="FFFFFF"/>
                </a:highlight>
                <a:latin typeface="Times New Roman"/>
                <a:ea typeface="Times New Roman"/>
                <a:cs typeface="Times New Roman"/>
                <a:sym typeface="Times New Roman"/>
              </a:rPr>
              <a:t>) — французький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11">
                  <a:extLst>
                    <a:ext uri="{A12FA001-AC4F-418D-AE19-62706E023703}">
                      <ahyp:hlinkClr xmlns:ahyp="http://schemas.microsoft.com/office/drawing/2018/hyperlinkcolor" xmlns="" val="tx"/>
                    </a:ext>
                  </a:extLst>
                </a:hlinkClick>
              </a:rPr>
              <a:t>вірусолог</a:t>
            </a:r>
            <a:r>
              <a:rPr lang="ru" sz="2000" b="0" i="0" u="none" strike="noStrike" cap="none">
                <a:solidFill>
                  <a:schemeClr val="dk1"/>
                </a:solidFill>
                <a:highlight>
                  <a:srgbClr val="FFFFFF"/>
                </a:highlight>
                <a:latin typeface="Times New Roman"/>
                <a:ea typeface="Times New Roman"/>
                <a:cs typeface="Times New Roman"/>
                <a:sym typeface="Times New Roman"/>
              </a:rPr>
              <a:t>, кавалер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12">
                  <a:extLst>
                    <a:ext uri="{A12FA001-AC4F-418D-AE19-62706E023703}">
                      <ahyp:hlinkClr xmlns:ahyp="http://schemas.microsoft.com/office/drawing/2018/hyperlinkcolor" xmlns="" val="tx"/>
                    </a:ext>
                  </a:extLst>
                </a:hlinkClick>
              </a:rPr>
              <a:t>ордена Почесного легіону</a:t>
            </a:r>
            <a:r>
              <a:rPr lang="ru" sz="2000" b="0" i="0" u="none" strike="noStrike" cap="none">
                <a:solidFill>
                  <a:schemeClr val="dk1"/>
                </a:solidFill>
                <a:highlight>
                  <a:srgbClr val="FFFFFF"/>
                </a:highlight>
                <a:latin typeface="Times New Roman"/>
                <a:ea typeface="Times New Roman"/>
                <a:cs typeface="Times New Roman"/>
                <a:sym typeface="Times New Roman"/>
              </a:rPr>
              <a:t>, лауреат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13">
                  <a:extLst>
                    <a:ext uri="{A12FA001-AC4F-418D-AE19-62706E023703}">
                      <ahyp:hlinkClr xmlns:ahyp="http://schemas.microsoft.com/office/drawing/2018/hyperlinkcolor" xmlns="" val="tx"/>
                    </a:ext>
                  </a:extLst>
                </a:hlinkClick>
              </a:rPr>
              <a:t>Нобелівської премії з фізіології і медицини</a:t>
            </a:r>
            <a:r>
              <a:rPr lang="ru" sz="2000" b="0" i="0" u="none" strike="noStrike" cap="none">
                <a:solidFill>
                  <a:schemeClr val="dk1"/>
                </a:solidFill>
                <a:highlight>
                  <a:srgbClr val="FFFFFF"/>
                </a:highlight>
                <a:latin typeface="Times New Roman"/>
                <a:ea typeface="Times New Roman"/>
                <a:cs typeface="Times New Roman"/>
                <a:sym typeface="Times New Roman"/>
              </a:rPr>
              <a:t>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14">
                  <a:extLst>
                    <a:ext uri="{A12FA001-AC4F-418D-AE19-62706E023703}">
                      <ahyp:hlinkClr xmlns:ahyp="http://schemas.microsoft.com/office/drawing/2018/hyperlinkcolor" xmlns="" val="tx"/>
                    </a:ext>
                  </a:extLst>
                </a:hlinkClick>
              </a:rPr>
              <a:t>2008</a:t>
            </a:r>
            <a:r>
              <a:rPr lang="ru" sz="2000" b="0" i="0" u="none" strike="noStrike" cap="none">
                <a:solidFill>
                  <a:schemeClr val="dk1"/>
                </a:solidFill>
                <a:highlight>
                  <a:srgbClr val="FFFFFF"/>
                </a:highlight>
                <a:latin typeface="Times New Roman"/>
                <a:ea typeface="Times New Roman"/>
                <a:cs typeface="Times New Roman"/>
                <a:sym typeface="Times New Roman"/>
              </a:rPr>
              <a:t> року, яку він розділив з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15">
                  <a:extLst>
                    <a:ext uri="{A12FA001-AC4F-418D-AE19-62706E023703}">
                      <ahyp:hlinkClr xmlns:ahyp="http://schemas.microsoft.com/office/drawing/2018/hyperlinkcolor" xmlns="" val="tx"/>
                    </a:ext>
                  </a:extLst>
                </a:hlinkClick>
              </a:rPr>
              <a:t>Гаральдом цур Гаузеном</a:t>
            </a:r>
            <a:r>
              <a:rPr lang="ru" sz="2000" b="0" i="0" u="none" strike="noStrike" cap="none">
                <a:solidFill>
                  <a:schemeClr val="dk1"/>
                </a:solidFill>
                <a:highlight>
                  <a:srgbClr val="FFFFFF"/>
                </a:highlight>
                <a:latin typeface="Times New Roman"/>
                <a:ea typeface="Times New Roman"/>
                <a:cs typeface="Times New Roman"/>
                <a:sym typeface="Times New Roman"/>
              </a:rPr>
              <a:t> і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16">
                  <a:extLst>
                    <a:ext uri="{A12FA001-AC4F-418D-AE19-62706E023703}">
                      <ahyp:hlinkClr xmlns:ahyp="http://schemas.microsoft.com/office/drawing/2018/hyperlinkcolor" xmlns="" val="tx"/>
                    </a:ext>
                  </a:extLst>
                </a:hlinkClick>
              </a:rPr>
              <a:t>Франсуазою Барре-Сінуссі</a:t>
            </a:r>
            <a:r>
              <a:rPr lang="ru" sz="2000" b="0" i="0" u="none" strike="noStrike" cap="none">
                <a:solidFill>
                  <a:schemeClr val="dk1"/>
                </a:solidFill>
                <a:highlight>
                  <a:srgbClr val="FFFFFF"/>
                </a:highlight>
                <a:latin typeface="Times New Roman"/>
                <a:ea typeface="Times New Roman"/>
                <a:cs typeface="Times New Roman"/>
                <a:sym typeface="Times New Roman"/>
              </a:rPr>
              <a:t>. Разом з Барре-Сінуссі він відкрив у 1983 році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17">
                  <a:extLst>
                    <a:ext uri="{A12FA001-AC4F-418D-AE19-62706E023703}">
                      <ahyp:hlinkClr xmlns:ahyp="http://schemas.microsoft.com/office/drawing/2018/hyperlinkcolor" xmlns="" val="tx"/>
                    </a:ext>
                  </a:extLst>
                </a:hlinkClick>
              </a:rPr>
              <a:t>ретровірус</a:t>
            </a:r>
            <a:r>
              <a:rPr lang="ru" sz="2000" b="0" i="0" u="none" strike="noStrike" cap="none">
                <a:solidFill>
                  <a:schemeClr val="dk1"/>
                </a:solidFill>
                <a:highlight>
                  <a:srgbClr val="FFFFFF"/>
                </a:highlight>
                <a:latin typeface="Times New Roman"/>
                <a:ea typeface="Times New Roman"/>
                <a:cs typeface="Times New Roman"/>
                <a:sym typeface="Times New Roman"/>
              </a:rPr>
              <a:t>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18">
                  <a:extLst>
                    <a:ext uri="{A12FA001-AC4F-418D-AE19-62706E023703}">
                      <ahyp:hlinkClr xmlns:ahyp="http://schemas.microsoft.com/office/drawing/2018/hyperlinkcolor" xmlns="" val="tx"/>
                    </a:ext>
                  </a:extLst>
                </a:hlinkClick>
              </a:rPr>
              <a:t>ВІЛ</a:t>
            </a:r>
            <a:r>
              <a:rPr lang="ru" sz="2000" b="0" i="0" u="none" strike="noStrike" cap="none">
                <a:solidFill>
                  <a:schemeClr val="dk1"/>
                </a:solidFill>
                <a:highlight>
                  <a:srgbClr val="FFFFFF"/>
                </a:highlight>
                <a:latin typeface="Times New Roman"/>
                <a:ea typeface="Times New Roman"/>
                <a:cs typeface="Times New Roman"/>
                <a:sym typeface="Times New Roman"/>
              </a:rPr>
              <a:t>, що спричинює </a:t>
            </a:r>
            <a:r>
              <a:rPr lang="ru" sz="2000" b="0" i="0" u="none" strike="noStrike" cap="none">
                <a:solidFill>
                  <a:schemeClr val="dk1"/>
                </a:solidFill>
                <a:highlight>
                  <a:srgbClr val="FFFFFF"/>
                </a:highlight>
                <a:uFill>
                  <a:noFill/>
                </a:uFill>
                <a:latin typeface="Times New Roman"/>
                <a:ea typeface="Times New Roman"/>
                <a:cs typeface="Times New Roman"/>
                <a:sym typeface="Times New Roman"/>
                <a:hlinkClick r:id="rId19">
                  <a:extLst>
                    <a:ext uri="{A12FA001-AC4F-418D-AE19-62706E023703}">
                      <ahyp:hlinkClr xmlns:ahyp="http://schemas.microsoft.com/office/drawing/2018/hyperlinkcolor" xmlns="" val="tx"/>
                    </a:ext>
                  </a:extLst>
                </a:hlinkClick>
              </a:rPr>
              <a:t>ВІЛ-інфекцію</a:t>
            </a:r>
            <a:r>
              <a:rPr lang="ru" sz="2000" b="0" i="0" u="none" strike="noStrike" cap="none">
                <a:solidFill>
                  <a:schemeClr val="dk1"/>
                </a:solidFill>
                <a:highlight>
                  <a:srgbClr val="FFFFFF"/>
                </a:highlight>
                <a:latin typeface="Times New Roman"/>
                <a:ea typeface="Times New Roman"/>
                <a:cs typeface="Times New Roman"/>
                <a:sym typeface="Times New Roman"/>
              </a:rPr>
              <a:t> у людини.</a:t>
            </a:r>
            <a:endParaRPr sz="2000" b="0" i="0" u="none" strike="noStrike" cap="none">
              <a:solidFill>
                <a:schemeClr val="dk1"/>
              </a:solidFill>
              <a:latin typeface="Times New Roman"/>
              <a:ea typeface="Times New Roman"/>
              <a:cs typeface="Times New Roman"/>
              <a:sym typeface="Times New Roman"/>
            </a:endParaRPr>
          </a:p>
        </p:txBody>
      </p:sp>
      <p:pic>
        <p:nvPicPr>
          <p:cNvPr id="136" name="Google Shape;136;p16"/>
          <p:cNvPicPr preferRelativeResize="0"/>
          <p:nvPr/>
        </p:nvPicPr>
        <p:blipFill rotWithShape="1">
          <a:blip r:embed="rId20">
            <a:alphaModFix/>
          </a:blip>
          <a:srcRect t="-2997"/>
          <a:stretch/>
        </p:blipFill>
        <p:spPr>
          <a:xfrm>
            <a:off x="490250" y="1905475"/>
            <a:ext cx="2006475" cy="2752725"/>
          </a:xfrm>
          <a:prstGeom prst="rect">
            <a:avLst/>
          </a:prstGeom>
          <a:noFill/>
          <a:ln>
            <a:noFill/>
          </a:ln>
        </p:spPr>
      </p:pic>
      <p:pic>
        <p:nvPicPr>
          <p:cNvPr id="137" name="Google Shape;137;p16"/>
          <p:cNvPicPr preferRelativeResize="0"/>
          <p:nvPr/>
        </p:nvPicPr>
        <p:blipFill rotWithShape="1">
          <a:blip r:embed="rId21">
            <a:alphaModFix/>
          </a:blip>
          <a:srcRect/>
          <a:stretch/>
        </p:blipFill>
        <p:spPr>
          <a:xfrm>
            <a:off x="2496725" y="1985700"/>
            <a:ext cx="2128025" cy="2672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a:latin typeface="Times New Roman"/>
                <a:ea typeface="Times New Roman"/>
                <a:cs typeface="Times New Roman"/>
                <a:sym typeface="Times New Roman"/>
              </a:rPr>
              <a:t>Структура ВІЛ</a:t>
            </a:r>
            <a:endParaRPr>
              <a:latin typeface="Times New Roman"/>
              <a:ea typeface="Times New Roman"/>
              <a:cs typeface="Times New Roman"/>
              <a:sym typeface="Times New Roman"/>
            </a:endParaRPr>
          </a:p>
        </p:txBody>
      </p:sp>
      <p:sp>
        <p:nvSpPr>
          <p:cNvPr id="143" name="Google Shape;143;p17"/>
          <p:cNvSpPr txBox="1">
            <a:spLocks noGrp="1"/>
          </p:cNvSpPr>
          <p:nvPr>
            <p:ph type="body" idx="1"/>
          </p:nvPr>
        </p:nvSpPr>
        <p:spPr>
          <a:xfrm>
            <a:off x="311700" y="1152475"/>
            <a:ext cx="8520600" cy="3870300"/>
          </a:xfrm>
          <a:prstGeom prst="rect">
            <a:avLst/>
          </a:prstGeom>
          <a:noFill/>
          <a:ln>
            <a:noFill/>
          </a:ln>
        </p:spPr>
        <p:txBody>
          <a:bodyPr spcFirstLastPara="1" wrap="square" lIns="91425" tIns="91425" rIns="91425" bIns="91425" anchor="t" anchorCtr="0">
            <a:normAutofit fontScale="77500" lnSpcReduction="20000"/>
          </a:bodyPr>
          <a:lstStyle/>
          <a:p>
            <a:pPr marL="0" lvl="0" indent="0" algn="l" rtl="0">
              <a:lnSpc>
                <a:spcPct val="115000"/>
              </a:lnSpc>
              <a:spcBef>
                <a:spcPts val="0"/>
              </a:spcBef>
              <a:spcAft>
                <a:spcPts val="0"/>
              </a:spcAft>
              <a:buSzPct val="129032"/>
              <a:buNone/>
            </a:pPr>
            <a:endParaRPr/>
          </a:p>
          <a:p>
            <a:pPr marL="0" lvl="0" indent="0" algn="l" rtl="0">
              <a:lnSpc>
                <a:spcPct val="115000"/>
              </a:lnSpc>
              <a:spcBef>
                <a:spcPts val="1200"/>
              </a:spcBef>
              <a:spcAft>
                <a:spcPts val="0"/>
              </a:spcAft>
              <a:buSzPct val="129032"/>
              <a:buNone/>
            </a:pPr>
            <a:endParaRPr/>
          </a:p>
          <a:p>
            <a:pPr marL="0" lvl="0" indent="0" algn="l" rtl="0">
              <a:lnSpc>
                <a:spcPct val="115000"/>
              </a:lnSpc>
              <a:spcBef>
                <a:spcPts val="1200"/>
              </a:spcBef>
              <a:spcAft>
                <a:spcPts val="0"/>
              </a:spcAft>
              <a:buSzPct val="129032"/>
              <a:buNone/>
            </a:pPr>
            <a:endParaRPr/>
          </a:p>
          <a:p>
            <a:pPr marL="0" lvl="0" indent="0" algn="l" rtl="0">
              <a:lnSpc>
                <a:spcPct val="115000"/>
              </a:lnSpc>
              <a:spcBef>
                <a:spcPts val="1200"/>
              </a:spcBef>
              <a:spcAft>
                <a:spcPts val="0"/>
              </a:spcAft>
              <a:buSzPct val="129032"/>
              <a:buNone/>
            </a:pPr>
            <a:endParaRPr/>
          </a:p>
          <a:p>
            <a:pPr marL="0" lvl="0" indent="0" algn="l" rtl="0">
              <a:lnSpc>
                <a:spcPct val="115000"/>
              </a:lnSpc>
              <a:spcBef>
                <a:spcPts val="1200"/>
              </a:spcBef>
              <a:spcAft>
                <a:spcPts val="0"/>
              </a:spcAft>
              <a:buSzPct val="129032"/>
              <a:buNone/>
            </a:pPr>
            <a:endParaRPr/>
          </a:p>
          <a:p>
            <a:pPr marL="0" lvl="0" indent="0" algn="l" rtl="0">
              <a:lnSpc>
                <a:spcPct val="115000"/>
              </a:lnSpc>
              <a:spcBef>
                <a:spcPts val="1200"/>
              </a:spcBef>
              <a:spcAft>
                <a:spcPts val="0"/>
              </a:spcAft>
              <a:buSzPct val="149843"/>
              <a:buNone/>
            </a:pPr>
            <a:endParaRPr sz="1550">
              <a:solidFill>
                <a:srgbClr val="202122"/>
              </a:solidFill>
              <a:highlight>
                <a:srgbClr val="FFFFFF"/>
              </a:highlight>
            </a:endParaRPr>
          </a:p>
          <a:p>
            <a:pPr marL="0" lvl="0" indent="0" algn="l" rtl="0">
              <a:lnSpc>
                <a:spcPct val="115000"/>
              </a:lnSpc>
              <a:spcBef>
                <a:spcPts val="0"/>
              </a:spcBef>
              <a:spcAft>
                <a:spcPts val="0"/>
              </a:spcAft>
              <a:buSzPct val="149843"/>
              <a:buNone/>
            </a:pPr>
            <a:endParaRPr sz="1550">
              <a:solidFill>
                <a:srgbClr val="202122"/>
              </a:solidFill>
              <a:highlight>
                <a:srgbClr val="FFFFFF"/>
              </a:highlight>
            </a:endParaRPr>
          </a:p>
          <a:p>
            <a:pPr marL="0" lvl="0" indent="0" algn="l" rtl="0">
              <a:lnSpc>
                <a:spcPct val="115000"/>
              </a:lnSpc>
              <a:spcBef>
                <a:spcPts val="0"/>
              </a:spcBef>
              <a:spcAft>
                <a:spcPts val="0"/>
              </a:spcAft>
              <a:buSzPct val="149843"/>
              <a:buNone/>
            </a:pPr>
            <a:endParaRPr sz="1550">
              <a:solidFill>
                <a:srgbClr val="202122"/>
              </a:solidFill>
              <a:highlight>
                <a:srgbClr val="FFFFFF"/>
              </a:highlight>
            </a:endParaRPr>
          </a:p>
          <a:p>
            <a:pPr marL="0" lvl="0" indent="0" algn="l" rtl="0">
              <a:lnSpc>
                <a:spcPct val="115000"/>
              </a:lnSpc>
              <a:spcBef>
                <a:spcPts val="0"/>
              </a:spcBef>
              <a:spcAft>
                <a:spcPts val="0"/>
              </a:spcAft>
              <a:buSzPct val="149843"/>
              <a:buNone/>
            </a:pPr>
            <a:endParaRPr sz="1550">
              <a:solidFill>
                <a:srgbClr val="202122"/>
              </a:solidFill>
              <a:highlight>
                <a:srgbClr val="FFFFFF"/>
              </a:highlight>
            </a:endParaRPr>
          </a:p>
          <a:p>
            <a:pPr marL="0" lvl="0" indent="0" algn="l" rtl="0">
              <a:lnSpc>
                <a:spcPct val="115000"/>
              </a:lnSpc>
              <a:spcBef>
                <a:spcPts val="0"/>
              </a:spcBef>
              <a:spcAft>
                <a:spcPts val="0"/>
              </a:spcAft>
              <a:buSzPct val="149843"/>
              <a:buNone/>
            </a:pPr>
            <a:endParaRPr sz="1550">
              <a:solidFill>
                <a:srgbClr val="202122"/>
              </a:solidFill>
              <a:highlight>
                <a:srgbClr val="FFFFFF"/>
              </a:highlight>
            </a:endParaRPr>
          </a:p>
          <a:p>
            <a:pPr marL="0" lvl="0" indent="0" algn="l" rtl="0">
              <a:lnSpc>
                <a:spcPct val="115000"/>
              </a:lnSpc>
              <a:spcBef>
                <a:spcPts val="0"/>
              </a:spcBef>
              <a:spcAft>
                <a:spcPts val="0"/>
              </a:spcAft>
              <a:buSzPct val="149843"/>
              <a:buNone/>
            </a:pPr>
            <a:endParaRPr sz="1550">
              <a:solidFill>
                <a:srgbClr val="202122"/>
              </a:solidFill>
              <a:highlight>
                <a:srgbClr val="FFFFFF"/>
              </a:highlight>
            </a:endParaRPr>
          </a:p>
          <a:p>
            <a:pPr marL="0" lvl="0" indent="0" algn="l" rtl="0">
              <a:lnSpc>
                <a:spcPct val="115000"/>
              </a:lnSpc>
              <a:spcBef>
                <a:spcPts val="0"/>
              </a:spcBef>
              <a:spcAft>
                <a:spcPts val="0"/>
              </a:spcAft>
              <a:buClr>
                <a:schemeClr val="dk1"/>
              </a:buClr>
              <a:buSzPct val="70967"/>
              <a:buFont typeface="Arial"/>
              <a:buNone/>
            </a:pPr>
            <a:r>
              <a:rPr lang="ru" sz="1500">
                <a:solidFill>
                  <a:schemeClr val="dk1"/>
                </a:solidFill>
                <a:highlight>
                  <a:srgbClr val="FFFFFF"/>
                </a:highlight>
                <a:latin typeface="Times New Roman"/>
                <a:ea typeface="Times New Roman"/>
                <a:cs typeface="Times New Roman"/>
                <a:sym typeface="Times New Roman"/>
              </a:rPr>
              <a:t>Оболонка вірусу складається з p24, знаходять двошарової ліпідної мембрани, в яку вбудований ряд білків, наприклад трансмембранний глікопротеїн gp41 і поверхневий глікопротеїн gp120. Усередині «ядра» вірусу, що складається з матричного білка p17 і капсидного білка, дві одноланцюгові молекули геномної РНК і ряд ферментів: зворотна транскриптаза, інтеграза та протеаза.</a:t>
            </a:r>
            <a:endParaRPr sz="1500">
              <a:solidFill>
                <a:schemeClr val="dk1"/>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1200"/>
              </a:spcAft>
              <a:buSzPct val="129032"/>
              <a:buNone/>
            </a:pPr>
            <a:endParaRPr/>
          </a:p>
        </p:txBody>
      </p:sp>
      <p:pic>
        <p:nvPicPr>
          <p:cNvPr id="144" name="Google Shape;144;p17"/>
          <p:cNvPicPr preferRelativeResize="0"/>
          <p:nvPr/>
        </p:nvPicPr>
        <p:blipFill rotWithShape="1">
          <a:blip r:embed="rId3">
            <a:alphaModFix/>
          </a:blip>
          <a:srcRect/>
          <a:stretch/>
        </p:blipFill>
        <p:spPr>
          <a:xfrm>
            <a:off x="2257275" y="973550"/>
            <a:ext cx="4421275" cy="26966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8"/>
          <p:cNvSpPr txBox="1">
            <a:spLocks noGrp="1"/>
          </p:cNvSpPr>
          <p:nvPr>
            <p:ph type="title"/>
          </p:nvPr>
        </p:nvSpPr>
        <p:spPr>
          <a:xfrm>
            <a:off x="311700" y="101601"/>
            <a:ext cx="8520600" cy="520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a:latin typeface="Times New Roman"/>
                <a:ea typeface="Times New Roman"/>
                <a:cs typeface="Times New Roman"/>
                <a:sym typeface="Times New Roman"/>
              </a:rPr>
              <a:t>Філогенетична класифікація ВІЛ 1/2</a:t>
            </a:r>
            <a:endParaRPr/>
          </a:p>
        </p:txBody>
      </p:sp>
      <p:sp>
        <p:nvSpPr>
          <p:cNvPr id="150" name="Google Shape;150;p18"/>
          <p:cNvSpPr txBox="1">
            <a:spLocks noGrp="1"/>
          </p:cNvSpPr>
          <p:nvPr>
            <p:ph type="body" idx="1"/>
          </p:nvPr>
        </p:nvSpPr>
        <p:spPr>
          <a:xfrm>
            <a:off x="311700" y="622301"/>
            <a:ext cx="8520600" cy="3946574"/>
          </a:xfrm>
          <a:prstGeom prst="rect">
            <a:avLst/>
          </a:prstGeom>
          <a:noFill/>
          <a:ln>
            <a:noFill/>
          </a:ln>
        </p:spPr>
        <p:txBody>
          <a:bodyPr spcFirstLastPara="1" wrap="square" lIns="91425" tIns="91425" rIns="91425" bIns="91425" anchor="t" anchorCtr="0">
            <a:normAutofit fontScale="85000" lnSpcReduction="20000"/>
          </a:bodyPr>
          <a:lstStyle/>
          <a:p>
            <a:pPr marL="457200" lvl="0" indent="-342900" algn="l" rtl="0">
              <a:lnSpc>
                <a:spcPct val="110000"/>
              </a:lnSpc>
              <a:spcBef>
                <a:spcPts val="0"/>
              </a:spcBef>
              <a:spcAft>
                <a:spcPts val="0"/>
              </a:spcAft>
              <a:buSzPct val="111455"/>
              <a:buChar char="●"/>
            </a:pPr>
            <a:r>
              <a:rPr lang="ru" sz="1900">
                <a:solidFill>
                  <a:schemeClr val="dk1"/>
                </a:solidFill>
                <a:latin typeface="Times New Roman"/>
                <a:ea typeface="Times New Roman"/>
                <a:cs typeface="Times New Roman"/>
                <a:sym typeface="Times New Roman"/>
              </a:rPr>
              <a:t>Типи: ВІЛ-1, ВІЛ-2 </a:t>
            </a:r>
            <a:endParaRPr/>
          </a:p>
          <a:p>
            <a:pPr marL="139700" lvl="0" indent="0" algn="l" rtl="0">
              <a:lnSpc>
                <a:spcPct val="110000"/>
              </a:lnSpc>
              <a:spcBef>
                <a:spcPts val="0"/>
              </a:spcBef>
              <a:spcAft>
                <a:spcPts val="0"/>
              </a:spcAft>
              <a:buSzPct val="111455"/>
              <a:buNone/>
            </a:pPr>
            <a:r>
              <a:rPr lang="ru" sz="1900" b="0" i="0">
                <a:solidFill>
                  <a:schemeClr val="dk1"/>
                </a:solidFill>
                <a:latin typeface="Times New Roman"/>
                <a:ea typeface="Times New Roman"/>
                <a:cs typeface="Times New Roman"/>
                <a:sym typeface="Times New Roman"/>
              </a:rPr>
              <a:t>- ВІЛ-1 виник на півдні Камеруну внаслідок еволюції ендемічного вірусу імунодефіциту мавп, який заражає диких шимпанзе, поширений у всьому світі;</a:t>
            </a:r>
            <a:endParaRPr/>
          </a:p>
          <a:p>
            <a:pPr marL="139700" lvl="0" indent="0" algn="l" rtl="0">
              <a:lnSpc>
                <a:spcPct val="110000"/>
              </a:lnSpc>
              <a:spcBef>
                <a:spcPts val="0"/>
              </a:spcBef>
              <a:spcAft>
                <a:spcPts val="0"/>
              </a:spcAft>
              <a:buSzPct val="111455"/>
              <a:buNone/>
            </a:pPr>
            <a:r>
              <a:rPr lang="ru" sz="1900" b="0" i="0">
                <a:solidFill>
                  <a:schemeClr val="dk1"/>
                </a:solidFill>
                <a:latin typeface="Times New Roman"/>
                <a:ea typeface="Times New Roman"/>
                <a:cs typeface="Times New Roman"/>
                <a:sym typeface="Times New Roman"/>
              </a:rPr>
              <a:t> - ВІЛ-2 циркулює переважно на території </a:t>
            </a:r>
            <a:r>
              <a:rPr lang="ru" sz="1900" b="0" i="0" strike="noStrike">
                <a:solidFill>
                  <a:schemeClr val="dk1"/>
                </a:solidFill>
                <a:latin typeface="Times New Roman"/>
                <a:ea typeface="Times New Roman"/>
                <a:cs typeface="Times New Roman"/>
                <a:sym typeface="Times New Roman"/>
              </a:rPr>
              <a:t> Західної Африки </a:t>
            </a:r>
            <a:r>
              <a:rPr lang="ru" sz="1900" b="0" i="0">
                <a:solidFill>
                  <a:schemeClr val="dk1"/>
                </a:solidFill>
                <a:latin typeface="Times New Roman"/>
                <a:ea typeface="Times New Roman"/>
                <a:cs typeface="Times New Roman"/>
                <a:sym typeface="Times New Roman"/>
              </a:rPr>
              <a:t>(від південного </a:t>
            </a:r>
            <a:r>
              <a:rPr lang="ru" sz="1900" b="0" i="0" strike="noStrike">
                <a:solidFill>
                  <a:schemeClr val="dk1"/>
                </a:solidFill>
                <a:latin typeface="Times New Roman"/>
                <a:ea typeface="Times New Roman"/>
                <a:cs typeface="Times New Roman"/>
                <a:sym typeface="Times New Roman"/>
              </a:rPr>
              <a:t>Сенегалу</a:t>
            </a:r>
            <a:r>
              <a:rPr lang="ru" sz="1900" b="0" i="0">
                <a:solidFill>
                  <a:schemeClr val="dk1"/>
                </a:solidFill>
                <a:latin typeface="Times New Roman"/>
                <a:ea typeface="Times New Roman"/>
                <a:cs typeface="Times New Roman"/>
                <a:sym typeface="Times New Roman"/>
              </a:rPr>
              <a:t> до заходу Кот-д’Івуару), виник внаслідок еволюції вірусу імунодефіциту мавп, який заражає темно-коричневих мангабеїв і вузьконосих мавп).</a:t>
            </a:r>
            <a:r>
              <a:rPr lang="ru" sz="1900" b="0" i="0" strike="noStrike" baseline="30000">
                <a:solidFill>
                  <a:schemeClr val="dk1"/>
                </a:solidFill>
                <a:latin typeface="Times New Roman"/>
                <a:ea typeface="Times New Roman"/>
                <a:cs typeface="Times New Roman"/>
                <a:sym typeface="Times New Roman"/>
              </a:rPr>
              <a:t> </a:t>
            </a:r>
            <a:endParaRPr/>
          </a:p>
          <a:p>
            <a:pPr marL="139700" lvl="0" indent="0" algn="l" rtl="0">
              <a:lnSpc>
                <a:spcPct val="110000"/>
              </a:lnSpc>
              <a:spcBef>
                <a:spcPts val="0"/>
              </a:spcBef>
              <a:spcAft>
                <a:spcPts val="0"/>
              </a:spcAft>
              <a:buSzPct val="111455"/>
              <a:buNone/>
            </a:pPr>
            <a:endParaRPr sz="1900" b="0" i="0" strike="noStrike" baseline="30000">
              <a:solidFill>
                <a:schemeClr val="dk1"/>
              </a:solidFill>
              <a:latin typeface="Times New Roman"/>
              <a:ea typeface="Times New Roman"/>
              <a:cs typeface="Times New Roman"/>
              <a:sym typeface="Times New Roman"/>
            </a:endParaRPr>
          </a:p>
          <a:p>
            <a:pPr marL="139700" lvl="0" indent="0" algn="l" rtl="0">
              <a:lnSpc>
                <a:spcPct val="110000"/>
              </a:lnSpc>
              <a:spcBef>
                <a:spcPts val="0"/>
              </a:spcBef>
              <a:spcAft>
                <a:spcPts val="0"/>
              </a:spcAft>
              <a:buSzPct val="111455"/>
              <a:buNone/>
            </a:pPr>
            <a:r>
              <a:rPr lang="ru" sz="1900" baseline="30000">
                <a:solidFill>
                  <a:schemeClr val="dk1"/>
                </a:solidFill>
                <a:latin typeface="Times New Roman"/>
                <a:ea typeface="Times New Roman"/>
                <a:cs typeface="Times New Roman"/>
                <a:sym typeface="Times New Roman"/>
              </a:rPr>
              <a:t>(</a:t>
            </a:r>
            <a:r>
              <a:rPr lang="ru" sz="1900" b="0" i="0" strike="noStrike" baseline="30000">
                <a:solidFill>
                  <a:schemeClr val="dk1"/>
                </a:solidFill>
                <a:latin typeface="Times New Roman"/>
                <a:ea typeface="Times New Roman"/>
                <a:cs typeface="Times New Roman"/>
                <a:sym typeface="Times New Roman"/>
              </a:rPr>
              <a:t>ВІЛ-2 менш вірулентний, вертикальна трансмісія відбувається менш ніж 1%, різна чутливість до АРТ-препаратів)</a:t>
            </a:r>
            <a:endParaRPr/>
          </a:p>
          <a:p>
            <a:pPr marL="139700" lvl="0" indent="0" algn="l" rtl="0">
              <a:lnSpc>
                <a:spcPct val="110000"/>
              </a:lnSpc>
              <a:spcBef>
                <a:spcPts val="0"/>
              </a:spcBef>
              <a:spcAft>
                <a:spcPts val="0"/>
              </a:spcAft>
              <a:buSzPct val="111455"/>
              <a:buNone/>
            </a:pPr>
            <a:r>
              <a:rPr lang="ru" sz="1900">
                <a:solidFill>
                  <a:schemeClr val="dk1"/>
                </a:solidFill>
                <a:latin typeface="Times New Roman"/>
                <a:ea typeface="Times New Roman"/>
                <a:cs typeface="Times New Roman"/>
                <a:sym typeface="Times New Roman"/>
              </a:rPr>
              <a:t>Групи: М, N, O, P</a:t>
            </a:r>
            <a:endParaRPr/>
          </a:p>
          <a:p>
            <a:pPr marL="0" lvl="0" indent="0" algn="l" rtl="0">
              <a:lnSpc>
                <a:spcPct val="110000"/>
              </a:lnSpc>
              <a:spcBef>
                <a:spcPts val="1200"/>
              </a:spcBef>
              <a:spcAft>
                <a:spcPts val="0"/>
              </a:spcAft>
              <a:buSzPct val="111455"/>
              <a:buNone/>
            </a:pPr>
            <a:r>
              <a:rPr lang="ru" sz="1900">
                <a:solidFill>
                  <a:schemeClr val="dk1"/>
                </a:solidFill>
                <a:latin typeface="Times New Roman"/>
                <a:ea typeface="Times New Roman"/>
                <a:cs typeface="Times New Roman"/>
                <a:sym typeface="Times New Roman"/>
              </a:rPr>
              <a:t>   Субтипи: A, B, C, D, F, G, H, J, R, CRFs</a:t>
            </a:r>
            <a:endParaRPr sz="1900">
              <a:solidFill>
                <a:schemeClr val="dk1"/>
              </a:solidFill>
              <a:latin typeface="Times New Roman"/>
              <a:ea typeface="Times New Roman"/>
              <a:cs typeface="Times New Roman"/>
              <a:sym typeface="Times New Roman"/>
            </a:endParaRPr>
          </a:p>
          <a:p>
            <a:pPr marL="0" lvl="0" indent="0" algn="l" rtl="0">
              <a:lnSpc>
                <a:spcPct val="110000"/>
              </a:lnSpc>
              <a:spcBef>
                <a:spcPts val="1200"/>
              </a:spcBef>
              <a:spcAft>
                <a:spcPts val="0"/>
              </a:spcAft>
              <a:buClr>
                <a:schemeClr val="dk1"/>
              </a:buClr>
              <a:buSzPct val="68111"/>
              <a:buFont typeface="Arial"/>
              <a:buNone/>
            </a:pPr>
            <a:r>
              <a:rPr lang="ru" sz="1900">
                <a:solidFill>
                  <a:schemeClr val="dk1"/>
                </a:solidFill>
                <a:latin typeface="Times New Roman"/>
                <a:ea typeface="Times New Roman"/>
                <a:cs typeface="Times New Roman"/>
                <a:sym typeface="Times New Roman"/>
              </a:rPr>
              <a:t>Генетичні відмінності між ВІЛ-1 та ВІЛ-2 становлять 60%, між вірусами різних субтипів – 25 – 35%, між вірусами одного субтипу – 15 – 20%.</a:t>
            </a:r>
            <a:endParaRPr/>
          </a:p>
          <a:p>
            <a:pPr marL="0" lvl="0" indent="0" algn="l" rtl="0">
              <a:lnSpc>
                <a:spcPct val="110000"/>
              </a:lnSpc>
              <a:spcBef>
                <a:spcPts val="1200"/>
              </a:spcBef>
              <a:spcAft>
                <a:spcPts val="0"/>
              </a:spcAft>
              <a:buClr>
                <a:schemeClr val="dk1"/>
              </a:buClr>
              <a:buSzPct val="68111"/>
              <a:buFont typeface="Arial"/>
              <a:buNone/>
            </a:pPr>
            <a:r>
              <a:rPr lang="ru" sz="1900">
                <a:solidFill>
                  <a:schemeClr val="dk1"/>
                </a:solidFill>
                <a:latin typeface="Times New Roman"/>
                <a:ea typeface="Times New Roman"/>
                <a:cs typeface="Times New Roman"/>
                <a:sym typeface="Times New Roman"/>
              </a:rPr>
              <a:t>До групи М належить більше 95% всіх ізолятів ВІЛ, що циркулюють у світі. </a:t>
            </a:r>
            <a:endParaRPr/>
          </a:p>
          <a:p>
            <a:pPr marL="0" lvl="0" indent="0" algn="l" rtl="0">
              <a:lnSpc>
                <a:spcPct val="110000"/>
              </a:lnSpc>
              <a:spcBef>
                <a:spcPts val="1200"/>
              </a:spcBef>
              <a:spcAft>
                <a:spcPts val="0"/>
              </a:spcAft>
              <a:buClr>
                <a:schemeClr val="dk1"/>
              </a:buClr>
              <a:buSzPct val="68111"/>
              <a:buFont typeface="Arial"/>
              <a:buNone/>
            </a:pPr>
            <a:r>
              <a:rPr lang="ru" sz="1900">
                <a:solidFill>
                  <a:schemeClr val="dk1"/>
                </a:solidFill>
                <a:latin typeface="Times New Roman"/>
                <a:ea typeface="Times New Roman"/>
                <a:cs typeface="Times New Roman"/>
                <a:sym typeface="Times New Roman"/>
              </a:rPr>
              <a:t>Сучасні тести  визначають антитіла до ВІЛ-1 та ВІЛ-2.</a:t>
            </a:r>
            <a:endParaRPr/>
          </a:p>
          <a:p>
            <a:pPr marL="0" lvl="0" indent="0" algn="l" rtl="0">
              <a:lnSpc>
                <a:spcPct val="100000"/>
              </a:lnSpc>
              <a:spcBef>
                <a:spcPts val="1200"/>
              </a:spcBef>
              <a:spcAft>
                <a:spcPts val="0"/>
              </a:spcAft>
              <a:buSzPct val="117647"/>
              <a:buNone/>
            </a:pPr>
            <a:endParaRPr>
              <a:solidFill>
                <a:schemeClr val="dk1"/>
              </a:solidFill>
              <a:latin typeface="Times New Roman"/>
              <a:ea typeface="Times New Roman"/>
              <a:cs typeface="Times New Roman"/>
              <a:sym typeface="Times New Roman"/>
            </a:endParaRPr>
          </a:p>
          <a:p>
            <a:pPr marL="457200" lvl="0" indent="-228600" algn="l" rtl="0">
              <a:lnSpc>
                <a:spcPct val="115000"/>
              </a:lnSpc>
              <a:spcBef>
                <a:spcPts val="1200"/>
              </a:spcBef>
              <a:spcAft>
                <a:spcPts val="0"/>
              </a:spcAft>
              <a:buSzPct val="117647"/>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9"/>
          <p:cNvSpPr txBox="1"/>
          <p:nvPr/>
        </p:nvSpPr>
        <p:spPr>
          <a:xfrm>
            <a:off x="0" y="0"/>
            <a:ext cx="8908500" cy="4587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 sz="2000" b="1" i="0" u="none" strike="noStrike" cap="none">
                <a:solidFill>
                  <a:srgbClr val="000000"/>
                </a:solidFill>
                <a:latin typeface="Times New Roman"/>
                <a:ea typeface="Times New Roman"/>
                <a:cs typeface="Times New Roman"/>
                <a:sym typeface="Times New Roman"/>
              </a:rPr>
              <a:t>Стійкість вірусу у навколишньому середовищі</a:t>
            </a:r>
            <a:endParaRPr sz="20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mes New Roman"/>
              <a:ea typeface="Times New Roman"/>
              <a:cs typeface="Times New Roman"/>
              <a:sym typeface="Times New Roman"/>
            </a:endParaRPr>
          </a:p>
          <a:p>
            <a:pPr marL="457200" marR="0" lvl="0" indent="-342900" algn="l" rtl="0">
              <a:lnSpc>
                <a:spcPct val="100000"/>
              </a:lnSpc>
              <a:spcBef>
                <a:spcPts val="0"/>
              </a:spcBef>
              <a:spcAft>
                <a:spcPts val="0"/>
              </a:spcAft>
              <a:buClr>
                <a:srgbClr val="000000"/>
              </a:buClr>
              <a:buSzPts val="1800"/>
              <a:buFont typeface="Times New Roman"/>
              <a:buChar char="-"/>
            </a:pPr>
            <a:r>
              <a:rPr lang="ru" sz="1800" b="0" i="0" u="none" strike="noStrike" cap="none">
                <a:solidFill>
                  <a:srgbClr val="000000"/>
                </a:solidFill>
                <a:latin typeface="Times New Roman"/>
                <a:ea typeface="Times New Roman"/>
                <a:cs typeface="Times New Roman"/>
                <a:sym typeface="Times New Roman"/>
              </a:rPr>
              <a:t>При висушуванні клітинних культур вірус гине при t 23-27 ° С протягом 3-7 днів.</a:t>
            </a:r>
            <a:endParaRPr sz="1800" b="0" i="0" u="none" strike="noStrike" cap="none">
              <a:solidFill>
                <a:srgbClr val="000000"/>
              </a:solidFill>
              <a:latin typeface="Times New Roman"/>
              <a:ea typeface="Times New Roman"/>
              <a:cs typeface="Times New Roman"/>
              <a:sym typeface="Times New Roman"/>
            </a:endParaRPr>
          </a:p>
          <a:p>
            <a:pPr marL="457200" marR="0" lvl="0" indent="-342900" algn="l" rtl="0">
              <a:lnSpc>
                <a:spcPct val="100000"/>
              </a:lnSpc>
              <a:spcBef>
                <a:spcPts val="0"/>
              </a:spcBef>
              <a:spcAft>
                <a:spcPts val="0"/>
              </a:spcAft>
              <a:buClr>
                <a:srgbClr val="000000"/>
              </a:buClr>
              <a:buSzPts val="1800"/>
              <a:buFont typeface="Times New Roman"/>
              <a:buChar char="-"/>
            </a:pPr>
            <a:r>
              <a:rPr lang="ru" sz="1800" b="0" i="0" u="none" strike="noStrike" cap="none">
                <a:solidFill>
                  <a:srgbClr val="000000"/>
                </a:solidFill>
                <a:latin typeface="Times New Roman"/>
                <a:ea typeface="Times New Roman"/>
                <a:cs typeface="Times New Roman"/>
                <a:sym typeface="Times New Roman"/>
              </a:rPr>
              <a:t>У рідкому середовищі при температурі +23-27 ° С протягом 15 днів.</a:t>
            </a:r>
            <a:endParaRPr sz="1800" b="0" i="0" u="none" strike="noStrike" cap="none">
              <a:solidFill>
                <a:srgbClr val="000000"/>
              </a:solidFill>
              <a:latin typeface="Times New Roman"/>
              <a:ea typeface="Times New Roman"/>
              <a:cs typeface="Times New Roman"/>
              <a:sym typeface="Times New Roman"/>
            </a:endParaRPr>
          </a:p>
          <a:p>
            <a:pPr marL="457200" marR="0" lvl="0" indent="-342900" algn="l" rtl="0">
              <a:lnSpc>
                <a:spcPct val="100000"/>
              </a:lnSpc>
              <a:spcBef>
                <a:spcPts val="0"/>
              </a:spcBef>
              <a:spcAft>
                <a:spcPts val="0"/>
              </a:spcAft>
              <a:buClr>
                <a:srgbClr val="000000"/>
              </a:buClr>
              <a:buSzPts val="1800"/>
              <a:buFont typeface="Times New Roman"/>
              <a:buChar char="-"/>
            </a:pPr>
            <a:r>
              <a:rPr lang="ru" sz="1800" b="0" i="0" u="none" strike="noStrike" cap="none">
                <a:solidFill>
                  <a:srgbClr val="000000"/>
                </a:solidFill>
                <a:latin typeface="Times New Roman"/>
                <a:ea typeface="Times New Roman"/>
                <a:cs typeface="Times New Roman"/>
                <a:sym typeface="Times New Roman"/>
              </a:rPr>
              <a:t>У донорській крові – роки, а у замороженій сироватці – активність зберігається до 10 років.</a:t>
            </a:r>
            <a:endParaRPr sz="1800" b="0" i="0" u="none" strike="noStrike" cap="none">
              <a:solidFill>
                <a:srgbClr val="000000"/>
              </a:solidFill>
              <a:latin typeface="Times New Roman"/>
              <a:ea typeface="Times New Roman"/>
              <a:cs typeface="Times New Roman"/>
              <a:sym typeface="Times New Roman"/>
            </a:endParaRPr>
          </a:p>
          <a:p>
            <a:pPr marL="457200" marR="0" lvl="0" indent="-342900" algn="l" rtl="0">
              <a:lnSpc>
                <a:spcPct val="100000"/>
              </a:lnSpc>
              <a:spcBef>
                <a:spcPts val="0"/>
              </a:spcBef>
              <a:spcAft>
                <a:spcPts val="0"/>
              </a:spcAft>
              <a:buClr>
                <a:srgbClr val="000000"/>
              </a:buClr>
              <a:buSzPts val="1800"/>
              <a:buFont typeface="Times New Roman"/>
              <a:buChar char="-"/>
            </a:pPr>
            <a:r>
              <a:rPr lang="ru" sz="1800" b="0" i="0" u="none" strike="noStrike" cap="none">
                <a:solidFill>
                  <a:srgbClr val="000000"/>
                </a:solidFill>
                <a:latin typeface="Times New Roman"/>
                <a:ea typeface="Times New Roman"/>
                <a:cs typeface="Times New Roman"/>
                <a:sym typeface="Times New Roman"/>
              </a:rPr>
              <a:t>ВІЛ швидко гине під час використання дезінфікуючих засобів.</a:t>
            </a:r>
            <a:endParaRPr sz="1800" b="0" i="0" u="none" strike="noStrike" cap="none">
              <a:solidFill>
                <a:srgbClr val="000000"/>
              </a:solidFill>
              <a:latin typeface="Times New Roman"/>
              <a:ea typeface="Times New Roman"/>
              <a:cs typeface="Times New Roman"/>
              <a:sym typeface="Times New Roman"/>
            </a:endParaRPr>
          </a:p>
          <a:p>
            <a:pPr marL="457200" marR="0" lvl="0" indent="-342900" algn="l" rtl="0">
              <a:lnSpc>
                <a:spcPct val="100000"/>
              </a:lnSpc>
              <a:spcBef>
                <a:spcPts val="0"/>
              </a:spcBef>
              <a:spcAft>
                <a:spcPts val="0"/>
              </a:spcAft>
              <a:buClr>
                <a:srgbClr val="000000"/>
              </a:buClr>
              <a:buSzPts val="1800"/>
              <a:buFont typeface="Times New Roman"/>
              <a:buChar char="-"/>
            </a:pPr>
            <a:r>
              <a:rPr lang="ru" sz="1800" b="0" i="0" u="none" strike="noStrike" cap="none">
                <a:solidFill>
                  <a:srgbClr val="000000"/>
                </a:solidFill>
                <a:latin typeface="Times New Roman"/>
                <a:ea typeface="Times New Roman"/>
                <a:cs typeface="Times New Roman"/>
                <a:sym typeface="Times New Roman"/>
              </a:rPr>
              <a:t>ВІЛ втрачає свою активність після обробки:</a:t>
            </a:r>
            <a:endParaRPr sz="1800" b="0" i="0" u="none" strike="noStrike" cap="none">
              <a:solidFill>
                <a:srgbClr val="000000"/>
              </a:solidFill>
              <a:latin typeface="Times New Roman"/>
              <a:ea typeface="Times New Roman"/>
              <a:cs typeface="Times New Roman"/>
              <a:sym typeface="Times New Roman"/>
            </a:endParaRPr>
          </a:p>
          <a:p>
            <a:pPr marL="0" marR="0" lvl="0" indent="630000" algn="l"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0,5% розчином натрію гідрохлориду,</a:t>
            </a:r>
            <a:endParaRPr sz="1800" b="0" i="0" u="none" strike="noStrike" cap="none">
              <a:solidFill>
                <a:srgbClr val="000000"/>
              </a:solidFill>
              <a:latin typeface="Times New Roman"/>
              <a:ea typeface="Times New Roman"/>
              <a:cs typeface="Times New Roman"/>
              <a:sym typeface="Times New Roman"/>
            </a:endParaRPr>
          </a:p>
          <a:p>
            <a:pPr marL="0" marR="0" lvl="0" indent="630000" algn="l"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70% спиртом протягом 10 хвилин;</a:t>
            </a:r>
            <a:endParaRPr sz="1800" b="0" i="0" u="none" strike="noStrike" cap="none">
              <a:solidFill>
                <a:srgbClr val="000000"/>
              </a:solidFill>
              <a:latin typeface="Times New Roman"/>
              <a:ea typeface="Times New Roman"/>
              <a:cs typeface="Times New Roman"/>
              <a:sym typeface="Times New Roman"/>
            </a:endParaRPr>
          </a:p>
          <a:p>
            <a:pPr marL="0" marR="0" lvl="0" indent="630000" algn="l"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побутовими відбілюючими засобами ("Білізна").</a:t>
            </a:r>
            <a:endParaRPr sz="1800" b="0" i="0" u="none" strike="noStrike" cap="none">
              <a:solidFill>
                <a:srgbClr val="000000"/>
              </a:solidFill>
              <a:latin typeface="Times New Roman"/>
              <a:ea typeface="Times New Roman"/>
              <a:cs typeface="Times New Roman"/>
              <a:sym typeface="Times New Roman"/>
            </a:endParaRPr>
          </a:p>
          <a:p>
            <a:pPr marL="0" marR="0" lvl="0" indent="630000" algn="l"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спиртом, ацетоном, ефіром.</a:t>
            </a:r>
            <a:endParaRPr sz="1800" b="0" i="0" u="none" strike="noStrike" cap="none">
              <a:solidFill>
                <a:srgbClr val="000000"/>
              </a:solidFill>
              <a:latin typeface="Times New Roman"/>
              <a:ea typeface="Times New Roman"/>
              <a:cs typeface="Times New Roman"/>
              <a:sym typeface="Times New Roman"/>
            </a:endParaRPr>
          </a:p>
          <a:p>
            <a:pPr marL="457200" marR="0" lvl="0" indent="-342900" algn="l" rtl="0">
              <a:lnSpc>
                <a:spcPct val="100000"/>
              </a:lnSpc>
              <a:spcBef>
                <a:spcPts val="0"/>
              </a:spcBef>
              <a:spcAft>
                <a:spcPts val="0"/>
              </a:spcAft>
              <a:buClr>
                <a:srgbClr val="000000"/>
              </a:buClr>
              <a:buSzPts val="1800"/>
              <a:buFont typeface="Times New Roman"/>
              <a:buChar char="-"/>
            </a:pPr>
            <a:r>
              <a:rPr lang="ru" sz="1800" b="0" i="0" u="none" strike="noStrike" cap="none">
                <a:solidFill>
                  <a:srgbClr val="000000"/>
                </a:solidFill>
                <a:latin typeface="Times New Roman"/>
                <a:ea typeface="Times New Roman"/>
                <a:cs typeface="Times New Roman"/>
                <a:sym typeface="Times New Roman"/>
              </a:rPr>
              <a:t>При нагріванні вище +56 ° С втрачає активність через 30 хвилин, при 100 ° С - моментально</a:t>
            </a:r>
            <a:endParaRPr sz="1800" b="0" i="0" u="none" strike="noStrike" cap="none">
              <a:solidFill>
                <a:srgbClr val="000000"/>
              </a:solidFill>
              <a:latin typeface="Times New Roman"/>
              <a:ea typeface="Times New Roman"/>
              <a:cs typeface="Times New Roman"/>
              <a:sym typeface="Times New Roman"/>
            </a:endParaRPr>
          </a:p>
          <a:p>
            <a:pPr marL="457200" marR="0" lvl="0" indent="-342900" algn="l" rtl="0">
              <a:lnSpc>
                <a:spcPct val="100000"/>
              </a:lnSpc>
              <a:spcBef>
                <a:spcPts val="0"/>
              </a:spcBef>
              <a:spcAft>
                <a:spcPts val="0"/>
              </a:spcAft>
              <a:buClr>
                <a:srgbClr val="000000"/>
              </a:buClr>
              <a:buSzPts val="1800"/>
              <a:buFont typeface="Times New Roman"/>
              <a:buChar char="-"/>
            </a:pPr>
            <a:r>
              <a:rPr lang="ru" sz="1800" b="0" i="0" u="none" strike="noStrike" cap="none">
                <a:solidFill>
                  <a:srgbClr val="000000"/>
                </a:solidFill>
                <a:latin typeface="Times New Roman"/>
                <a:ea typeface="Times New Roman"/>
                <a:cs typeface="Times New Roman"/>
                <a:sym typeface="Times New Roman"/>
              </a:rPr>
              <a:t>На поверхні неушкодженої шкіри людини ВІЛ гине під впливом захисних ферментів організму, слини та поту.</a:t>
            </a:r>
            <a:endParaRPr sz="18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0"/>
          <p:cNvSpPr txBox="1"/>
          <p:nvPr/>
        </p:nvSpPr>
        <p:spPr>
          <a:xfrm>
            <a:off x="110532" y="50800"/>
            <a:ext cx="8963617" cy="48013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ru" sz="1800" b="0" i="0" u="none" strike="noStrike" cap="none">
                <a:solidFill>
                  <a:srgbClr val="0070C0"/>
                </a:solidFill>
                <a:latin typeface="Times New Roman"/>
                <a:ea typeface="Times New Roman"/>
                <a:cs typeface="Times New Roman"/>
                <a:sym typeface="Times New Roman"/>
              </a:rPr>
              <a:t>Шляхи передачі ВІЛ-інфекції:</a:t>
            </a:r>
            <a:endParaRPr/>
          </a:p>
          <a:p>
            <a:pPr marL="0" marR="0" lvl="0" indent="0" algn="l" rtl="0">
              <a:lnSpc>
                <a:spcPct val="100000"/>
              </a:lnSpc>
              <a:spcBef>
                <a:spcPts val="0"/>
              </a:spcBef>
              <a:spcAft>
                <a:spcPts val="0"/>
              </a:spcAft>
              <a:buNone/>
            </a:pPr>
            <a:r>
              <a:rPr lang="ru" sz="1800" b="0" i="0" u="none" strike="noStrike" cap="none">
                <a:solidFill>
                  <a:srgbClr val="0070C0"/>
                </a:solidFill>
                <a:latin typeface="Times New Roman"/>
                <a:ea typeface="Times New Roman"/>
                <a:cs typeface="Times New Roman"/>
                <a:sym typeface="Times New Roman"/>
              </a:rPr>
              <a:t> </a:t>
            </a:r>
            <a:r>
              <a:rPr lang="ru" sz="1600" b="0" i="0" u="none" strike="noStrike" cap="none">
                <a:solidFill>
                  <a:srgbClr val="000000"/>
                </a:solidFill>
                <a:latin typeface="Times New Roman"/>
                <a:ea typeface="Times New Roman"/>
                <a:cs typeface="Times New Roman"/>
                <a:sym typeface="Times New Roman"/>
              </a:rPr>
              <a:t>- </a:t>
            </a:r>
            <a:r>
              <a:rPr lang="ru" sz="1600" b="1" i="0" u="none" strike="noStrike" cap="none">
                <a:solidFill>
                  <a:srgbClr val="000000"/>
                </a:solidFill>
                <a:latin typeface="Times New Roman"/>
                <a:ea typeface="Times New Roman"/>
                <a:cs typeface="Times New Roman"/>
                <a:sym typeface="Times New Roman"/>
              </a:rPr>
              <a:t>статевий (природний): </a:t>
            </a:r>
            <a:r>
              <a:rPr lang="ru" sz="1600" b="0" i="0" u="none" strike="noStrike" cap="none">
                <a:solidFill>
                  <a:srgbClr val="000000"/>
                </a:solidFill>
                <a:latin typeface="Times New Roman"/>
                <a:ea typeface="Times New Roman"/>
                <a:cs typeface="Times New Roman"/>
                <a:sym typeface="Times New Roman"/>
              </a:rPr>
              <a:t>гетеросексуальний, гомосексуальний (при будь-яких формах статевих контактів);</a:t>
            </a:r>
            <a:endParaRPr/>
          </a:p>
          <a:p>
            <a:pPr marL="0" marR="0" lvl="0" indent="0" algn="l"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 - </a:t>
            </a:r>
            <a:r>
              <a:rPr lang="ru" sz="1600" b="1" i="0" u="none" strike="noStrike" cap="none">
                <a:solidFill>
                  <a:srgbClr val="000000"/>
                </a:solidFill>
                <a:latin typeface="Times New Roman"/>
                <a:ea typeface="Times New Roman"/>
                <a:cs typeface="Times New Roman"/>
                <a:sym typeface="Times New Roman"/>
              </a:rPr>
              <a:t>гемоконтактний</a:t>
            </a:r>
            <a:r>
              <a:rPr lang="ru" sz="1600" b="0" i="0" u="none" strike="noStrike" cap="none">
                <a:solidFill>
                  <a:srgbClr val="000000"/>
                </a:solidFill>
                <a:latin typeface="Times New Roman"/>
                <a:ea typeface="Times New Roman"/>
                <a:cs typeface="Times New Roman"/>
                <a:sym typeface="Times New Roman"/>
              </a:rPr>
              <a:t> (штучний): </a:t>
            </a:r>
            <a:endParaRPr/>
          </a:p>
          <a:p>
            <a:pPr marL="285750" marR="0" lvl="0" indent="-285750" algn="l" rtl="0">
              <a:lnSpc>
                <a:spcPct val="100000"/>
              </a:lnSpc>
              <a:spcBef>
                <a:spcPts val="0"/>
              </a:spcBef>
              <a:spcAft>
                <a:spcPts val="0"/>
              </a:spcAft>
              <a:buClr>
                <a:srgbClr val="000000"/>
              </a:buClr>
              <a:buSzPts val="1600"/>
              <a:buFont typeface="Arial"/>
              <a:buChar char="•"/>
            </a:pPr>
            <a:r>
              <a:rPr lang="ru" sz="1600" b="0" i="0" u="none" strike="noStrike" cap="none">
                <a:solidFill>
                  <a:srgbClr val="000000"/>
                </a:solidFill>
                <a:latin typeface="Times New Roman"/>
                <a:ea typeface="Times New Roman"/>
                <a:cs typeface="Times New Roman"/>
                <a:sym typeface="Times New Roman"/>
              </a:rPr>
              <a:t>при переливанні ВІЛ-інфікованої крові та її препаратів;</a:t>
            </a:r>
            <a:endParaRPr/>
          </a:p>
          <a:p>
            <a:pPr marL="285750" marR="0" lvl="0" indent="-285750" algn="l" rtl="0">
              <a:lnSpc>
                <a:spcPct val="100000"/>
              </a:lnSpc>
              <a:spcBef>
                <a:spcPts val="0"/>
              </a:spcBef>
              <a:spcAft>
                <a:spcPts val="0"/>
              </a:spcAft>
              <a:buClr>
                <a:srgbClr val="000000"/>
              </a:buClr>
              <a:buSzPts val="1600"/>
              <a:buFont typeface="Arial"/>
              <a:buChar char="•"/>
            </a:pPr>
            <a:r>
              <a:rPr lang="ru" sz="1600" b="0" i="0" u="none" strike="noStrike" cap="none">
                <a:solidFill>
                  <a:srgbClr val="000000"/>
                </a:solidFill>
                <a:latin typeface="Times New Roman"/>
                <a:ea typeface="Times New Roman"/>
                <a:cs typeface="Times New Roman"/>
                <a:sym typeface="Times New Roman"/>
              </a:rPr>
              <a:t>використання забрудненого ВІЛ медичного та немедичного інструментарію і/ або розчинів (</a:t>
            </a:r>
            <a:r>
              <a:rPr lang="ru" sz="1400" b="0" i="0" u="none" strike="noStrike" cap="none">
                <a:solidFill>
                  <a:srgbClr val="000000"/>
                </a:solidFill>
                <a:latin typeface="Times New Roman"/>
                <a:ea typeface="Times New Roman"/>
                <a:cs typeface="Times New Roman"/>
                <a:sym typeface="Times New Roman"/>
              </a:rPr>
              <a:t>в тому числі пірсинг, татуаж);</a:t>
            </a:r>
            <a:endParaRPr/>
          </a:p>
          <a:p>
            <a:pPr marL="285750" marR="0" lvl="0" indent="-285750" algn="l" rtl="0">
              <a:lnSpc>
                <a:spcPct val="100000"/>
              </a:lnSpc>
              <a:spcBef>
                <a:spcPts val="0"/>
              </a:spcBef>
              <a:spcAft>
                <a:spcPts val="0"/>
              </a:spcAft>
              <a:buClr>
                <a:srgbClr val="000000"/>
              </a:buClr>
              <a:buSzPts val="1600"/>
              <a:buFont typeface="Arial"/>
              <a:buChar char="•"/>
            </a:pPr>
            <a:r>
              <a:rPr lang="ru" sz="1600" b="0" i="0" u="none" strike="noStrike" cap="none">
                <a:solidFill>
                  <a:srgbClr val="000000"/>
                </a:solidFill>
                <a:latin typeface="Times New Roman"/>
                <a:ea typeface="Times New Roman"/>
                <a:cs typeface="Times New Roman"/>
                <a:sym typeface="Times New Roman"/>
              </a:rPr>
              <a:t>під час трансплантації органів від ВІЛ позитивного донора;</a:t>
            </a:r>
            <a:endParaRPr/>
          </a:p>
          <a:p>
            <a:pPr marL="0" marR="0" lvl="0" indent="0" algn="l"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 - </a:t>
            </a:r>
            <a:r>
              <a:rPr lang="ru" sz="1600" b="1" i="0" u="none" strike="noStrike" cap="none">
                <a:solidFill>
                  <a:srgbClr val="000000"/>
                </a:solidFill>
                <a:latin typeface="Times New Roman"/>
                <a:ea typeface="Times New Roman"/>
                <a:cs typeface="Times New Roman"/>
                <a:sym typeface="Times New Roman"/>
              </a:rPr>
              <a:t>вертикальний</a:t>
            </a:r>
            <a:r>
              <a:rPr lang="ru" sz="1600" b="0" i="0" u="none" strike="noStrike" cap="none">
                <a:solidFill>
                  <a:srgbClr val="000000"/>
                </a:solidFill>
                <a:latin typeface="Times New Roman"/>
                <a:ea typeface="Times New Roman"/>
                <a:cs typeface="Times New Roman"/>
                <a:sym typeface="Times New Roman"/>
              </a:rPr>
              <a:t> (від матері до дитини) – під час вагітності через плаценту, під час пологів, при грудному вигодовуванні;  </a:t>
            </a:r>
            <a:endParaRPr/>
          </a:p>
          <a:p>
            <a:pPr marL="0" marR="0" lvl="0" indent="0" algn="l"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 </a:t>
            </a:r>
            <a:r>
              <a:rPr lang="ru" sz="1600" b="1" i="0" u="none" strike="noStrike" cap="none">
                <a:solidFill>
                  <a:srgbClr val="000000"/>
                </a:solidFill>
                <a:latin typeface="Times New Roman"/>
                <a:ea typeface="Times New Roman"/>
                <a:cs typeface="Times New Roman"/>
                <a:sym typeface="Times New Roman"/>
              </a:rPr>
              <a:t>горизонтальний</a:t>
            </a:r>
            <a:r>
              <a:rPr lang="ru" sz="1600" b="0" i="0" u="none" strike="noStrike" cap="none">
                <a:solidFill>
                  <a:srgbClr val="000000"/>
                </a:solidFill>
                <a:latin typeface="Times New Roman"/>
                <a:ea typeface="Times New Roman"/>
                <a:cs typeface="Times New Roman"/>
                <a:sym typeface="Times New Roman"/>
              </a:rPr>
              <a:t> при грудному вигодовуванні інфікованої дитини ІФА-негативною жінкою.</a:t>
            </a:r>
            <a:endParaRPr/>
          </a:p>
          <a:p>
            <a:pPr marL="0" marR="0" lvl="0" indent="0" algn="just" rtl="0">
              <a:lnSpc>
                <a:spcPct val="100000"/>
              </a:lnSpc>
              <a:spcBef>
                <a:spcPts val="0"/>
              </a:spcBef>
              <a:spcAft>
                <a:spcPts val="0"/>
              </a:spcAft>
              <a:buNone/>
            </a:pPr>
            <a:endParaRPr sz="16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ВІЛ  не передається через піт, сечу, кал, сльози, слину  та побутовим шляхом: через повітря при чханні, кашлі, при спільному проживанні, роботі в одному приміщенні, користуванні посудом. </a:t>
            </a:r>
            <a:endParaRPr/>
          </a:p>
          <a:p>
            <a:pPr marL="0" marR="0" lvl="0" indent="0" algn="just"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Не треба боятись подати руку чи обійняти інфіковану і хвору людину, не страшні також дружні поцілунки, якщо на губах відсутні виразки чи тріщинки. </a:t>
            </a:r>
            <a:endParaRPr/>
          </a:p>
          <a:p>
            <a:pPr marL="0" marR="0" lvl="0" indent="0" algn="just"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Безпечним щодо зараження ВІЛ є спільне відвідання місць громадського користування – лазні, сауни, басейну, туалету. </a:t>
            </a:r>
            <a:endParaRPr/>
          </a:p>
          <a:p>
            <a:pPr marL="0" marR="0" lvl="0" indent="0" algn="just" rtl="0">
              <a:lnSpc>
                <a:spcPct val="100000"/>
              </a:lnSpc>
              <a:spcBef>
                <a:spcPts val="0"/>
              </a:spcBef>
              <a:spcAft>
                <a:spcPts val="0"/>
              </a:spcAft>
              <a:buNone/>
            </a:pPr>
            <a:r>
              <a:rPr lang="ru" sz="1600" b="0" i="0" u="none" strike="noStrike" cap="none">
                <a:solidFill>
                  <a:srgbClr val="000000"/>
                </a:solidFill>
                <a:latin typeface="Times New Roman"/>
                <a:ea typeface="Times New Roman"/>
                <a:cs typeface="Times New Roman"/>
                <a:sym typeface="Times New Roman"/>
              </a:rPr>
              <a:t>ВІЛ не можна заразитись в громадському транспорті.</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21"/>
          <p:cNvPicPr preferRelativeResize="0"/>
          <p:nvPr/>
        </p:nvPicPr>
        <p:blipFill rotWithShape="1">
          <a:blip r:embed="rId3">
            <a:alphaModFix/>
          </a:blip>
          <a:srcRect/>
          <a:stretch/>
        </p:blipFill>
        <p:spPr>
          <a:xfrm>
            <a:off x="551400" y="161025"/>
            <a:ext cx="7616150" cy="44827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22"/>
          <p:cNvPicPr preferRelativeResize="0"/>
          <p:nvPr/>
        </p:nvPicPr>
        <p:blipFill rotWithShape="1">
          <a:blip r:embed="rId3">
            <a:alphaModFix/>
          </a:blip>
          <a:srcRect/>
          <a:stretch/>
        </p:blipFill>
        <p:spPr>
          <a:xfrm>
            <a:off x="152400" y="75021"/>
            <a:ext cx="8135774" cy="3957229"/>
          </a:xfrm>
          <a:prstGeom prst="rect">
            <a:avLst/>
          </a:prstGeom>
          <a:noFill/>
          <a:ln>
            <a:noFill/>
          </a:ln>
        </p:spPr>
      </p:pic>
      <p:sp>
        <p:nvSpPr>
          <p:cNvPr id="171" name="Google Shape;171;p22"/>
          <p:cNvSpPr txBox="1"/>
          <p:nvPr/>
        </p:nvSpPr>
        <p:spPr>
          <a:xfrm>
            <a:off x="939801" y="3891516"/>
            <a:ext cx="805180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ru" sz="1400" b="1" i="0" u="none" strike="noStrike" cap="none">
                <a:solidFill>
                  <a:srgbClr val="FF0000"/>
                </a:solidFill>
                <a:latin typeface="Times New Roman"/>
                <a:ea typeface="Times New Roman"/>
                <a:cs typeface="Times New Roman"/>
                <a:sym typeface="Times New Roman"/>
              </a:rPr>
              <a:t> ВІЛ в Україні в 2022 році  - статевий шлях понад 70 % випадків; в 2023 році - 73,9%.</a:t>
            </a:r>
            <a:endParaRPr sz="1400" b="0" i="0" u="none" strike="noStrike" cap="none">
              <a:solidFill>
                <a:srgbClr val="FF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3"/>
          <p:cNvSpPr txBox="1"/>
          <p:nvPr/>
        </p:nvSpPr>
        <p:spPr>
          <a:xfrm>
            <a:off x="0" y="0"/>
            <a:ext cx="8693100" cy="5355282"/>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ru" sz="2100" b="1" i="0" u="none" strike="noStrike" cap="none">
                <a:solidFill>
                  <a:srgbClr val="000000"/>
                </a:solidFill>
                <a:latin typeface="Times New Roman"/>
                <a:ea typeface="Times New Roman"/>
                <a:cs typeface="Times New Roman"/>
                <a:sym typeface="Times New Roman"/>
              </a:rPr>
              <a:t>Група ризику:</a:t>
            </a:r>
            <a:r>
              <a:rPr lang="ru" sz="2100" b="0" i="0" u="none" strike="noStrike" cap="none">
                <a:solidFill>
                  <a:srgbClr val="000000"/>
                </a:solidFill>
                <a:latin typeface="Times New Roman"/>
                <a:ea typeface="Times New Roman"/>
                <a:cs typeface="Times New Roman"/>
                <a:sym typeface="Times New Roman"/>
              </a:rPr>
              <a:t> </a:t>
            </a:r>
            <a:endParaRPr/>
          </a:p>
          <a:p>
            <a:pPr marL="0" marR="0" lvl="0" indent="0" algn="ctr"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статеві партнери ВІЛ-позитивних;</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особи, які вживають ін'єкційні наркотики та їх статеві партнери;</a:t>
            </a:r>
            <a:endParaRPr sz="14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ЖСБ та ЧСБ, їх партнери;</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ЧСЧ та їх партнери;</a:t>
            </a:r>
            <a:endParaRPr sz="14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особи, які мають незахищені статеві зв'язки (без бар'єрних засобів контрацепції);</a:t>
            </a:r>
            <a:endParaRPr sz="14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діти, народжені від ВІЛ позитивних мам;</a:t>
            </a:r>
            <a:endParaRPr sz="14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пацієнти з частими медичними маніпуляціями (гемофілія, трансплантація органів тощо);</a:t>
            </a:r>
            <a:endParaRPr sz="14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медичні працівники;</a:t>
            </a:r>
            <a:endParaRPr sz="14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працівники </a:t>
            </a:r>
            <a:r>
              <a:rPr lang="ru" sz="1400" b="0" i="0" u="none" strike="noStrike" cap="none">
                <a:solidFill>
                  <a:srgbClr val="202122"/>
                </a:solidFill>
                <a:highlight>
                  <a:srgbClr val="FFFFFF"/>
                </a:highlight>
                <a:latin typeface="Times New Roman"/>
                <a:ea typeface="Times New Roman"/>
                <a:cs typeface="Times New Roman"/>
                <a:sym typeface="Times New Roman"/>
              </a:rPr>
              <a:t>державної служби  з надзвичайних ситуацій, </a:t>
            </a:r>
            <a:r>
              <a:rPr lang="ru" sz="1400" b="0" i="0" u="none" strike="noStrike" cap="none">
                <a:solidFill>
                  <a:srgbClr val="000000"/>
                </a:solidFill>
                <a:latin typeface="Times New Roman"/>
                <a:ea typeface="Times New Roman"/>
                <a:cs typeface="Times New Roman"/>
                <a:sym typeface="Times New Roman"/>
              </a:rPr>
              <a:t>поліція;</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безпритульні та бездомні громадяни, передусім діти, у тому числі із сімей, що перебувають у складних життєвих обставинах; </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мігранти (внутрішні та зовнішні), їх діти, що перебувають у складних життєвих обставинах; </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особи, звільнені від відбування покарань (звільнені з місць позбавлення волі); </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особи, які утримуються в установах виконання покарань (ув’язнені; використовується також формулювання «засуджені та особи, взяті під варту»);</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постраждалі від зґвалтувань, в тому числі люди, які піддавались сексуальній експлуатації;</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1400" b="0" i="0" u="none" strike="noStrike" cap="none">
                <a:solidFill>
                  <a:srgbClr val="000000"/>
                </a:solidFill>
                <a:latin typeface="Times New Roman"/>
                <a:ea typeface="Times New Roman"/>
                <a:cs typeface="Times New Roman"/>
                <a:sym typeface="Times New Roman"/>
              </a:rPr>
              <a:t>військовослужбовці, особи які брали участь у бойових діях.</a:t>
            </a: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ru" sz="1400" b="0" i="0" u="none" strike="noStrike" cap="none">
                <a:solidFill>
                  <a:srgbClr val="000000"/>
                </a:solidFill>
                <a:latin typeface="Times New Roman"/>
                <a:ea typeface="Times New Roman"/>
                <a:cs typeface="Times New Roman"/>
                <a:sym typeface="Times New Roman"/>
              </a:rPr>
              <a:t>(Ризик зараження ВІЛ: у 26 разів вищий серед чоловіків, що вступають у статеві зв'язки з чоловіками; у 29 разів вищий серед споживачів ін'єкційних наркотиків; у 30 разів вищий серед осіб, які працюють у секс-індустрії)</a:t>
            </a: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29629"/>
              <a:buNone/>
            </a:pPr>
            <a:r>
              <a:rPr lang="ru" sz="2400">
                <a:latin typeface="Times New Roman"/>
                <a:ea typeface="Times New Roman"/>
                <a:cs typeface="Times New Roman"/>
                <a:sym typeface="Times New Roman"/>
              </a:rPr>
              <a:t>Ризик трансмісії ВІЛ (</a:t>
            </a:r>
            <a:r>
              <a:rPr lang="ru" sz="1600">
                <a:latin typeface="Times New Roman"/>
                <a:ea typeface="Times New Roman"/>
                <a:cs typeface="Times New Roman"/>
                <a:sym typeface="Times New Roman"/>
              </a:rPr>
              <a:t>високе ВН та наявність ЗПСШ підвищує ризик трансмісії</a:t>
            </a:r>
            <a:r>
              <a:rPr lang="ru" sz="1300">
                <a:latin typeface="Times New Roman"/>
                <a:ea typeface="Times New Roman"/>
                <a:cs typeface="Times New Roman"/>
                <a:sym typeface="Times New Roman"/>
              </a:rPr>
              <a:t>)</a:t>
            </a:r>
            <a:br>
              <a:rPr lang="ru" sz="1300">
                <a:latin typeface="Times New Roman"/>
                <a:ea typeface="Times New Roman"/>
                <a:cs typeface="Times New Roman"/>
                <a:sym typeface="Times New Roman"/>
              </a:rPr>
            </a:br>
            <a:r>
              <a:rPr lang="ru" sz="2400">
                <a:latin typeface="Times New Roman"/>
                <a:ea typeface="Times New Roman"/>
                <a:cs typeface="Times New Roman"/>
                <a:sym typeface="Times New Roman"/>
              </a:rPr>
              <a:t/>
            </a:r>
            <a:br>
              <a:rPr lang="ru" sz="2400">
                <a:latin typeface="Times New Roman"/>
                <a:ea typeface="Times New Roman"/>
                <a:cs typeface="Times New Roman"/>
                <a:sym typeface="Times New Roman"/>
              </a:rPr>
            </a:br>
            <a:r>
              <a:rPr lang="ru" sz="2400">
                <a:latin typeface="Times New Roman"/>
                <a:ea typeface="Times New Roman"/>
                <a:cs typeface="Times New Roman"/>
                <a:sym typeface="Times New Roman"/>
              </a:rPr>
              <a:t/>
            </a:r>
            <a:br>
              <a:rPr lang="ru" sz="2400">
                <a:latin typeface="Times New Roman"/>
                <a:ea typeface="Times New Roman"/>
                <a:cs typeface="Times New Roman"/>
                <a:sym typeface="Times New Roman"/>
              </a:rPr>
            </a:br>
            <a:r>
              <a:rPr lang="ru" sz="2400">
                <a:latin typeface="Times New Roman"/>
                <a:ea typeface="Times New Roman"/>
                <a:cs typeface="Times New Roman"/>
                <a:sym typeface="Times New Roman"/>
              </a:rPr>
              <a:t/>
            </a:r>
            <a:br>
              <a:rPr lang="ru" sz="2400">
                <a:latin typeface="Times New Roman"/>
                <a:ea typeface="Times New Roman"/>
                <a:cs typeface="Times New Roman"/>
                <a:sym typeface="Times New Roman"/>
              </a:rPr>
            </a:br>
            <a:endParaRPr sz="2400">
              <a:latin typeface="Times New Roman"/>
              <a:ea typeface="Times New Roman"/>
              <a:cs typeface="Times New Roman"/>
              <a:sym typeface="Times New Roman"/>
            </a:endParaRPr>
          </a:p>
        </p:txBody>
      </p:sp>
      <p:graphicFrame>
        <p:nvGraphicFramePr>
          <p:cNvPr id="182" name="Google Shape;182;p24"/>
          <p:cNvGraphicFramePr/>
          <p:nvPr/>
        </p:nvGraphicFramePr>
        <p:xfrm>
          <a:off x="514350" y="1068070"/>
          <a:ext cx="8267700" cy="3933240"/>
        </p:xfrm>
        <a:graphic>
          <a:graphicData uri="http://schemas.openxmlformats.org/drawingml/2006/table">
            <a:tbl>
              <a:tblPr firstRow="1" bandRow="1">
                <a:noFill/>
                <a:tableStyleId>{B8FA5705-F734-4CD1-BCF9-474C26852C29}</a:tableStyleId>
              </a:tblPr>
              <a:tblGrid>
                <a:gridCol w="4794250">
                  <a:extLst>
                    <a:ext uri="{9D8B030D-6E8A-4147-A177-3AD203B41FA5}">
                      <a16:colId xmlns:a16="http://schemas.microsoft.com/office/drawing/2014/main" xmlns="" val="20000"/>
                    </a:ext>
                  </a:extLst>
                </a:gridCol>
                <a:gridCol w="3473450">
                  <a:extLst>
                    <a:ext uri="{9D8B030D-6E8A-4147-A177-3AD203B41FA5}">
                      <a16:colId xmlns:a16="http://schemas.microsoft.com/office/drawing/2014/main" xmlns="" val="20001"/>
                    </a:ext>
                  </a:extLst>
                </a:gridCol>
              </a:tblGrid>
              <a:tr h="259075">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Випадковий прокол голкою</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0,2-0,4%</a:t>
                      </a:r>
                      <a:endParaRPr/>
                    </a:p>
                  </a:txBody>
                  <a:tcPr marL="91450" marR="91450" marT="45725" marB="45725"/>
                </a:tc>
                <a:extLst>
                  <a:ext uri="{0D108BD9-81ED-4DB2-BD59-A6C34878D82A}">
                    <a16:rowId xmlns:a16="http://schemas.microsoft.com/office/drawing/2014/main" xmlns="" val="10000"/>
                  </a:ext>
                </a:extLst>
              </a:tr>
              <a:tr h="297175">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Попадання на слизові оболонки</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0,1%</a:t>
                      </a:r>
                      <a:endParaRPr/>
                    </a:p>
                  </a:txBody>
                  <a:tcPr marL="91450" marR="91450" marT="45725" marB="45725"/>
                </a:tc>
                <a:extLst>
                  <a:ext uri="{0D108BD9-81ED-4DB2-BD59-A6C34878D82A}">
                    <a16:rowId xmlns:a16="http://schemas.microsoft.com/office/drawing/2014/main" xmlns="" val="10001"/>
                  </a:ext>
                </a:extLst>
              </a:tr>
              <a:tr h="278125">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Рецептивний оральний секс</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0,01%</a:t>
                      </a:r>
                      <a:endParaRPr/>
                    </a:p>
                  </a:txBody>
                  <a:tcPr marL="91450" marR="91450" marT="45725" marB="45725"/>
                </a:tc>
                <a:extLst>
                  <a:ext uri="{0D108BD9-81ED-4DB2-BD59-A6C34878D82A}">
                    <a16:rowId xmlns:a16="http://schemas.microsoft.com/office/drawing/2014/main" xmlns="" val="10002"/>
                  </a:ext>
                </a:extLst>
              </a:tr>
              <a:tr h="290825">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Проникаючий вагінальний секс</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Менше 0,1%</a:t>
                      </a:r>
                      <a:endParaRPr/>
                    </a:p>
                  </a:txBody>
                  <a:tcPr marL="91450" marR="91450" marT="45725" marB="45725"/>
                </a:tc>
                <a:extLst>
                  <a:ext uri="{0D108BD9-81ED-4DB2-BD59-A6C34878D82A}">
                    <a16:rowId xmlns:a16="http://schemas.microsoft.com/office/drawing/2014/main" xmlns="" val="10003"/>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ru" sz="1200" u="none" strike="noStrike" cap="none">
                          <a:latin typeface="Times New Roman"/>
                          <a:ea typeface="Times New Roman"/>
                          <a:cs typeface="Times New Roman"/>
                          <a:sym typeface="Times New Roman"/>
                        </a:rPr>
                        <a:t>Проникаючий оральний секс</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r>
                        <a:rPr lang="ru" sz="1200" u="none" strike="noStrike" cap="none">
                          <a:latin typeface="Times New Roman"/>
                          <a:ea typeface="Times New Roman"/>
                          <a:cs typeface="Times New Roman"/>
                          <a:sym typeface="Times New Roman"/>
                        </a:rPr>
                        <a:t>Менше 0,1%</a:t>
                      </a:r>
                      <a:endParaRPr/>
                    </a:p>
                  </a:txBody>
                  <a:tcPr marL="91450" marR="91450" marT="45725" marB="45725"/>
                </a:tc>
                <a:extLst>
                  <a:ext uri="{0D108BD9-81ED-4DB2-BD59-A6C34878D82A}">
                    <a16:rowId xmlns:a16="http://schemas.microsoft.com/office/drawing/2014/main" xmlns="" val="10004"/>
                  </a:ext>
                </a:extLst>
              </a:tr>
              <a:tr h="278125">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Приймаюча сторона вагінального сексу</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0,01-0,15%</a:t>
                      </a:r>
                      <a:endParaRPr/>
                    </a:p>
                  </a:txBody>
                  <a:tcPr marL="91450" marR="91450" marT="45725" marB="45725"/>
                </a:tc>
                <a:extLst>
                  <a:ext uri="{0D108BD9-81ED-4DB2-BD59-A6C34878D82A}">
                    <a16:rowId xmlns:a16="http://schemas.microsoft.com/office/drawing/2014/main" xmlns="" val="10005"/>
                  </a:ext>
                </a:extLst>
              </a:tr>
              <a:tr h="271775">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Приймаюча сторона анального сексу</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Менше 3%</a:t>
                      </a:r>
                      <a:endParaRPr/>
                    </a:p>
                  </a:txBody>
                  <a:tcPr marL="91450" marR="91450" marT="45725" marB="45725"/>
                </a:tc>
                <a:extLst>
                  <a:ext uri="{0D108BD9-81ED-4DB2-BD59-A6C34878D82A}">
                    <a16:rowId xmlns:a16="http://schemas.microsoft.com/office/drawing/2014/main" xmlns="" val="10006"/>
                  </a:ext>
                </a:extLst>
              </a:tr>
              <a:tr h="284475">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Обмін голками серед ЛВІН</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0,7%</a:t>
                      </a:r>
                      <a:endParaRPr/>
                    </a:p>
                  </a:txBody>
                  <a:tcPr marL="91450" marR="91450" marT="45725" marB="45725"/>
                </a:tc>
                <a:extLst>
                  <a:ext uri="{0D108BD9-81ED-4DB2-BD59-A6C34878D82A}">
                    <a16:rowId xmlns:a16="http://schemas.microsoft.com/office/drawing/2014/main" xmlns="" val="10007"/>
                  </a:ext>
                </a:extLst>
              </a:tr>
              <a:tr h="309875">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Переливання крові</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90-100%</a:t>
                      </a:r>
                      <a:endParaRPr/>
                    </a:p>
                  </a:txBody>
                  <a:tcPr marL="91450" marR="91450" marT="45725" marB="45725"/>
                </a:tc>
                <a:extLst>
                  <a:ext uri="{0D108BD9-81ED-4DB2-BD59-A6C34878D82A}">
                    <a16:rowId xmlns:a16="http://schemas.microsoft.com/office/drawing/2014/main" xmlns="" val="10008"/>
                  </a:ext>
                </a:extLst>
              </a:tr>
              <a:tr h="266700">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З молоком матері до дитини</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35-40%</a:t>
                      </a:r>
                      <a:endParaRPr/>
                    </a:p>
                  </a:txBody>
                  <a:tcPr marL="91450" marR="91450" marT="45725" marB="45725"/>
                </a:tc>
                <a:extLst>
                  <a:ext uri="{0D108BD9-81ED-4DB2-BD59-A6C34878D82A}">
                    <a16:rowId xmlns:a16="http://schemas.microsoft.com/office/drawing/2014/main" xmlns="" val="10009"/>
                  </a:ext>
                </a:extLst>
              </a:tr>
              <a:tr h="266700">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Від вагітної до дитини (без АРТ)</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Близько 30%</a:t>
                      </a:r>
                      <a:endParaRPr/>
                    </a:p>
                  </a:txBody>
                  <a:tcPr marL="91450" marR="91450" marT="45725" marB="45725"/>
                </a:tc>
                <a:extLst>
                  <a:ext uri="{0D108BD9-81ED-4DB2-BD59-A6C34878D82A}">
                    <a16:rowId xmlns:a16="http://schemas.microsoft.com/office/drawing/2014/main" xmlns="" val="10010"/>
                  </a:ext>
                </a:extLst>
              </a:tr>
              <a:tr h="266700">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При використанні монотерапії АZT</a:t>
                      </a:r>
                      <a:endParaRPr sz="1200" u="none" strike="noStrike" cap="none">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10,4%</a:t>
                      </a:r>
                      <a:endParaRPr/>
                    </a:p>
                  </a:txBody>
                  <a:tcPr marL="91450" marR="91450" marT="45725" marB="45725"/>
                </a:tc>
                <a:extLst>
                  <a:ext uri="{0D108BD9-81ED-4DB2-BD59-A6C34878D82A}">
                    <a16:rowId xmlns:a16="http://schemas.microsoft.com/office/drawing/2014/main" xmlns="" val="10011"/>
                  </a:ext>
                </a:extLst>
              </a:tr>
              <a:tr h="266700">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При комбінації 2 компонентів (НІОТи)</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3,8%</a:t>
                      </a:r>
                      <a:endParaRPr/>
                    </a:p>
                  </a:txBody>
                  <a:tcPr marL="91450" marR="91450" marT="45725" marB="45725"/>
                </a:tc>
                <a:extLst>
                  <a:ext uri="{0D108BD9-81ED-4DB2-BD59-A6C34878D82A}">
                    <a16:rowId xmlns:a16="http://schemas.microsoft.com/office/drawing/2014/main" xmlns="" val="10012"/>
                  </a:ext>
                </a:extLst>
              </a:tr>
              <a:tr h="266700">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При прийомі АРТ вагітною</a:t>
                      </a:r>
                      <a:endParaRPr/>
                    </a:p>
                  </a:txBody>
                  <a:tcPr marL="91450" marR="91450" marT="45725" marB="45725"/>
                </a:tc>
                <a:tc>
                  <a:txBody>
                    <a:bodyPr/>
                    <a:lstStyle/>
                    <a:p>
                      <a:pPr marL="0" marR="0" lvl="0" indent="0" algn="l" rtl="0">
                        <a:lnSpc>
                          <a:spcPct val="100000"/>
                        </a:lnSpc>
                        <a:spcBef>
                          <a:spcPts val="0"/>
                        </a:spcBef>
                        <a:spcAft>
                          <a:spcPts val="0"/>
                        </a:spcAft>
                        <a:buNone/>
                      </a:pPr>
                      <a:r>
                        <a:rPr lang="ru" sz="1200" u="none" strike="noStrike" cap="none">
                          <a:latin typeface="Times New Roman"/>
                          <a:ea typeface="Times New Roman"/>
                          <a:cs typeface="Times New Roman"/>
                          <a:sym typeface="Times New Roman"/>
                        </a:rPr>
                        <a:t>1,2%</a:t>
                      </a:r>
                      <a:endParaRPr/>
                    </a:p>
                  </a:txBody>
                  <a:tcPr marL="91450" marR="91450" marT="45725" marB="45725"/>
                </a:tc>
                <a:extLst>
                  <a:ext uri="{0D108BD9-81ED-4DB2-BD59-A6C34878D82A}">
                    <a16:rowId xmlns:a16="http://schemas.microsoft.com/office/drawing/2014/main" xmlns="" val="1001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5"/>
          <p:cNvSpPr txBox="1"/>
          <p:nvPr/>
        </p:nvSpPr>
        <p:spPr>
          <a:xfrm>
            <a:off x="0" y="0"/>
            <a:ext cx="8538000" cy="3879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 sz="2000" b="1" i="0" u="none" strike="noStrike" cap="none">
                <a:solidFill>
                  <a:srgbClr val="000000"/>
                </a:solidFill>
                <a:latin typeface="Times New Roman"/>
                <a:ea typeface="Times New Roman"/>
                <a:cs typeface="Times New Roman"/>
                <a:sym typeface="Times New Roman"/>
              </a:rPr>
              <a:t>Головні клітини-мішені ВІЛ: </a:t>
            </a:r>
            <a:endParaRPr sz="20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2000" b="0" i="0" u="none" strike="noStrike" cap="none">
                <a:solidFill>
                  <a:srgbClr val="000000"/>
                </a:solidFill>
                <a:latin typeface="Times New Roman"/>
                <a:ea typeface="Times New Roman"/>
                <a:cs typeface="Times New Roman"/>
                <a:sym typeface="Times New Roman"/>
              </a:rPr>
              <a:t>CD4+Т-лімфоцити (Т-хелпери);</a:t>
            </a:r>
            <a:endParaRPr sz="20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2000" b="0" i="0" u="none" strike="noStrike" cap="none">
                <a:solidFill>
                  <a:srgbClr val="000000"/>
                </a:solidFill>
                <a:latin typeface="Times New Roman"/>
                <a:ea typeface="Times New Roman"/>
                <a:cs typeface="Times New Roman"/>
                <a:sym typeface="Times New Roman"/>
              </a:rPr>
              <a:t>моноцити (макрофаги) - альвеолярні макрофаги легень, клітини Лангерганса (внутрішньоепідермальні клітини або дендритні клітини);</a:t>
            </a:r>
            <a:endParaRPr sz="20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2000" b="0" i="0" u="none" strike="noStrike" cap="none">
                <a:solidFill>
                  <a:srgbClr val="000000"/>
                </a:solidFill>
                <a:latin typeface="Times New Roman"/>
                <a:ea typeface="Times New Roman"/>
                <a:cs typeface="Times New Roman"/>
                <a:sym typeface="Times New Roman"/>
              </a:rPr>
              <a:t>CD8+Т-лімфоцити (Т кілери);</a:t>
            </a:r>
            <a:endParaRPr sz="20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2000" b="0" i="0" u="none" strike="noStrike" cap="none">
                <a:solidFill>
                  <a:srgbClr val="000000"/>
                </a:solidFill>
                <a:latin typeface="Times New Roman"/>
                <a:ea typeface="Times New Roman"/>
                <a:cs typeface="Times New Roman"/>
                <a:sym typeface="Times New Roman"/>
              </a:rPr>
              <a:t>натуральні кілери;</a:t>
            </a:r>
            <a:endParaRPr sz="20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2000" b="0" i="0" u="none" strike="noStrike" cap="none">
                <a:solidFill>
                  <a:srgbClr val="000000"/>
                </a:solidFill>
                <a:latin typeface="Times New Roman"/>
                <a:ea typeface="Times New Roman"/>
                <a:cs typeface="Times New Roman"/>
                <a:sym typeface="Times New Roman"/>
              </a:rPr>
              <a:t>клітини нервової системи (олігодендроцити; астроцити; гліальні клітини, макрофаги мозку);</a:t>
            </a:r>
            <a:endParaRPr sz="20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2000" b="0" i="0" u="none" strike="noStrike" cap="none">
                <a:solidFill>
                  <a:srgbClr val="000000"/>
                </a:solidFill>
                <a:latin typeface="Times New Roman"/>
                <a:ea typeface="Times New Roman"/>
                <a:cs typeface="Times New Roman"/>
                <a:sym typeface="Times New Roman"/>
              </a:rPr>
              <a:t>фолікулярні дендритні клітини лімфатичних вузлів;</a:t>
            </a:r>
            <a:endParaRPr sz="20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2000" b="0" i="0" u="none" strike="noStrike" cap="none">
                <a:solidFill>
                  <a:srgbClr val="000000"/>
                </a:solidFill>
                <a:latin typeface="Times New Roman"/>
                <a:ea typeface="Times New Roman"/>
                <a:cs typeface="Times New Roman"/>
                <a:sym typeface="Times New Roman"/>
              </a:rPr>
              <a:t>епітеліальні клітини прямої кишки та шийки матки</a:t>
            </a:r>
            <a:endParaRPr sz="20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6"/>
          <p:cNvSpPr txBox="1"/>
          <p:nvPr/>
        </p:nvSpPr>
        <p:spPr>
          <a:xfrm>
            <a:off x="180925" y="0"/>
            <a:ext cx="8813700" cy="4710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ru" sz="2100" b="1" i="0" u="none" strike="noStrike" cap="none">
                <a:solidFill>
                  <a:srgbClr val="000000"/>
                </a:solidFill>
                <a:latin typeface="Times New Roman"/>
                <a:ea typeface="Times New Roman"/>
                <a:cs typeface="Times New Roman"/>
                <a:sym typeface="Times New Roman"/>
              </a:rPr>
              <a:t>Патогенез ВІЛ-інфекції:</a:t>
            </a:r>
            <a:r>
              <a:rPr lang="ru" sz="2100" b="0" i="0" u="none" strike="noStrike" cap="none">
                <a:solidFill>
                  <a:srgbClr val="000000"/>
                </a:solidFill>
                <a:latin typeface="Times New Roman"/>
                <a:ea typeface="Times New Roman"/>
                <a:cs typeface="Times New Roman"/>
                <a:sym typeface="Times New Roman"/>
              </a:rPr>
              <a:t> </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Зараження відбувається при тісному контакті з кров'ю та іншими біологічними рідинами, що містять вірус у достатній для інфікування кількості (сперма, вагінальний секрет, грудне молоко)</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У проникненні вірусу в організм беруть участь дендритні клітини слизових оболонок</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Фагоцити: захоплюють та обробляють антиген, допомагають сформувати імунну відповідь, представляють антиген лімфоцитам</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Вірус стрімко вражає активовані лімфоцити CD4 поблизу воріт інфекції та проникає з ними у регіонарні лімфовузли</a:t>
            </a:r>
            <a:endParaRPr sz="21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7"/>
          <p:cNvSpPr txBox="1"/>
          <p:nvPr/>
        </p:nvSpPr>
        <p:spPr>
          <a:xfrm>
            <a:off x="0" y="0"/>
            <a:ext cx="8787900" cy="4063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ВІЛ поширюється по організму зі струмом крові та лімфи</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Вірус виявляють у крові та лімфовузлах; в лімфоцитах, що довго живуть, він міститься в латентній формі, що робить його повне усунення неможливим.</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Стійке ураження лімфатичної системи відбувається протягом </a:t>
            </a:r>
            <a:r>
              <a:rPr lang="ru" sz="2100" b="1" i="0" u="none" strike="noStrike" cap="none">
                <a:solidFill>
                  <a:srgbClr val="000000"/>
                </a:solidFill>
                <a:latin typeface="Times New Roman"/>
                <a:ea typeface="Times New Roman"/>
                <a:cs typeface="Times New Roman"/>
                <a:sym typeface="Times New Roman"/>
              </a:rPr>
              <a:t>48 годин</a:t>
            </a:r>
            <a:endParaRPr sz="21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при контакті з інфікованою кров'ю або іншою біологічною рідиною, що становить небезпеку, слід якнайшвидше вжити профілактичних заходів (оптимально в перші години після контакту)</a:t>
            </a:r>
            <a:endParaRPr sz="21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8"/>
          <p:cNvSpPr txBox="1"/>
          <p:nvPr/>
        </p:nvSpPr>
        <p:spPr>
          <a:xfrm>
            <a:off x="0" y="0"/>
            <a:ext cx="8960100" cy="4925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ru" sz="2200" b="1" i="0" u="none" strike="noStrike" cap="none">
                <a:solidFill>
                  <a:srgbClr val="000000"/>
                </a:solidFill>
                <a:latin typeface="Times New Roman"/>
                <a:ea typeface="Times New Roman"/>
                <a:cs typeface="Times New Roman"/>
                <a:sym typeface="Times New Roman"/>
              </a:rPr>
              <a:t>Життєвий цикл ВІЛ після проникнення в організм має послідовний характер:</a:t>
            </a:r>
            <a:endParaRPr sz="22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зв'язування віріона з поверхнею клітини</a:t>
            </a:r>
            <a:endParaRPr sz="22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злиття мембран віріону та клітини</a:t>
            </a:r>
            <a:endParaRPr sz="22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проникнення вірусу всередину клітини</a:t>
            </a:r>
            <a:endParaRPr sz="22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вивільнення нуклеотиду та геномної РНК вірусу</a:t>
            </a:r>
            <a:endParaRPr sz="22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інтеграція геному вірусу в геном інфікованої клітини</a:t>
            </a:r>
            <a:endParaRPr sz="22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латентна фаза !!!!!!</a:t>
            </a:r>
            <a:endParaRPr sz="22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фаза активації транскрипції з ДНК провірусу та наступна</a:t>
            </a:r>
            <a:endParaRPr sz="2200" b="0" i="0" u="none" strike="noStrike" cap="none">
              <a:solidFill>
                <a:srgbClr val="000000"/>
              </a:solidFill>
              <a:latin typeface="Times New Roman"/>
              <a:ea typeface="Times New Roman"/>
              <a:cs typeface="Times New Roman"/>
              <a:sym typeface="Times New Roman"/>
            </a:endParaRPr>
          </a:p>
          <a:p>
            <a:pPr marL="88900" marR="0" lvl="0" indent="0" algn="l" rtl="0">
              <a:lnSpc>
                <a:spcPct val="100000"/>
              </a:lnSpc>
              <a:spcBef>
                <a:spcPts val="0"/>
              </a:spcBef>
              <a:spcAft>
                <a:spcPts val="0"/>
              </a:spcAft>
              <a:buNone/>
            </a:pPr>
            <a:r>
              <a:rPr lang="ru" sz="2200" b="0" i="0" u="none" strike="noStrike" cap="none">
                <a:solidFill>
                  <a:srgbClr val="000000"/>
                </a:solidFill>
                <a:latin typeface="Times New Roman"/>
                <a:ea typeface="Times New Roman"/>
                <a:cs typeface="Times New Roman"/>
                <a:sym typeface="Times New Roman"/>
              </a:rPr>
              <a:t>транскрипція білків вірусу</a:t>
            </a:r>
            <a:endParaRPr sz="22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напрацювання всіх компонентів вірусу з формуванням нових віріонів та їх вивільненням із клітини, що тягне за собою загибель клітини-мішені</a:t>
            </a:r>
            <a:endParaRPr sz="22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9"/>
          <p:cNvSpPr txBox="1"/>
          <p:nvPr/>
        </p:nvSpPr>
        <p:spPr>
          <a:xfrm>
            <a:off x="0" y="0"/>
            <a:ext cx="9210000" cy="541683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 sz="2000" b="1" i="0" u="none" strike="noStrike" cap="none">
                <a:solidFill>
                  <a:srgbClr val="000000"/>
                </a:solidFill>
                <a:latin typeface="Times New Roman"/>
                <a:ea typeface="Times New Roman"/>
                <a:cs typeface="Times New Roman"/>
                <a:sym typeface="Times New Roman"/>
              </a:rPr>
              <a:t>Зниження CD4-лімфоцитів відбувається: </a:t>
            </a:r>
            <a:endParaRPr sz="20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 за рахунок вірусного ураження клітин, внаслідок дії на них цитокінів, кілерів;</a:t>
            </a:r>
            <a:endParaRPr sz="20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 - за рахунок утворення синцитію, коли в клітину-мішень впроваджується ВІЛ, впроваджується тільки РНК, оболонковий антиген gp120 залишається, тоді 1 клітина може приєднати 500 і більше клітин. Утворюється </a:t>
            </a:r>
            <a:r>
              <a:rPr lang="ru" sz="2000" b="0" i="0" u="none" strike="noStrike" cap="none">
                <a:solidFill>
                  <a:schemeClr val="dk1"/>
                </a:solidFill>
                <a:latin typeface="Times New Roman"/>
                <a:ea typeface="Times New Roman"/>
                <a:cs typeface="Times New Roman"/>
                <a:sym typeface="Times New Roman"/>
              </a:rPr>
              <a:t>синцитій</a:t>
            </a:r>
            <a:r>
              <a:rPr lang="ru" sz="2000" b="0" i="0" u="none" strike="noStrike" cap="none">
                <a:solidFill>
                  <a:srgbClr val="000000"/>
                </a:solidFill>
                <a:latin typeface="Times New Roman"/>
                <a:ea typeface="Times New Roman"/>
                <a:cs typeface="Times New Roman"/>
                <a:sym typeface="Times New Roman"/>
              </a:rPr>
              <a:t>, ВІЛ інфікована клітина швидко старіє і гине. Тому порушується імунітет, зменшується кількість CD4→ зменшується імунна відповідь (втрата 50-70 клітин/мм</a:t>
            </a:r>
            <a:r>
              <a:rPr lang="ru" sz="1600" b="1" i="0" u="none" strike="noStrike" cap="none" baseline="30000">
                <a:solidFill>
                  <a:srgbClr val="5F6368"/>
                </a:solidFill>
                <a:latin typeface="arial"/>
                <a:ea typeface="arial"/>
                <a:cs typeface="arial"/>
                <a:sym typeface="arial"/>
              </a:rPr>
              <a:t>3 </a:t>
            </a:r>
            <a:r>
              <a:rPr lang="ru" sz="2000" b="0" i="0" u="none" strike="noStrike" cap="none">
                <a:solidFill>
                  <a:srgbClr val="000000"/>
                </a:solidFill>
                <a:latin typeface="Times New Roman"/>
                <a:ea typeface="Times New Roman"/>
                <a:cs typeface="Times New Roman"/>
                <a:sym typeface="Times New Roman"/>
              </a:rPr>
              <a:t> СД4 на рік).</a:t>
            </a:r>
            <a:endParaRPr sz="2000" b="0"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000"/>
              <a:buFont typeface="Arial"/>
              <a:buNone/>
            </a:pPr>
            <a:r>
              <a:rPr lang="ru" sz="2000" b="1" i="0" u="none" strike="noStrike" cap="none">
                <a:solidFill>
                  <a:srgbClr val="000000"/>
                </a:solidFill>
                <a:latin typeface="Times New Roman"/>
                <a:ea typeface="Times New Roman"/>
                <a:cs typeface="Times New Roman"/>
                <a:sym typeface="Times New Roman"/>
              </a:rPr>
              <a:t>Внаслідок цього: </a:t>
            </a:r>
            <a:endParaRPr sz="20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а) відбувається реактивація мікроорганізмів, що знаходяться в організмі; </a:t>
            </a:r>
            <a:endParaRPr/>
          </a:p>
          <a:p>
            <a:pPr marL="0" marR="0" lvl="0" indent="0" algn="l"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б) приєднуються інші інфекції – суперінфекція; </a:t>
            </a:r>
            <a:endParaRPr sz="20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в) порушується диференціювання клітин → пухлини; </a:t>
            </a:r>
            <a:endParaRPr/>
          </a:p>
          <a:p>
            <a:pPr marL="0" marR="0" lvl="0" indent="0" algn="l"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г) з'являється патологія ЦНС.</a:t>
            </a:r>
            <a:endParaRPr sz="20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Порушуються найважливіші властивості імунної системи: порушується запалення, проліферація, диференціювання клітин із переходом у запрограмований апоптоз (тобто смерть клітини)</a:t>
            </a:r>
            <a:endParaRPr sz="18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0"/>
          <p:cNvSpPr txBox="1"/>
          <p:nvPr/>
        </p:nvSpPr>
        <p:spPr>
          <a:xfrm>
            <a:off x="0" y="0"/>
            <a:ext cx="8943000" cy="3724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300"/>
              <a:buFont typeface="Arial"/>
              <a:buNone/>
            </a:pPr>
            <a:r>
              <a:rPr lang="ru" sz="2300" b="1" i="0" u="none" strike="noStrike" cap="none">
                <a:solidFill>
                  <a:srgbClr val="000000"/>
                </a:solidFill>
                <a:latin typeface="Times New Roman"/>
                <a:ea typeface="Times New Roman"/>
                <a:cs typeface="Times New Roman"/>
                <a:sym typeface="Times New Roman"/>
              </a:rPr>
              <a:t>Динаміка реплікації ВІЛ</a:t>
            </a:r>
            <a:endParaRPr sz="23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000000"/>
              </a:solidFill>
              <a:latin typeface="Times New Roman"/>
              <a:ea typeface="Times New Roman"/>
              <a:cs typeface="Times New Roman"/>
              <a:sym typeface="Times New Roman"/>
            </a:endParaRPr>
          </a:p>
          <a:p>
            <a:pPr marL="457200" marR="0" lvl="0" indent="-374650" algn="l" rtl="0">
              <a:lnSpc>
                <a:spcPct val="100000"/>
              </a:lnSpc>
              <a:spcBef>
                <a:spcPts val="0"/>
              </a:spcBef>
              <a:spcAft>
                <a:spcPts val="0"/>
              </a:spcAft>
              <a:buClr>
                <a:srgbClr val="000000"/>
              </a:buClr>
              <a:buSzPts val="2300"/>
              <a:buFont typeface="Times New Roman"/>
              <a:buChar char="-"/>
            </a:pPr>
            <a:r>
              <a:rPr lang="ru" sz="2300" b="0" i="0" u="none" strike="noStrike" cap="none">
                <a:solidFill>
                  <a:srgbClr val="000000"/>
                </a:solidFill>
                <a:latin typeface="Times New Roman"/>
                <a:ea typeface="Times New Roman"/>
                <a:cs typeface="Times New Roman"/>
                <a:sym typeface="Times New Roman"/>
              </a:rPr>
              <a:t>Дуже високий рівень реплікації ВІЛ, близько 10 мільярдів нових вірусних частинок продукується щодня.</a:t>
            </a:r>
            <a:endParaRPr sz="2300" b="0" i="0" u="none" strike="noStrike" cap="none">
              <a:solidFill>
                <a:srgbClr val="000000"/>
              </a:solidFill>
              <a:latin typeface="Times New Roman"/>
              <a:ea typeface="Times New Roman"/>
              <a:cs typeface="Times New Roman"/>
              <a:sym typeface="Times New Roman"/>
            </a:endParaRPr>
          </a:p>
          <a:p>
            <a:pPr marL="457200" marR="0" lvl="0" indent="-374650" algn="l" rtl="0">
              <a:lnSpc>
                <a:spcPct val="100000"/>
              </a:lnSpc>
              <a:spcBef>
                <a:spcPts val="0"/>
              </a:spcBef>
              <a:spcAft>
                <a:spcPts val="0"/>
              </a:spcAft>
              <a:buClr>
                <a:srgbClr val="000000"/>
              </a:buClr>
              <a:buSzPts val="2300"/>
              <a:buFont typeface="Times New Roman"/>
              <a:buChar char="-"/>
            </a:pPr>
            <a:r>
              <a:rPr lang="ru" sz="2300" b="0" i="0" u="none" strike="noStrike" cap="none">
                <a:solidFill>
                  <a:srgbClr val="000000"/>
                </a:solidFill>
                <a:latin typeface="Times New Roman"/>
                <a:ea typeface="Times New Roman"/>
                <a:cs typeface="Times New Roman"/>
                <a:sym typeface="Times New Roman"/>
              </a:rPr>
              <a:t>Нема періоду вірусологічної латентності при ВІЛ-інфекції.</a:t>
            </a:r>
            <a:endParaRPr sz="2300" b="0" i="0" u="none" strike="noStrike" cap="none">
              <a:solidFill>
                <a:srgbClr val="000000"/>
              </a:solidFill>
              <a:latin typeface="Times New Roman"/>
              <a:ea typeface="Times New Roman"/>
              <a:cs typeface="Times New Roman"/>
              <a:sym typeface="Times New Roman"/>
            </a:endParaRPr>
          </a:p>
          <a:p>
            <a:pPr marL="457200" marR="0" lvl="0" indent="-374650" algn="l" rtl="0">
              <a:lnSpc>
                <a:spcPct val="100000"/>
              </a:lnSpc>
              <a:spcBef>
                <a:spcPts val="0"/>
              </a:spcBef>
              <a:spcAft>
                <a:spcPts val="0"/>
              </a:spcAft>
              <a:buClr>
                <a:srgbClr val="000000"/>
              </a:buClr>
              <a:buSzPts val="2300"/>
              <a:buFont typeface="Times New Roman"/>
              <a:buChar char="-"/>
            </a:pPr>
            <a:r>
              <a:rPr lang="ru" sz="2300" b="0" i="0" u="none" strike="noStrike" cap="none">
                <a:solidFill>
                  <a:srgbClr val="000000"/>
                </a:solidFill>
                <a:latin typeface="Times New Roman"/>
                <a:ea typeface="Times New Roman"/>
                <a:cs typeface="Times New Roman"/>
                <a:sym typeface="Times New Roman"/>
              </a:rPr>
              <a:t>Високий рівень мутацій призводить до виникнення мільйонів варіантів.</a:t>
            </a:r>
            <a:endParaRPr sz="2300" b="0" i="0" u="none" strike="noStrike" cap="none">
              <a:solidFill>
                <a:srgbClr val="000000"/>
              </a:solidFill>
              <a:latin typeface="Times New Roman"/>
              <a:ea typeface="Times New Roman"/>
              <a:cs typeface="Times New Roman"/>
              <a:sym typeface="Times New Roman"/>
            </a:endParaRPr>
          </a:p>
          <a:p>
            <a:pPr marL="457200" marR="0" lvl="0" indent="-374650" algn="l" rtl="0">
              <a:lnSpc>
                <a:spcPct val="100000"/>
              </a:lnSpc>
              <a:spcBef>
                <a:spcPts val="0"/>
              </a:spcBef>
              <a:spcAft>
                <a:spcPts val="0"/>
              </a:spcAft>
              <a:buClr>
                <a:srgbClr val="000000"/>
              </a:buClr>
              <a:buSzPts val="2300"/>
              <a:buFont typeface="Times New Roman"/>
              <a:buChar char="-"/>
            </a:pPr>
            <a:r>
              <a:rPr lang="ru" sz="2300" b="0" i="0" u="none" strike="noStrike" cap="none">
                <a:solidFill>
                  <a:srgbClr val="000000"/>
                </a:solidFill>
                <a:latin typeface="Times New Roman"/>
                <a:ea typeface="Times New Roman"/>
                <a:cs typeface="Times New Roman"/>
                <a:sym typeface="Times New Roman"/>
              </a:rPr>
              <a:t>Вірус отримує можливість виживати, уникаючи впливу захисних механізмів організму.</a:t>
            </a:r>
            <a:endParaRPr sz="2300" b="0" i="0" u="none" strike="noStrike" cap="none">
              <a:solidFill>
                <a:srgbClr val="000000"/>
              </a:solidFill>
              <a:latin typeface="Times New Roman"/>
              <a:ea typeface="Times New Roman"/>
              <a:cs typeface="Times New Roman"/>
              <a:sym typeface="Times New Roman"/>
            </a:endParaRPr>
          </a:p>
          <a:p>
            <a:pPr marL="457200" marR="0" lvl="0" indent="-374650" algn="l" rtl="0">
              <a:lnSpc>
                <a:spcPct val="100000"/>
              </a:lnSpc>
              <a:spcBef>
                <a:spcPts val="0"/>
              </a:spcBef>
              <a:spcAft>
                <a:spcPts val="0"/>
              </a:spcAft>
              <a:buClr>
                <a:srgbClr val="000000"/>
              </a:buClr>
              <a:buSzPts val="2300"/>
              <a:buFont typeface="Times New Roman"/>
              <a:buChar char="-"/>
            </a:pPr>
            <a:r>
              <a:rPr lang="ru" sz="2300" b="0" i="0" u="none" strike="noStrike" cap="none">
                <a:solidFill>
                  <a:srgbClr val="000000"/>
                </a:solidFill>
                <a:latin typeface="Times New Roman"/>
                <a:ea typeface="Times New Roman"/>
                <a:cs typeface="Times New Roman"/>
                <a:sym typeface="Times New Roman"/>
              </a:rPr>
              <a:t>Виникає безліч генетично споріднених, але різних варіантів</a:t>
            </a:r>
            <a:endParaRPr sz="23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1"/>
          <p:cNvSpPr txBox="1"/>
          <p:nvPr/>
        </p:nvSpPr>
        <p:spPr>
          <a:xfrm>
            <a:off x="0" y="0"/>
            <a:ext cx="8882700" cy="427498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900"/>
              <a:buFont typeface="Arial"/>
              <a:buNone/>
            </a:pPr>
            <a:endParaRPr sz="19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ru" sz="1800" b="1" i="0" u="none" strike="noStrike" cap="none">
                <a:solidFill>
                  <a:srgbClr val="000000"/>
                </a:solidFill>
                <a:latin typeface="Times New Roman"/>
                <a:ea typeface="Times New Roman"/>
                <a:cs typeface="Times New Roman"/>
                <a:sym typeface="Times New Roman"/>
              </a:rPr>
              <a:t>Кількість CD4</a:t>
            </a:r>
            <a:endParaRPr sz="1800" b="1" i="0" u="none" strike="noStrike" cap="none">
              <a:solidFill>
                <a:srgbClr val="000000"/>
              </a:solidFill>
              <a:latin typeface="Times New Roman"/>
              <a:ea typeface="Times New Roman"/>
              <a:cs typeface="Times New Roman"/>
              <a:sym typeface="Times New Roman"/>
            </a:endParaRPr>
          </a:p>
          <a:p>
            <a:pPr marL="457200" marR="0" lvl="0" indent="-349250" algn="l" rtl="0">
              <a:lnSpc>
                <a:spcPct val="115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Є найкращим </a:t>
            </a:r>
            <a:r>
              <a:rPr lang="ru" sz="1800" b="1" i="0" u="none" strike="noStrike" cap="none">
                <a:solidFill>
                  <a:srgbClr val="000000"/>
                </a:solidFill>
                <a:latin typeface="Times New Roman"/>
                <a:ea typeface="Times New Roman"/>
                <a:cs typeface="Times New Roman"/>
                <a:sym typeface="Times New Roman"/>
              </a:rPr>
              <a:t>тестом для моніторингу впливу ВІЛ на імунну систему </a:t>
            </a:r>
            <a:r>
              <a:rPr lang="ru" sz="1800" b="0" i="0" u="none" strike="noStrike" cap="none">
                <a:solidFill>
                  <a:srgbClr val="000000"/>
                </a:solidFill>
                <a:latin typeface="Times New Roman"/>
                <a:ea typeface="Times New Roman"/>
                <a:cs typeface="Times New Roman"/>
                <a:sym typeface="Times New Roman"/>
              </a:rPr>
              <a:t>пацієнта</a:t>
            </a:r>
            <a:endParaRPr sz="1800" b="0" i="0" u="none" strike="noStrike" cap="none">
              <a:solidFill>
                <a:srgbClr val="000000"/>
              </a:solidFill>
              <a:latin typeface="Times New Roman"/>
              <a:ea typeface="Times New Roman"/>
              <a:cs typeface="Times New Roman"/>
              <a:sym typeface="Times New Roman"/>
            </a:endParaRPr>
          </a:p>
          <a:p>
            <a:pPr marL="457200" marR="0" lvl="0" indent="-349250" algn="l" rtl="0">
              <a:lnSpc>
                <a:spcPct val="115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Корелює з ризиком розвитку ОІ та ризиком смерті</a:t>
            </a:r>
            <a:endParaRPr sz="1800" b="0" i="0" u="none" strike="noStrike" cap="none">
              <a:solidFill>
                <a:srgbClr val="000000"/>
              </a:solidFill>
              <a:latin typeface="Times New Roman"/>
              <a:ea typeface="Times New Roman"/>
              <a:cs typeface="Times New Roman"/>
              <a:sym typeface="Times New Roman"/>
            </a:endParaRPr>
          </a:p>
          <a:p>
            <a:pPr marL="457200" marR="0" lvl="0" indent="-349250" algn="l" rtl="0">
              <a:lnSpc>
                <a:spcPct val="115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Рекомендовано </a:t>
            </a:r>
            <a:r>
              <a:rPr lang="ru" sz="1800" b="1" i="0" u="none" strike="noStrike" cap="none">
                <a:solidFill>
                  <a:srgbClr val="000000"/>
                </a:solidFill>
                <a:latin typeface="Times New Roman"/>
                <a:ea typeface="Times New Roman"/>
                <a:cs typeface="Times New Roman"/>
                <a:sym typeface="Times New Roman"/>
              </a:rPr>
              <a:t>використовувати для ухвалення рішень щодо профілактики ОІ</a:t>
            </a:r>
            <a:endParaRPr/>
          </a:p>
          <a:p>
            <a:pPr marL="107950" marR="0" lvl="0" indent="0" algn="ctr" rtl="0">
              <a:lnSpc>
                <a:spcPct val="115000"/>
              </a:lnSpc>
              <a:spcBef>
                <a:spcPts val="0"/>
              </a:spcBef>
              <a:spcAft>
                <a:spcPts val="0"/>
              </a:spcAft>
              <a:buNone/>
            </a:pPr>
            <a:r>
              <a:rPr lang="ru" sz="1800" b="1" i="0" u="none" strike="noStrike" cap="none">
                <a:solidFill>
                  <a:srgbClr val="000000"/>
                </a:solidFill>
                <a:latin typeface="Times New Roman"/>
                <a:ea typeface="Times New Roman"/>
                <a:cs typeface="Times New Roman"/>
                <a:sym typeface="Times New Roman"/>
              </a:rPr>
              <a:t>Визначення ВН</a:t>
            </a:r>
            <a:endParaRPr sz="1800" b="1" i="0" u="none" strike="noStrike" cap="none">
              <a:solidFill>
                <a:srgbClr val="000000"/>
              </a:solidFill>
              <a:latin typeface="Times New Roman"/>
              <a:ea typeface="Times New Roman"/>
              <a:cs typeface="Times New Roman"/>
              <a:sym typeface="Times New Roman"/>
            </a:endParaRPr>
          </a:p>
          <a:p>
            <a:pPr marL="457200" marR="0" lvl="0" indent="-349250" algn="l" rtl="0">
              <a:lnSpc>
                <a:spcPct val="100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ВН – вірусне навантаження (VL HIV RNA) – відображає концентрацію вірусних частинок у крові, рівень ВН вимірюється у копіях РНК ВІЛ у мл плазми</a:t>
            </a:r>
            <a:endParaRPr sz="1800" b="0" i="0" u="none" strike="noStrike" cap="none">
              <a:solidFill>
                <a:srgbClr val="000000"/>
              </a:solidFill>
              <a:latin typeface="Times New Roman"/>
              <a:ea typeface="Times New Roman"/>
              <a:cs typeface="Times New Roman"/>
              <a:sym typeface="Times New Roman"/>
            </a:endParaRPr>
          </a:p>
          <a:p>
            <a:pPr marL="457200" marR="0" lvl="0" indent="-349250" algn="l" rtl="0">
              <a:lnSpc>
                <a:spcPct val="100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Встановлено залежність між ВН та швидкістю клінічного прогресування ВІЛ-інфекції</a:t>
            </a:r>
            <a:endParaRPr sz="1800" b="0" i="0" u="none" strike="noStrike" cap="none">
              <a:solidFill>
                <a:srgbClr val="000000"/>
              </a:solidFill>
              <a:latin typeface="Times New Roman"/>
              <a:ea typeface="Times New Roman"/>
              <a:cs typeface="Times New Roman"/>
              <a:sym typeface="Times New Roman"/>
            </a:endParaRPr>
          </a:p>
          <a:p>
            <a:pPr marL="457200" marR="0" lvl="0" indent="-349250" algn="l" rtl="0">
              <a:lnSpc>
                <a:spcPct val="100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Імовірність передачі ВІЛ за практично будь-якого виду контакту перебуває у прямій залежності від рівня ВН </a:t>
            </a:r>
            <a:endParaRPr/>
          </a:p>
          <a:p>
            <a:pPr marL="457200" marR="0" lvl="0" indent="-349250" algn="l" rtl="0">
              <a:lnSpc>
                <a:spcPct val="100000"/>
              </a:lnSpc>
              <a:spcBef>
                <a:spcPts val="0"/>
              </a:spcBef>
              <a:spcAft>
                <a:spcPts val="0"/>
              </a:spcAft>
              <a:buClr>
                <a:srgbClr val="000000"/>
              </a:buClr>
              <a:buSzPts val="1900"/>
              <a:buFont typeface="Times New Roman"/>
              <a:buChar char="-"/>
            </a:pPr>
            <a:r>
              <a:rPr lang="ru" sz="1800" b="1" i="0" u="none" strike="noStrike" cap="none">
                <a:solidFill>
                  <a:srgbClr val="000000"/>
                </a:solidFill>
                <a:latin typeface="Times New Roman"/>
                <a:ea typeface="Times New Roman"/>
                <a:cs typeface="Times New Roman"/>
                <a:sym typeface="Times New Roman"/>
              </a:rPr>
              <a:t>Враховується з метою оцінки ефективності АРТ</a:t>
            </a:r>
            <a:endParaRPr sz="1800" b="1" i="0" u="none" strike="noStrike" cap="none">
              <a:solidFill>
                <a:srgbClr val="000000"/>
              </a:solidFill>
              <a:latin typeface="Times New Roman"/>
              <a:ea typeface="Times New Roman"/>
              <a:cs typeface="Times New Roman"/>
              <a:sym typeface="Times New Roman"/>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2"/>
          <p:cNvSpPr txBox="1"/>
          <p:nvPr/>
        </p:nvSpPr>
        <p:spPr>
          <a:xfrm>
            <a:off x="0" y="0"/>
            <a:ext cx="8856900" cy="4063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endParaRPr sz="21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100"/>
              <a:buFont typeface="Arial"/>
              <a:buNone/>
            </a:pPr>
            <a:r>
              <a:rPr lang="ru" sz="2100" b="1" i="0" u="none" strike="noStrike" cap="none">
                <a:solidFill>
                  <a:srgbClr val="000000"/>
                </a:solidFill>
                <a:latin typeface="Times New Roman"/>
                <a:ea typeface="Times New Roman"/>
                <a:cs typeface="Times New Roman"/>
                <a:sym typeface="Times New Roman"/>
              </a:rPr>
              <a:t>Природний перебіг ВІЛ-інфекції</a:t>
            </a:r>
            <a:endParaRPr sz="21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ВІЛ-інфекція прогресує у кілька стадій:</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Первинна (гостра) ВІЛ-інфекція</a:t>
            </a:r>
            <a:endParaRPr sz="21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Клінічно латентний період</a:t>
            </a:r>
            <a:endParaRPr sz="21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Симптоматична ВІЛ-інфекція</a:t>
            </a:r>
            <a:endParaRPr sz="21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СНІД (остання стадія ВІЛ-інфекції)</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(Інкубаційний період 2-4 тижні, немає періоду реконвалесценції)</a:t>
            </a:r>
            <a:endParaRPr sz="21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3"/>
          <p:cNvSpPr txBox="1"/>
          <p:nvPr/>
        </p:nvSpPr>
        <p:spPr>
          <a:xfrm>
            <a:off x="0" y="0"/>
            <a:ext cx="8994600" cy="4708951"/>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ru" sz="2100" b="1" i="0" u="none" strike="noStrike" cap="none">
                <a:solidFill>
                  <a:srgbClr val="000000"/>
                </a:solidFill>
                <a:latin typeface="Times New Roman"/>
                <a:ea typeface="Times New Roman"/>
                <a:cs typeface="Times New Roman"/>
                <a:sym typeface="Times New Roman"/>
              </a:rPr>
              <a:t>Первинна ВІЛ-інфекція (гострий ретровірусний синдром)</a:t>
            </a:r>
            <a:endParaRPr sz="21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Настає через 2-4 тижні після інфікування ВІЛ</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Симптоми тривають 1-2 тижні, і майже завжди включають:</a:t>
            </a:r>
            <a:endParaRPr sz="21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Лихоманку (96%)</a:t>
            </a:r>
            <a:endParaRPr sz="21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Міалгію/артралгію (54%)</a:t>
            </a:r>
            <a:endParaRPr sz="21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Фарингіт (70%)</a:t>
            </a:r>
            <a:endParaRPr sz="21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Лімфоаденопатію (74%)</a:t>
            </a:r>
            <a:endParaRPr sz="2100" b="0" i="0" u="none" strike="noStrike" cap="none">
              <a:solidFill>
                <a:srgbClr val="000000"/>
              </a:solidFill>
              <a:latin typeface="Times New Roman"/>
              <a:ea typeface="Times New Roman"/>
              <a:cs typeface="Times New Roman"/>
              <a:sym typeface="Times New Roman"/>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Висип (70%)</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Діарея (32%)</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Головний біль (32%)</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Нудота та блювання (27%)</a:t>
            </a:r>
            <a:endParaRPr/>
          </a:p>
          <a:p>
            <a:pPr marL="457200" marR="0" lvl="0" indent="-361950" algn="l"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Неврологічні симптоми (12%)</a:t>
            </a:r>
            <a:endParaRPr sz="21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ru"/>
              <a:t>Висип, асоційований з первинною ВІЛ-інфекцією</a:t>
            </a:r>
            <a:endParaRPr/>
          </a:p>
        </p:txBody>
      </p:sp>
      <p:sp>
        <p:nvSpPr>
          <p:cNvPr id="233" name="Google Shape;233;p3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234" name="Google Shape;234;p34"/>
          <p:cNvPicPr preferRelativeResize="0"/>
          <p:nvPr/>
        </p:nvPicPr>
        <p:blipFill rotWithShape="1">
          <a:blip r:embed="rId3">
            <a:alphaModFix/>
          </a:blip>
          <a:srcRect/>
          <a:stretch/>
        </p:blipFill>
        <p:spPr>
          <a:xfrm>
            <a:off x="404925" y="1152475"/>
            <a:ext cx="8427376" cy="34741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39285"/>
              <a:buFont typeface="Arial"/>
              <a:buNone/>
            </a:pPr>
            <a:r>
              <a:rPr lang="ru"/>
              <a:t>Фарингіт, асоційований з первинною ВІЛ-інфекцією</a:t>
            </a:r>
            <a:endParaRPr/>
          </a:p>
        </p:txBody>
      </p:sp>
      <p:sp>
        <p:nvSpPr>
          <p:cNvPr id="240" name="Google Shape;240;p3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241" name="Google Shape;241;p35"/>
          <p:cNvPicPr preferRelativeResize="0"/>
          <p:nvPr/>
        </p:nvPicPr>
        <p:blipFill rotWithShape="1">
          <a:blip r:embed="rId3">
            <a:alphaModFix/>
          </a:blip>
          <a:srcRect/>
          <a:stretch/>
        </p:blipFill>
        <p:spPr>
          <a:xfrm>
            <a:off x="396325" y="1227400"/>
            <a:ext cx="8435975" cy="34164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6"/>
          <p:cNvSpPr txBox="1"/>
          <p:nvPr/>
        </p:nvSpPr>
        <p:spPr>
          <a:xfrm>
            <a:off x="0" y="0"/>
            <a:ext cx="8986200" cy="487515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endParaRPr sz="2400" b="1"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400"/>
              <a:buFont typeface="Arial"/>
              <a:buNone/>
            </a:pPr>
            <a:r>
              <a:rPr lang="ru" sz="2400" b="1" i="0" u="none" strike="noStrike" cap="none">
                <a:solidFill>
                  <a:schemeClr val="dk1"/>
                </a:solidFill>
                <a:latin typeface="Times New Roman"/>
                <a:ea typeface="Times New Roman"/>
                <a:cs typeface="Times New Roman"/>
                <a:sym typeface="Times New Roman"/>
              </a:rPr>
              <a:t>Первинна ВІЛ-інфекція</a:t>
            </a:r>
            <a:endParaRPr sz="2500" b="0" i="0" u="none" strike="noStrike" cap="none">
              <a:solidFill>
                <a:srgbClr val="17365D"/>
              </a:solidFill>
              <a:latin typeface="Times New Roman"/>
              <a:ea typeface="Times New Roman"/>
              <a:cs typeface="Times New Roman"/>
              <a:sym typeface="Times New Roman"/>
            </a:endParaRPr>
          </a:p>
          <a:p>
            <a:pPr marL="457200" marR="0" lvl="0" indent="-387350" algn="l" rtl="0">
              <a:lnSpc>
                <a:spcPct val="120000"/>
              </a:lnSpc>
              <a:spcBef>
                <a:spcPts val="0"/>
              </a:spcBef>
              <a:spcAft>
                <a:spcPts val="0"/>
              </a:spcAft>
              <a:buClr>
                <a:schemeClr val="dk1"/>
              </a:buClr>
              <a:buSzPts val="2500"/>
              <a:buFont typeface="Times New Roman"/>
              <a:buChar char="-"/>
            </a:pPr>
            <a:r>
              <a:rPr lang="ru" sz="2400" b="0" i="0" u="none" strike="noStrike" cap="none">
                <a:solidFill>
                  <a:schemeClr val="dk1"/>
                </a:solidFill>
                <a:latin typeface="Times New Roman"/>
                <a:ea typeface="Times New Roman"/>
                <a:cs typeface="Times New Roman"/>
                <a:sym typeface="Times New Roman"/>
              </a:rPr>
              <a:t>Сероконверсія зазвичай відбувається через 2-12 тижнів після інфікування, тому тести на антитіла до ВІЛ зазвичай негативні або сумнівні в період первинної (гострої) ВІЛ-інфекції (</a:t>
            </a:r>
            <a:r>
              <a:rPr lang="ru" sz="2400" b="1" i="0" u="none" strike="noStrike" cap="none">
                <a:solidFill>
                  <a:schemeClr val="dk1"/>
                </a:solidFill>
                <a:latin typeface="Times New Roman"/>
                <a:ea typeface="Times New Roman"/>
                <a:cs typeface="Times New Roman"/>
                <a:sym typeface="Times New Roman"/>
              </a:rPr>
              <a:t>період вікна)</a:t>
            </a:r>
            <a:endParaRPr sz="2400" b="1" i="0" u="none" strike="noStrike" cap="none">
              <a:solidFill>
                <a:schemeClr val="dk1"/>
              </a:solidFill>
              <a:latin typeface="Times New Roman"/>
              <a:ea typeface="Times New Roman"/>
              <a:cs typeface="Times New Roman"/>
              <a:sym typeface="Times New Roman"/>
            </a:endParaRPr>
          </a:p>
          <a:p>
            <a:pPr marL="457200" marR="0" lvl="0" indent="-387350" algn="l" rtl="0">
              <a:lnSpc>
                <a:spcPct val="120000"/>
              </a:lnSpc>
              <a:spcBef>
                <a:spcPts val="0"/>
              </a:spcBef>
              <a:spcAft>
                <a:spcPts val="0"/>
              </a:spcAft>
              <a:buClr>
                <a:schemeClr val="dk1"/>
              </a:buClr>
              <a:buSzPts val="2500"/>
              <a:buFont typeface="Times New Roman"/>
              <a:buChar char="-"/>
            </a:pPr>
            <a:r>
              <a:rPr lang="ru" sz="2400" b="0" i="0" u="none" strike="noStrike" cap="none">
                <a:solidFill>
                  <a:schemeClr val="dk1"/>
                </a:solidFill>
                <a:latin typeface="Times New Roman"/>
                <a:ea typeface="Times New Roman"/>
                <a:cs typeface="Times New Roman"/>
                <a:sym typeface="Times New Roman"/>
              </a:rPr>
              <a:t>При підозрі на первинну ВІЛ-інфекцію та негативні результати тесту виявлення антитіл до ВІЛ, необхідно провести тест на ВН ВІЛ, якщо можливо. Якщо це зробити неможливо, необхідно повторити тест на антитіла за місяць або через 3 місяці</a:t>
            </a:r>
            <a:endParaRPr sz="2400" b="0" i="0" u="none" strike="noStrike" cap="none">
              <a:solidFill>
                <a:schemeClr val="dk1"/>
              </a:solidFill>
              <a:latin typeface="Times New Roman"/>
              <a:ea typeface="Times New Roman"/>
              <a:cs typeface="Times New Roman"/>
              <a:sym typeface="Times New Roman"/>
            </a:endParaRPr>
          </a:p>
          <a:p>
            <a:pPr marL="0" marR="0" lvl="0" indent="0" algn="l" rtl="0">
              <a:lnSpc>
                <a:spcPct val="120000"/>
              </a:lnSpc>
              <a:spcBef>
                <a:spcPts val="0"/>
              </a:spcBef>
              <a:spcAft>
                <a:spcPts val="0"/>
              </a:spcAft>
              <a:buClr>
                <a:srgbClr val="000000"/>
              </a:buClr>
              <a:buSzPts val="2200"/>
              <a:buFont typeface="Arial"/>
              <a:buNone/>
            </a:pPr>
            <a:endParaRPr sz="2200" b="0" i="0" u="none" strike="noStrike" cap="non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7"/>
          <p:cNvSpPr txBox="1"/>
          <p:nvPr/>
        </p:nvSpPr>
        <p:spPr>
          <a:xfrm>
            <a:off x="0" y="0"/>
            <a:ext cx="8718900" cy="3570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200"/>
              <a:buFont typeface="Arial"/>
              <a:buNone/>
            </a:pPr>
            <a:r>
              <a:rPr lang="ru" sz="2200" b="1" i="0" u="none" strike="noStrike" cap="none">
                <a:solidFill>
                  <a:srgbClr val="000000"/>
                </a:solidFill>
                <a:latin typeface="Times New Roman"/>
                <a:ea typeface="Times New Roman"/>
                <a:cs typeface="Times New Roman"/>
                <a:sym typeface="Times New Roman"/>
              </a:rPr>
              <a:t>Безсимптомний період</a:t>
            </a:r>
            <a:endParaRPr sz="22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200"/>
              <a:buFont typeface="Arial"/>
              <a:buNone/>
            </a:pPr>
            <a:endParaRPr sz="2200" b="1"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Також іноді відомий як період клінічної латенції, що є не точним, оскільки хронічне запалення, спричинене реплікацією вірусу, призводить до значної захворюваності та смертності в цей період.</a:t>
            </a:r>
            <a:endParaRPr sz="22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Характеризується поступовим зниженням кількості CD4, хоча рівень зниження кількості CD4 може суттєво відрізнятися у різних пацієнтів.</a:t>
            </a:r>
            <a:endParaRPr sz="22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8"/>
          <p:cNvSpPr txBox="1"/>
          <p:nvPr/>
        </p:nvSpPr>
        <p:spPr>
          <a:xfrm>
            <a:off x="0" y="0"/>
            <a:ext cx="8650200" cy="4031843"/>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200"/>
              <a:buFont typeface="Arial"/>
              <a:buNone/>
            </a:pPr>
            <a:r>
              <a:rPr lang="ru" sz="2200" b="1" i="0" u="none" strike="noStrike" cap="none">
                <a:solidFill>
                  <a:srgbClr val="000000"/>
                </a:solidFill>
                <a:latin typeface="Times New Roman"/>
                <a:ea typeface="Times New Roman"/>
                <a:cs typeface="Times New Roman"/>
                <a:sym typeface="Times New Roman"/>
              </a:rPr>
              <a:t>Симптоматична ВІЛ-інфекція</a:t>
            </a:r>
            <a:endParaRPr sz="22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Зазвичай, при кількості </a:t>
            </a:r>
            <a:r>
              <a:rPr lang="ru" sz="2200" b="1" i="0" u="none" strike="noStrike" cap="none">
                <a:solidFill>
                  <a:srgbClr val="000000"/>
                </a:solidFill>
                <a:latin typeface="Times New Roman"/>
                <a:ea typeface="Times New Roman"/>
                <a:cs typeface="Times New Roman"/>
                <a:sym typeface="Times New Roman"/>
              </a:rPr>
              <a:t>CD4 &lt; 500 клітин/мкл</a:t>
            </a:r>
            <a:r>
              <a:rPr lang="ru" sz="2200" b="0" i="0" u="none" strike="noStrike" cap="none">
                <a:solidFill>
                  <a:srgbClr val="000000"/>
                </a:solidFill>
                <a:latin typeface="Times New Roman"/>
                <a:ea typeface="Times New Roman"/>
                <a:cs typeface="Times New Roman"/>
                <a:sym typeface="Times New Roman"/>
              </a:rPr>
              <a:t>.</a:t>
            </a:r>
            <a:endParaRPr sz="22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200" b="0" i="0" u="none" strike="noStrike" cap="none">
                <a:solidFill>
                  <a:srgbClr val="000000"/>
                </a:solidFill>
                <a:latin typeface="Times New Roman"/>
                <a:ea typeface="Times New Roman"/>
                <a:cs typeface="Times New Roman"/>
                <a:sym typeface="Times New Roman"/>
              </a:rPr>
              <a:t>Стани, що розвиваються при кількості CD4 200 – 500 клітин/мкл:</a:t>
            </a:r>
            <a:endParaRPr sz="22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000" b="0" i="0" u="none" strike="noStrike" cap="none">
                <a:solidFill>
                  <a:srgbClr val="000000"/>
                </a:solidFill>
                <a:latin typeface="Times New Roman"/>
                <a:ea typeface="Times New Roman"/>
                <a:cs typeface="Times New Roman"/>
                <a:sym typeface="Times New Roman"/>
              </a:rPr>
              <a:t>Слабкість</a:t>
            </a:r>
            <a:endParaRPr sz="20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000" b="0" i="0" u="none" strike="noStrike" cap="none">
                <a:solidFill>
                  <a:srgbClr val="000000"/>
                </a:solidFill>
                <a:latin typeface="Times New Roman"/>
                <a:ea typeface="Times New Roman"/>
                <a:cs typeface="Times New Roman"/>
                <a:sym typeface="Times New Roman"/>
              </a:rPr>
              <a:t>Тривала гарячка чи діарея протягом &gt; 1 міс.</a:t>
            </a:r>
            <a:endParaRPr sz="20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000" b="0" i="0" u="none" strike="noStrike" cap="none">
                <a:solidFill>
                  <a:srgbClr val="000000"/>
                </a:solidFill>
                <a:latin typeface="Times New Roman"/>
                <a:ea typeface="Times New Roman"/>
                <a:cs typeface="Times New Roman"/>
                <a:sym typeface="Times New Roman"/>
              </a:rPr>
              <a:t>Оральний або вагінальний кандидоз</a:t>
            </a:r>
            <a:endParaRPr sz="20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000" b="0" i="0" u="none" strike="noStrike" cap="none">
                <a:solidFill>
                  <a:srgbClr val="000000"/>
                </a:solidFill>
                <a:latin typeface="Times New Roman"/>
                <a:ea typeface="Times New Roman"/>
                <a:cs typeface="Times New Roman"/>
                <a:sym typeface="Times New Roman"/>
              </a:rPr>
              <a:t>Бактеріальна пневмонія</a:t>
            </a:r>
            <a:endParaRPr sz="20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000" b="0" i="0" u="none" strike="noStrike" cap="none">
                <a:solidFill>
                  <a:srgbClr val="000000"/>
                </a:solidFill>
                <a:latin typeface="Times New Roman"/>
                <a:ea typeface="Times New Roman"/>
                <a:cs typeface="Times New Roman"/>
                <a:sym typeface="Times New Roman"/>
              </a:rPr>
              <a:t>Туберкульоз легень</a:t>
            </a:r>
            <a:endParaRPr sz="20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000" b="0" i="0" u="none" strike="noStrike" cap="none">
                <a:solidFill>
                  <a:srgbClr val="000000"/>
                </a:solidFill>
                <a:latin typeface="Times New Roman"/>
                <a:ea typeface="Times New Roman"/>
                <a:cs typeface="Times New Roman"/>
                <a:sym typeface="Times New Roman"/>
              </a:rPr>
              <a:t>Оперезуючий герпес (Zoster)</a:t>
            </a:r>
            <a:endParaRPr sz="2000" b="0" i="0" u="none" strike="noStrike" cap="none">
              <a:solidFill>
                <a:srgbClr val="000000"/>
              </a:solidFill>
              <a:latin typeface="Times New Roman"/>
              <a:ea typeface="Times New Roman"/>
              <a:cs typeface="Times New Roman"/>
              <a:sym typeface="Times New Roman"/>
            </a:endParaRPr>
          </a:p>
          <a:p>
            <a:pPr marL="457200" marR="0" lvl="0" indent="-368300" algn="l" rtl="0">
              <a:lnSpc>
                <a:spcPct val="100000"/>
              </a:lnSpc>
              <a:spcBef>
                <a:spcPts val="0"/>
              </a:spcBef>
              <a:spcAft>
                <a:spcPts val="0"/>
              </a:spcAft>
              <a:buClr>
                <a:srgbClr val="000000"/>
              </a:buClr>
              <a:buSzPts val="2200"/>
              <a:buFont typeface="Times New Roman"/>
              <a:buChar char="●"/>
            </a:pPr>
            <a:r>
              <a:rPr lang="ru" sz="2000" b="0" i="0" u="none" strike="noStrike" cap="none">
                <a:solidFill>
                  <a:srgbClr val="000000"/>
                </a:solidFill>
                <a:latin typeface="Times New Roman"/>
                <a:ea typeface="Times New Roman"/>
                <a:cs typeface="Times New Roman"/>
                <a:sym typeface="Times New Roman"/>
              </a:rPr>
              <a:t>Рак шийки матки, лімфоми</a:t>
            </a:r>
            <a:endParaRPr sz="20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9"/>
          <p:cNvSpPr txBox="1"/>
          <p:nvPr/>
        </p:nvSpPr>
        <p:spPr>
          <a:xfrm>
            <a:off x="0" y="94775"/>
            <a:ext cx="8960100" cy="472434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 sz="2000" b="1" i="0" u="none" strike="noStrike" cap="none">
                <a:solidFill>
                  <a:srgbClr val="000000"/>
                </a:solidFill>
                <a:latin typeface="Times New Roman"/>
                <a:ea typeface="Times New Roman"/>
                <a:cs typeface="Times New Roman"/>
                <a:sym typeface="Times New Roman"/>
              </a:rPr>
              <a:t>Симптоми та кількість CD4</a:t>
            </a:r>
            <a:endParaRPr sz="20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800"/>
              <a:buFont typeface="Arial"/>
              <a:buChar char="•"/>
            </a:pPr>
            <a:r>
              <a:rPr lang="ru" sz="1800" b="0" i="0" u="none" strike="noStrike" cap="none">
                <a:solidFill>
                  <a:srgbClr val="000000"/>
                </a:solidFill>
                <a:latin typeface="Times New Roman"/>
                <a:ea typeface="Times New Roman"/>
                <a:cs typeface="Times New Roman"/>
                <a:sym typeface="Times New Roman"/>
              </a:rPr>
              <a:t>Деякі пацієнти з кількістю CD4 &gt; 200 кл/мкл можуть мати множинні клінічні прояви ВІЛ-інфекції</a:t>
            </a:r>
            <a:endParaRPr sz="1800" b="0" i="0" u="none" strike="noStrike" cap="none">
              <a:solidFill>
                <a:srgbClr val="000000"/>
              </a:solidFill>
              <a:latin typeface="Times New Roman"/>
              <a:ea typeface="Times New Roman"/>
              <a:cs typeface="Times New Roman"/>
              <a:sym typeface="Times New Roman"/>
            </a:endParaRPr>
          </a:p>
          <a:p>
            <a:pPr marL="342900" marR="0" lvl="0" indent="-22860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800"/>
              <a:buFont typeface="Arial"/>
              <a:buChar char="•"/>
            </a:pPr>
            <a:r>
              <a:rPr lang="ru" sz="1800" b="0" i="0" u="none" strike="noStrike" cap="none">
                <a:solidFill>
                  <a:srgbClr val="000000"/>
                </a:solidFill>
                <a:latin typeface="Times New Roman"/>
                <a:ea typeface="Times New Roman"/>
                <a:cs typeface="Times New Roman"/>
                <a:sym typeface="Times New Roman"/>
              </a:rPr>
              <a:t>Інші ж із кількістю CD4 &lt; 100 кл/мкл можуть почуватися добре і не мати жодних симптомів</a:t>
            </a:r>
            <a:endParaRPr sz="1800" b="0" i="0" u="none" strike="noStrike" cap="none">
              <a:solidFill>
                <a:srgbClr val="000000"/>
              </a:solidFill>
              <a:latin typeface="Times New Roman"/>
              <a:ea typeface="Times New Roman"/>
              <a:cs typeface="Times New Roman"/>
              <a:sym typeface="Times New Roman"/>
            </a:endParaRPr>
          </a:p>
          <a:p>
            <a:pPr marL="342900" marR="0" lvl="0" indent="-22860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800"/>
              <a:buFont typeface="Arial"/>
              <a:buChar char="•"/>
            </a:pPr>
            <a:r>
              <a:rPr lang="ru" sz="1800" b="0" i="0" u="none" strike="noStrike" cap="none">
                <a:solidFill>
                  <a:srgbClr val="000000"/>
                </a:solidFill>
                <a:latin typeface="Times New Roman"/>
                <a:ea typeface="Times New Roman"/>
                <a:cs typeface="Times New Roman"/>
                <a:sym typeface="Times New Roman"/>
              </a:rPr>
              <a:t>Усі пацієнти з CD4 &lt; 200 кл/мкл та клінічними проявами ВІЛ-інфекції перебувають у високому ризику ОІ</a:t>
            </a:r>
            <a:endParaRPr sz="1800" b="0" i="0" u="none" strike="noStrike" cap="none">
              <a:solidFill>
                <a:srgbClr val="000000"/>
              </a:solidFill>
              <a:latin typeface="Times New Roman"/>
              <a:ea typeface="Times New Roman"/>
              <a:cs typeface="Times New Roman"/>
              <a:sym typeface="Times New Roman"/>
            </a:endParaRPr>
          </a:p>
          <a:p>
            <a:pPr marL="342900" marR="0" lvl="0" indent="-22860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800"/>
              <a:buFont typeface="Arial"/>
              <a:buChar char="•"/>
            </a:pPr>
            <a:r>
              <a:rPr lang="ru" sz="1800" b="0" i="0" u="none" strike="noStrike" cap="none">
                <a:solidFill>
                  <a:srgbClr val="000000"/>
                </a:solidFill>
                <a:latin typeface="Times New Roman"/>
                <a:ea typeface="Times New Roman"/>
                <a:cs typeface="Times New Roman"/>
                <a:sym typeface="Times New Roman"/>
              </a:rPr>
              <a:t>Нормальна кількість CD4 у дорослих становить 500-1500 клітин/мкл</a:t>
            </a:r>
            <a:endParaRPr sz="1800" b="0" i="0" u="none" strike="noStrike" cap="none">
              <a:solidFill>
                <a:srgbClr val="000000"/>
              </a:solidFill>
              <a:latin typeface="Times New Roman"/>
              <a:ea typeface="Times New Roman"/>
              <a:cs typeface="Times New Roman"/>
              <a:sym typeface="Times New Roman"/>
            </a:endParaRPr>
          </a:p>
          <a:p>
            <a:pPr marL="342900" marR="0" lvl="0" indent="-22860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800"/>
              <a:buFont typeface="Arial"/>
              <a:buChar char="•"/>
            </a:pPr>
            <a:r>
              <a:rPr lang="ru" sz="1800" b="0" i="0" u="none" strike="noStrike" cap="none">
                <a:solidFill>
                  <a:srgbClr val="000000"/>
                </a:solidFill>
                <a:latin typeface="Times New Roman"/>
                <a:ea typeface="Times New Roman"/>
                <a:cs typeface="Times New Roman"/>
                <a:sym typeface="Times New Roman"/>
              </a:rPr>
              <a:t>У середньому, без лікування кількість CD4 клітин знижується на 50-100 клітин/мкл на рік</a:t>
            </a: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40"/>
          <p:cNvPicPr preferRelativeResize="0"/>
          <p:nvPr/>
        </p:nvPicPr>
        <p:blipFill rotWithShape="1">
          <a:blip r:embed="rId3">
            <a:alphaModFix/>
          </a:blip>
          <a:srcRect/>
          <a:stretch/>
        </p:blipFill>
        <p:spPr>
          <a:xfrm>
            <a:off x="0" y="114300"/>
            <a:ext cx="9144000" cy="50292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1"/>
          <p:cNvSpPr txBox="1"/>
          <p:nvPr/>
        </p:nvSpPr>
        <p:spPr>
          <a:xfrm>
            <a:off x="189550" y="0"/>
            <a:ext cx="8520900" cy="4708951"/>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endParaRPr sz="21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100"/>
              <a:buFont typeface="Arial"/>
              <a:buNone/>
            </a:pPr>
            <a:r>
              <a:rPr lang="ru" sz="2100" b="1" i="0" u="none" strike="noStrike" cap="none">
                <a:solidFill>
                  <a:srgbClr val="000000"/>
                </a:solidFill>
                <a:latin typeface="Times New Roman"/>
                <a:ea typeface="Times New Roman"/>
                <a:cs typeface="Times New Roman"/>
                <a:sym typeface="Times New Roman"/>
              </a:rPr>
              <a:t>Коінфекція ВІЛ/ТБ</a:t>
            </a:r>
            <a:endParaRPr/>
          </a:p>
          <a:p>
            <a:pPr marL="0" marR="0" lvl="0" indent="0" algn="ctr" rtl="0">
              <a:lnSpc>
                <a:spcPct val="100000"/>
              </a:lnSpc>
              <a:spcBef>
                <a:spcPts val="0"/>
              </a:spcBef>
              <a:spcAft>
                <a:spcPts val="0"/>
              </a:spcAft>
              <a:buClr>
                <a:srgbClr val="000000"/>
              </a:buClr>
              <a:buSzPts val="2100"/>
              <a:buFont typeface="Arial"/>
              <a:buNone/>
            </a:pPr>
            <a:r>
              <a:rPr lang="ru" sz="2100" b="1" i="0" u="none" strike="noStrike" cap="none">
                <a:solidFill>
                  <a:srgbClr val="000000"/>
                </a:solidFill>
                <a:latin typeface="Times New Roman"/>
                <a:ea typeface="Times New Roman"/>
                <a:cs typeface="Times New Roman"/>
                <a:sym typeface="Times New Roman"/>
              </a:rPr>
              <a:t> </a:t>
            </a:r>
            <a:endParaRPr/>
          </a:p>
          <a:p>
            <a:pPr marL="0" marR="0" lvl="0" indent="0" algn="just"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В Україні ВІЛ-інфекція обтяжена тягарем туберкульозу.</a:t>
            </a:r>
            <a:endParaRPr sz="21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ВІЛ – потужний фактор ризику розвитку активної форми туберкульозу</a:t>
            </a:r>
            <a:endParaRPr sz="21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ВІЛ підвищує ризик туберкульозу:</a:t>
            </a:r>
            <a:endParaRPr sz="2100" b="0" i="0" u="none" strike="noStrike" cap="none">
              <a:solidFill>
                <a:srgbClr val="000000"/>
              </a:solidFill>
              <a:latin typeface="Times New Roman"/>
              <a:ea typeface="Times New Roman"/>
              <a:cs typeface="Times New Roman"/>
              <a:sym typeface="Times New Roman"/>
            </a:endParaRPr>
          </a:p>
          <a:p>
            <a:pPr marL="457200" marR="0" lvl="0" indent="-361950" algn="just"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внаслідок активації ендогенної інфекції</a:t>
            </a:r>
            <a:endParaRPr sz="2100" b="0" i="0" u="none" strike="noStrike" cap="none">
              <a:solidFill>
                <a:srgbClr val="000000"/>
              </a:solidFill>
              <a:latin typeface="Times New Roman"/>
              <a:ea typeface="Times New Roman"/>
              <a:cs typeface="Times New Roman"/>
              <a:sym typeface="Times New Roman"/>
            </a:endParaRPr>
          </a:p>
          <a:p>
            <a:pPr marL="457200" marR="0" lvl="0" indent="-361950" algn="just"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внаслідок екзогенної суперінфекції</a:t>
            </a:r>
            <a:endParaRPr sz="21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Туберкульоз є однією з основних причин смертності ВІЛ-інфікованих</a:t>
            </a:r>
            <a:endParaRPr sz="21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ТБ є ко-фактором прогресування ВІЛ. ТБ впливає на імунну систему і, таким чином, може підвищуватися реплікація ВІЛ.</a:t>
            </a:r>
            <a:endParaRPr sz="21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42"/>
          <p:cNvPicPr preferRelativeResize="0"/>
          <p:nvPr/>
        </p:nvPicPr>
        <p:blipFill rotWithShape="1">
          <a:blip r:embed="rId3">
            <a:alphaModFix/>
          </a:blip>
          <a:srcRect/>
          <a:stretch/>
        </p:blipFill>
        <p:spPr>
          <a:xfrm>
            <a:off x="152400" y="126351"/>
            <a:ext cx="8618250" cy="47067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3"/>
          <p:cNvSpPr txBox="1"/>
          <p:nvPr/>
        </p:nvSpPr>
        <p:spPr>
          <a:xfrm>
            <a:off x="285750" y="406400"/>
            <a:ext cx="8640149" cy="406262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ru" sz="1800" b="1" i="0" u="none" strike="noStrike" cap="none">
                <a:solidFill>
                  <a:srgbClr val="000000"/>
                </a:solidFill>
                <a:latin typeface="Times New Roman"/>
                <a:ea typeface="Times New Roman"/>
                <a:cs typeface="Times New Roman"/>
                <a:sym typeface="Times New Roman"/>
              </a:rPr>
              <a:t>Чинники, що впливають на швидкість прогресування ВІЛ-інфекції:</a:t>
            </a:r>
            <a:endParaRPr sz="18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800"/>
              <a:buFont typeface="Arial"/>
              <a:buNone/>
            </a:pPr>
            <a:r>
              <a:rPr lang="ru" sz="1800" b="1" i="0" u="none" strike="noStrike" cap="none">
                <a:solidFill>
                  <a:srgbClr val="000000"/>
                </a:solidFill>
                <a:latin typeface="Times New Roman"/>
                <a:ea typeface="Times New Roman"/>
                <a:cs typeface="Times New Roman"/>
                <a:sym typeface="Times New Roman"/>
              </a:rPr>
              <a:t>Збільшують швидкість прогресії:</a:t>
            </a:r>
            <a:endParaRPr sz="1800" b="1"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1800" b="0" i="0" u="none" strike="noStrike" cap="none">
                <a:solidFill>
                  <a:srgbClr val="000000"/>
                </a:solidFill>
                <a:latin typeface="Times New Roman"/>
                <a:ea typeface="Times New Roman"/>
                <a:cs typeface="Times New Roman"/>
                <a:sym typeface="Times New Roman"/>
              </a:rPr>
              <a:t>Старший вік</a:t>
            </a:r>
            <a:endParaRPr sz="18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1800" b="0" i="0" u="none" strike="noStrike" cap="none">
                <a:solidFill>
                  <a:srgbClr val="000000"/>
                </a:solidFill>
                <a:latin typeface="Times New Roman"/>
                <a:ea typeface="Times New Roman"/>
                <a:cs typeface="Times New Roman"/>
                <a:sym typeface="Times New Roman"/>
              </a:rPr>
              <a:t>Наявність симптомів у стадії первинної ВІЛ-інфекції</a:t>
            </a:r>
            <a:endParaRPr sz="18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1800" b="0" i="0" u="none" strike="noStrike" cap="none">
                <a:solidFill>
                  <a:srgbClr val="000000"/>
                </a:solidFill>
                <a:latin typeface="Times New Roman"/>
                <a:ea typeface="Times New Roman"/>
                <a:cs typeface="Times New Roman"/>
                <a:sym typeface="Times New Roman"/>
              </a:rPr>
              <a:t>Погане харчування</a:t>
            </a:r>
            <a:endParaRPr sz="18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1800" b="0" i="0" u="none" strike="noStrike" cap="none">
                <a:solidFill>
                  <a:srgbClr val="000000"/>
                </a:solidFill>
                <a:latin typeface="Times New Roman"/>
                <a:ea typeface="Times New Roman"/>
                <a:cs typeface="Times New Roman"/>
                <a:sym typeface="Times New Roman"/>
              </a:rPr>
              <a:t>ОІ</a:t>
            </a:r>
            <a:endParaRPr sz="18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1800" b="0" i="0" u="none" strike="noStrike" cap="none">
                <a:solidFill>
                  <a:srgbClr val="000000"/>
                </a:solidFill>
                <a:latin typeface="Times New Roman"/>
                <a:ea typeface="Times New Roman"/>
                <a:cs typeface="Times New Roman"/>
                <a:sym typeface="Times New Roman"/>
              </a:rPr>
              <a:t>Висока ВН, та її зростання</a:t>
            </a:r>
            <a:endParaRPr sz="18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1800" b="0" i="0" u="none" strike="noStrike" cap="none">
                <a:solidFill>
                  <a:srgbClr val="000000"/>
                </a:solidFill>
                <a:latin typeface="Times New Roman"/>
                <a:ea typeface="Times New Roman"/>
                <a:cs typeface="Times New Roman"/>
                <a:sym typeface="Times New Roman"/>
              </a:rPr>
              <a:t>Зловживання ін’єкційними наркотиками</a:t>
            </a: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800"/>
              <a:buFont typeface="Arial"/>
              <a:buNone/>
            </a:pPr>
            <a:r>
              <a:rPr lang="ru" sz="1800" b="1" i="0" u="none" strike="noStrike" cap="none">
                <a:solidFill>
                  <a:srgbClr val="000000"/>
                </a:solidFill>
                <a:latin typeface="Times New Roman"/>
                <a:ea typeface="Times New Roman"/>
                <a:cs typeface="Times New Roman"/>
                <a:sym typeface="Times New Roman"/>
              </a:rPr>
              <a:t>Знижують швидкість прогресії:</a:t>
            </a:r>
            <a:endParaRPr sz="1800" b="1"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1800" b="0" i="0" u="none" strike="noStrike" cap="none">
                <a:solidFill>
                  <a:srgbClr val="000000"/>
                </a:solidFill>
                <a:latin typeface="Times New Roman"/>
                <a:ea typeface="Times New Roman"/>
                <a:cs typeface="Times New Roman"/>
                <a:sym typeface="Times New Roman"/>
              </a:rPr>
              <a:t>Своєчасно призначена АРТ</a:t>
            </a:r>
            <a:endParaRPr sz="18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1800" b="0" i="0" u="none" strike="noStrike" cap="none">
                <a:solidFill>
                  <a:srgbClr val="000000"/>
                </a:solidFill>
                <a:latin typeface="Times New Roman"/>
                <a:ea typeface="Times New Roman"/>
                <a:cs typeface="Times New Roman"/>
                <a:sym typeface="Times New Roman"/>
              </a:rPr>
              <a:t>Профілактика ОІ котримоксазолом</a:t>
            </a:r>
            <a:endParaRPr sz="18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p44"/>
          <p:cNvPicPr preferRelativeResize="0"/>
          <p:nvPr/>
        </p:nvPicPr>
        <p:blipFill rotWithShape="1">
          <a:blip r:embed="rId3">
            <a:alphaModFix/>
          </a:blip>
          <a:srcRect/>
          <a:stretch/>
        </p:blipFill>
        <p:spPr>
          <a:xfrm>
            <a:off x="152400" y="152400"/>
            <a:ext cx="8687176" cy="49911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5"/>
          <p:cNvSpPr txBox="1"/>
          <p:nvPr/>
        </p:nvSpPr>
        <p:spPr>
          <a:xfrm>
            <a:off x="0" y="0"/>
            <a:ext cx="8908500" cy="461661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ru" sz="1800" b="1" i="0" u="none" strike="noStrike" cap="none">
                <a:solidFill>
                  <a:srgbClr val="000000"/>
                </a:solidFill>
                <a:latin typeface="Times New Roman"/>
                <a:ea typeface="Times New Roman"/>
                <a:cs typeface="Times New Roman"/>
                <a:sym typeface="Times New Roman"/>
              </a:rPr>
              <a:t>Ключові положення</a:t>
            </a:r>
            <a:endParaRPr sz="18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ВІЛ – РНК-містить ретровірус, основною мішенню якого є клітини CD4;</a:t>
            </a:r>
            <a:endParaRPr sz="18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ВІЛ-інфекція не має істинно латентного стану, характеризується високим рівнем реплікації ВІЛ, навіть за відсутності симптомів, що призводить до зниження числа лімфоцитів CD4, ВІЛ-асоційованої імунної активації та хронічного запалення;</a:t>
            </a:r>
            <a:endParaRPr sz="18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 У середньому, з моменту інфікування до появи клінічних симптомів хвороби проходить 5-10 років;</a:t>
            </a:r>
            <a:endParaRPr sz="18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Кількість лімфоцитів CD4 є найкращим показником для моніторингу впливу ВІЛ-інфекції на імунну систему пацієнта, що враховується при призначенні профілактики ОІ;</a:t>
            </a:r>
            <a:endParaRPr sz="18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Швидкість прогресії ВІЛ-інфекції та ймовірність передачі ВІЛ за будь-якого виду контакту знаходиться у прямій залежності від рівня ВН, ВН враховується для оцінки ефективності АРТ;</a:t>
            </a:r>
            <a:endParaRPr sz="18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800" b="0" i="0" u="none" strike="noStrike" cap="none">
                <a:solidFill>
                  <a:srgbClr val="000000"/>
                </a:solidFill>
                <a:latin typeface="Times New Roman"/>
                <a:ea typeface="Times New Roman"/>
                <a:cs typeface="Times New Roman"/>
                <a:sym typeface="Times New Roman"/>
              </a:rPr>
              <a:t>Успішна АРТ знижує ризик передачі ВІЛ та швидкість прогресії ВІЛ-інфекції.</a:t>
            </a:r>
            <a:endParaRPr sz="18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6"/>
          <p:cNvSpPr txBox="1"/>
          <p:nvPr/>
        </p:nvSpPr>
        <p:spPr>
          <a:xfrm>
            <a:off x="0" y="0"/>
            <a:ext cx="8951700" cy="4832062"/>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endParaRPr sz="21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100"/>
              <a:buFont typeface="Arial"/>
              <a:buNone/>
            </a:pPr>
            <a:r>
              <a:rPr lang="ru" sz="2100" b="1" i="0" u="none" strike="noStrike" cap="none">
                <a:solidFill>
                  <a:srgbClr val="000000"/>
                </a:solidFill>
                <a:latin typeface="Times New Roman"/>
                <a:ea typeface="Times New Roman"/>
                <a:cs typeface="Times New Roman"/>
                <a:sym typeface="Times New Roman"/>
              </a:rPr>
              <a:t>Клінічна класифікація стадій ВІЛ-інфекції </a:t>
            </a:r>
            <a:endParaRPr sz="21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100"/>
              <a:buFont typeface="Arial"/>
              <a:buNone/>
            </a:pPr>
            <a:r>
              <a:rPr lang="ru" sz="2100" b="1" i="0" u="none" strike="noStrike" cap="none">
                <a:solidFill>
                  <a:srgbClr val="000000"/>
                </a:solidFill>
                <a:latin typeface="Times New Roman"/>
                <a:ea typeface="Times New Roman"/>
                <a:cs typeface="Times New Roman"/>
                <a:sym typeface="Times New Roman"/>
              </a:rPr>
              <a:t>у дорослих та підлітків, ВООЗ, 2006р.</a:t>
            </a:r>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ГОСТРА ВІЛ-ІНФЕКЦІЯ</a:t>
            </a:r>
            <a:endParaRPr/>
          </a:p>
          <a:p>
            <a:pPr marL="0" marR="0" lvl="0" indent="0" algn="l"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 - Безсимптомна </a:t>
            </a:r>
            <a:r>
              <a:rPr lang="ru" sz="2000" b="1" i="0" u="none" strike="noStrike" cap="none">
                <a:solidFill>
                  <a:srgbClr val="000000"/>
                </a:solidFill>
                <a:latin typeface="Times New Roman"/>
                <a:ea typeface="Times New Roman"/>
                <a:cs typeface="Times New Roman"/>
                <a:sym typeface="Times New Roman"/>
              </a:rPr>
              <a:t>Z. 21 </a:t>
            </a:r>
            <a:endParaRPr/>
          </a:p>
          <a:p>
            <a:pPr marL="0" marR="0" lvl="0" indent="0" algn="l"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 - Гострий ретровірусний синдром </a:t>
            </a:r>
            <a:r>
              <a:rPr lang="ru" sz="2000" b="1" i="0" u="none" strike="noStrike" cap="none">
                <a:solidFill>
                  <a:srgbClr val="000000"/>
                </a:solidFill>
                <a:latin typeface="Times New Roman"/>
                <a:ea typeface="Times New Roman"/>
                <a:cs typeface="Times New Roman"/>
                <a:sym typeface="Times New Roman"/>
              </a:rPr>
              <a:t>В 23.0</a:t>
            </a:r>
            <a:endParaRPr sz="20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КЛІНІЧНА СТАДІЯ І</a:t>
            </a:r>
            <a:endParaRPr sz="20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457200" marR="0" lvl="0" indent="-361950" algn="just" rtl="0">
              <a:lnSpc>
                <a:spcPct val="100000"/>
              </a:lnSpc>
              <a:spcBef>
                <a:spcPts val="0"/>
              </a:spcBef>
              <a:spcAft>
                <a:spcPts val="0"/>
              </a:spcAft>
              <a:buClr>
                <a:srgbClr val="000000"/>
              </a:buClr>
              <a:buSzPts val="2100"/>
              <a:buFont typeface="Times New Roman"/>
              <a:buChar char="-"/>
            </a:pPr>
            <a:r>
              <a:rPr lang="ru" sz="2100" b="0" i="0" u="none" strike="noStrike" cap="none">
                <a:solidFill>
                  <a:srgbClr val="000000"/>
                </a:solidFill>
                <a:latin typeface="Times New Roman"/>
                <a:ea typeface="Times New Roman"/>
                <a:cs typeface="Times New Roman"/>
                <a:sym typeface="Times New Roman"/>
              </a:rPr>
              <a:t> </a:t>
            </a:r>
            <a:r>
              <a:rPr lang="ru" sz="2000" b="0" i="0" u="none" strike="noStrike" cap="none">
                <a:solidFill>
                  <a:srgbClr val="000000"/>
                </a:solidFill>
                <a:latin typeface="Times New Roman"/>
                <a:ea typeface="Times New Roman"/>
                <a:cs typeface="Times New Roman"/>
                <a:sym typeface="Times New Roman"/>
              </a:rPr>
              <a:t>Безсимптомний перебіг Z. 21 </a:t>
            </a:r>
            <a:endParaRPr/>
          </a:p>
          <a:p>
            <a:pPr marL="457200" marR="0" lvl="0" indent="-361950" algn="just" rtl="0">
              <a:lnSpc>
                <a:spcPct val="100000"/>
              </a:lnSpc>
              <a:spcBef>
                <a:spcPts val="0"/>
              </a:spcBef>
              <a:spcAft>
                <a:spcPts val="0"/>
              </a:spcAft>
              <a:buClr>
                <a:srgbClr val="000000"/>
              </a:buClr>
              <a:buSzPts val="2100"/>
              <a:buFont typeface="Times New Roman"/>
              <a:buChar char="-"/>
            </a:pPr>
            <a:r>
              <a:rPr lang="ru" sz="2000" b="0" i="0" u="none" strike="noStrike" cap="none">
                <a:solidFill>
                  <a:srgbClr val="000000"/>
                </a:solidFill>
                <a:latin typeface="Times New Roman"/>
                <a:ea typeface="Times New Roman"/>
                <a:cs typeface="Times New Roman"/>
                <a:sym typeface="Times New Roman"/>
              </a:rPr>
              <a:t>Персистуюча генералізована лімфаденопатія </a:t>
            </a:r>
            <a:r>
              <a:rPr lang="ru" sz="2000" b="1" i="0" u="none" strike="noStrike" cap="none">
                <a:solidFill>
                  <a:srgbClr val="000000"/>
                </a:solidFill>
                <a:latin typeface="Times New Roman"/>
                <a:ea typeface="Times New Roman"/>
                <a:cs typeface="Times New Roman"/>
                <a:sym typeface="Times New Roman"/>
              </a:rPr>
              <a:t>В 23.1</a:t>
            </a:r>
            <a:endParaRPr/>
          </a:p>
          <a:p>
            <a:pPr marL="95250" marR="0" lvl="0" indent="0" algn="just" rtl="0">
              <a:lnSpc>
                <a:spcPct val="100000"/>
              </a:lnSpc>
              <a:spcBef>
                <a:spcPts val="0"/>
              </a:spcBef>
              <a:spcAft>
                <a:spcPts val="0"/>
              </a:spcAft>
              <a:buNone/>
            </a:pPr>
            <a:r>
              <a:rPr lang="ru" sz="1400" b="0" i="0" u="none" strike="noStrike" cap="none">
                <a:solidFill>
                  <a:srgbClr val="000000"/>
                </a:solidFill>
                <a:latin typeface="Times New Roman"/>
                <a:ea typeface="Times New Roman"/>
                <a:cs typeface="Times New Roman"/>
                <a:sym typeface="Times New Roman"/>
              </a:rPr>
              <a:t>(збільшено понад 2 лімфовузлів, в понад 2 локалізаціях, на термін понад 2 місяці (</a:t>
            </a:r>
            <a:r>
              <a:rPr lang="ru" sz="1400" b="1" i="0" u="none" strike="noStrike" cap="none">
                <a:solidFill>
                  <a:srgbClr val="000000"/>
                </a:solidFill>
                <a:latin typeface="Times New Roman"/>
                <a:ea typeface="Times New Roman"/>
                <a:cs typeface="Times New Roman"/>
                <a:sym typeface="Times New Roman"/>
              </a:rPr>
              <a:t>формула 2:2:2</a:t>
            </a:r>
            <a:r>
              <a:rPr lang="ru" sz="1400" b="0" i="0" u="none" strike="noStrike" cap="none">
                <a:solidFill>
                  <a:srgbClr val="000000"/>
                </a:solidFill>
                <a:latin typeface="Times New Roman"/>
                <a:ea typeface="Times New Roman"/>
                <a:cs typeface="Times New Roman"/>
                <a:sym typeface="Times New Roman"/>
              </a:rPr>
              <a:t>))</a:t>
            </a:r>
            <a:endParaRPr/>
          </a:p>
          <a:p>
            <a:pPr marL="95250" marR="0" lvl="0" indent="0" algn="just" rtl="0">
              <a:lnSpc>
                <a:spcPct val="100000"/>
              </a:lnSpc>
              <a:spcBef>
                <a:spcPts val="0"/>
              </a:spcBef>
              <a:spcAft>
                <a:spcPts val="0"/>
              </a:spcAft>
              <a:buNone/>
            </a:pPr>
            <a:r>
              <a:rPr lang="ru" sz="2100" b="0" i="0" u="none" strike="noStrike" cap="none">
                <a:solidFill>
                  <a:srgbClr val="000000"/>
                </a:solidFill>
                <a:latin typeface="Times New Roman"/>
                <a:ea typeface="Times New Roman"/>
                <a:cs typeface="Times New Roman"/>
                <a:sym typeface="Times New Roman"/>
              </a:rPr>
              <a:t>Рівень функціональних можливостей (пацієнта) 1: безсимптомний перебіг, нормальна щоденна активність</a:t>
            </a:r>
            <a:endParaRPr sz="21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7"/>
          <p:cNvSpPr txBox="1"/>
          <p:nvPr/>
        </p:nvSpPr>
        <p:spPr>
          <a:xfrm>
            <a:off x="0" y="0"/>
            <a:ext cx="8718900" cy="5124449"/>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100"/>
              <a:buFont typeface="Arial"/>
              <a:buNone/>
            </a:pPr>
            <a:r>
              <a:rPr lang="ru" sz="2100" b="1" i="0" u="none" strike="noStrike" cap="none">
                <a:solidFill>
                  <a:srgbClr val="000000"/>
                </a:solidFill>
                <a:latin typeface="Times New Roman"/>
                <a:ea typeface="Times New Roman"/>
                <a:cs typeface="Times New Roman"/>
                <a:sym typeface="Times New Roman"/>
              </a:rPr>
              <a:t>КЛІНІЧНА СТАДІЯ ІІ</a:t>
            </a:r>
            <a:endParaRPr sz="21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100"/>
              <a:buFont typeface="Arial"/>
              <a:buNone/>
            </a:pPr>
            <a:endParaRPr sz="2100" b="1" i="0" u="none" strike="noStrike" cap="none">
              <a:solidFill>
                <a:srgbClr val="000000"/>
              </a:solidFill>
              <a:latin typeface="Times New Roman"/>
              <a:ea typeface="Times New Roman"/>
              <a:cs typeface="Times New Roman"/>
              <a:sym typeface="Times New Roman"/>
            </a:endParaRPr>
          </a:p>
          <a:p>
            <a:pPr marL="457200" marR="0" lvl="0" indent="-361950" algn="just" rtl="0">
              <a:lnSpc>
                <a:spcPct val="100000"/>
              </a:lnSpc>
              <a:spcBef>
                <a:spcPts val="0"/>
              </a:spcBef>
              <a:spcAft>
                <a:spcPts val="0"/>
              </a:spcAft>
              <a:buClr>
                <a:srgbClr val="000000"/>
              </a:buClr>
              <a:buSzPts val="2100"/>
              <a:buFont typeface="Times New Roman"/>
              <a:buChar char="-"/>
            </a:pPr>
            <a:r>
              <a:rPr lang="ru" sz="1800" b="0" i="0" u="none" strike="noStrike" cap="none">
                <a:solidFill>
                  <a:srgbClr val="000000"/>
                </a:solidFill>
                <a:latin typeface="Times New Roman"/>
                <a:ea typeface="Times New Roman"/>
                <a:cs typeface="Times New Roman"/>
                <a:sym typeface="Times New Roman"/>
              </a:rPr>
              <a:t>Втрата маси тіла до 5% від початкової</a:t>
            </a:r>
            <a:endParaRPr sz="1800" b="0" i="0" u="none" strike="noStrike" cap="none">
              <a:solidFill>
                <a:srgbClr val="000000"/>
              </a:solidFill>
              <a:latin typeface="Times New Roman"/>
              <a:ea typeface="Times New Roman"/>
              <a:cs typeface="Times New Roman"/>
              <a:sym typeface="Times New Roman"/>
            </a:endParaRPr>
          </a:p>
          <a:p>
            <a:pPr marL="457200" marR="0" lvl="0" indent="-361950" algn="just" rtl="0">
              <a:lnSpc>
                <a:spcPct val="100000"/>
              </a:lnSpc>
              <a:spcBef>
                <a:spcPts val="0"/>
              </a:spcBef>
              <a:spcAft>
                <a:spcPts val="0"/>
              </a:spcAft>
              <a:buClr>
                <a:srgbClr val="000000"/>
              </a:buClr>
              <a:buSzPts val="2100"/>
              <a:buFont typeface="Times New Roman"/>
              <a:buChar char="-"/>
            </a:pPr>
            <a:r>
              <a:rPr lang="ru" sz="1800" b="0" i="0" u="none" strike="noStrike" cap="none">
                <a:solidFill>
                  <a:srgbClr val="000000"/>
                </a:solidFill>
                <a:latin typeface="Times New Roman"/>
                <a:ea typeface="Times New Roman"/>
                <a:cs typeface="Times New Roman"/>
                <a:sym typeface="Times New Roman"/>
              </a:rPr>
              <a:t>Мінімальні ураження шкіри та слизових оболонок:</a:t>
            </a:r>
            <a:endParaRPr/>
          </a:p>
          <a:p>
            <a:pPr marL="381000" marR="0" lvl="0" indent="-285750" algn="just" rtl="0">
              <a:lnSpc>
                <a:spcPct val="100000"/>
              </a:lnSpc>
              <a:spcBef>
                <a:spcPts val="0"/>
              </a:spcBef>
              <a:spcAft>
                <a:spcPts val="0"/>
              </a:spcAft>
              <a:buClr>
                <a:srgbClr val="000000"/>
              </a:buClr>
              <a:buSzPts val="2100"/>
              <a:buFont typeface="Arial"/>
              <a:buChar char="•"/>
            </a:pPr>
            <a:r>
              <a:rPr lang="ru" sz="1800" b="0" i="0" u="none" strike="noStrike" cap="none">
                <a:solidFill>
                  <a:srgbClr val="000000"/>
                </a:solidFill>
                <a:latin typeface="Times New Roman"/>
                <a:ea typeface="Times New Roman"/>
                <a:cs typeface="Times New Roman"/>
                <a:sym typeface="Times New Roman"/>
              </a:rPr>
              <a:t>себорейний дерматит </a:t>
            </a:r>
            <a:r>
              <a:rPr lang="ru" sz="1800" b="1" i="0" u="none" strike="noStrike" cap="none">
                <a:solidFill>
                  <a:srgbClr val="000000"/>
                </a:solidFill>
                <a:latin typeface="Times New Roman"/>
                <a:ea typeface="Times New Roman"/>
                <a:cs typeface="Times New Roman"/>
                <a:sym typeface="Times New Roman"/>
              </a:rPr>
              <a:t>B.23.8</a:t>
            </a:r>
            <a:r>
              <a:rPr lang="ru" sz="1800" b="0" i="0" u="none" strike="noStrike" cap="none">
                <a:solidFill>
                  <a:srgbClr val="000000"/>
                </a:solidFill>
                <a:latin typeface="Times New Roman"/>
                <a:ea typeface="Times New Roman"/>
                <a:cs typeface="Times New Roman"/>
                <a:sym typeface="Times New Roman"/>
              </a:rPr>
              <a:t>, </a:t>
            </a:r>
            <a:endParaRPr/>
          </a:p>
          <a:p>
            <a:pPr marL="381000" marR="0" lvl="0" indent="-285750" algn="just" rtl="0">
              <a:lnSpc>
                <a:spcPct val="100000"/>
              </a:lnSpc>
              <a:spcBef>
                <a:spcPts val="0"/>
              </a:spcBef>
              <a:spcAft>
                <a:spcPts val="0"/>
              </a:spcAft>
              <a:buClr>
                <a:srgbClr val="000000"/>
              </a:buClr>
              <a:buSzPts val="2100"/>
              <a:buFont typeface="Arial"/>
              <a:buChar char="•"/>
            </a:pPr>
            <a:r>
              <a:rPr lang="ru" sz="1800" b="0" i="0" u="none" strike="noStrike" cap="none">
                <a:solidFill>
                  <a:srgbClr val="000000"/>
                </a:solidFill>
                <a:latin typeface="Times New Roman"/>
                <a:ea typeface="Times New Roman"/>
                <a:cs typeface="Times New Roman"/>
                <a:sym typeface="Times New Roman"/>
              </a:rPr>
              <a:t>грибкові ураження нігтів </a:t>
            </a:r>
            <a:r>
              <a:rPr lang="ru" sz="1800" b="1" i="0" u="none" strike="noStrike" cap="none">
                <a:solidFill>
                  <a:srgbClr val="000000"/>
                </a:solidFill>
                <a:latin typeface="Times New Roman"/>
                <a:ea typeface="Times New Roman"/>
                <a:cs typeface="Times New Roman"/>
                <a:sym typeface="Times New Roman"/>
              </a:rPr>
              <a:t>B.20.5</a:t>
            </a:r>
            <a:r>
              <a:rPr lang="ru" sz="1800" b="0" i="0" u="none" strike="noStrike" cap="none">
                <a:solidFill>
                  <a:srgbClr val="000000"/>
                </a:solidFill>
                <a:latin typeface="Times New Roman"/>
                <a:ea typeface="Times New Roman"/>
                <a:cs typeface="Times New Roman"/>
                <a:sym typeface="Times New Roman"/>
              </a:rPr>
              <a:t>, </a:t>
            </a:r>
            <a:endParaRPr/>
          </a:p>
          <a:p>
            <a:pPr marL="381000" marR="0" lvl="0" indent="-285750" algn="just" rtl="0">
              <a:lnSpc>
                <a:spcPct val="100000"/>
              </a:lnSpc>
              <a:spcBef>
                <a:spcPts val="0"/>
              </a:spcBef>
              <a:spcAft>
                <a:spcPts val="0"/>
              </a:spcAft>
              <a:buClr>
                <a:srgbClr val="000000"/>
              </a:buClr>
              <a:buSzPts val="2100"/>
              <a:buFont typeface="Arial"/>
              <a:buChar char="•"/>
            </a:pPr>
            <a:r>
              <a:rPr lang="ru" sz="1800" b="0" i="0" u="none" strike="noStrike" cap="none">
                <a:solidFill>
                  <a:srgbClr val="000000"/>
                </a:solidFill>
                <a:latin typeface="Times New Roman"/>
                <a:ea typeface="Times New Roman"/>
                <a:cs typeface="Times New Roman"/>
                <a:sym typeface="Times New Roman"/>
              </a:rPr>
              <a:t>рецидивуючий афтозний стоматит (два або більш епізодів протягом 6 місяців) B.</a:t>
            </a:r>
            <a:r>
              <a:rPr lang="ru" sz="1800" b="1" i="0" u="none" strike="noStrike" cap="none">
                <a:solidFill>
                  <a:srgbClr val="000000"/>
                </a:solidFill>
                <a:latin typeface="Times New Roman"/>
                <a:ea typeface="Times New Roman"/>
                <a:cs typeface="Times New Roman"/>
                <a:sym typeface="Times New Roman"/>
              </a:rPr>
              <a:t>23.8 </a:t>
            </a:r>
            <a:r>
              <a:rPr lang="ru" sz="1800" b="0" i="0" u="none" strike="noStrike" cap="none">
                <a:solidFill>
                  <a:srgbClr val="000000"/>
                </a:solidFill>
                <a:latin typeface="Times New Roman"/>
                <a:ea typeface="Times New Roman"/>
                <a:cs typeface="Times New Roman"/>
                <a:sym typeface="Times New Roman"/>
              </a:rPr>
              <a:t>, </a:t>
            </a:r>
            <a:endParaRPr/>
          </a:p>
          <a:p>
            <a:pPr marL="381000" marR="0" lvl="0" indent="-285750" algn="just" rtl="0">
              <a:lnSpc>
                <a:spcPct val="100000"/>
              </a:lnSpc>
              <a:spcBef>
                <a:spcPts val="0"/>
              </a:spcBef>
              <a:spcAft>
                <a:spcPts val="0"/>
              </a:spcAft>
              <a:buClr>
                <a:srgbClr val="000000"/>
              </a:buClr>
              <a:buSzPts val="2100"/>
              <a:buFont typeface="Arial"/>
              <a:buChar char="•"/>
            </a:pPr>
            <a:r>
              <a:rPr lang="ru" sz="1800" b="0" i="0" u="none" strike="noStrike" cap="none">
                <a:solidFill>
                  <a:srgbClr val="000000"/>
                </a:solidFill>
                <a:latin typeface="Times New Roman"/>
                <a:ea typeface="Times New Roman"/>
                <a:cs typeface="Times New Roman"/>
                <a:sym typeface="Times New Roman"/>
              </a:rPr>
              <a:t>ангулярний хейліт B.</a:t>
            </a:r>
            <a:r>
              <a:rPr lang="ru" sz="1800" b="1" i="0" u="none" strike="noStrike" cap="none">
                <a:solidFill>
                  <a:srgbClr val="000000"/>
                </a:solidFill>
                <a:latin typeface="Times New Roman"/>
                <a:ea typeface="Times New Roman"/>
                <a:cs typeface="Times New Roman"/>
                <a:sym typeface="Times New Roman"/>
              </a:rPr>
              <a:t>23.8</a:t>
            </a:r>
            <a:r>
              <a:rPr lang="ru" sz="1800" b="0" i="0" u="none" strike="noStrike" cap="none">
                <a:solidFill>
                  <a:srgbClr val="000000"/>
                </a:solidFill>
                <a:latin typeface="Times New Roman"/>
                <a:ea typeface="Times New Roman"/>
                <a:cs typeface="Times New Roman"/>
                <a:sym typeface="Times New Roman"/>
              </a:rPr>
              <a:t>)</a:t>
            </a:r>
            <a:endParaRPr/>
          </a:p>
          <a:p>
            <a:pPr marL="381000" marR="0" lvl="0" indent="-285750" algn="just" rtl="0">
              <a:lnSpc>
                <a:spcPct val="100000"/>
              </a:lnSpc>
              <a:spcBef>
                <a:spcPts val="0"/>
              </a:spcBef>
              <a:spcAft>
                <a:spcPts val="0"/>
              </a:spcAft>
              <a:buClr>
                <a:srgbClr val="000000"/>
              </a:buClr>
              <a:buSzPts val="2100"/>
              <a:buFont typeface="Arial"/>
              <a:buChar char="•"/>
            </a:pPr>
            <a:r>
              <a:rPr lang="ru" sz="1800" b="0" i="0" u="none" strike="noStrike" cap="none">
                <a:solidFill>
                  <a:srgbClr val="000000"/>
                </a:solidFill>
                <a:latin typeface="Times New Roman"/>
                <a:ea typeface="Times New Roman"/>
                <a:cs typeface="Times New Roman"/>
                <a:sym typeface="Times New Roman"/>
              </a:rPr>
              <a:t>папульозний сверблячий дерматит </a:t>
            </a:r>
            <a:r>
              <a:rPr lang="ru" sz="1800" b="1" i="0" u="none" strike="noStrike" cap="none">
                <a:solidFill>
                  <a:srgbClr val="000000"/>
                </a:solidFill>
                <a:latin typeface="Times New Roman"/>
                <a:ea typeface="Times New Roman"/>
                <a:cs typeface="Times New Roman"/>
                <a:sym typeface="Times New Roman"/>
              </a:rPr>
              <a:t>B.23.8</a:t>
            </a:r>
            <a:endParaRPr sz="1800" b="1" i="0" u="none" strike="noStrike" cap="none">
              <a:solidFill>
                <a:srgbClr val="000000"/>
              </a:solidFill>
              <a:latin typeface="Times New Roman"/>
              <a:ea typeface="Times New Roman"/>
              <a:cs typeface="Times New Roman"/>
              <a:sym typeface="Times New Roman"/>
            </a:endParaRPr>
          </a:p>
          <a:p>
            <a:pPr marL="381000" marR="0" lvl="0" indent="-285750" algn="just" rtl="0">
              <a:lnSpc>
                <a:spcPct val="100000"/>
              </a:lnSpc>
              <a:spcBef>
                <a:spcPts val="0"/>
              </a:spcBef>
              <a:spcAft>
                <a:spcPts val="0"/>
              </a:spcAft>
              <a:buClr>
                <a:srgbClr val="000000"/>
              </a:buClr>
              <a:buSzPts val="2100"/>
              <a:buFont typeface="Arial"/>
              <a:buChar char="•"/>
            </a:pPr>
            <a:r>
              <a:rPr lang="ru" sz="1800" b="0" i="0" u="none" strike="noStrike" cap="none">
                <a:solidFill>
                  <a:srgbClr val="000000"/>
                </a:solidFill>
                <a:latin typeface="Times New Roman"/>
                <a:ea typeface="Times New Roman"/>
                <a:cs typeface="Times New Roman"/>
                <a:sym typeface="Times New Roman"/>
              </a:rPr>
              <a:t>оперізувальний лишай </a:t>
            </a:r>
            <a:r>
              <a:rPr lang="ru" sz="1800" b="1" i="0" u="none" strike="noStrike" cap="none">
                <a:solidFill>
                  <a:srgbClr val="000000"/>
                </a:solidFill>
                <a:latin typeface="Times New Roman"/>
                <a:ea typeface="Times New Roman"/>
                <a:cs typeface="Times New Roman"/>
                <a:sym typeface="Times New Roman"/>
              </a:rPr>
              <a:t>B.20.3</a:t>
            </a:r>
            <a:r>
              <a:rPr lang="ru" sz="1800" b="0" i="0" u="none" strike="noStrike" cap="none">
                <a:solidFill>
                  <a:srgbClr val="000000"/>
                </a:solidFill>
                <a:latin typeface="Times New Roman"/>
                <a:ea typeface="Times New Roman"/>
                <a:cs typeface="Times New Roman"/>
                <a:sym typeface="Times New Roman"/>
              </a:rPr>
              <a:t>. (епізод оперізувального герпесу протягом останніх 5 років)</a:t>
            </a:r>
            <a:endParaRPr sz="1800" b="1" i="0" u="none" strike="noStrike" cap="none">
              <a:solidFill>
                <a:srgbClr val="000000"/>
              </a:solidFill>
              <a:latin typeface="Times New Roman"/>
              <a:ea typeface="Times New Roman"/>
              <a:cs typeface="Times New Roman"/>
              <a:sym typeface="Times New Roman"/>
            </a:endParaRPr>
          </a:p>
          <a:p>
            <a:pPr marL="457200" marR="0" lvl="0" indent="-361950" algn="just" rtl="0">
              <a:lnSpc>
                <a:spcPct val="100000"/>
              </a:lnSpc>
              <a:spcBef>
                <a:spcPts val="0"/>
              </a:spcBef>
              <a:spcAft>
                <a:spcPts val="0"/>
              </a:spcAft>
              <a:buClr>
                <a:srgbClr val="000000"/>
              </a:buClr>
              <a:buSzPts val="2100"/>
              <a:buFont typeface="Times New Roman"/>
              <a:buChar char="-"/>
            </a:pPr>
            <a:r>
              <a:rPr lang="ru" sz="1800" b="0" i="0" u="none" strike="noStrike" cap="none">
                <a:solidFill>
                  <a:srgbClr val="000000"/>
                </a:solidFill>
                <a:latin typeface="Times New Roman"/>
                <a:ea typeface="Times New Roman"/>
                <a:cs typeface="Times New Roman"/>
                <a:sym typeface="Times New Roman"/>
              </a:rPr>
              <a:t>Рецидивуючі бактеріальні інфекції верхніх дихальних шляхів (синусит, середній отит, тонзиліт, фарингіт – 2 або більше епізодів протягом 6 місяців ) </a:t>
            </a:r>
            <a:r>
              <a:rPr lang="ru" sz="1800" b="1" i="0" u="none" strike="noStrike" cap="none">
                <a:solidFill>
                  <a:srgbClr val="000000"/>
                </a:solidFill>
                <a:latin typeface="Times New Roman"/>
                <a:ea typeface="Times New Roman"/>
                <a:cs typeface="Times New Roman"/>
                <a:sym typeface="Times New Roman"/>
              </a:rPr>
              <a:t>В 20.1</a:t>
            </a:r>
            <a:endParaRPr sz="1800" b="1" i="0" u="none" strike="noStrike" cap="none">
              <a:solidFill>
                <a:srgbClr val="000000"/>
              </a:solidFill>
              <a:latin typeface="Times New Roman"/>
              <a:ea typeface="Times New Roman"/>
              <a:cs typeface="Times New Roman"/>
              <a:sym typeface="Times New Roman"/>
            </a:endParaRPr>
          </a:p>
          <a:p>
            <a:pPr marL="457200" marR="0" lvl="0" indent="-361950" algn="just" rtl="0">
              <a:lnSpc>
                <a:spcPct val="100000"/>
              </a:lnSpc>
              <a:spcBef>
                <a:spcPts val="0"/>
              </a:spcBef>
              <a:spcAft>
                <a:spcPts val="0"/>
              </a:spcAft>
              <a:buClr>
                <a:srgbClr val="000000"/>
              </a:buClr>
              <a:buSzPts val="2100"/>
              <a:buFont typeface="Times New Roman"/>
              <a:buChar char="-"/>
            </a:pPr>
            <a:r>
              <a:rPr lang="ru" sz="1800" b="0" i="0" u="none" strike="noStrike" cap="none">
                <a:solidFill>
                  <a:srgbClr val="000000"/>
                </a:solidFill>
                <a:latin typeface="Times New Roman"/>
                <a:ea typeface="Times New Roman"/>
                <a:cs typeface="Times New Roman"/>
                <a:sym typeface="Times New Roman"/>
              </a:rPr>
              <a:t>Рівень функціональних можливостей (пацієнта) 2: симптоматичне перебіг, нормальна щоденна активність</a:t>
            </a:r>
            <a:endParaRPr sz="18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8"/>
          <p:cNvSpPr txBox="1"/>
          <p:nvPr/>
        </p:nvSpPr>
        <p:spPr>
          <a:xfrm>
            <a:off x="0" y="0"/>
            <a:ext cx="9144000" cy="4925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ru" sz="1800" b="1" i="0" u="none" strike="noStrike" cap="none">
                <a:solidFill>
                  <a:srgbClr val="000000"/>
                </a:solidFill>
                <a:latin typeface="Times New Roman"/>
                <a:ea typeface="Times New Roman"/>
                <a:cs typeface="Times New Roman"/>
                <a:sym typeface="Times New Roman"/>
              </a:rPr>
              <a:t>КЛІНІЧНА СТАДІЯ ІІІ</a:t>
            </a:r>
            <a:endParaRPr sz="1800" b="1"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mes New Roman"/>
              <a:ea typeface="Times New Roman"/>
              <a:cs typeface="Times New Roman"/>
              <a:sym typeface="Times New Roman"/>
            </a:endParaRPr>
          </a:p>
          <a:p>
            <a:pPr marL="457200" marR="0" lvl="0" indent="-317500" algn="just" rtl="0">
              <a:lnSpc>
                <a:spcPct val="100000"/>
              </a:lnSpc>
              <a:spcBef>
                <a:spcPts val="0"/>
              </a:spcBef>
              <a:spcAft>
                <a:spcPts val="0"/>
              </a:spcAft>
              <a:buClr>
                <a:srgbClr val="000000"/>
              </a:buClr>
              <a:buSzPts val="1400"/>
              <a:buFont typeface="Times New Roman"/>
              <a:buChar char="-"/>
            </a:pPr>
            <a:r>
              <a:rPr lang="ru" sz="1800" b="0" i="0" u="none" strike="noStrike" cap="none">
                <a:solidFill>
                  <a:srgbClr val="000000"/>
                </a:solidFill>
                <a:latin typeface="Times New Roman"/>
                <a:ea typeface="Times New Roman"/>
                <a:cs typeface="Times New Roman"/>
                <a:sym typeface="Times New Roman"/>
              </a:rPr>
              <a:t>немотивована хронічна діарея тривалістю понад 1 місяць </a:t>
            </a:r>
            <a:r>
              <a:rPr lang="ru" sz="1800" b="1" i="0" u="none" strike="noStrike" cap="none">
                <a:solidFill>
                  <a:srgbClr val="000000"/>
                </a:solidFill>
                <a:latin typeface="Times New Roman"/>
                <a:ea typeface="Times New Roman"/>
                <a:cs typeface="Times New Roman"/>
                <a:sym typeface="Times New Roman"/>
              </a:rPr>
              <a:t>B.22.7</a:t>
            </a:r>
            <a:endParaRPr/>
          </a:p>
          <a:p>
            <a:pPr marL="457200" marR="0" lvl="0" indent="-317500" algn="just" rtl="0">
              <a:lnSpc>
                <a:spcPct val="100000"/>
              </a:lnSpc>
              <a:spcBef>
                <a:spcPts val="0"/>
              </a:spcBef>
              <a:spcAft>
                <a:spcPts val="0"/>
              </a:spcAft>
              <a:buClr>
                <a:srgbClr val="000000"/>
              </a:buClr>
              <a:buSzPts val="1400"/>
              <a:buFont typeface="Times New Roman"/>
              <a:buChar char="-"/>
            </a:pPr>
            <a:r>
              <a:rPr lang="ru" sz="1800" b="0" i="0" u="none" strike="noStrike" cap="none">
                <a:solidFill>
                  <a:srgbClr val="000000"/>
                </a:solidFill>
                <a:latin typeface="Times New Roman"/>
                <a:ea typeface="Times New Roman"/>
                <a:cs typeface="Times New Roman"/>
                <a:sym typeface="Times New Roman"/>
              </a:rPr>
              <a:t>рецидивуючий кандидоз (молочниця) ротової порожнини (два або більш епізодів протягом 6 місяців) </a:t>
            </a:r>
            <a:r>
              <a:rPr lang="ru" sz="1800" b="1" i="0" u="none" strike="noStrike" cap="none">
                <a:solidFill>
                  <a:srgbClr val="000000"/>
                </a:solidFill>
                <a:latin typeface="Times New Roman"/>
                <a:ea typeface="Times New Roman"/>
                <a:cs typeface="Times New Roman"/>
                <a:sym typeface="Times New Roman"/>
              </a:rPr>
              <a:t>B.20.4</a:t>
            </a:r>
            <a:endParaRPr/>
          </a:p>
          <a:p>
            <a:pPr marL="457200" marR="0" lvl="0" indent="-317500" algn="just" rtl="0">
              <a:lnSpc>
                <a:spcPct val="100000"/>
              </a:lnSpc>
              <a:spcBef>
                <a:spcPts val="0"/>
              </a:spcBef>
              <a:spcAft>
                <a:spcPts val="0"/>
              </a:spcAft>
              <a:buClr>
                <a:srgbClr val="000000"/>
              </a:buClr>
              <a:buSzPts val="1400"/>
              <a:buFont typeface="Times New Roman"/>
              <a:buChar char="-"/>
            </a:pPr>
            <a:r>
              <a:rPr lang="ru" sz="1800" b="0" i="0" u="none" strike="noStrike" cap="none">
                <a:solidFill>
                  <a:srgbClr val="000000"/>
                </a:solidFill>
                <a:latin typeface="Times New Roman"/>
                <a:ea typeface="Times New Roman"/>
                <a:cs typeface="Times New Roman"/>
                <a:sym typeface="Times New Roman"/>
              </a:rPr>
              <a:t>немотивована лихоманка (інтермітує або постійна) тривалістю понад 1 міс.</a:t>
            </a:r>
            <a:endParaRPr sz="1800" b="0" i="0" u="none" strike="noStrike" cap="none">
              <a:solidFill>
                <a:srgbClr val="000000"/>
              </a:solidFill>
              <a:latin typeface="Times New Roman"/>
              <a:ea typeface="Times New Roman"/>
              <a:cs typeface="Times New Roman"/>
              <a:sym typeface="Times New Roman"/>
            </a:endParaRPr>
          </a:p>
          <a:p>
            <a:pPr marL="457200" marR="0" lvl="0" indent="-317500" algn="just" rtl="0">
              <a:lnSpc>
                <a:spcPct val="100000"/>
              </a:lnSpc>
              <a:spcBef>
                <a:spcPts val="0"/>
              </a:spcBef>
              <a:spcAft>
                <a:spcPts val="0"/>
              </a:spcAft>
              <a:buClr>
                <a:srgbClr val="000000"/>
              </a:buClr>
              <a:buSzPts val="1400"/>
              <a:buFont typeface="Times New Roman"/>
              <a:buChar char="-"/>
            </a:pPr>
            <a:r>
              <a:rPr lang="ru" sz="1800" b="0" i="0" u="none" strike="noStrike" cap="none">
                <a:solidFill>
                  <a:srgbClr val="000000"/>
                </a:solidFill>
                <a:latin typeface="Times New Roman"/>
                <a:ea typeface="Times New Roman"/>
                <a:cs typeface="Times New Roman"/>
                <a:sym typeface="Times New Roman"/>
              </a:rPr>
              <a:t>гострий некротизуючий виразковий стоматит, гінгівіт або некротизуючий виразковий періодонтит </a:t>
            </a:r>
            <a:r>
              <a:rPr lang="ru" sz="1800" b="1" i="0" u="none" strike="noStrike" cap="none">
                <a:solidFill>
                  <a:srgbClr val="000000"/>
                </a:solidFill>
                <a:latin typeface="Times New Roman"/>
                <a:ea typeface="Times New Roman"/>
                <a:cs typeface="Times New Roman"/>
                <a:sym typeface="Times New Roman"/>
              </a:rPr>
              <a:t>B.22.7</a:t>
            </a:r>
            <a:endParaRPr/>
          </a:p>
          <a:p>
            <a:pPr marL="457200" marR="0" lvl="0" indent="-317500" algn="just" rtl="0">
              <a:lnSpc>
                <a:spcPct val="100000"/>
              </a:lnSpc>
              <a:spcBef>
                <a:spcPts val="0"/>
              </a:spcBef>
              <a:spcAft>
                <a:spcPts val="0"/>
              </a:spcAft>
              <a:buClr>
                <a:srgbClr val="000000"/>
              </a:buClr>
              <a:buSzPts val="1400"/>
              <a:buFont typeface="Times New Roman"/>
              <a:buChar char="-"/>
            </a:pPr>
            <a:r>
              <a:rPr lang="ru" sz="1800" b="0" i="0" u="none" strike="noStrike" cap="none">
                <a:solidFill>
                  <a:srgbClr val="000000"/>
                </a:solidFill>
                <a:latin typeface="Times New Roman"/>
                <a:ea typeface="Times New Roman"/>
                <a:cs typeface="Times New Roman"/>
                <a:sym typeface="Times New Roman"/>
              </a:rPr>
              <a:t>волосиста лейкоплакія язика </a:t>
            </a:r>
            <a:r>
              <a:rPr lang="ru" sz="1800" b="1" i="0" u="none" strike="noStrike" cap="none">
                <a:solidFill>
                  <a:srgbClr val="000000"/>
                </a:solidFill>
                <a:latin typeface="Times New Roman"/>
                <a:ea typeface="Times New Roman"/>
                <a:cs typeface="Times New Roman"/>
                <a:sym typeface="Times New Roman"/>
              </a:rPr>
              <a:t>B.23.8</a:t>
            </a:r>
            <a:endParaRPr/>
          </a:p>
          <a:p>
            <a:pPr marL="457200" marR="0" lvl="0" indent="-317500" algn="just" rtl="0">
              <a:lnSpc>
                <a:spcPct val="100000"/>
              </a:lnSpc>
              <a:spcBef>
                <a:spcPts val="0"/>
              </a:spcBef>
              <a:spcAft>
                <a:spcPts val="0"/>
              </a:spcAft>
              <a:buClr>
                <a:srgbClr val="000000"/>
              </a:buClr>
              <a:buSzPts val="1400"/>
              <a:buFont typeface="Times New Roman"/>
              <a:buChar char="-"/>
            </a:pPr>
            <a:r>
              <a:rPr lang="ru" sz="1800" b="0" i="0" u="none" strike="noStrike" cap="none">
                <a:solidFill>
                  <a:srgbClr val="000000"/>
                </a:solidFill>
                <a:latin typeface="Times New Roman"/>
                <a:ea typeface="Times New Roman"/>
                <a:cs typeface="Times New Roman"/>
                <a:sym typeface="Times New Roman"/>
              </a:rPr>
              <a:t>рецидивуючий оперізувальний герпес </a:t>
            </a:r>
            <a:r>
              <a:rPr lang="ru" sz="1800" b="1" i="0" u="none" strike="noStrike" cap="none">
                <a:solidFill>
                  <a:srgbClr val="000000"/>
                </a:solidFill>
                <a:latin typeface="Times New Roman"/>
                <a:ea typeface="Times New Roman"/>
                <a:cs typeface="Times New Roman"/>
                <a:sym typeface="Times New Roman"/>
              </a:rPr>
              <a:t>B.20.3</a:t>
            </a:r>
            <a:endParaRPr sz="1800" b="0" i="0" u="none" strike="noStrike" cap="none">
              <a:solidFill>
                <a:srgbClr val="000000"/>
              </a:solidFill>
              <a:latin typeface="Times New Roman"/>
              <a:ea typeface="Times New Roman"/>
              <a:cs typeface="Times New Roman"/>
              <a:sym typeface="Times New Roman"/>
            </a:endParaRPr>
          </a:p>
          <a:p>
            <a:pPr marL="457200" marR="0" lvl="0" indent="-317500" algn="just" rtl="0">
              <a:lnSpc>
                <a:spcPct val="100000"/>
              </a:lnSpc>
              <a:spcBef>
                <a:spcPts val="0"/>
              </a:spcBef>
              <a:spcAft>
                <a:spcPts val="0"/>
              </a:spcAft>
              <a:buClr>
                <a:srgbClr val="000000"/>
              </a:buClr>
              <a:buSzPts val="1400"/>
              <a:buFont typeface="Times New Roman"/>
              <a:buChar char="-"/>
            </a:pPr>
            <a:r>
              <a:rPr lang="ru" sz="1800">
                <a:solidFill>
                  <a:schemeClr val="dk1"/>
                </a:solidFill>
                <a:latin typeface="Times New Roman"/>
                <a:ea typeface="Times New Roman"/>
                <a:cs typeface="Times New Roman"/>
                <a:sym typeface="Times New Roman"/>
              </a:rPr>
              <a:t>легеневий туберкульоз </a:t>
            </a:r>
            <a:r>
              <a:rPr lang="ru" sz="1800" b="1">
                <a:solidFill>
                  <a:schemeClr val="dk1"/>
                </a:solidFill>
                <a:latin typeface="Times New Roman"/>
                <a:ea typeface="Times New Roman"/>
                <a:cs typeface="Times New Roman"/>
                <a:sym typeface="Times New Roman"/>
              </a:rPr>
              <a:t>В 20.0 </a:t>
            </a:r>
            <a:endParaRPr sz="1800" b="1" i="0" u="none" strike="noStrike" cap="none">
              <a:solidFill>
                <a:srgbClr val="000000"/>
              </a:solidFill>
              <a:latin typeface="Times New Roman"/>
              <a:ea typeface="Times New Roman"/>
              <a:cs typeface="Times New Roman"/>
              <a:sym typeface="Times New Roman"/>
            </a:endParaRPr>
          </a:p>
          <a:p>
            <a:pPr marL="457200" marR="0" lvl="0" indent="-317500" algn="just" rtl="0">
              <a:lnSpc>
                <a:spcPct val="100000"/>
              </a:lnSpc>
              <a:spcBef>
                <a:spcPts val="0"/>
              </a:spcBef>
              <a:spcAft>
                <a:spcPts val="0"/>
              </a:spcAft>
              <a:buClr>
                <a:srgbClr val="000000"/>
              </a:buClr>
              <a:buSzPts val="1400"/>
              <a:buFont typeface="Times New Roman"/>
              <a:buChar char="-"/>
            </a:pPr>
            <a:r>
              <a:rPr lang="ru" sz="1800" b="0" i="0" u="none" strike="noStrike" cap="none">
                <a:solidFill>
                  <a:srgbClr val="000000"/>
                </a:solidFill>
                <a:latin typeface="Times New Roman"/>
                <a:ea typeface="Times New Roman"/>
                <a:cs typeface="Times New Roman"/>
                <a:sym typeface="Times New Roman"/>
              </a:rPr>
              <a:t>важкі бактеріальні інфекції (пневмонія, менінгіт, емпієма, гнійний міозит, артрит або остеомієліт, бактеріємія, важкі запальні захворювання малого таза та ін.) B.20.1</a:t>
            </a:r>
            <a:endParaRPr sz="1800" b="0" i="0" u="none" strike="noStrike" cap="none">
              <a:solidFill>
                <a:srgbClr val="000000"/>
              </a:solidFill>
              <a:latin typeface="Times New Roman"/>
              <a:ea typeface="Times New Roman"/>
              <a:cs typeface="Times New Roman"/>
              <a:sym typeface="Times New Roman"/>
            </a:endParaRPr>
          </a:p>
          <a:p>
            <a:pPr marL="457200" marR="0" lvl="0" indent="-317500" algn="just" rtl="0">
              <a:lnSpc>
                <a:spcPct val="100000"/>
              </a:lnSpc>
              <a:spcBef>
                <a:spcPts val="0"/>
              </a:spcBef>
              <a:spcAft>
                <a:spcPts val="0"/>
              </a:spcAft>
              <a:buClr>
                <a:srgbClr val="000000"/>
              </a:buClr>
              <a:buSzPts val="1400"/>
              <a:buFont typeface="Times New Roman"/>
              <a:buChar char="-"/>
            </a:pPr>
            <a:r>
              <a:rPr lang="ru" sz="1800" b="0" i="0" u="none" strike="noStrike" cap="none">
                <a:solidFill>
                  <a:srgbClr val="000000"/>
                </a:solidFill>
                <a:latin typeface="Times New Roman"/>
                <a:ea typeface="Times New Roman"/>
                <a:cs typeface="Times New Roman"/>
                <a:sym typeface="Times New Roman"/>
              </a:rPr>
              <a:t>немотивована анемія (менше 80 г/л), нейтропенія (нижче 0,5 * 10 9 / л) або хронічна (більше 1 міс) тромбоцитопенія (до 50 * 10 9 л)</a:t>
            </a:r>
            <a:endParaRPr sz="18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r>
              <a:rPr lang="ru" sz="1400" b="0" i="0" u="none" strike="noStrike" cap="none">
                <a:solidFill>
                  <a:srgbClr val="000000"/>
                </a:solidFill>
                <a:latin typeface="Times New Roman"/>
                <a:ea typeface="Times New Roman"/>
                <a:cs typeface="Times New Roman"/>
                <a:sym typeface="Times New Roman"/>
              </a:rPr>
              <a:t>Як правило, зберігається генералізована лімфаденопатія</a:t>
            </a:r>
            <a:endParaRPr sz="14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r>
              <a:rPr lang="ru" sz="1400" b="0" i="0" u="none" strike="noStrike" cap="none">
                <a:solidFill>
                  <a:srgbClr val="000000"/>
                </a:solidFill>
                <a:latin typeface="Times New Roman"/>
                <a:ea typeface="Times New Roman"/>
                <a:cs typeface="Times New Roman"/>
                <a:sym typeface="Times New Roman"/>
              </a:rPr>
              <a:t>Рівень функціональних можливостей (пацієнта) 3: протягом місяця, що передував огляду, пацієнт проводить у ліжку 50% денного часу</a:t>
            </a: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9"/>
          <p:cNvSpPr txBox="1"/>
          <p:nvPr/>
        </p:nvSpPr>
        <p:spPr>
          <a:xfrm>
            <a:off x="56525" y="0"/>
            <a:ext cx="9008400" cy="4371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ru" sz="1900" b="1" i="0" u="none" strike="noStrike" cap="none">
                <a:solidFill>
                  <a:srgbClr val="000000"/>
                </a:solidFill>
                <a:latin typeface="Times New Roman"/>
                <a:ea typeface="Times New Roman"/>
                <a:cs typeface="Times New Roman"/>
                <a:sym typeface="Times New Roman"/>
              </a:rPr>
              <a:t>КЛІНІЧНА СТАДІЯ ІV</a:t>
            </a:r>
            <a:endParaRPr sz="1900" b="1"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900"/>
              <a:buFont typeface="Arial"/>
              <a:buNone/>
            </a:pPr>
            <a:r>
              <a:rPr lang="ru" sz="1900" b="0" i="0" u="none" strike="noStrike" cap="none">
                <a:solidFill>
                  <a:srgbClr val="000000"/>
                </a:solidFill>
                <a:latin typeface="Times New Roman"/>
                <a:ea typeface="Times New Roman"/>
                <a:cs typeface="Times New Roman"/>
                <a:sym typeface="Times New Roman"/>
              </a:rPr>
              <a:t> </a:t>
            </a:r>
            <a:r>
              <a:rPr lang="ru" sz="1800" b="0" i="0" u="none" strike="noStrike" cap="none">
                <a:solidFill>
                  <a:srgbClr val="000000"/>
                </a:solidFill>
                <a:latin typeface="Times New Roman"/>
                <a:ea typeface="Times New Roman"/>
                <a:cs typeface="Times New Roman"/>
                <a:sym typeface="Times New Roman"/>
              </a:rPr>
              <a:t> - позалегеневий туберкульоз (в тому числі лімфатичних вузлів) </a:t>
            </a:r>
            <a:r>
              <a:rPr lang="ru" sz="1800" b="1" i="0" u="none" strike="noStrike" cap="none">
                <a:solidFill>
                  <a:srgbClr val="000000"/>
                </a:solidFill>
                <a:latin typeface="Times New Roman"/>
                <a:ea typeface="Times New Roman"/>
                <a:cs typeface="Times New Roman"/>
                <a:sym typeface="Times New Roman"/>
              </a:rPr>
              <a:t>В 20.0</a:t>
            </a:r>
            <a:endParaRPr/>
          </a:p>
          <a:p>
            <a:pPr marL="0" marR="0" lvl="0" indent="0" algn="just" rtl="0">
              <a:lnSpc>
                <a:spcPct val="100000"/>
              </a:lnSpc>
              <a:spcBef>
                <a:spcPts val="0"/>
              </a:spcBef>
              <a:spcAft>
                <a:spcPts val="0"/>
              </a:spcAft>
              <a:buClr>
                <a:srgbClr val="000000"/>
              </a:buClr>
              <a:buSzPts val="1800"/>
              <a:buFont typeface="Arial"/>
              <a:buNone/>
            </a:pPr>
            <a:r>
              <a:rPr lang="ru" sz="1800">
                <a:latin typeface="Times New Roman"/>
                <a:ea typeface="Times New Roman"/>
                <a:cs typeface="Times New Roman"/>
                <a:sym typeface="Times New Roman"/>
              </a:rPr>
              <a:t> </a:t>
            </a:r>
            <a:r>
              <a:rPr lang="ru" sz="1800" b="0" i="0" u="none" strike="noStrike" cap="none">
                <a:solidFill>
                  <a:srgbClr val="000000"/>
                </a:solidFill>
                <a:latin typeface="Times New Roman"/>
                <a:ea typeface="Times New Roman"/>
                <a:cs typeface="Times New Roman"/>
                <a:sym typeface="Times New Roman"/>
              </a:rPr>
              <a:t>-</a:t>
            </a:r>
            <a:r>
              <a:rPr lang="ru" sz="1800">
                <a:latin typeface="Times New Roman"/>
                <a:ea typeface="Times New Roman"/>
                <a:cs typeface="Times New Roman"/>
                <a:sym typeface="Times New Roman"/>
              </a:rPr>
              <a:t> </a:t>
            </a:r>
            <a:r>
              <a:rPr lang="ru" sz="1800" b="0" i="0" u="none" strike="noStrike" cap="none">
                <a:solidFill>
                  <a:srgbClr val="000000"/>
                </a:solidFill>
                <a:latin typeface="Times New Roman"/>
                <a:ea typeface="Times New Roman"/>
                <a:cs typeface="Times New Roman"/>
                <a:sym typeface="Times New Roman"/>
              </a:rPr>
              <a:t>нетуберкульозна мікобактеріальна інфекція або дисемінований нетуберкульозний мікобактеріоз </a:t>
            </a:r>
            <a:r>
              <a:rPr lang="ru" sz="1800" b="1" i="0" u="none" strike="noStrike" cap="none">
                <a:solidFill>
                  <a:srgbClr val="000000"/>
                </a:solidFill>
                <a:latin typeface="Times New Roman"/>
                <a:ea typeface="Times New Roman"/>
                <a:cs typeface="Times New Roman"/>
                <a:sym typeface="Times New Roman"/>
              </a:rPr>
              <a:t>В 20.0</a:t>
            </a:r>
            <a:endParaRPr sz="1800" b="1"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синдром виснаження (ВІЛ- кахексія) </a:t>
            </a:r>
            <a:r>
              <a:rPr lang="ru" sz="1800" b="1" i="0" u="none" strike="noStrike" cap="none">
                <a:solidFill>
                  <a:srgbClr val="000000"/>
                </a:solidFill>
                <a:latin typeface="Times New Roman"/>
                <a:ea typeface="Times New Roman"/>
                <a:cs typeface="Times New Roman"/>
                <a:sym typeface="Times New Roman"/>
              </a:rPr>
              <a:t>В 22.2</a:t>
            </a:r>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немотивована стійка втрата ваги (понад 10% протягом 6 місяців) </a:t>
            </a:r>
            <a:r>
              <a:rPr lang="ru" sz="1800" b="1" i="0" u="none" strike="noStrike" cap="none">
                <a:solidFill>
                  <a:srgbClr val="000000"/>
                </a:solidFill>
                <a:latin typeface="Times New Roman"/>
                <a:ea typeface="Times New Roman"/>
                <a:cs typeface="Times New Roman"/>
                <a:sym typeface="Times New Roman"/>
              </a:rPr>
              <a:t>B.22.2</a:t>
            </a:r>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пневмоцистна пневмонія </a:t>
            </a:r>
            <a:r>
              <a:rPr lang="ru" sz="1800" b="1" i="0" u="none" strike="noStrike" cap="none">
                <a:solidFill>
                  <a:srgbClr val="000000"/>
                </a:solidFill>
                <a:latin typeface="Times New Roman"/>
                <a:ea typeface="Times New Roman"/>
                <a:cs typeface="Times New Roman"/>
                <a:sym typeface="Times New Roman"/>
              </a:rPr>
              <a:t>В 20.6</a:t>
            </a:r>
            <a:endParaRPr sz="1800" b="1"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токсоплазмоз </a:t>
            </a:r>
            <a:r>
              <a:rPr lang="ru" sz="1800" b="1" i="0" u="none" strike="noStrike" cap="none">
                <a:solidFill>
                  <a:srgbClr val="000000"/>
                </a:solidFill>
                <a:latin typeface="Times New Roman"/>
                <a:ea typeface="Times New Roman"/>
                <a:cs typeface="Times New Roman"/>
                <a:sym typeface="Times New Roman"/>
              </a:rPr>
              <a:t>В 20.8 </a:t>
            </a:r>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хронічний ізоспороз </a:t>
            </a:r>
            <a:r>
              <a:rPr lang="ru" sz="1800" b="1" i="0" u="none" strike="noStrike" cap="none">
                <a:solidFill>
                  <a:srgbClr val="000000"/>
                </a:solidFill>
                <a:latin typeface="Times New Roman"/>
                <a:ea typeface="Times New Roman"/>
                <a:cs typeface="Times New Roman"/>
                <a:sym typeface="Times New Roman"/>
              </a:rPr>
              <a:t>B.20.8</a:t>
            </a:r>
            <a:endParaRPr sz="1800" b="1"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криптоспоридіоз (з діареєю тривалістю понад 1 міс.) </a:t>
            </a:r>
            <a:r>
              <a:rPr lang="ru" sz="1800" b="1" i="0" u="none" strike="noStrike" cap="none">
                <a:solidFill>
                  <a:srgbClr val="000000"/>
                </a:solidFill>
                <a:latin typeface="Times New Roman"/>
                <a:ea typeface="Times New Roman"/>
                <a:cs typeface="Times New Roman"/>
                <a:sym typeface="Times New Roman"/>
              </a:rPr>
              <a:t>B.20.8</a:t>
            </a:r>
            <a:endParaRPr sz="1800" b="1"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цитомегаловірусний ретиніт (</a:t>
            </a:r>
            <a:r>
              <a:rPr lang="ru" sz="1800" b="0" i="0" u="sng" strike="noStrike" cap="none">
                <a:solidFill>
                  <a:srgbClr val="000000"/>
                </a:solidFill>
                <a:latin typeface="Times New Roman"/>
                <a:ea typeface="Times New Roman"/>
                <a:cs typeface="Times New Roman"/>
                <a:sym typeface="Times New Roman"/>
              </a:rPr>
              <a:t>+</a:t>
            </a:r>
            <a:r>
              <a:rPr lang="ru" sz="1800" b="0" i="0" u="none" strike="noStrike" cap="none">
                <a:solidFill>
                  <a:srgbClr val="000000"/>
                </a:solidFill>
                <a:latin typeface="Times New Roman"/>
                <a:ea typeface="Times New Roman"/>
                <a:cs typeface="Times New Roman"/>
                <a:sym typeface="Times New Roman"/>
              </a:rPr>
              <a:t> коліт) </a:t>
            </a:r>
            <a:r>
              <a:rPr lang="ru" sz="1800" b="1" i="0" u="none" strike="noStrike" cap="none">
                <a:solidFill>
                  <a:srgbClr val="000000"/>
                </a:solidFill>
                <a:latin typeface="Times New Roman"/>
                <a:ea typeface="Times New Roman"/>
                <a:cs typeface="Times New Roman"/>
                <a:sym typeface="Times New Roman"/>
              </a:rPr>
              <a:t>В 20.2 </a:t>
            </a:r>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хронічна або персистуюча інфекція, викликана вірусом простого герпесу тривалістю понад 1 місяць </a:t>
            </a:r>
            <a:r>
              <a:rPr lang="ru" sz="1800" b="1" i="0" u="none" strike="noStrike" cap="none">
                <a:solidFill>
                  <a:srgbClr val="000000"/>
                </a:solidFill>
                <a:latin typeface="Times New Roman"/>
                <a:ea typeface="Times New Roman"/>
                <a:cs typeface="Times New Roman"/>
                <a:sym typeface="Times New Roman"/>
              </a:rPr>
              <a:t>В 20.3 </a:t>
            </a:r>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прогресуюча множинна лейкоенцефалопатія (ПМЛ) </a:t>
            </a:r>
            <a:r>
              <a:rPr lang="ru" sz="1800" b="1" i="0" u="none" strike="noStrike" cap="none">
                <a:solidFill>
                  <a:srgbClr val="000000"/>
                </a:solidFill>
                <a:latin typeface="Times New Roman"/>
                <a:ea typeface="Times New Roman"/>
                <a:cs typeface="Times New Roman"/>
                <a:sym typeface="Times New Roman"/>
              </a:rPr>
              <a:t>В 20.3</a:t>
            </a:r>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криптококовий менінгіт </a:t>
            </a:r>
            <a:r>
              <a:rPr lang="ru" sz="1800" b="1" i="0" u="none" strike="noStrike" cap="none">
                <a:solidFill>
                  <a:srgbClr val="000000"/>
                </a:solidFill>
                <a:latin typeface="Times New Roman"/>
                <a:ea typeface="Times New Roman"/>
                <a:cs typeface="Times New Roman"/>
                <a:sym typeface="Times New Roman"/>
              </a:rPr>
              <a:t>В 20.5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50"/>
          <p:cNvSpPr txBox="1"/>
          <p:nvPr/>
        </p:nvSpPr>
        <p:spPr>
          <a:xfrm>
            <a:off x="196850" y="0"/>
            <a:ext cx="8947150" cy="4862839"/>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ru" sz="2000" b="0" i="0" u="none" strike="noStrike" cap="none">
                <a:solidFill>
                  <a:srgbClr val="000000"/>
                </a:solidFill>
                <a:latin typeface="Times New Roman"/>
                <a:ea typeface="Times New Roman"/>
                <a:cs typeface="Times New Roman"/>
                <a:sym typeface="Times New Roman"/>
              </a:rPr>
              <a:t>- </a:t>
            </a:r>
            <a:r>
              <a:rPr lang="ru" sz="1800" b="0" i="0" u="none" strike="noStrike" cap="none">
                <a:solidFill>
                  <a:srgbClr val="000000"/>
                </a:solidFill>
                <a:latin typeface="Times New Roman"/>
                <a:ea typeface="Times New Roman"/>
                <a:cs typeface="Times New Roman"/>
                <a:sym typeface="Times New Roman"/>
              </a:rPr>
              <a:t>рецидивуючі бактеріальні пневмонії (два або більш епізодів протягом одного року) </a:t>
            </a:r>
            <a:r>
              <a:rPr lang="ru" sz="1800" b="1" i="0" u="none" strike="noStrike" cap="none">
                <a:solidFill>
                  <a:srgbClr val="000000"/>
                </a:solidFill>
                <a:latin typeface="Times New Roman"/>
                <a:ea typeface="Times New Roman"/>
                <a:cs typeface="Times New Roman"/>
                <a:sym typeface="Times New Roman"/>
              </a:rPr>
              <a:t>В 20.1</a:t>
            </a:r>
            <a:endParaRPr sz="1800" b="1"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дисеміновані мікози (кандидоз стравоходу, трахеї, бронхів чи легень, кокцидіомікоз, гістоплазмоз) </a:t>
            </a:r>
            <a:r>
              <a:rPr lang="ru" sz="1800" b="1" i="0" u="none" strike="noStrike" cap="none">
                <a:solidFill>
                  <a:srgbClr val="000000"/>
                </a:solidFill>
                <a:latin typeface="Times New Roman"/>
                <a:ea typeface="Times New Roman"/>
                <a:cs typeface="Times New Roman"/>
                <a:sym typeface="Times New Roman"/>
              </a:rPr>
              <a:t>В 20.4, B.20.5 </a:t>
            </a:r>
            <a:endParaRPr sz="1800" b="1"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рецидивуюча сальмонельозна бактеріємія, викликана нетифоїдними сальмонелами </a:t>
            </a:r>
            <a:r>
              <a:rPr lang="ru" sz="1800" b="1" i="0" u="none" strike="noStrike" cap="none">
                <a:solidFill>
                  <a:srgbClr val="000000"/>
                </a:solidFill>
                <a:latin typeface="Times New Roman"/>
                <a:ea typeface="Times New Roman"/>
                <a:cs typeface="Times New Roman"/>
                <a:sym typeface="Times New Roman"/>
              </a:rPr>
              <a:t>B.20.1</a:t>
            </a:r>
            <a:endParaRPr sz="1800" b="1"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вісцеральний лейшманіоз </a:t>
            </a:r>
            <a:r>
              <a:rPr lang="ru" sz="1800" b="1" i="0" u="none" strike="noStrike" cap="none">
                <a:solidFill>
                  <a:srgbClr val="000000"/>
                </a:solidFill>
                <a:latin typeface="Times New Roman"/>
                <a:ea typeface="Times New Roman"/>
                <a:cs typeface="Times New Roman"/>
                <a:sym typeface="Times New Roman"/>
              </a:rPr>
              <a:t>В 20.8 </a:t>
            </a:r>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ВІЛ-асоційована нефропатія </a:t>
            </a:r>
            <a:r>
              <a:rPr lang="ru" sz="1800" b="1" i="0" u="none" strike="noStrike" cap="none">
                <a:solidFill>
                  <a:srgbClr val="000000"/>
                </a:solidFill>
                <a:latin typeface="Times New Roman"/>
                <a:ea typeface="Times New Roman"/>
                <a:cs typeface="Times New Roman"/>
                <a:sym typeface="Times New Roman"/>
              </a:rPr>
              <a:t>В 23.8</a:t>
            </a:r>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ВІЛ-асоційована кардіоміопатія </a:t>
            </a:r>
            <a:r>
              <a:rPr lang="ru" sz="1800" b="1" i="0" u="none" strike="noStrike" cap="none">
                <a:solidFill>
                  <a:srgbClr val="000000"/>
                </a:solidFill>
                <a:latin typeface="Times New Roman"/>
                <a:ea typeface="Times New Roman"/>
                <a:cs typeface="Times New Roman"/>
                <a:sym typeface="Times New Roman"/>
              </a:rPr>
              <a:t>В 23.8</a:t>
            </a:r>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саркома Капоші і ВІЛ-асоційовані злоякісні новоутворення (лімфома головного мозку, інвазивний рак шийки матки, карцинома прямої кишки) </a:t>
            </a:r>
            <a:r>
              <a:rPr lang="ru" sz="1800" b="1" i="0" u="none" strike="noStrike" cap="none">
                <a:solidFill>
                  <a:srgbClr val="000000"/>
                </a:solidFill>
                <a:latin typeface="Times New Roman"/>
                <a:ea typeface="Times New Roman"/>
                <a:cs typeface="Times New Roman"/>
                <a:sym typeface="Times New Roman"/>
              </a:rPr>
              <a:t>В 21.0, B.21.8 </a:t>
            </a:r>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Т-клітинна лімфома Ходжкіна </a:t>
            </a:r>
            <a:r>
              <a:rPr lang="ru" sz="1800" b="1" i="0" u="none" strike="noStrike" cap="none">
                <a:solidFill>
                  <a:srgbClr val="000000"/>
                </a:solidFill>
                <a:latin typeface="Times New Roman"/>
                <a:ea typeface="Times New Roman"/>
                <a:cs typeface="Times New Roman"/>
                <a:sym typeface="Times New Roman"/>
              </a:rPr>
              <a:t>B.21.3</a:t>
            </a:r>
            <a:endParaRPr sz="1800" b="1"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ВІЛ-асоційована енцефалопатія </a:t>
            </a:r>
            <a:r>
              <a:rPr lang="ru" sz="1800" b="1" i="0" u="none" strike="noStrike" cap="none">
                <a:solidFill>
                  <a:srgbClr val="000000"/>
                </a:solidFill>
                <a:latin typeface="Times New Roman"/>
                <a:ea typeface="Times New Roman"/>
                <a:cs typeface="Times New Roman"/>
                <a:sym typeface="Times New Roman"/>
              </a:rPr>
              <a:t>В 22.0 </a:t>
            </a:r>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 - СД4 менше 20% без СНІД-індикаторних захворювань (діти більше 18 міс) та СД4 менше 15% за їх наявності (</a:t>
            </a:r>
            <a:r>
              <a:rPr lang="ru" sz="1800" b="1" i="0" u="none" strike="noStrike" cap="none">
                <a:solidFill>
                  <a:srgbClr val="000000"/>
                </a:solidFill>
                <a:latin typeface="Times New Roman"/>
                <a:ea typeface="Times New Roman"/>
                <a:cs typeface="Times New Roman"/>
                <a:sym typeface="Times New Roman"/>
              </a:rPr>
              <a:t>в нормі 40%)</a:t>
            </a:r>
            <a:endParaRPr/>
          </a:p>
          <a:p>
            <a:pPr marL="0" marR="0" lvl="0" indent="0" algn="just" rtl="0">
              <a:lnSpc>
                <a:spcPct val="100000"/>
              </a:lnSpc>
              <a:spcBef>
                <a:spcPts val="0"/>
              </a:spcBef>
              <a:spcAft>
                <a:spcPts val="0"/>
              </a:spcAft>
              <a:buClr>
                <a:srgbClr val="000000"/>
              </a:buClr>
              <a:buSzPts val="1600"/>
              <a:buFont typeface="Arial"/>
              <a:buNone/>
            </a:pPr>
            <a:r>
              <a:rPr lang="ru" sz="1600" b="0" i="0" u="none" strike="noStrike" cap="none">
                <a:solidFill>
                  <a:srgbClr val="000000"/>
                </a:solidFill>
                <a:latin typeface="Times New Roman"/>
                <a:ea typeface="Times New Roman"/>
                <a:cs typeface="Times New Roman"/>
                <a:sym typeface="Times New Roman"/>
              </a:rPr>
              <a:t>Рівень функціональних можливостей (пацієнта) 4: протягом місяця, що передував огляду, пацієнт проводить у ліжку понад 50 % денного </a:t>
            </a:r>
            <a:r>
              <a:rPr lang="ru" sz="1400" b="0" i="0" u="none" strike="noStrike" cap="none">
                <a:solidFill>
                  <a:srgbClr val="000000"/>
                </a:solidFill>
                <a:latin typeface="Times New Roman"/>
                <a:ea typeface="Times New Roman"/>
                <a:cs typeface="Times New Roman"/>
                <a:sym typeface="Times New Roman"/>
              </a:rPr>
              <a:t>часу</a:t>
            </a: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51"/>
          <p:cNvSpPr txBox="1"/>
          <p:nvPr/>
        </p:nvSpPr>
        <p:spPr>
          <a:xfrm>
            <a:off x="0" y="0"/>
            <a:ext cx="9012000" cy="5156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700"/>
              <a:buFont typeface="Arial"/>
              <a:buNone/>
            </a:pPr>
            <a:r>
              <a:rPr lang="ru" sz="1700" b="1" i="0" u="none" strike="noStrike" cap="none">
                <a:solidFill>
                  <a:srgbClr val="000000"/>
                </a:solidFill>
                <a:latin typeface="Times New Roman"/>
                <a:ea typeface="Times New Roman"/>
                <a:cs typeface="Times New Roman"/>
                <a:sym typeface="Times New Roman"/>
              </a:rPr>
              <a:t>Міжнародна класифікація хвороб 10-го перегляду (МКХ-10)</a:t>
            </a:r>
            <a:endParaRPr sz="17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Хвороба, спричинена вірусом імунодефіциту людини [ВІЛ] (</a:t>
            </a:r>
            <a:r>
              <a:rPr lang="ru" sz="1700" b="1" i="0" u="none" strike="noStrike" cap="none">
                <a:solidFill>
                  <a:srgbClr val="000000"/>
                </a:solidFill>
                <a:latin typeface="Times New Roman"/>
                <a:ea typeface="Times New Roman"/>
                <a:cs typeface="Times New Roman"/>
                <a:sym typeface="Times New Roman"/>
              </a:rPr>
              <a:t>B20-B24</a:t>
            </a:r>
            <a:r>
              <a:rPr lang="ru" sz="1700" b="0" i="0" u="none" strike="noStrike" cap="none">
                <a:solidFill>
                  <a:srgbClr val="000000"/>
                </a:solidFill>
                <a:latin typeface="Times New Roman"/>
                <a:ea typeface="Times New Roman"/>
                <a:cs typeface="Times New Roman"/>
                <a:sym typeface="Times New Roman"/>
              </a:rPr>
              <a:t>)</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r>
              <a:rPr lang="ru" sz="1700" b="1" i="0" u="none" strike="noStrike" cap="none">
                <a:solidFill>
                  <a:srgbClr val="000000"/>
                </a:solidFill>
                <a:latin typeface="Times New Roman"/>
                <a:ea typeface="Times New Roman"/>
                <a:cs typeface="Times New Roman"/>
                <a:sym typeface="Times New Roman"/>
              </a:rPr>
              <a:t>Виключено:</a:t>
            </a:r>
            <a:endParaRPr sz="1700" b="1" i="0" u="none" strike="noStrike" cap="none">
              <a:solidFill>
                <a:srgbClr val="000000"/>
              </a:solidFill>
              <a:latin typeface="Times New Roman"/>
              <a:ea typeface="Times New Roman"/>
              <a:cs typeface="Times New Roman"/>
              <a:sym typeface="Times New Roman"/>
            </a:endParaRPr>
          </a:p>
          <a:p>
            <a:pPr marL="457200" marR="0" lvl="0" indent="-336550" algn="l" rtl="0">
              <a:lnSpc>
                <a:spcPct val="100000"/>
              </a:lnSpc>
              <a:spcBef>
                <a:spcPts val="0"/>
              </a:spcBef>
              <a:spcAft>
                <a:spcPts val="0"/>
              </a:spcAft>
              <a:buClr>
                <a:srgbClr val="000000"/>
              </a:buClr>
              <a:buSzPts val="1700"/>
              <a:buFont typeface="Times New Roman"/>
              <a:buChar char="-"/>
            </a:pPr>
            <a:r>
              <a:rPr lang="ru" sz="1700" b="0" i="0" u="none" strike="noStrike" cap="none">
                <a:solidFill>
                  <a:srgbClr val="000000"/>
                </a:solidFill>
                <a:latin typeface="Times New Roman"/>
                <a:ea typeface="Times New Roman"/>
                <a:cs typeface="Times New Roman"/>
                <a:sym typeface="Times New Roman"/>
              </a:rPr>
              <a:t>безсимптомна інфекція, спричинена вірусом імунодефіциту людини [ВІЛ] </a:t>
            </a:r>
            <a:r>
              <a:rPr lang="ru" sz="1700" b="1" i="0" u="none" strike="noStrike" cap="none">
                <a:solidFill>
                  <a:srgbClr val="000000"/>
                </a:solidFill>
                <a:latin typeface="Times New Roman"/>
                <a:ea typeface="Times New Roman"/>
                <a:cs typeface="Times New Roman"/>
                <a:sym typeface="Times New Roman"/>
              </a:rPr>
              <a:t>Z21</a:t>
            </a:r>
            <a:endParaRPr sz="1700" b="1" i="0" u="none" strike="noStrike" cap="none">
              <a:solidFill>
                <a:srgbClr val="000000"/>
              </a:solidFill>
              <a:latin typeface="Times New Roman"/>
              <a:ea typeface="Times New Roman"/>
              <a:cs typeface="Times New Roman"/>
              <a:sym typeface="Times New Roman"/>
            </a:endParaRPr>
          </a:p>
          <a:p>
            <a:pPr marL="457200" marR="0" lvl="0" indent="-336550" algn="l" rtl="0">
              <a:lnSpc>
                <a:spcPct val="100000"/>
              </a:lnSpc>
              <a:spcBef>
                <a:spcPts val="0"/>
              </a:spcBef>
              <a:spcAft>
                <a:spcPts val="0"/>
              </a:spcAft>
              <a:buClr>
                <a:srgbClr val="000000"/>
              </a:buClr>
              <a:buSzPts val="1700"/>
              <a:buFont typeface="Times New Roman"/>
              <a:buChar char="-"/>
            </a:pPr>
            <a:r>
              <a:rPr lang="ru" sz="1700" b="0" i="0" u="none" strike="noStrike" cap="none">
                <a:solidFill>
                  <a:srgbClr val="000000"/>
                </a:solidFill>
                <a:latin typeface="Times New Roman"/>
                <a:ea typeface="Times New Roman"/>
                <a:cs typeface="Times New Roman"/>
                <a:sym typeface="Times New Roman"/>
              </a:rPr>
              <a:t>інфекція, що ускладнює вагітність, пологи та післяпологовий період </a:t>
            </a:r>
            <a:r>
              <a:rPr lang="ru" sz="1700" b="1" i="0" u="none" strike="noStrike" cap="none">
                <a:solidFill>
                  <a:srgbClr val="000000"/>
                </a:solidFill>
                <a:latin typeface="Times New Roman"/>
                <a:ea typeface="Times New Roman"/>
                <a:cs typeface="Times New Roman"/>
                <a:sym typeface="Times New Roman"/>
              </a:rPr>
              <a:t>(O98.7)</a:t>
            </a:r>
            <a:endParaRPr sz="1700" b="1" i="0" u="none" strike="noStrike" cap="none">
              <a:solidFill>
                <a:srgbClr val="000000"/>
              </a:solidFill>
              <a:latin typeface="Times New Roman"/>
              <a:ea typeface="Times New Roman"/>
              <a:cs typeface="Times New Roman"/>
              <a:sym typeface="Times New Roman"/>
            </a:endParaRPr>
          </a:p>
          <a:p>
            <a:pPr marL="457200" marR="0" lvl="0" indent="-336550" algn="l" rtl="0">
              <a:lnSpc>
                <a:spcPct val="100000"/>
              </a:lnSpc>
              <a:spcBef>
                <a:spcPts val="0"/>
              </a:spcBef>
              <a:spcAft>
                <a:spcPts val="0"/>
              </a:spcAft>
              <a:buClr>
                <a:srgbClr val="000000"/>
              </a:buClr>
              <a:buSzPts val="1700"/>
              <a:buFont typeface="Times New Roman"/>
              <a:buChar char="-"/>
            </a:pPr>
            <a:r>
              <a:rPr lang="ru" sz="1700" b="1" i="0" u="none" strike="noStrike" cap="none">
                <a:solidFill>
                  <a:srgbClr val="000000"/>
                </a:solidFill>
                <a:latin typeface="Times New Roman"/>
                <a:ea typeface="Times New Roman"/>
                <a:cs typeface="Times New Roman"/>
                <a:sym typeface="Times New Roman"/>
              </a:rPr>
              <a:t>B20</a:t>
            </a:r>
            <a:r>
              <a:rPr lang="ru" sz="1700" b="0" i="0" u="none" strike="noStrike" cap="none">
                <a:solidFill>
                  <a:srgbClr val="000000"/>
                </a:solidFill>
                <a:latin typeface="Times New Roman"/>
                <a:ea typeface="Times New Roman"/>
                <a:cs typeface="Times New Roman"/>
                <a:sym typeface="Times New Roman"/>
              </a:rPr>
              <a:t> Хвороба, спричинена вірусом імунодефіциту людини [ВІЛ], що виявляється у вигляді інфекційних та паразитарних хвороб</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r>
              <a:rPr lang="ru" sz="1700" b="1" i="0" u="none" strike="noStrike" cap="none">
                <a:solidFill>
                  <a:srgbClr val="000000"/>
                </a:solidFill>
                <a:latin typeface="Times New Roman"/>
                <a:ea typeface="Times New Roman"/>
                <a:cs typeface="Times New Roman"/>
                <a:sym typeface="Times New Roman"/>
              </a:rPr>
              <a:t>Виключено</a:t>
            </a:r>
            <a:r>
              <a:rPr lang="ru" sz="1700" b="0" i="0" u="none" strike="noStrike" cap="none">
                <a:solidFill>
                  <a:srgbClr val="000000"/>
                </a:solidFill>
                <a:latin typeface="Times New Roman"/>
                <a:ea typeface="Times New Roman"/>
                <a:cs typeface="Times New Roman"/>
                <a:sym typeface="Times New Roman"/>
              </a:rPr>
              <a:t>: гострий інфекційний синдром, спричинений ВІЛ </a:t>
            </a:r>
            <a:r>
              <a:rPr lang="ru" sz="1700" b="1" i="0" u="none" strike="noStrike" cap="none">
                <a:solidFill>
                  <a:srgbClr val="000000"/>
                </a:solidFill>
                <a:latin typeface="Times New Roman"/>
                <a:ea typeface="Times New Roman"/>
                <a:cs typeface="Times New Roman"/>
                <a:sym typeface="Times New Roman"/>
              </a:rPr>
              <a:t>(B23.0)</a:t>
            </a:r>
            <a:endParaRPr sz="1700" b="1" i="0" u="none" strike="noStrike" cap="none">
              <a:solidFill>
                <a:srgbClr val="000000"/>
              </a:solidFill>
              <a:latin typeface="Times New Roman"/>
              <a:ea typeface="Times New Roman"/>
              <a:cs typeface="Times New Roman"/>
              <a:sym typeface="Times New Roman"/>
            </a:endParaRPr>
          </a:p>
          <a:p>
            <a:pPr marL="457200" marR="0" lvl="0" indent="-336550" algn="l" rtl="0">
              <a:lnSpc>
                <a:spcPct val="100000"/>
              </a:lnSpc>
              <a:spcBef>
                <a:spcPts val="0"/>
              </a:spcBef>
              <a:spcAft>
                <a:spcPts val="0"/>
              </a:spcAft>
              <a:buClr>
                <a:srgbClr val="000000"/>
              </a:buClr>
              <a:buSzPts val="1700"/>
              <a:buFont typeface="Times New Roman"/>
              <a:buChar char="-"/>
            </a:pPr>
            <a:r>
              <a:rPr lang="ru" sz="1700" b="1" i="0" u="none" strike="noStrike" cap="none">
                <a:solidFill>
                  <a:srgbClr val="000000"/>
                </a:solidFill>
                <a:latin typeface="Times New Roman"/>
                <a:ea typeface="Times New Roman"/>
                <a:cs typeface="Times New Roman"/>
                <a:sym typeface="Times New Roman"/>
              </a:rPr>
              <a:t>B21</a:t>
            </a:r>
            <a:r>
              <a:rPr lang="ru" sz="1700" b="0" i="0" u="none" strike="noStrike" cap="none">
                <a:solidFill>
                  <a:srgbClr val="000000"/>
                </a:solidFill>
                <a:latin typeface="Times New Roman"/>
                <a:ea typeface="Times New Roman"/>
                <a:cs typeface="Times New Roman"/>
                <a:sym typeface="Times New Roman"/>
              </a:rPr>
              <a:t> Хвороба, спричинена вірусом імунодефіциту людини [ВІЛ], що виявляється у вигляді злоякісних новоутворень</a:t>
            </a:r>
            <a:endParaRPr sz="1700" b="0" i="0" u="none" strike="noStrike" cap="none">
              <a:solidFill>
                <a:srgbClr val="000000"/>
              </a:solidFill>
              <a:latin typeface="Times New Roman"/>
              <a:ea typeface="Times New Roman"/>
              <a:cs typeface="Times New Roman"/>
              <a:sym typeface="Times New Roman"/>
            </a:endParaRPr>
          </a:p>
          <a:p>
            <a:pPr marL="457200" marR="0" lvl="0" indent="-336550" algn="l" rtl="0">
              <a:lnSpc>
                <a:spcPct val="100000"/>
              </a:lnSpc>
              <a:spcBef>
                <a:spcPts val="0"/>
              </a:spcBef>
              <a:spcAft>
                <a:spcPts val="0"/>
              </a:spcAft>
              <a:buClr>
                <a:srgbClr val="000000"/>
              </a:buClr>
              <a:buSzPts val="1700"/>
              <a:buFont typeface="Times New Roman"/>
              <a:buChar char="-"/>
            </a:pPr>
            <a:r>
              <a:rPr lang="ru" sz="1700" b="1" i="0" u="none" strike="noStrike" cap="none">
                <a:solidFill>
                  <a:srgbClr val="000000"/>
                </a:solidFill>
                <a:latin typeface="Times New Roman"/>
                <a:ea typeface="Times New Roman"/>
                <a:cs typeface="Times New Roman"/>
                <a:sym typeface="Times New Roman"/>
              </a:rPr>
              <a:t>B22</a:t>
            </a:r>
            <a:r>
              <a:rPr lang="ru" sz="1700" b="0" i="0" u="none" strike="noStrike" cap="none">
                <a:solidFill>
                  <a:srgbClr val="000000"/>
                </a:solidFill>
                <a:latin typeface="Times New Roman"/>
                <a:ea typeface="Times New Roman"/>
                <a:cs typeface="Times New Roman"/>
                <a:sym typeface="Times New Roman"/>
              </a:rPr>
              <a:t> Хвороба, спричинена вірусом імунодефіциту людини [ВІЛ], що виявляється у вигляді інших уточнених хвороб</a:t>
            </a:r>
            <a:endParaRPr sz="1700" b="0" i="0" u="none" strike="noStrike" cap="none">
              <a:solidFill>
                <a:srgbClr val="000000"/>
              </a:solidFill>
              <a:latin typeface="Times New Roman"/>
              <a:ea typeface="Times New Roman"/>
              <a:cs typeface="Times New Roman"/>
              <a:sym typeface="Times New Roman"/>
            </a:endParaRPr>
          </a:p>
          <a:p>
            <a:pPr marL="457200" marR="0" lvl="0" indent="-336550" algn="l" rtl="0">
              <a:lnSpc>
                <a:spcPct val="100000"/>
              </a:lnSpc>
              <a:spcBef>
                <a:spcPts val="0"/>
              </a:spcBef>
              <a:spcAft>
                <a:spcPts val="0"/>
              </a:spcAft>
              <a:buClr>
                <a:srgbClr val="000000"/>
              </a:buClr>
              <a:buSzPts val="1700"/>
              <a:buFont typeface="Times New Roman"/>
              <a:buChar char="-"/>
            </a:pPr>
            <a:r>
              <a:rPr lang="ru" sz="1700" b="1" i="0" u="none" strike="noStrike" cap="none">
                <a:solidFill>
                  <a:srgbClr val="000000"/>
                </a:solidFill>
                <a:latin typeface="Times New Roman"/>
                <a:ea typeface="Times New Roman"/>
                <a:cs typeface="Times New Roman"/>
                <a:sym typeface="Times New Roman"/>
              </a:rPr>
              <a:t>B23</a:t>
            </a:r>
            <a:r>
              <a:rPr lang="ru" sz="1700" b="0" i="0" u="none" strike="noStrike" cap="none">
                <a:solidFill>
                  <a:srgbClr val="000000"/>
                </a:solidFill>
                <a:latin typeface="Times New Roman"/>
                <a:ea typeface="Times New Roman"/>
                <a:cs typeface="Times New Roman"/>
                <a:sym typeface="Times New Roman"/>
              </a:rPr>
              <a:t> Хвороба, спричинена вірусом імунодефіциту людини [ВІЛ], що виявляється у вигляді інших станів</a:t>
            </a:r>
            <a:endParaRPr sz="1700" b="0" i="0" u="none" strike="noStrike" cap="none">
              <a:solidFill>
                <a:srgbClr val="000000"/>
              </a:solidFill>
              <a:latin typeface="Times New Roman"/>
              <a:ea typeface="Times New Roman"/>
              <a:cs typeface="Times New Roman"/>
              <a:sym typeface="Times New Roman"/>
            </a:endParaRPr>
          </a:p>
          <a:p>
            <a:pPr marL="457200" marR="0" lvl="0" indent="-336550" algn="l" rtl="0">
              <a:lnSpc>
                <a:spcPct val="100000"/>
              </a:lnSpc>
              <a:spcBef>
                <a:spcPts val="0"/>
              </a:spcBef>
              <a:spcAft>
                <a:spcPts val="0"/>
              </a:spcAft>
              <a:buClr>
                <a:srgbClr val="000000"/>
              </a:buClr>
              <a:buSzPts val="1700"/>
              <a:buFont typeface="Times New Roman"/>
              <a:buChar char="-"/>
            </a:pPr>
            <a:r>
              <a:rPr lang="ru" sz="1700" b="1" i="0" u="none" strike="noStrike" cap="none">
                <a:solidFill>
                  <a:srgbClr val="000000"/>
                </a:solidFill>
                <a:latin typeface="Times New Roman"/>
                <a:ea typeface="Times New Roman"/>
                <a:cs typeface="Times New Roman"/>
                <a:sym typeface="Times New Roman"/>
              </a:rPr>
              <a:t>B24</a:t>
            </a:r>
            <a:r>
              <a:rPr lang="ru" sz="1700" b="0" i="0" u="none" strike="noStrike" cap="none">
                <a:solidFill>
                  <a:srgbClr val="000000"/>
                </a:solidFill>
                <a:latin typeface="Times New Roman"/>
                <a:ea typeface="Times New Roman"/>
                <a:cs typeface="Times New Roman"/>
                <a:sym typeface="Times New Roman"/>
              </a:rPr>
              <a:t> Хвороба, спричинена вірусом імунодефіциту людини [ВІЛ], неуточнена</a:t>
            </a:r>
            <a:endParaRPr sz="1700" b="0" i="0" u="none" strike="noStrike" cap="none">
              <a:solidFill>
                <a:srgbClr val="000000"/>
              </a:solidFill>
              <a:latin typeface="Times New Roman"/>
              <a:ea typeface="Times New Roman"/>
              <a:cs typeface="Times New Roman"/>
              <a:sym typeface="Times New Roman"/>
            </a:endParaRPr>
          </a:p>
          <a:p>
            <a:pPr marL="45720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Синдром набутого імунодефіциту [СНІД] БДУ</a:t>
            </a:r>
            <a:endParaRPr sz="1700" b="0" i="0" u="none" strike="noStrike" cap="none">
              <a:solidFill>
                <a:srgbClr val="000000"/>
              </a:solidFill>
              <a:latin typeface="Times New Roman"/>
              <a:ea typeface="Times New Roman"/>
              <a:cs typeface="Times New Roman"/>
              <a:sym typeface="Times New Roman"/>
            </a:endParaRPr>
          </a:p>
          <a:p>
            <a:pPr marL="45720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СНІД-асоційований комплекс [САК] БДУ</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52"/>
          <p:cNvSpPr txBox="1"/>
          <p:nvPr/>
        </p:nvSpPr>
        <p:spPr>
          <a:xfrm>
            <a:off x="180869" y="552450"/>
            <a:ext cx="8810731" cy="34163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ru" sz="1800" b="1" i="0" u="none" strike="noStrike" cap="none">
                <a:solidFill>
                  <a:srgbClr val="202122"/>
                </a:solidFill>
                <a:latin typeface="Times New Roman"/>
                <a:ea typeface="Times New Roman"/>
                <a:cs typeface="Times New Roman"/>
                <a:sym typeface="Times New Roman"/>
              </a:rPr>
              <a:t>     МКХ-11 </a:t>
            </a:r>
            <a:r>
              <a:rPr lang="ru" sz="1800" b="0" i="0" u="none" strike="noStrike" cap="none">
                <a:solidFill>
                  <a:srgbClr val="202122"/>
                </a:solidFill>
                <a:latin typeface="Times New Roman"/>
                <a:ea typeface="Times New Roman"/>
                <a:cs typeface="Times New Roman"/>
                <a:sym typeface="Times New Roman"/>
              </a:rPr>
              <a:t>була представлена на 144-му засіданні Виконавчої ради у січні 2019 року і затверджена в рамках 72 сесії Всесвітньої асамблеї охорони здоров'я (ВАОЗ) у травні 2019 року.</a:t>
            </a:r>
            <a:endParaRPr/>
          </a:p>
          <a:p>
            <a:pPr marL="0" marR="0" lvl="0" indent="0" algn="just" rtl="0">
              <a:lnSpc>
                <a:spcPct val="100000"/>
              </a:lnSpc>
              <a:spcBef>
                <a:spcPts val="0"/>
              </a:spcBef>
              <a:spcAft>
                <a:spcPts val="0"/>
              </a:spcAft>
              <a:buNone/>
            </a:pPr>
            <a:r>
              <a:rPr lang="ru" sz="1800" b="0" i="0" u="none" strike="noStrike" cap="none">
                <a:solidFill>
                  <a:srgbClr val="202122"/>
                </a:solidFill>
                <a:latin typeface="Times New Roman"/>
                <a:ea typeface="Times New Roman"/>
                <a:cs typeface="Times New Roman"/>
                <a:sym typeface="Times New Roman"/>
              </a:rPr>
              <a:t>      Перехід на нову класифікацію рекомендований ВООЗ з 1 січня 2022 року, перехідний період продовжено до 2027 року. На думку ВООЗ, країни не відразу перейдуть на нього через підготовку фахівців і через те, що деякі країни досі використовують МКХ-9</a:t>
            </a:r>
            <a:r>
              <a:rPr lang="ru" sz="1800" b="0" i="0" u="none" strike="noStrike" cap="none" baseline="30000">
                <a:solidFill>
                  <a:srgbClr val="0645AD"/>
                </a:solidFill>
                <a:latin typeface="Times New Roman"/>
                <a:ea typeface="Times New Roman"/>
                <a:cs typeface="Times New Roman"/>
                <a:sym typeface="Times New Roman"/>
              </a:rPr>
              <a:t>.</a:t>
            </a:r>
            <a:endParaRPr sz="1800" b="0" i="0" u="none" strike="noStrike" cap="none" baseline="30000">
              <a:solidFill>
                <a:srgbClr val="0645AD"/>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None/>
            </a:pPr>
            <a:r>
              <a:rPr lang="ru" sz="1800" b="0" i="0" u="none" strike="noStrike" cap="none">
                <a:solidFill>
                  <a:srgbClr val="202122"/>
                </a:solidFill>
                <a:latin typeface="Times New Roman"/>
                <a:ea typeface="Times New Roman"/>
                <a:cs typeface="Times New Roman"/>
                <a:sym typeface="Times New Roman"/>
              </a:rPr>
              <a:t>      Головною метою введення нової редакції МКХ було спростити її використання.           Одинадцята редакція оновлена відповідно до досягнень в науці та медичній практиці. Також вона може бути легко розміщена в комп'ютерних програмах.</a:t>
            </a:r>
            <a:endParaRPr/>
          </a:p>
          <a:p>
            <a:pPr marL="0" marR="0" lvl="0" indent="0" algn="l" rtl="0">
              <a:lnSpc>
                <a:spcPct val="100000"/>
              </a:lnSpc>
              <a:spcBef>
                <a:spcPts val="0"/>
              </a:spcBef>
              <a:spcAft>
                <a:spcPts val="0"/>
              </a:spcAft>
              <a:buNone/>
            </a:pPr>
            <a:endParaRPr sz="1800" b="0" i="0" u="none" strike="noStrike" cap="none">
              <a:solidFill>
                <a:srgbClr val="202122"/>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8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53"/>
          <p:cNvSpPr txBox="1"/>
          <p:nvPr/>
        </p:nvSpPr>
        <p:spPr>
          <a:xfrm>
            <a:off x="603100" y="-12700"/>
            <a:ext cx="7805700" cy="403184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2800"/>
              <a:buFont typeface="Arial"/>
              <a:buNone/>
            </a:pPr>
            <a:r>
              <a:rPr lang="ru" sz="2800" b="1" i="0" u="none" strike="noStrike" cap="none">
                <a:solidFill>
                  <a:srgbClr val="000000"/>
                </a:solidFill>
                <a:latin typeface="Times New Roman"/>
                <a:ea typeface="Times New Roman"/>
                <a:cs typeface="Times New Roman"/>
                <a:sym typeface="Times New Roman"/>
              </a:rPr>
              <a:t>Опортуністичні інфекції </a:t>
            </a:r>
            <a:r>
              <a:rPr lang="ru" sz="2800" b="0" i="0" u="none" strike="noStrike" cap="none">
                <a:solidFill>
                  <a:srgbClr val="000000"/>
                </a:solidFill>
                <a:latin typeface="Times New Roman"/>
                <a:ea typeface="Times New Roman"/>
                <a:cs typeface="Times New Roman"/>
                <a:sym typeface="Times New Roman"/>
              </a:rPr>
              <a:t>- це інфекції, викликані умовно-патогенними мікроорганізмами, які є нормальними мешканцями організму, і в нормальних умовах не здатні викликати захворювання</a:t>
            </a:r>
            <a:r>
              <a:rPr lang="ru" sz="1400" b="0" i="0" u="none" strike="noStrike" cap="none">
                <a:solidFill>
                  <a:srgbClr val="000000"/>
                </a:solidFill>
                <a:latin typeface="Arial"/>
                <a:ea typeface="Arial"/>
                <a:cs typeface="Arial"/>
                <a:sym typeface="Arial"/>
              </a:rPr>
              <a:t>.</a:t>
            </a:r>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Термін «опортуністичний» від латинського «той, якій пристосовується», «користується випадком».</a:t>
            </a:r>
            <a:endParaRPr sz="18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4"/>
          <p:cNvSpPr txBox="1">
            <a:spLocks noGrp="1"/>
          </p:cNvSpPr>
          <p:nvPr>
            <p:ph type="title"/>
          </p:nvPr>
        </p:nvSpPr>
        <p:spPr>
          <a:xfrm>
            <a:off x="311700" y="228600"/>
            <a:ext cx="8520600" cy="624952"/>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ru">
                <a:latin typeface="Times New Roman"/>
                <a:ea typeface="Times New Roman"/>
                <a:cs typeface="Times New Roman"/>
                <a:sym typeface="Times New Roman"/>
              </a:rPr>
              <a:t>Туберкульоз легень</a:t>
            </a:r>
            <a:endParaRPr>
              <a:latin typeface="Times New Roman"/>
              <a:ea typeface="Times New Roman"/>
              <a:cs typeface="Times New Roman"/>
              <a:sym typeface="Times New Roman"/>
            </a:endParaRPr>
          </a:p>
        </p:txBody>
      </p:sp>
      <p:sp>
        <p:nvSpPr>
          <p:cNvPr id="337" name="Google Shape;337;p54"/>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sp>
        <p:nvSpPr>
          <p:cNvPr id="338" name="Google Shape;338;p54"/>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339" name="Google Shape;339;p54"/>
          <p:cNvPicPr preferRelativeResize="0"/>
          <p:nvPr/>
        </p:nvPicPr>
        <p:blipFill rotWithShape="1">
          <a:blip r:embed="rId3">
            <a:alphaModFix/>
          </a:blip>
          <a:srcRect/>
          <a:stretch/>
        </p:blipFill>
        <p:spPr>
          <a:xfrm>
            <a:off x="436125" y="894001"/>
            <a:ext cx="3875475" cy="3674874"/>
          </a:xfrm>
          <a:prstGeom prst="rect">
            <a:avLst/>
          </a:prstGeom>
          <a:noFill/>
          <a:ln>
            <a:noFill/>
          </a:ln>
        </p:spPr>
      </p:pic>
      <p:pic>
        <p:nvPicPr>
          <p:cNvPr id="340" name="Google Shape;340;p54"/>
          <p:cNvPicPr preferRelativeResize="0"/>
          <p:nvPr/>
        </p:nvPicPr>
        <p:blipFill rotWithShape="1">
          <a:blip r:embed="rId4">
            <a:alphaModFix/>
          </a:blip>
          <a:srcRect/>
          <a:stretch/>
        </p:blipFill>
        <p:spPr>
          <a:xfrm>
            <a:off x="4832400" y="894000"/>
            <a:ext cx="3999901" cy="371532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a:latin typeface="Times New Roman"/>
                <a:ea typeface="Times New Roman"/>
                <a:cs typeface="Times New Roman"/>
                <a:sym typeface="Times New Roman"/>
              </a:rPr>
              <a:t>Пневмоцистна пневмонія</a:t>
            </a:r>
            <a:endParaRPr>
              <a:latin typeface="Times New Roman"/>
              <a:ea typeface="Times New Roman"/>
              <a:cs typeface="Times New Roman"/>
              <a:sym typeface="Times New Roman"/>
            </a:endParaRPr>
          </a:p>
        </p:txBody>
      </p:sp>
      <p:sp>
        <p:nvSpPr>
          <p:cNvPr id="346" name="Google Shape;346;p5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ru" sz="1800">
                <a:latin typeface="Times New Roman"/>
                <a:ea typeface="Times New Roman"/>
                <a:cs typeface="Times New Roman"/>
                <a:sym typeface="Times New Roman"/>
              </a:rPr>
              <a:t>Pneumocystis jiroveci</a:t>
            </a:r>
            <a:endParaRPr sz="1800">
              <a:latin typeface="Times New Roman"/>
              <a:ea typeface="Times New Roman"/>
              <a:cs typeface="Times New Roman"/>
              <a:sym typeface="Times New Roman"/>
            </a:endParaRPr>
          </a:p>
          <a:p>
            <a:pPr marL="0" lvl="0" indent="0" algn="l" rtl="0">
              <a:lnSpc>
                <a:spcPct val="115000"/>
              </a:lnSpc>
              <a:spcBef>
                <a:spcPts val="1200"/>
              </a:spcBef>
              <a:spcAft>
                <a:spcPts val="0"/>
              </a:spcAft>
              <a:buClr>
                <a:schemeClr val="dk1"/>
              </a:buClr>
              <a:buSzPts val="1100"/>
              <a:buFont typeface="Arial"/>
              <a:buNone/>
            </a:pPr>
            <a:r>
              <a:rPr lang="ru" sz="1800">
                <a:latin typeface="Times New Roman"/>
                <a:ea typeface="Times New Roman"/>
                <a:cs typeface="Times New Roman"/>
                <a:sym typeface="Times New Roman"/>
              </a:rPr>
              <a:t>Класична тріада симптомів – сухий кашель, субфебрильна температура та задишка при фізичному навантаженні. Швидка декомпенсація, дихальна недостатність, що потребує ШВЛ.</a:t>
            </a:r>
            <a:endParaRPr sz="1800">
              <a:latin typeface="Times New Roman"/>
              <a:ea typeface="Times New Roman"/>
              <a:cs typeface="Times New Roman"/>
              <a:sym typeface="Times New Roman"/>
            </a:endParaRPr>
          </a:p>
          <a:p>
            <a:pPr marL="0" lvl="0" indent="0" algn="l" rtl="0">
              <a:lnSpc>
                <a:spcPct val="115000"/>
              </a:lnSpc>
              <a:spcBef>
                <a:spcPts val="1200"/>
              </a:spcBef>
              <a:spcAft>
                <a:spcPts val="1200"/>
              </a:spcAft>
              <a:buSzPts val="1400"/>
              <a:buNone/>
            </a:pPr>
            <a:endParaRPr/>
          </a:p>
        </p:txBody>
      </p:sp>
      <p:sp>
        <p:nvSpPr>
          <p:cNvPr id="347" name="Google Shape;347;p5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348" name="Google Shape;348;p55"/>
          <p:cNvPicPr preferRelativeResize="0"/>
          <p:nvPr/>
        </p:nvPicPr>
        <p:blipFill rotWithShape="1">
          <a:blip r:embed="rId3">
            <a:alphaModFix/>
          </a:blip>
          <a:srcRect/>
          <a:stretch/>
        </p:blipFill>
        <p:spPr>
          <a:xfrm>
            <a:off x="4832400" y="1120150"/>
            <a:ext cx="3955500" cy="36356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5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ru" sz="2000">
                <a:latin typeface="Times New Roman"/>
                <a:ea typeface="Times New Roman"/>
                <a:cs typeface="Times New Roman"/>
                <a:sym typeface="Times New Roman"/>
              </a:rPr>
              <a:t>Герпетичне ураження шкіри та слизових оболонок, спричинена HSV-1</a:t>
            </a:r>
            <a:endParaRPr sz="2000">
              <a:latin typeface="Times New Roman"/>
              <a:ea typeface="Times New Roman"/>
              <a:cs typeface="Times New Roman"/>
              <a:sym typeface="Times New Roman"/>
            </a:endParaRPr>
          </a:p>
        </p:txBody>
      </p:sp>
      <p:sp>
        <p:nvSpPr>
          <p:cNvPr id="354" name="Google Shape;354;p5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sp>
        <p:nvSpPr>
          <p:cNvPr id="355" name="Google Shape;355;p5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356" name="Google Shape;356;p56"/>
          <p:cNvPicPr preferRelativeResize="0"/>
          <p:nvPr/>
        </p:nvPicPr>
        <p:blipFill rotWithShape="1">
          <a:blip r:embed="rId3">
            <a:alphaModFix/>
          </a:blip>
          <a:srcRect/>
          <a:stretch/>
        </p:blipFill>
        <p:spPr>
          <a:xfrm>
            <a:off x="311700" y="1173725"/>
            <a:ext cx="3999899" cy="3373901"/>
          </a:xfrm>
          <a:prstGeom prst="rect">
            <a:avLst/>
          </a:prstGeom>
          <a:noFill/>
          <a:ln>
            <a:noFill/>
          </a:ln>
        </p:spPr>
      </p:pic>
      <p:pic>
        <p:nvPicPr>
          <p:cNvPr id="357" name="Google Shape;357;p56"/>
          <p:cNvPicPr preferRelativeResize="0"/>
          <p:nvPr/>
        </p:nvPicPr>
        <p:blipFill rotWithShape="1">
          <a:blip r:embed="rId4">
            <a:alphaModFix/>
          </a:blip>
          <a:srcRect/>
          <a:stretch/>
        </p:blipFill>
        <p:spPr>
          <a:xfrm>
            <a:off x="4832400" y="1152475"/>
            <a:ext cx="3999899" cy="34164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57"/>
          <p:cNvSpPr txBox="1">
            <a:spLocks noGrp="1"/>
          </p:cNvSpPr>
          <p:nvPr>
            <p:ph type="title"/>
          </p:nvPr>
        </p:nvSpPr>
        <p:spPr>
          <a:xfrm>
            <a:off x="311700" y="445025"/>
            <a:ext cx="8520600" cy="9420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54368"/>
              <a:buFont typeface="Arial"/>
              <a:buNone/>
            </a:pPr>
            <a:r>
              <a:rPr lang="ru" sz="2021">
                <a:latin typeface="Times New Roman"/>
                <a:ea typeface="Times New Roman"/>
                <a:cs typeface="Times New Roman"/>
                <a:sym typeface="Times New Roman"/>
              </a:rPr>
              <a:t>Причина – гриби роду Malassezia</a:t>
            </a:r>
            <a:endParaRPr sz="2021">
              <a:latin typeface="Times New Roman"/>
              <a:ea typeface="Times New Roman"/>
              <a:cs typeface="Times New Roman"/>
              <a:sym typeface="Times New Roman"/>
            </a:endParaRPr>
          </a:p>
          <a:p>
            <a:pPr marL="0" lvl="0" indent="0" algn="ctr" rtl="0">
              <a:lnSpc>
                <a:spcPct val="100000"/>
              </a:lnSpc>
              <a:spcBef>
                <a:spcPts val="0"/>
              </a:spcBef>
              <a:spcAft>
                <a:spcPts val="0"/>
              </a:spcAft>
              <a:buClr>
                <a:schemeClr val="dk1"/>
              </a:buClr>
              <a:buSzPct val="31730"/>
              <a:buFont typeface="Arial"/>
              <a:buNone/>
            </a:pPr>
            <a:r>
              <a:rPr lang="ru" sz="3466">
                <a:latin typeface="Times New Roman"/>
                <a:ea typeface="Times New Roman"/>
                <a:cs typeface="Times New Roman"/>
                <a:sym typeface="Times New Roman"/>
              </a:rPr>
              <a:t>Себорейний дерматит</a:t>
            </a:r>
            <a:endParaRPr sz="3466">
              <a:latin typeface="Times New Roman"/>
              <a:ea typeface="Times New Roman"/>
              <a:cs typeface="Times New Roman"/>
              <a:sym typeface="Times New Roman"/>
            </a:endParaRPr>
          </a:p>
          <a:p>
            <a:pPr marL="0" lvl="0" indent="0" algn="l" rtl="0">
              <a:lnSpc>
                <a:spcPct val="100000"/>
              </a:lnSpc>
              <a:spcBef>
                <a:spcPts val="0"/>
              </a:spcBef>
              <a:spcAft>
                <a:spcPts val="0"/>
              </a:spcAft>
              <a:buSzPct val="111111"/>
              <a:buNone/>
            </a:pPr>
            <a:endParaRPr/>
          </a:p>
        </p:txBody>
      </p:sp>
      <p:pic>
        <p:nvPicPr>
          <p:cNvPr id="363" name="Google Shape;363;p57"/>
          <p:cNvPicPr preferRelativeResize="0"/>
          <p:nvPr/>
        </p:nvPicPr>
        <p:blipFill rotWithShape="1">
          <a:blip r:embed="rId3">
            <a:alphaModFix/>
          </a:blip>
          <a:srcRect/>
          <a:stretch/>
        </p:blipFill>
        <p:spPr>
          <a:xfrm>
            <a:off x="152400" y="1539425"/>
            <a:ext cx="4043390" cy="3451675"/>
          </a:xfrm>
          <a:prstGeom prst="rect">
            <a:avLst/>
          </a:prstGeom>
          <a:noFill/>
          <a:ln>
            <a:noFill/>
          </a:ln>
        </p:spPr>
      </p:pic>
      <p:pic>
        <p:nvPicPr>
          <p:cNvPr id="364" name="Google Shape;364;p57"/>
          <p:cNvPicPr preferRelativeResize="0"/>
          <p:nvPr/>
        </p:nvPicPr>
        <p:blipFill rotWithShape="1">
          <a:blip r:embed="rId4">
            <a:alphaModFix/>
          </a:blip>
          <a:srcRect/>
          <a:stretch/>
        </p:blipFill>
        <p:spPr>
          <a:xfrm>
            <a:off x="4348190" y="1539425"/>
            <a:ext cx="4043390" cy="34516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5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a:latin typeface="Times New Roman"/>
                <a:ea typeface="Times New Roman"/>
                <a:cs typeface="Times New Roman"/>
                <a:sym typeface="Times New Roman"/>
              </a:rPr>
              <a:t>Оперезуючий герпес</a:t>
            </a:r>
            <a:endParaRPr>
              <a:latin typeface="Times New Roman"/>
              <a:ea typeface="Times New Roman"/>
              <a:cs typeface="Times New Roman"/>
              <a:sym typeface="Times New Roman"/>
            </a:endParaRPr>
          </a:p>
        </p:txBody>
      </p:sp>
      <p:sp>
        <p:nvSpPr>
          <p:cNvPr id="370" name="Google Shape;370;p58"/>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sp>
        <p:nvSpPr>
          <p:cNvPr id="371" name="Google Shape;371;p58"/>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372" name="Google Shape;372;p58"/>
          <p:cNvPicPr preferRelativeResize="0"/>
          <p:nvPr/>
        </p:nvPicPr>
        <p:blipFill rotWithShape="1">
          <a:blip r:embed="rId3">
            <a:alphaModFix/>
          </a:blip>
          <a:srcRect/>
          <a:stretch/>
        </p:blipFill>
        <p:spPr>
          <a:xfrm>
            <a:off x="311700" y="1152475"/>
            <a:ext cx="3999900" cy="3416400"/>
          </a:xfrm>
          <a:prstGeom prst="rect">
            <a:avLst/>
          </a:prstGeom>
          <a:noFill/>
          <a:ln>
            <a:noFill/>
          </a:ln>
        </p:spPr>
      </p:pic>
      <p:pic>
        <p:nvPicPr>
          <p:cNvPr id="373" name="Google Shape;373;p58"/>
          <p:cNvPicPr preferRelativeResize="0"/>
          <p:nvPr/>
        </p:nvPicPr>
        <p:blipFill rotWithShape="1">
          <a:blip r:embed="rId4">
            <a:alphaModFix/>
          </a:blip>
          <a:srcRect/>
          <a:stretch/>
        </p:blipFill>
        <p:spPr>
          <a:xfrm>
            <a:off x="4832400" y="1152475"/>
            <a:ext cx="3999900" cy="3462174"/>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pic>
        <p:nvPicPr>
          <p:cNvPr id="378" name="Google Shape;378;p59"/>
          <p:cNvPicPr preferRelativeResize="0"/>
          <p:nvPr/>
        </p:nvPicPr>
        <p:blipFill rotWithShape="1">
          <a:blip r:embed="rId3">
            <a:alphaModFix/>
          </a:blip>
          <a:srcRect/>
          <a:stretch/>
        </p:blipFill>
        <p:spPr>
          <a:xfrm>
            <a:off x="152400" y="152400"/>
            <a:ext cx="8859500" cy="479295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6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a:latin typeface="Times New Roman"/>
                <a:ea typeface="Times New Roman"/>
                <a:cs typeface="Times New Roman"/>
                <a:sym typeface="Times New Roman"/>
              </a:rPr>
              <a:t>Волохата лейкоплакія язика</a:t>
            </a:r>
            <a:endParaRPr>
              <a:latin typeface="Times New Roman"/>
              <a:ea typeface="Times New Roman"/>
              <a:cs typeface="Times New Roman"/>
              <a:sym typeface="Times New Roman"/>
            </a:endParaRPr>
          </a:p>
        </p:txBody>
      </p:sp>
      <p:sp>
        <p:nvSpPr>
          <p:cNvPr id="384" name="Google Shape;384;p60"/>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85" name="Google Shape;385;p60"/>
          <p:cNvPicPr preferRelativeResize="0"/>
          <p:nvPr/>
        </p:nvPicPr>
        <p:blipFill rotWithShape="1">
          <a:blip r:embed="rId3">
            <a:alphaModFix/>
          </a:blip>
          <a:srcRect/>
          <a:stretch/>
        </p:blipFill>
        <p:spPr>
          <a:xfrm>
            <a:off x="1593875" y="1170125"/>
            <a:ext cx="5496749" cy="2939501"/>
          </a:xfrm>
          <a:prstGeom prst="rect">
            <a:avLst/>
          </a:prstGeom>
          <a:noFill/>
          <a:ln>
            <a:noFill/>
          </a:ln>
        </p:spPr>
      </p:pic>
      <p:sp>
        <p:nvSpPr>
          <p:cNvPr id="386" name="Google Shape;386;p60"/>
          <p:cNvSpPr txBox="1"/>
          <p:nvPr/>
        </p:nvSpPr>
        <p:spPr>
          <a:xfrm>
            <a:off x="311700" y="4169950"/>
            <a:ext cx="85206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a:solidFill>
                  <a:srgbClr val="000000"/>
                </a:solidFill>
                <a:latin typeface="Times New Roman"/>
                <a:ea typeface="Times New Roman"/>
                <a:cs typeface="Times New Roman"/>
                <a:sym typeface="Times New Roman"/>
              </a:rPr>
              <a:t>Волохата лейкоплакія – це хвороба, що розвивається на слизовій оболонці ротової порожнини. Вона викликається вірусом Епштейна-Барра</a:t>
            </a: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ru" sz="2400">
                <a:latin typeface="Times New Roman"/>
                <a:ea typeface="Times New Roman"/>
                <a:cs typeface="Times New Roman"/>
                <a:sym typeface="Times New Roman"/>
              </a:rPr>
              <a:t>Грибкові поразки</a:t>
            </a:r>
            <a:endParaRPr sz="2400">
              <a:latin typeface="Times New Roman"/>
              <a:ea typeface="Times New Roman"/>
              <a:cs typeface="Times New Roman"/>
              <a:sym typeface="Times New Roman"/>
            </a:endParaRPr>
          </a:p>
        </p:txBody>
      </p:sp>
      <p:sp>
        <p:nvSpPr>
          <p:cNvPr id="392" name="Google Shape;392;p6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sp>
        <p:nvSpPr>
          <p:cNvPr id="393" name="Google Shape;393;p6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394" name="Google Shape;394;p61"/>
          <p:cNvPicPr preferRelativeResize="0"/>
          <p:nvPr/>
        </p:nvPicPr>
        <p:blipFill rotWithShape="1">
          <a:blip r:embed="rId3">
            <a:alphaModFix/>
          </a:blip>
          <a:srcRect/>
          <a:stretch/>
        </p:blipFill>
        <p:spPr>
          <a:xfrm>
            <a:off x="311700" y="1153400"/>
            <a:ext cx="4163174" cy="3414550"/>
          </a:xfrm>
          <a:prstGeom prst="rect">
            <a:avLst/>
          </a:prstGeom>
          <a:noFill/>
          <a:ln>
            <a:noFill/>
          </a:ln>
        </p:spPr>
      </p:pic>
      <p:pic>
        <p:nvPicPr>
          <p:cNvPr id="395" name="Google Shape;395;p61"/>
          <p:cNvPicPr preferRelativeResize="0"/>
          <p:nvPr/>
        </p:nvPicPr>
        <p:blipFill rotWithShape="1">
          <a:blip r:embed="rId4">
            <a:alphaModFix/>
          </a:blip>
          <a:srcRect/>
          <a:stretch/>
        </p:blipFill>
        <p:spPr>
          <a:xfrm>
            <a:off x="4830231" y="1152475"/>
            <a:ext cx="4002069" cy="34164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6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a:latin typeface="Times New Roman"/>
                <a:ea typeface="Times New Roman"/>
                <a:cs typeface="Times New Roman"/>
                <a:sym typeface="Times New Roman"/>
              </a:rPr>
              <a:t>Кандидоз ротової порожнини</a:t>
            </a:r>
            <a:endParaRPr>
              <a:latin typeface="Times New Roman"/>
              <a:ea typeface="Times New Roman"/>
              <a:cs typeface="Times New Roman"/>
              <a:sym typeface="Times New Roman"/>
            </a:endParaRPr>
          </a:p>
        </p:txBody>
      </p:sp>
      <p:sp>
        <p:nvSpPr>
          <p:cNvPr id="401" name="Google Shape;401;p62"/>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sp>
        <p:nvSpPr>
          <p:cNvPr id="402" name="Google Shape;402;p62"/>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403" name="Google Shape;403;p62"/>
          <p:cNvPicPr preferRelativeResize="0"/>
          <p:nvPr/>
        </p:nvPicPr>
        <p:blipFill rotWithShape="1">
          <a:blip r:embed="rId3">
            <a:alphaModFix/>
          </a:blip>
          <a:srcRect/>
          <a:stretch/>
        </p:blipFill>
        <p:spPr>
          <a:xfrm>
            <a:off x="390076" y="1097650"/>
            <a:ext cx="3934521" cy="3519699"/>
          </a:xfrm>
          <a:prstGeom prst="rect">
            <a:avLst/>
          </a:prstGeom>
          <a:noFill/>
          <a:ln>
            <a:noFill/>
          </a:ln>
        </p:spPr>
      </p:pic>
      <p:pic>
        <p:nvPicPr>
          <p:cNvPr id="404" name="Google Shape;404;p62"/>
          <p:cNvPicPr preferRelativeResize="0"/>
          <p:nvPr/>
        </p:nvPicPr>
        <p:blipFill rotWithShape="1">
          <a:blip r:embed="rId4">
            <a:alphaModFix/>
          </a:blip>
          <a:srcRect/>
          <a:stretch/>
        </p:blipFill>
        <p:spPr>
          <a:xfrm>
            <a:off x="4832400" y="1097650"/>
            <a:ext cx="3999900" cy="3471224"/>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6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a:latin typeface="Times New Roman"/>
                <a:ea typeface="Times New Roman"/>
                <a:cs typeface="Times New Roman"/>
                <a:sym typeface="Times New Roman"/>
              </a:rPr>
              <a:t>Криптококоз</a:t>
            </a:r>
            <a:endParaRPr>
              <a:latin typeface="Times New Roman"/>
              <a:ea typeface="Times New Roman"/>
              <a:cs typeface="Times New Roman"/>
              <a:sym typeface="Times New Roman"/>
            </a:endParaRPr>
          </a:p>
        </p:txBody>
      </p:sp>
      <p:sp>
        <p:nvSpPr>
          <p:cNvPr id="410" name="Google Shape;410;p63"/>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sp>
        <p:nvSpPr>
          <p:cNvPr id="411" name="Google Shape;411;p63"/>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412" name="Google Shape;412;p63"/>
          <p:cNvPicPr preferRelativeResize="0"/>
          <p:nvPr/>
        </p:nvPicPr>
        <p:blipFill rotWithShape="1">
          <a:blip r:embed="rId3">
            <a:alphaModFix/>
          </a:blip>
          <a:srcRect/>
          <a:stretch/>
        </p:blipFill>
        <p:spPr>
          <a:xfrm>
            <a:off x="362850" y="1152475"/>
            <a:ext cx="3948750" cy="3416399"/>
          </a:xfrm>
          <a:prstGeom prst="rect">
            <a:avLst/>
          </a:prstGeom>
          <a:noFill/>
          <a:ln>
            <a:noFill/>
          </a:ln>
        </p:spPr>
      </p:pic>
      <p:pic>
        <p:nvPicPr>
          <p:cNvPr id="413" name="Google Shape;413;p63"/>
          <p:cNvPicPr preferRelativeResize="0"/>
          <p:nvPr/>
        </p:nvPicPr>
        <p:blipFill rotWithShape="1">
          <a:blip r:embed="rId4">
            <a:alphaModFix/>
          </a:blip>
          <a:srcRect/>
          <a:stretch/>
        </p:blipFill>
        <p:spPr>
          <a:xfrm>
            <a:off x="4832400" y="1152475"/>
            <a:ext cx="3999899" cy="3416399"/>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64"/>
          <p:cNvSpPr txBox="1">
            <a:spLocks noGrp="1"/>
          </p:cNvSpPr>
          <p:nvPr>
            <p:ph type="title"/>
          </p:nvPr>
        </p:nvSpPr>
        <p:spPr>
          <a:xfrm>
            <a:off x="311700" y="445025"/>
            <a:ext cx="8520600" cy="779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ru" sz="1400">
                <a:latin typeface="Times New Roman"/>
                <a:ea typeface="Times New Roman"/>
                <a:cs typeface="Times New Roman"/>
                <a:sym typeface="Times New Roman"/>
              </a:rPr>
              <a:t>ВІЛ-асоційований криптококовий менінгіт – це важка грибкова інфекція мозку та його оболонок, що спричиняє близько 15% смертей, пов'язаних з ВІЛ, у всьому світі.</a:t>
            </a:r>
            <a:endParaRPr sz="1400">
              <a:latin typeface="Times New Roman"/>
              <a:ea typeface="Times New Roman"/>
              <a:cs typeface="Times New Roman"/>
              <a:sym typeface="Times New Roman"/>
            </a:endParaRPr>
          </a:p>
        </p:txBody>
      </p:sp>
      <p:sp>
        <p:nvSpPr>
          <p:cNvPr id="419" name="Google Shape;419;p64"/>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sp>
        <p:nvSpPr>
          <p:cNvPr id="420" name="Google Shape;420;p64"/>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421" name="Google Shape;421;p64"/>
          <p:cNvPicPr preferRelativeResize="0"/>
          <p:nvPr/>
        </p:nvPicPr>
        <p:blipFill rotWithShape="1">
          <a:blip r:embed="rId3">
            <a:alphaModFix/>
          </a:blip>
          <a:srcRect/>
          <a:stretch/>
        </p:blipFill>
        <p:spPr>
          <a:xfrm>
            <a:off x="235850" y="952500"/>
            <a:ext cx="8636000" cy="3795474"/>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6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a:latin typeface="Times New Roman"/>
                <a:ea typeface="Times New Roman"/>
                <a:cs typeface="Times New Roman"/>
                <a:sym typeface="Times New Roman"/>
              </a:rPr>
              <a:t>Токсоплазмоз головного мозку</a:t>
            </a:r>
            <a:endParaRPr>
              <a:latin typeface="Times New Roman"/>
              <a:ea typeface="Times New Roman"/>
              <a:cs typeface="Times New Roman"/>
              <a:sym typeface="Times New Roman"/>
            </a:endParaRPr>
          </a:p>
        </p:txBody>
      </p:sp>
      <p:sp>
        <p:nvSpPr>
          <p:cNvPr id="427" name="Google Shape;427;p6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sp>
        <p:nvSpPr>
          <p:cNvPr id="428" name="Google Shape;428;p6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429" name="Google Shape;429;p65"/>
          <p:cNvPicPr preferRelativeResize="0"/>
          <p:nvPr/>
        </p:nvPicPr>
        <p:blipFill rotWithShape="1">
          <a:blip r:embed="rId3">
            <a:alphaModFix/>
          </a:blip>
          <a:srcRect t="-11433" b="-22919"/>
          <a:stretch/>
        </p:blipFill>
        <p:spPr>
          <a:xfrm>
            <a:off x="4832400" y="762000"/>
            <a:ext cx="3876174" cy="4590150"/>
          </a:xfrm>
          <a:prstGeom prst="rect">
            <a:avLst/>
          </a:prstGeom>
          <a:noFill/>
          <a:ln>
            <a:noFill/>
          </a:ln>
        </p:spPr>
      </p:pic>
      <p:pic>
        <p:nvPicPr>
          <p:cNvPr id="430" name="Google Shape;430;p65"/>
          <p:cNvPicPr preferRelativeResize="0"/>
          <p:nvPr/>
        </p:nvPicPr>
        <p:blipFill rotWithShape="1">
          <a:blip r:embed="rId4">
            <a:alphaModFix/>
          </a:blip>
          <a:srcRect/>
          <a:stretch/>
        </p:blipFill>
        <p:spPr>
          <a:xfrm>
            <a:off x="311700" y="1017725"/>
            <a:ext cx="3999899" cy="3551151"/>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6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ru">
                <a:latin typeface="Times New Roman"/>
                <a:ea typeface="Times New Roman"/>
                <a:cs typeface="Times New Roman"/>
                <a:sym typeface="Times New Roman"/>
              </a:rPr>
              <a:t>Кахексія</a:t>
            </a:r>
            <a:endParaRPr>
              <a:latin typeface="Times New Roman"/>
              <a:ea typeface="Times New Roman"/>
              <a:cs typeface="Times New Roman"/>
              <a:sym typeface="Times New Roman"/>
            </a:endParaRPr>
          </a:p>
        </p:txBody>
      </p:sp>
      <p:sp>
        <p:nvSpPr>
          <p:cNvPr id="436" name="Google Shape;436;p6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437" name="Google Shape;437;p66"/>
          <p:cNvPicPr preferRelativeResize="0"/>
          <p:nvPr/>
        </p:nvPicPr>
        <p:blipFill rotWithShape="1">
          <a:blip r:embed="rId3">
            <a:alphaModFix/>
          </a:blip>
          <a:srcRect/>
          <a:stretch/>
        </p:blipFill>
        <p:spPr>
          <a:xfrm>
            <a:off x="362850" y="1152475"/>
            <a:ext cx="4481299" cy="346487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pic>
        <p:nvPicPr>
          <p:cNvPr id="442" name="Google Shape;442;p67"/>
          <p:cNvPicPr preferRelativeResize="0"/>
          <p:nvPr/>
        </p:nvPicPr>
        <p:blipFill rotWithShape="1">
          <a:blip r:embed="rId3">
            <a:alphaModFix/>
          </a:blip>
          <a:srcRect/>
          <a:stretch/>
        </p:blipFill>
        <p:spPr>
          <a:xfrm>
            <a:off x="63500" y="300881"/>
            <a:ext cx="4622800" cy="4541738"/>
          </a:xfrm>
          <a:prstGeom prst="rect">
            <a:avLst/>
          </a:prstGeom>
          <a:noFill/>
          <a:ln>
            <a:noFill/>
          </a:ln>
        </p:spPr>
      </p:pic>
      <p:sp>
        <p:nvSpPr>
          <p:cNvPr id="443" name="Google Shape;443;p67"/>
          <p:cNvSpPr txBox="1"/>
          <p:nvPr/>
        </p:nvSpPr>
        <p:spPr>
          <a:xfrm>
            <a:off x="4787900" y="620812"/>
            <a:ext cx="3860800" cy="307776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ru" sz="2000" b="1" i="0" u="none" strike="noStrike" cap="none">
                <a:solidFill>
                  <a:srgbClr val="000000"/>
                </a:solidFill>
                <a:latin typeface="Times New Roman"/>
                <a:ea typeface="Times New Roman"/>
                <a:cs typeface="Times New Roman"/>
                <a:sym typeface="Times New Roman"/>
              </a:rPr>
              <a:t>Вастинг-синдром / синдром виснаження</a:t>
            </a:r>
            <a:endParaRPr/>
          </a:p>
          <a:p>
            <a:pPr marL="0" marR="0" lvl="0" indent="0" algn="ctr" rtl="0">
              <a:lnSpc>
                <a:spcPct val="100000"/>
              </a:lnSpc>
              <a:spcBef>
                <a:spcPts val="0"/>
              </a:spcBef>
              <a:spcAft>
                <a:spcPts val="0"/>
              </a:spcAft>
              <a:buNone/>
            </a:pPr>
            <a:endParaRPr sz="14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endParaRPr sz="14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endParaRPr sz="14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endParaRPr sz="1400" b="1" i="0" u="none" strike="noStrike" cap="none">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400"/>
              <a:buFont typeface="Arial"/>
              <a:buAutoNum type="arabicParenR"/>
            </a:pPr>
            <a:r>
              <a:rPr lang="ru" sz="1400" b="1" i="0" u="none" strike="noStrike" cap="none">
                <a:solidFill>
                  <a:srgbClr val="000000"/>
                </a:solidFill>
                <a:latin typeface="Times New Roman"/>
                <a:ea typeface="Times New Roman"/>
                <a:cs typeface="Times New Roman"/>
                <a:sym typeface="Times New Roman"/>
              </a:rPr>
              <a:t>Стійка втрата ваги понад 10%</a:t>
            </a:r>
            <a:endParaRPr/>
          </a:p>
          <a:p>
            <a:pPr marL="342900" marR="0" lvl="0" indent="-342900" algn="l" rtl="0">
              <a:lnSpc>
                <a:spcPct val="100000"/>
              </a:lnSpc>
              <a:spcBef>
                <a:spcPts val="0"/>
              </a:spcBef>
              <a:spcAft>
                <a:spcPts val="0"/>
              </a:spcAft>
              <a:buClr>
                <a:srgbClr val="000000"/>
              </a:buClr>
              <a:buSzPts val="1400"/>
              <a:buFont typeface="Arial"/>
              <a:buAutoNum type="arabicParenR"/>
            </a:pPr>
            <a:r>
              <a:rPr lang="ru" sz="1400" b="1" i="0" u="none" strike="noStrike" cap="none">
                <a:solidFill>
                  <a:srgbClr val="000000"/>
                </a:solidFill>
                <a:latin typeface="Times New Roman"/>
                <a:ea typeface="Times New Roman"/>
                <a:cs typeface="Times New Roman"/>
                <a:sym typeface="Times New Roman"/>
              </a:rPr>
              <a:t>Хронічна діарея протягом місяця</a:t>
            </a:r>
            <a:endParaRPr/>
          </a:p>
          <a:p>
            <a:pPr marL="342900" marR="0" lvl="0" indent="-342900" algn="l" rtl="0">
              <a:lnSpc>
                <a:spcPct val="100000"/>
              </a:lnSpc>
              <a:spcBef>
                <a:spcPts val="0"/>
              </a:spcBef>
              <a:spcAft>
                <a:spcPts val="0"/>
              </a:spcAft>
              <a:buClr>
                <a:srgbClr val="000000"/>
              </a:buClr>
              <a:buSzPts val="1400"/>
              <a:buFont typeface="Arial"/>
              <a:buAutoNum type="arabicParenR"/>
            </a:pPr>
            <a:r>
              <a:rPr lang="ru" sz="1400" b="1" i="0" u="none" strike="noStrike" cap="none">
                <a:solidFill>
                  <a:srgbClr val="000000"/>
                </a:solidFill>
                <a:latin typeface="Times New Roman"/>
                <a:ea typeface="Times New Roman"/>
                <a:cs typeface="Times New Roman"/>
                <a:sym typeface="Times New Roman"/>
              </a:rPr>
              <a:t>Лихоманка протягом місяця з великими коливаннями температури</a:t>
            </a:r>
            <a:endParaRPr/>
          </a:p>
          <a:p>
            <a:pPr marL="0" marR="0" lvl="0" indent="0" algn="ctr" rtl="0">
              <a:lnSpc>
                <a:spcPct val="100000"/>
              </a:lnSpc>
              <a:spcBef>
                <a:spcPts val="0"/>
              </a:spcBef>
              <a:spcAft>
                <a:spcPts val="0"/>
              </a:spcAft>
              <a:buNone/>
            </a:pPr>
            <a:endParaRPr sz="14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endParaRPr sz="14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endParaRPr sz="1400" b="1" i="0" u="none" strike="noStrike" cap="none">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6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a:latin typeface="Times New Roman"/>
                <a:ea typeface="Times New Roman"/>
                <a:cs typeface="Times New Roman"/>
                <a:sym typeface="Times New Roman"/>
              </a:rPr>
              <a:t>Саркома Капоші</a:t>
            </a:r>
            <a:endParaRPr>
              <a:latin typeface="Times New Roman"/>
              <a:ea typeface="Times New Roman"/>
              <a:cs typeface="Times New Roman"/>
              <a:sym typeface="Times New Roman"/>
            </a:endParaRPr>
          </a:p>
        </p:txBody>
      </p:sp>
      <p:sp>
        <p:nvSpPr>
          <p:cNvPr id="449" name="Google Shape;449;p68"/>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sp>
        <p:nvSpPr>
          <p:cNvPr id="450" name="Google Shape;450;p68"/>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451" name="Google Shape;451;p68"/>
          <p:cNvPicPr preferRelativeResize="0"/>
          <p:nvPr/>
        </p:nvPicPr>
        <p:blipFill rotWithShape="1">
          <a:blip r:embed="rId3">
            <a:alphaModFix/>
          </a:blip>
          <a:srcRect/>
          <a:stretch/>
        </p:blipFill>
        <p:spPr>
          <a:xfrm>
            <a:off x="362850" y="1152475"/>
            <a:ext cx="4100300" cy="3020375"/>
          </a:xfrm>
          <a:prstGeom prst="rect">
            <a:avLst/>
          </a:prstGeom>
          <a:noFill/>
          <a:ln>
            <a:noFill/>
          </a:ln>
        </p:spPr>
      </p:pic>
      <p:pic>
        <p:nvPicPr>
          <p:cNvPr id="452" name="Google Shape;452;p68"/>
          <p:cNvPicPr preferRelativeResize="0"/>
          <p:nvPr/>
        </p:nvPicPr>
        <p:blipFill rotWithShape="1">
          <a:blip r:embed="rId4">
            <a:alphaModFix/>
          </a:blip>
          <a:srcRect/>
          <a:stretch/>
        </p:blipFill>
        <p:spPr>
          <a:xfrm>
            <a:off x="4753425" y="1152475"/>
            <a:ext cx="4036800" cy="3020375"/>
          </a:xfrm>
          <a:prstGeom prst="rect">
            <a:avLst/>
          </a:prstGeom>
          <a:noFill/>
          <a:ln>
            <a:noFill/>
          </a:ln>
        </p:spPr>
      </p:pic>
      <p:sp>
        <p:nvSpPr>
          <p:cNvPr id="453" name="Google Shape;453;p68"/>
          <p:cNvSpPr txBox="1"/>
          <p:nvPr/>
        </p:nvSpPr>
        <p:spPr>
          <a:xfrm>
            <a:off x="0" y="4172850"/>
            <a:ext cx="91440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ru" sz="1200" b="0" i="0" u="none" strike="noStrike" cap="none">
                <a:solidFill>
                  <a:srgbClr val="000000"/>
                </a:solidFill>
                <a:latin typeface="Times New Roman"/>
                <a:ea typeface="Times New Roman"/>
                <a:cs typeface="Times New Roman"/>
                <a:sym typeface="Times New Roman"/>
              </a:rPr>
              <a:t>Ангіосаркома Капоші або множинний геморагічний саркоматоз, являє собою множинні злоякісні новоутворення дерми. Гістологічна структура пухлини характеризується безліччю хаотично розташованих тонкостінних новоутворених судин та пучків веретеноподібних клітин. Характерна інфільтрація пухлини лімфоцитами та макрофагами. Судинний характер пухлини різко підвищує ризик кровотеч.</a:t>
            </a:r>
            <a:endParaRPr sz="12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200"/>
              <a:buFont typeface="Arial"/>
              <a:buNone/>
            </a:pPr>
            <a:r>
              <a:rPr lang="ru" sz="1200" b="0" i="0" u="none" strike="noStrike" cap="none">
                <a:solidFill>
                  <a:srgbClr val="000000"/>
                </a:solidFill>
                <a:latin typeface="Times New Roman"/>
                <a:ea typeface="Times New Roman"/>
                <a:cs typeface="Times New Roman"/>
                <a:sym typeface="Times New Roman"/>
              </a:rPr>
              <a:t>Відзначається швидке перебіг захворювання з обов'язковим залученням лімфовузлів та внутрішніх органів.</a:t>
            </a:r>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69"/>
          <p:cNvSpPr txBox="1"/>
          <p:nvPr/>
        </p:nvSpPr>
        <p:spPr>
          <a:xfrm>
            <a:off x="222250" y="0"/>
            <a:ext cx="8613350" cy="4555063"/>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 sz="2000" b="1" i="0" u="none" strike="noStrike" cap="none">
                <a:solidFill>
                  <a:srgbClr val="000000"/>
                </a:solidFill>
                <a:latin typeface="Times New Roman"/>
                <a:ea typeface="Times New Roman"/>
                <a:cs typeface="Times New Roman"/>
                <a:sym typeface="Times New Roman"/>
              </a:rPr>
              <a:t>ВІЛ - індикаторні захворювання (лабораторного підтвердження не обов'язково у країнах із труднощами тестування на ВІЛ, хоча настійно рекомендується; дозволяється призначення АРТ без результату на ВІЛ):</a:t>
            </a:r>
            <a:endParaRPr sz="20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ru" sz="1400" b="0" i="0" u="none" strike="noStrike" cap="none">
                <a:solidFill>
                  <a:srgbClr val="000000"/>
                </a:solidFill>
                <a:latin typeface="Arial"/>
                <a:ea typeface="Arial"/>
                <a:cs typeface="Arial"/>
                <a:sym typeface="Arial"/>
              </a:rPr>
              <a:t>- </a:t>
            </a:r>
            <a:r>
              <a:rPr lang="ru" sz="1700" b="0" i="0" u="none" strike="noStrike" cap="none">
                <a:solidFill>
                  <a:srgbClr val="000000"/>
                </a:solidFill>
                <a:latin typeface="Times New Roman"/>
                <a:ea typeface="Times New Roman"/>
                <a:cs typeface="Times New Roman"/>
                <a:sym typeface="Times New Roman"/>
              </a:rPr>
              <a:t>кандидоз стравоходу, трахеї, бронхів;</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 позалегеневий криптококоз;</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 криптоспоридіоз з діареєю понад 1 міс;</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 ураження різних органів ЦМВ, крім печінки, селезінки або лімфатичних вузлів у хворого старше 1 міс;</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 інфекція обумовлена ​​ВПГ, що виявляється виразками на шкірі та слизових оболонках, які зберігаються більше 1 міс;</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 генералізована саркома Капоші у хворих молодше 60 років;</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 лімфосаркома головного мозку у хворих молодше 60 років;</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 пневмоцистна пневмонія, дисемінований атиповий мікобактеріоз;</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 токсоплазмоз головного мозку старше 1 міс.;</a:t>
            </a:r>
            <a:endParaRPr/>
          </a:p>
          <a:p>
            <a:pPr marL="0" marR="0" lvl="0" indent="0" algn="l" rtl="0">
              <a:lnSpc>
                <a:spcPct val="100000"/>
              </a:lnSpc>
              <a:spcBef>
                <a:spcPts val="0"/>
              </a:spcBef>
              <a:spcAft>
                <a:spcPts val="0"/>
              </a:spcAft>
              <a:buClr>
                <a:srgbClr val="000000"/>
              </a:buClr>
              <a:buSzPts val="1700"/>
              <a:buFont typeface="Arial"/>
              <a:buNone/>
            </a:pPr>
            <a:r>
              <a:rPr lang="ru" sz="1700" b="0" i="0" u="none" strike="noStrike" cap="none">
                <a:solidFill>
                  <a:srgbClr val="000000"/>
                </a:solidFill>
                <a:latin typeface="Times New Roman"/>
                <a:ea typeface="Times New Roman"/>
                <a:cs typeface="Times New Roman"/>
                <a:sym typeface="Times New Roman"/>
              </a:rPr>
              <a:t>- ПМЛ та деякі інші</a:t>
            </a:r>
            <a:endParaRPr sz="17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70"/>
          <p:cNvSpPr txBox="1"/>
          <p:nvPr/>
        </p:nvSpPr>
        <p:spPr>
          <a:xfrm>
            <a:off x="184150" y="0"/>
            <a:ext cx="8760350" cy="463200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endParaRPr sz="25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500"/>
              <a:buFont typeface="Arial"/>
              <a:buNone/>
            </a:pPr>
            <a:r>
              <a:rPr lang="ru" sz="2500" b="1" i="0" u="none" strike="noStrike" cap="none">
                <a:solidFill>
                  <a:srgbClr val="000000"/>
                </a:solidFill>
                <a:latin typeface="Times New Roman"/>
                <a:ea typeface="Times New Roman"/>
                <a:cs typeface="Times New Roman"/>
                <a:sym typeface="Times New Roman"/>
              </a:rPr>
              <a:t>ВІЛ-асоційовані захворювання </a:t>
            </a:r>
            <a:endParaRPr/>
          </a:p>
          <a:p>
            <a:pPr marL="0" marR="0" lvl="0" indent="0" algn="ctr" rtl="0">
              <a:lnSpc>
                <a:spcPct val="100000"/>
              </a:lnSpc>
              <a:spcBef>
                <a:spcPts val="0"/>
              </a:spcBef>
              <a:spcAft>
                <a:spcPts val="0"/>
              </a:spcAft>
              <a:buClr>
                <a:srgbClr val="000000"/>
              </a:buClr>
              <a:buSzPts val="2500"/>
              <a:buFont typeface="Arial"/>
              <a:buNone/>
            </a:pPr>
            <a:r>
              <a:rPr lang="ru" sz="2500" b="1" i="0" u="none" strike="noStrike" cap="none">
                <a:solidFill>
                  <a:srgbClr val="000000"/>
                </a:solidFill>
                <a:latin typeface="Times New Roman"/>
                <a:ea typeface="Times New Roman"/>
                <a:cs typeface="Times New Roman"/>
                <a:sym typeface="Times New Roman"/>
              </a:rPr>
              <a:t>(підтвердження ВІЛ-інфекції є обов'язковим):</a:t>
            </a:r>
            <a:endParaRPr sz="25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500"/>
              <a:buFont typeface="Arial"/>
              <a:buNone/>
            </a:pPr>
            <a:endParaRPr sz="25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 бактеріальні інфекції, поєднані або рецидивні у дітей до 13 років: сепсис, пневмонія, менінгіт, остеомієліти, абсцеси, зумовлені гемофільними паличкою, стрептококами і т.д.;</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 ВІЛ-енцефалопатія (ВІЛ деменція);</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 мікобактеріоз дисемінований з ураженням крім легень, шкіри, лімфовузлів;</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 туберкульоз позалегеневої;</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 сальмонельоз септицемія, що рецидивує;</a:t>
            </a:r>
            <a:endParaRPr sz="2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100"/>
              <a:buFont typeface="Arial"/>
              <a:buNone/>
            </a:pPr>
            <a:r>
              <a:rPr lang="ru" sz="2100" b="0" i="0" u="none" strike="noStrike" cap="none">
                <a:solidFill>
                  <a:srgbClr val="000000"/>
                </a:solidFill>
                <a:latin typeface="Times New Roman"/>
                <a:ea typeface="Times New Roman"/>
                <a:cs typeface="Times New Roman"/>
                <a:sym typeface="Times New Roman"/>
              </a:rPr>
              <a:t>- ВІЛ-дистрофія (виснаження, різке схуднення).</a:t>
            </a:r>
            <a:endParaRPr sz="21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7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a:latin typeface="Times New Roman"/>
                <a:ea typeface="Times New Roman"/>
                <a:cs typeface="Times New Roman"/>
                <a:sym typeface="Times New Roman"/>
              </a:rPr>
              <a:t>Діагностика</a:t>
            </a:r>
            <a:endParaRPr>
              <a:latin typeface="Times New Roman"/>
              <a:ea typeface="Times New Roman"/>
              <a:cs typeface="Times New Roman"/>
              <a:sym typeface="Times New Roman"/>
            </a:endParaRPr>
          </a:p>
        </p:txBody>
      </p:sp>
      <p:sp>
        <p:nvSpPr>
          <p:cNvPr id="469" name="Google Shape;469;p71"/>
          <p:cNvSpPr txBox="1">
            <a:spLocks noGrp="1"/>
          </p:cNvSpPr>
          <p:nvPr>
            <p:ph type="body" idx="1"/>
          </p:nvPr>
        </p:nvSpPr>
        <p:spPr>
          <a:xfrm>
            <a:off x="438700" y="93022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ru" sz="2000">
                <a:solidFill>
                  <a:schemeClr val="dk1"/>
                </a:solidFill>
                <a:latin typeface="Times New Roman"/>
                <a:ea typeface="Times New Roman"/>
                <a:cs typeface="Times New Roman"/>
                <a:sym typeface="Times New Roman"/>
              </a:rPr>
              <a:t>Згідно з наказом Департаменту охорони здоров'я Одеської міської ради від 03.04.2020 р. №113 ”Про порядок проведення тестування на ВІЛ населення м.Одеса”.</a:t>
            </a: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Clr>
                <a:schemeClr val="dk1"/>
              </a:buClr>
              <a:buSzPts val="1100"/>
              <a:buFont typeface="Arial"/>
              <a:buNone/>
            </a:pPr>
            <a:r>
              <a:rPr lang="ru" sz="2000">
                <a:solidFill>
                  <a:schemeClr val="dk1"/>
                </a:solidFill>
                <a:latin typeface="Times New Roman"/>
                <a:ea typeface="Times New Roman"/>
                <a:cs typeface="Times New Roman"/>
                <a:sym typeface="Times New Roman"/>
              </a:rPr>
              <a:t>Затверджено алгоритм проведення обстежень на швидких тестах, супровід соціального працівника.</a:t>
            </a: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latin typeface="Times New Roman"/>
                <a:ea typeface="Times New Roman"/>
                <a:cs typeface="Times New Roman"/>
                <a:sym typeface="Times New Roman"/>
              </a:rPr>
              <a:t>Показання до обстеження згідно з наказом МОЗ України від 11.05.2010 р. №388 та Департаменту охорони здоров</a:t>
            </a:r>
            <a:r>
              <a:rPr lang="ru" b="1" i="0">
                <a:solidFill>
                  <a:srgbClr val="333399"/>
                </a:solidFill>
                <a:latin typeface="Arial"/>
                <a:ea typeface="Arial"/>
                <a:cs typeface="Arial"/>
                <a:sym typeface="Arial"/>
              </a:rPr>
              <a:t>'</a:t>
            </a:r>
            <a:r>
              <a:rPr lang="ru">
                <a:solidFill>
                  <a:schemeClr val="dk1"/>
                </a:solidFill>
                <a:latin typeface="Times New Roman"/>
                <a:ea typeface="Times New Roman"/>
                <a:cs typeface="Times New Roman"/>
                <a:sym typeface="Times New Roman"/>
              </a:rPr>
              <a:t>я міської ради від 22.10.2010 р. № 557.</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SzPts val="1800"/>
              <a:buNone/>
            </a:pPr>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72"/>
          <p:cNvSpPr/>
          <p:nvPr/>
        </p:nvSpPr>
        <p:spPr>
          <a:xfrm>
            <a:off x="120139" y="62419"/>
            <a:ext cx="8796930" cy="5062924"/>
          </a:xfrm>
          <a:prstGeom prst="rect">
            <a:avLst/>
          </a:prstGeom>
          <a:solidFill>
            <a:srgbClr val="FFFFFF"/>
          </a:solidFill>
          <a:ln>
            <a:noFill/>
          </a:ln>
        </p:spPr>
        <p:txBody>
          <a:bodyPr spcFirstLastPara="1" wrap="square" lIns="91425" tIns="45700" rIns="91425" bIns="45700" anchor="ctr" anchorCtr="0">
            <a:spAutoFit/>
          </a:bodyPr>
          <a:lstStyle/>
          <a:p>
            <a:pPr marL="0" marR="0" lvl="0" indent="142875" algn="l" rtl="0">
              <a:lnSpc>
                <a:spcPct val="100000"/>
              </a:lnSpc>
              <a:spcBef>
                <a:spcPts val="0"/>
              </a:spcBef>
              <a:spcAft>
                <a:spcPts val="0"/>
              </a:spcAft>
              <a:buClr>
                <a:srgbClr val="4F4F4F"/>
              </a:buClr>
              <a:buSzPts val="1300"/>
              <a:buFont typeface="Arial"/>
              <a:buNone/>
            </a:pPr>
            <a:r>
              <a:rPr lang="ru" sz="1300" b="0" i="0" u="none" strike="noStrike" cap="none">
                <a:solidFill>
                  <a:srgbClr val="4F4F4F"/>
                </a:solidFill>
                <a:latin typeface="Times New Roman"/>
                <a:ea typeface="Times New Roman"/>
                <a:cs typeface="Times New Roman"/>
                <a:sym typeface="Times New Roman"/>
              </a:rPr>
              <a:t>ЗАТВЕРДЖЕНО</a:t>
            </a:r>
            <a:endParaRPr/>
          </a:p>
          <a:p>
            <a:pPr marL="0" marR="0" lvl="0" indent="142875" algn="l" rtl="0">
              <a:lnSpc>
                <a:spcPct val="100000"/>
              </a:lnSpc>
              <a:spcBef>
                <a:spcPts val="0"/>
              </a:spcBef>
              <a:spcAft>
                <a:spcPts val="0"/>
              </a:spcAft>
              <a:buClr>
                <a:srgbClr val="4F4F4F"/>
              </a:buClr>
              <a:buSzPts val="1300"/>
              <a:buFont typeface="Arial"/>
              <a:buNone/>
            </a:pPr>
            <a:r>
              <a:rPr lang="ru" sz="1300" b="1" i="0" u="none" strike="noStrike" cap="none">
                <a:solidFill>
                  <a:srgbClr val="4F4F4F"/>
                </a:solidFill>
                <a:latin typeface="Times New Roman"/>
                <a:ea typeface="Times New Roman"/>
                <a:cs typeface="Times New Roman"/>
                <a:sym typeface="Times New Roman"/>
              </a:rPr>
              <a:t>Наказ Міністерства охорони здоров'я України 11.05.2010 N 388</a:t>
            </a:r>
            <a:r>
              <a:rPr lang="ru" sz="1300" b="0" i="0" u="none" strike="noStrike" cap="none">
                <a:solidFill>
                  <a:srgbClr val="4F4F4F"/>
                </a:solidFill>
                <a:latin typeface="Times New Roman"/>
                <a:ea typeface="Times New Roman"/>
                <a:cs typeface="Times New Roman"/>
                <a:sym typeface="Times New Roman"/>
              </a:rPr>
              <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Зареєстровано в Міністерстві юстиції України 9 липня 2010 р. за N 499/17794</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
            </a:r>
            <a:br>
              <a:rPr lang="ru" sz="1300" b="0" i="0" u="none" strike="noStrike" cap="none">
                <a:solidFill>
                  <a:srgbClr val="4F4F4F"/>
                </a:solidFill>
                <a:latin typeface="Times New Roman"/>
                <a:ea typeface="Times New Roman"/>
                <a:cs typeface="Times New Roman"/>
                <a:sym typeface="Times New Roman"/>
              </a:rPr>
            </a:br>
            <a:r>
              <a:rPr lang="ru" sz="1300" b="1" i="0" u="none" strike="noStrike" cap="none">
                <a:solidFill>
                  <a:srgbClr val="4F4F4F"/>
                </a:solidFill>
                <a:latin typeface="Times New Roman"/>
                <a:ea typeface="Times New Roman"/>
                <a:cs typeface="Times New Roman"/>
                <a:sym typeface="Times New Roman"/>
              </a:rPr>
              <a:t>ПЕРЕЛІК захворювань, симптомів та синдромів, при яких пацієнту пропонуються послуги з добровільного консультування і тестування при зверненні по медичну допомогу в закладах охорони здоров'я незалежно від підпорядкованості та рівнів надання медичної допомоги</a:t>
            </a:r>
            <a:r>
              <a:rPr lang="ru" sz="1300" b="0" i="0" u="none" strike="noStrike" cap="none">
                <a:solidFill>
                  <a:srgbClr val="4F4F4F"/>
                </a:solidFill>
                <a:latin typeface="Times New Roman"/>
                <a:ea typeface="Times New Roman"/>
                <a:cs typeface="Times New Roman"/>
                <a:sym typeface="Times New Roman"/>
              </a:rPr>
              <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1. В анамнезі епізоди або постійна ризикована щодо інфікування ВІЛ поведінка (незахищені сексуальні контакти, перенесені ІПСШ, вживання наркотичних речовин, переливання крові або її компонентів).</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2. Вірусний гепатит B та/або C.</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3. Немотивована втрата ваги тіла (10% і більше від попередньої).</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4. Немотивована персистуюча лихоманка тривалістю понад 1 місяць.</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5. Немотивована хронічна діарея тривалістю понад 1 місяць.</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6. Кандидоз ротової порожнини (молочниця) (2 або більше епізодів протягом 6 місяців).</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7. Біль за грудиною або утруднення при ковтанні їжі та рідини разом з кандидозом ротової порожнини (езофагіт).</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8. Хронічна або персистуюча інфекція, викликана вірусом простого герпесу (тривалістю понад 1 місяць).</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9. Рецидивуючі бактеріальні інфекції верхніх дихальних шляхів (два та більше епізодів протягом останніх шести місяців).</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10. Важкі бактеріальні інфекції (пневмонія, менінгіт, емпієма, гнійний міозит, артрит або остеомієліт, бактеріємія, важкі запальні захворювання малого таза та ін.).</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11. Рецидивуючі бактеріальні пневмонії (два або більше епізодів протягом одного року).</a:t>
            </a:r>
            <a:br>
              <a:rPr lang="ru" sz="1300" b="0" i="0" u="none" strike="noStrike" cap="none">
                <a:solidFill>
                  <a:srgbClr val="4F4F4F"/>
                </a:solidFill>
                <a:latin typeface="Times New Roman"/>
                <a:ea typeface="Times New Roman"/>
                <a:cs typeface="Times New Roman"/>
                <a:sym typeface="Times New Roman"/>
              </a:rPr>
            </a:br>
            <a:r>
              <a:rPr lang="ru" sz="1300" b="0" i="0" u="none" strike="noStrike" cap="none">
                <a:solidFill>
                  <a:srgbClr val="4F4F4F"/>
                </a:solidFill>
                <a:latin typeface="Times New Roman"/>
                <a:ea typeface="Times New Roman"/>
                <a:cs typeface="Times New Roman"/>
                <a:sym typeface="Times New Roman"/>
              </a:rPr>
              <a:t>12. Оперізуючий герпес (лишай).</a:t>
            </a:r>
            <a:br>
              <a:rPr lang="ru" sz="1300" b="0" i="0" u="none" strike="noStrike" cap="none">
                <a:solidFill>
                  <a:srgbClr val="4F4F4F"/>
                </a:solidFill>
                <a:latin typeface="Times New Roman"/>
                <a:ea typeface="Times New Roman"/>
                <a:cs typeface="Times New Roman"/>
                <a:sym typeface="Times New Roman"/>
              </a:rPr>
            </a:br>
            <a:r>
              <a:rPr lang="ru" sz="1200" b="0" i="0" u="none" strike="noStrike" cap="none">
                <a:solidFill>
                  <a:srgbClr val="4F4F4F"/>
                </a:solidFill>
                <a:latin typeface="Times New Roman"/>
                <a:ea typeface="Times New Roman"/>
                <a:cs typeface="Times New Roman"/>
                <a:sym typeface="Times New Roman"/>
              </a:rPr>
              <a:t/>
            </a:r>
            <a:br>
              <a:rPr lang="ru" sz="1200" b="0" i="0" u="none" strike="noStrike" cap="none">
                <a:solidFill>
                  <a:srgbClr val="4F4F4F"/>
                </a:solidFill>
                <a:latin typeface="Times New Roman"/>
                <a:ea typeface="Times New Roman"/>
                <a:cs typeface="Times New Roman"/>
                <a:sym typeface="Times New Roman"/>
              </a:rPr>
            </a:b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73"/>
          <p:cNvSpPr txBox="1"/>
          <p:nvPr/>
        </p:nvSpPr>
        <p:spPr>
          <a:xfrm>
            <a:off x="82550" y="69850"/>
            <a:ext cx="9061449" cy="4511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ru" sz="1600" b="0" i="0" u="none" strike="noStrike" cap="none">
                <a:solidFill>
                  <a:srgbClr val="4F4F4F"/>
                </a:solidFill>
                <a:latin typeface="Times New Roman"/>
                <a:ea typeface="Times New Roman"/>
                <a:cs typeface="Times New Roman"/>
                <a:sym typeface="Times New Roman"/>
              </a:rPr>
              <a:t>13. Безболісне збільшення (понад 1 см) лімфатичних вузлів більше ніж однієї зони (за винятком пахової) тривалістю понад1 місяць.</a:t>
            </a:r>
            <a:br>
              <a:rPr lang="ru" sz="1600" b="0" i="0" u="none" strike="noStrike" cap="none">
                <a:solidFill>
                  <a:srgbClr val="4F4F4F"/>
                </a:solidFill>
                <a:latin typeface="Times New Roman"/>
                <a:ea typeface="Times New Roman"/>
                <a:cs typeface="Times New Roman"/>
                <a:sym typeface="Times New Roman"/>
              </a:rPr>
            </a:br>
            <a:r>
              <a:rPr lang="ru" sz="1600" b="0" i="0" u="none" strike="noStrike" cap="none">
                <a:solidFill>
                  <a:srgbClr val="4F4F4F"/>
                </a:solidFill>
                <a:latin typeface="Times New Roman"/>
                <a:ea typeface="Times New Roman"/>
                <a:cs typeface="Times New Roman"/>
                <a:sym typeface="Times New Roman"/>
              </a:rPr>
              <a:t>14. Анемія нез'ясованого генезу (менше 80 г/л), нейтропенія (нижче 0,5 х 109/л) або хронічна (тривалістю понад 1 місяць) тромбоцитопенія (до 50 х 109/л).</a:t>
            </a:r>
            <a:endParaRPr/>
          </a:p>
          <a:p>
            <a:pPr marL="0" marR="0" lvl="0" indent="0" algn="l" rtl="0">
              <a:lnSpc>
                <a:spcPct val="100000"/>
              </a:lnSpc>
              <a:spcBef>
                <a:spcPts val="0"/>
              </a:spcBef>
              <a:spcAft>
                <a:spcPts val="0"/>
              </a:spcAft>
              <a:buNone/>
            </a:pPr>
            <a:r>
              <a:rPr lang="ru" sz="1600" b="0" i="0" u="none" strike="noStrike" cap="none">
                <a:solidFill>
                  <a:srgbClr val="4F4F4F"/>
                </a:solidFill>
                <a:latin typeface="Times New Roman"/>
                <a:ea typeface="Times New Roman"/>
                <a:cs typeface="Times New Roman"/>
                <a:sym typeface="Times New Roman"/>
              </a:rPr>
              <a:t>15. Волосиста лейкоплакія язика.</a:t>
            </a:r>
            <a:br>
              <a:rPr lang="ru" sz="1600" b="0" i="0" u="none" strike="noStrike" cap="none">
                <a:solidFill>
                  <a:srgbClr val="4F4F4F"/>
                </a:solidFill>
                <a:latin typeface="Times New Roman"/>
                <a:ea typeface="Times New Roman"/>
                <a:cs typeface="Times New Roman"/>
                <a:sym typeface="Times New Roman"/>
              </a:rPr>
            </a:br>
            <a:r>
              <a:rPr lang="ru" sz="1600" b="0" i="0" u="none" strike="noStrike" cap="none">
                <a:solidFill>
                  <a:srgbClr val="4F4F4F"/>
                </a:solidFill>
                <a:latin typeface="Times New Roman"/>
                <a:ea typeface="Times New Roman"/>
                <a:cs typeface="Times New Roman"/>
                <a:sym typeface="Times New Roman"/>
              </a:rPr>
              <a:t>16. Ангулярний хейліт.</a:t>
            </a:r>
            <a:br>
              <a:rPr lang="ru" sz="1600" b="0" i="0" u="none" strike="noStrike" cap="none">
                <a:solidFill>
                  <a:srgbClr val="4F4F4F"/>
                </a:solidFill>
                <a:latin typeface="Times New Roman"/>
                <a:ea typeface="Times New Roman"/>
                <a:cs typeface="Times New Roman"/>
                <a:sym typeface="Times New Roman"/>
              </a:rPr>
            </a:br>
            <a:r>
              <a:rPr lang="ru" sz="1600" b="0" i="0" u="none" strike="noStrike" cap="none">
                <a:solidFill>
                  <a:srgbClr val="4F4F4F"/>
                </a:solidFill>
                <a:latin typeface="Times New Roman"/>
                <a:ea typeface="Times New Roman"/>
                <a:cs typeface="Times New Roman"/>
                <a:sym typeface="Times New Roman"/>
              </a:rPr>
              <a:t>17. Рецидивуючий афтозний стоматит (два та більше епізодів протягом останніх 6 місяців).</a:t>
            </a:r>
            <a:br>
              <a:rPr lang="ru" sz="1600" b="0" i="0" u="none" strike="noStrike" cap="none">
                <a:solidFill>
                  <a:srgbClr val="4F4F4F"/>
                </a:solidFill>
                <a:latin typeface="Times New Roman"/>
                <a:ea typeface="Times New Roman"/>
                <a:cs typeface="Times New Roman"/>
                <a:sym typeface="Times New Roman"/>
              </a:rPr>
            </a:br>
            <a:r>
              <a:rPr lang="ru" sz="1600" b="0" i="0" u="none" strike="noStrike" cap="none">
                <a:solidFill>
                  <a:srgbClr val="4F4F4F"/>
                </a:solidFill>
                <a:latin typeface="Times New Roman"/>
                <a:ea typeface="Times New Roman"/>
                <a:cs typeface="Times New Roman"/>
                <a:sym typeface="Times New Roman"/>
              </a:rPr>
              <a:t>18. Гострий некротизуючий виразковий стоматит, гінгівіт або некротизуючий виразковий періодонтит.</a:t>
            </a:r>
            <a:br>
              <a:rPr lang="ru" sz="1600" b="0" i="0" u="none" strike="noStrike" cap="none">
                <a:solidFill>
                  <a:srgbClr val="4F4F4F"/>
                </a:solidFill>
                <a:latin typeface="Times New Roman"/>
                <a:ea typeface="Times New Roman"/>
                <a:cs typeface="Times New Roman"/>
                <a:sym typeface="Times New Roman"/>
              </a:rPr>
            </a:br>
            <a:r>
              <a:rPr lang="ru" sz="1600" b="0" i="0" u="none" strike="noStrike" cap="none">
                <a:solidFill>
                  <a:srgbClr val="4F4F4F"/>
                </a:solidFill>
                <a:latin typeface="Times New Roman"/>
                <a:ea typeface="Times New Roman"/>
                <a:cs typeface="Times New Roman"/>
                <a:sym typeface="Times New Roman"/>
              </a:rPr>
              <a:t>19. Папульозний сверблячий дерматит.</a:t>
            </a:r>
            <a:br>
              <a:rPr lang="ru" sz="1600" b="0" i="0" u="none" strike="noStrike" cap="none">
                <a:solidFill>
                  <a:srgbClr val="4F4F4F"/>
                </a:solidFill>
                <a:latin typeface="Times New Roman"/>
                <a:ea typeface="Times New Roman"/>
                <a:cs typeface="Times New Roman"/>
                <a:sym typeface="Times New Roman"/>
              </a:rPr>
            </a:br>
            <a:r>
              <a:rPr lang="ru" sz="1600" b="0" i="0" u="none" strike="noStrike" cap="none">
                <a:solidFill>
                  <a:srgbClr val="4F4F4F"/>
                </a:solidFill>
                <a:latin typeface="Times New Roman"/>
                <a:ea typeface="Times New Roman"/>
                <a:cs typeface="Times New Roman"/>
                <a:sym typeface="Times New Roman"/>
              </a:rPr>
              <a:t>20. Себорейний дерматит волосяної частини голови та обличчя, а також верхньої частини грудної клітки, під пахвами, в паху.</a:t>
            </a:r>
            <a:br>
              <a:rPr lang="ru" sz="1600" b="0" i="0" u="none" strike="noStrike" cap="none">
                <a:solidFill>
                  <a:srgbClr val="4F4F4F"/>
                </a:solidFill>
                <a:latin typeface="Times New Roman"/>
                <a:ea typeface="Times New Roman"/>
                <a:cs typeface="Times New Roman"/>
                <a:sym typeface="Times New Roman"/>
              </a:rPr>
            </a:br>
            <a:r>
              <a:rPr lang="ru" sz="1600" b="0" i="0" u="none" strike="noStrike" cap="none">
                <a:solidFill>
                  <a:srgbClr val="4F4F4F"/>
                </a:solidFill>
                <a:latin typeface="Times New Roman"/>
                <a:ea typeface="Times New Roman"/>
                <a:cs typeface="Times New Roman"/>
                <a:sym typeface="Times New Roman"/>
              </a:rPr>
              <a:t>21. Грибкові ураження нігтів.</a:t>
            </a:r>
            <a:br>
              <a:rPr lang="ru" sz="1600" b="0" i="0" u="none" strike="noStrike" cap="none">
                <a:solidFill>
                  <a:srgbClr val="4F4F4F"/>
                </a:solidFill>
                <a:latin typeface="Times New Roman"/>
                <a:ea typeface="Times New Roman"/>
                <a:cs typeface="Times New Roman"/>
                <a:sym typeface="Times New Roman"/>
              </a:rPr>
            </a:br>
            <a:r>
              <a:rPr lang="ru" sz="1600" b="0" i="0" u="none" strike="noStrike" cap="none">
                <a:solidFill>
                  <a:srgbClr val="4F4F4F"/>
                </a:solidFill>
                <a:latin typeface="Times New Roman"/>
                <a:ea typeface="Times New Roman"/>
                <a:cs typeface="Times New Roman"/>
                <a:sym typeface="Times New Roman"/>
              </a:rPr>
              <a:t>22. Хоріоретиніт.</a:t>
            </a:r>
            <a:br>
              <a:rPr lang="ru" sz="1600" b="0" i="0" u="none" strike="noStrike" cap="none">
                <a:solidFill>
                  <a:srgbClr val="4F4F4F"/>
                </a:solidFill>
                <a:latin typeface="Times New Roman"/>
                <a:ea typeface="Times New Roman"/>
                <a:cs typeface="Times New Roman"/>
                <a:sym typeface="Times New Roman"/>
              </a:rPr>
            </a:br>
            <a:r>
              <a:rPr lang="ru" sz="1600" b="0" i="0" u="none" strike="noStrike" cap="none">
                <a:solidFill>
                  <a:srgbClr val="4F4F4F"/>
                </a:solidFill>
                <a:latin typeface="Times New Roman"/>
                <a:ea typeface="Times New Roman"/>
                <a:cs typeface="Times New Roman"/>
                <a:sym typeface="Times New Roman"/>
              </a:rPr>
              <a:t>23. Енцефаліт або менінгоенцефаліт (вогнищеве ураження головного мозку).</a:t>
            </a:r>
            <a:br>
              <a:rPr lang="ru" sz="1600" b="0" i="0" u="none" strike="noStrike" cap="none">
                <a:solidFill>
                  <a:srgbClr val="4F4F4F"/>
                </a:solidFill>
                <a:latin typeface="Times New Roman"/>
                <a:ea typeface="Times New Roman"/>
                <a:cs typeface="Times New Roman"/>
                <a:sym typeface="Times New Roman"/>
              </a:rPr>
            </a:br>
            <a:r>
              <a:rPr lang="ru" sz="1600" b="0" i="0" u="none" strike="noStrike" cap="none">
                <a:solidFill>
                  <a:srgbClr val="4F4F4F"/>
                </a:solidFill>
                <a:latin typeface="Times New Roman"/>
                <a:ea typeface="Times New Roman"/>
                <a:cs typeface="Times New Roman"/>
                <a:sym typeface="Times New Roman"/>
              </a:rPr>
              <a:t>24. Нефропатія, кардіоміопатія, енцефалопатія нез'ясованої етіології.</a:t>
            </a:r>
            <a:br>
              <a:rPr lang="ru" sz="1600" b="0" i="0" u="none" strike="noStrike" cap="none">
                <a:solidFill>
                  <a:srgbClr val="4F4F4F"/>
                </a:solidFill>
                <a:latin typeface="Times New Roman"/>
                <a:ea typeface="Times New Roman"/>
                <a:cs typeface="Times New Roman"/>
                <a:sym typeface="Times New Roman"/>
              </a:rPr>
            </a:br>
            <a:r>
              <a:rPr lang="ru" sz="1600" b="0" i="0" u="none" strike="noStrike" cap="none">
                <a:solidFill>
                  <a:srgbClr val="4F4F4F"/>
                </a:solidFill>
                <a:latin typeface="Times New Roman"/>
                <a:ea typeface="Times New Roman"/>
                <a:cs typeface="Times New Roman"/>
                <a:sym typeface="Times New Roman"/>
              </a:rPr>
              <a:t>25. Злоякісні новоутворення (анальний рак, рак шийки матки та ін.).</a:t>
            </a:r>
            <a:br>
              <a:rPr lang="ru" sz="1600" b="0" i="0" u="none" strike="noStrike" cap="none">
                <a:solidFill>
                  <a:srgbClr val="4F4F4F"/>
                </a:solidFill>
                <a:latin typeface="Times New Roman"/>
                <a:ea typeface="Times New Roman"/>
                <a:cs typeface="Times New Roman"/>
                <a:sym typeface="Times New Roman"/>
              </a:rPr>
            </a:b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74"/>
          <p:cNvSpPr txBox="1"/>
          <p:nvPr/>
        </p:nvSpPr>
        <p:spPr>
          <a:xfrm>
            <a:off x="184150" y="69850"/>
            <a:ext cx="8712200" cy="310854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endParaRPr sz="14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r>
              <a:rPr lang="ru" sz="1400" b="1" i="0" u="none" strike="noStrike" cap="none">
                <a:solidFill>
                  <a:srgbClr val="000000"/>
                </a:solidFill>
                <a:latin typeface="Times New Roman"/>
                <a:ea typeface="Times New Roman"/>
                <a:cs typeface="Times New Roman"/>
                <a:sym typeface="Times New Roman"/>
              </a:rPr>
              <a:t>Тестування на ВІЛ</a:t>
            </a:r>
            <a:endParaRPr/>
          </a:p>
          <a:p>
            <a:pPr marL="0" marR="0" lvl="0" indent="0" algn="ctr" rtl="0">
              <a:lnSpc>
                <a:spcPct val="100000"/>
              </a:lnSpc>
              <a:spcBef>
                <a:spcPts val="0"/>
              </a:spcBef>
              <a:spcAft>
                <a:spcPts val="0"/>
              </a:spcAft>
              <a:buNone/>
            </a:pPr>
            <a:endParaRPr sz="14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r>
              <a:rPr lang="ru" sz="1400" b="0" i="0" u="none" strike="noStrike" cap="none">
                <a:solidFill>
                  <a:srgbClr val="000000"/>
                </a:solidFill>
                <a:latin typeface="Times New Roman"/>
                <a:ea typeface="Times New Roman"/>
                <a:cs typeface="Times New Roman"/>
                <a:sym typeface="Times New Roman"/>
              </a:rPr>
              <a:t>Проведення до- та післятестової консультації на принципах: </a:t>
            </a:r>
            <a:endParaRPr/>
          </a:p>
          <a:p>
            <a:pPr marL="0" marR="0" lvl="0" indent="0" algn="ctr" rtl="0">
              <a:lnSpc>
                <a:spcPct val="100000"/>
              </a:lnSpc>
              <a:spcBef>
                <a:spcPts val="0"/>
              </a:spcBef>
              <a:spcAft>
                <a:spcPts val="0"/>
              </a:spcAft>
              <a:buNone/>
            </a:pPr>
            <a:endParaRPr sz="1400" b="0" i="0" u="none" strike="noStrike" cap="none">
              <a:solidFill>
                <a:srgbClr val="000000"/>
              </a:solidFill>
              <a:latin typeface="Times New Roman"/>
              <a:ea typeface="Times New Roman"/>
              <a:cs typeface="Times New Roman"/>
              <a:sym typeface="Times New Roman"/>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добровільності,</a:t>
            </a:r>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конфіденційності,</a:t>
            </a:r>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анонімності,</a:t>
            </a:r>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доступності,</a:t>
            </a:r>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достовірності,</a:t>
            </a:r>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за відсутності дискримінації,</a:t>
            </a:r>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з повнотою інформації,</a:t>
            </a:r>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професійне,</a:t>
            </a:r>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технічно досконале.</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75"/>
          <p:cNvSpPr txBox="1">
            <a:spLocks noGrp="1"/>
          </p:cNvSpPr>
          <p:nvPr>
            <p:ph type="sldNum" idx="12"/>
          </p:nvPr>
        </p:nvSpPr>
        <p:spPr>
          <a:xfrm>
            <a:off x="6553200" y="3575448"/>
            <a:ext cx="2133600" cy="2055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ru"/>
              <a:pPr marL="0" lvl="0" indent="0" algn="r" rtl="0">
                <a:lnSpc>
                  <a:spcPct val="100000"/>
                </a:lnSpc>
                <a:spcBef>
                  <a:spcPts val="0"/>
                </a:spcBef>
                <a:spcAft>
                  <a:spcPts val="0"/>
                </a:spcAft>
                <a:buClr>
                  <a:srgbClr val="000000"/>
                </a:buClr>
                <a:buSzPts val="1000"/>
                <a:buFont typeface="Arial"/>
                <a:buNone/>
              </a:pPr>
              <a:t>75</a:t>
            </a:fld>
            <a:endParaRPr/>
          </a:p>
        </p:txBody>
      </p:sp>
      <p:sp>
        <p:nvSpPr>
          <p:cNvPr id="490" name="Google Shape;490;p75"/>
          <p:cNvSpPr txBox="1">
            <a:spLocks noGrp="1"/>
          </p:cNvSpPr>
          <p:nvPr>
            <p:ph type="body" idx="4294967295"/>
          </p:nvPr>
        </p:nvSpPr>
        <p:spPr>
          <a:xfrm>
            <a:off x="395525" y="763675"/>
            <a:ext cx="8477170" cy="4240404"/>
          </a:xfrm>
          <a:prstGeom prst="rect">
            <a:avLst/>
          </a:prstGeom>
          <a:gradFill>
            <a:gsLst>
              <a:gs pos="0">
                <a:srgbClr val="9FC3FF"/>
              </a:gs>
              <a:gs pos="35000">
                <a:srgbClr val="BDD5FF"/>
              </a:gs>
              <a:gs pos="100000">
                <a:srgbClr val="E4EEFF"/>
              </a:gs>
            </a:gsLst>
            <a:lin ang="16200038" scaled="0"/>
          </a:gradFill>
          <a:ln w="9525" cap="flat" cmpd="sng">
            <a:solidFill>
              <a:srgbClr val="4A7DB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342900" lvl="0" indent="-342900" algn="l" rtl="0">
              <a:lnSpc>
                <a:spcPct val="115000"/>
              </a:lnSpc>
              <a:spcBef>
                <a:spcPts val="0"/>
              </a:spcBef>
              <a:spcAft>
                <a:spcPts val="0"/>
              </a:spcAft>
              <a:buClr>
                <a:schemeClr val="dk1"/>
              </a:buClr>
              <a:buSzPts val="1600"/>
              <a:buFont typeface="Noto Sans Symbols"/>
              <a:buNone/>
            </a:pPr>
            <a:r>
              <a:rPr lang="ru" sz="1600" b="1">
                <a:solidFill>
                  <a:schemeClr val="dk1"/>
                </a:solidFill>
                <a:latin typeface="Calibri"/>
                <a:ea typeface="Calibri"/>
                <a:cs typeface="Calibri"/>
                <a:sym typeface="Calibri"/>
              </a:rPr>
              <a:t>1. </a:t>
            </a:r>
            <a:r>
              <a:rPr lang="ru" sz="1600" b="1" u="sng">
                <a:solidFill>
                  <a:schemeClr val="dk1"/>
                </a:solidFill>
                <a:latin typeface="Calibri"/>
                <a:ea typeface="Calibri"/>
                <a:cs typeface="Calibri"/>
                <a:sym typeface="Calibri"/>
              </a:rPr>
              <a:t>Непрямі</a:t>
            </a:r>
            <a:r>
              <a:rPr lang="ru" sz="1600" b="1">
                <a:solidFill>
                  <a:schemeClr val="dk1"/>
                </a:solidFill>
                <a:latin typeface="Calibri"/>
                <a:ea typeface="Calibri"/>
                <a:cs typeface="Calibri"/>
                <a:sym typeface="Calibri"/>
              </a:rPr>
              <a:t> методи специфічної діагностики ВІЛ:</a:t>
            </a:r>
            <a:endParaRPr sz="1600"/>
          </a:p>
          <a:p>
            <a:pPr marL="342900" lvl="0" indent="-342900" algn="l" rtl="0">
              <a:lnSpc>
                <a:spcPct val="115000"/>
              </a:lnSpc>
              <a:spcBef>
                <a:spcPts val="320"/>
              </a:spcBef>
              <a:spcAft>
                <a:spcPts val="0"/>
              </a:spcAft>
              <a:buClr>
                <a:schemeClr val="dk1"/>
              </a:buClr>
              <a:buSzPts val="1600"/>
              <a:buFont typeface="Noto Sans Symbols"/>
              <a:buNone/>
            </a:pPr>
            <a:r>
              <a:rPr lang="ru" sz="1600" b="1">
                <a:solidFill>
                  <a:schemeClr val="dk1"/>
                </a:solidFill>
                <a:latin typeface="Calibri"/>
                <a:ea typeface="Calibri"/>
                <a:cs typeface="Calibri"/>
                <a:sym typeface="Calibri"/>
              </a:rPr>
              <a:t>     -  Швидкі тести </a:t>
            </a:r>
            <a:r>
              <a:rPr lang="ru" sz="1600">
                <a:solidFill>
                  <a:schemeClr val="dk1"/>
                </a:solidFill>
                <a:latin typeface="Calibri"/>
                <a:ea typeface="Calibri"/>
                <a:cs typeface="Calibri"/>
                <a:sym typeface="Calibri"/>
              </a:rPr>
              <a:t>(імунохроматографічний аналіз</a:t>
            </a:r>
            <a:r>
              <a:rPr lang="ru" sz="1600" b="1">
                <a:solidFill>
                  <a:schemeClr val="dk1"/>
                </a:solidFill>
                <a:latin typeface="Calibri"/>
                <a:ea typeface="Calibri"/>
                <a:cs typeface="Calibri"/>
                <a:sym typeface="Calibri"/>
              </a:rPr>
              <a:t>);     </a:t>
            </a:r>
            <a:endParaRPr/>
          </a:p>
          <a:p>
            <a:pPr marL="342900" lvl="0" indent="-342900" algn="l" rtl="0">
              <a:lnSpc>
                <a:spcPct val="115000"/>
              </a:lnSpc>
              <a:spcBef>
                <a:spcPts val="320"/>
              </a:spcBef>
              <a:spcAft>
                <a:spcPts val="0"/>
              </a:spcAft>
              <a:buClr>
                <a:schemeClr val="dk1"/>
              </a:buClr>
              <a:buSzPts val="1600"/>
              <a:buFont typeface="Noto Sans Symbols"/>
              <a:buNone/>
            </a:pPr>
            <a:r>
              <a:rPr lang="ru" sz="1600" b="1">
                <a:solidFill>
                  <a:schemeClr val="dk1"/>
                </a:solidFill>
                <a:latin typeface="Calibri"/>
                <a:ea typeface="Calibri"/>
                <a:cs typeface="Calibri"/>
                <a:sym typeface="Calibri"/>
              </a:rPr>
              <a:t>     - ІФА (імуноферментний аналіз);</a:t>
            </a:r>
            <a:endParaRPr/>
          </a:p>
          <a:p>
            <a:pPr marL="342900" lvl="0" indent="-342900" algn="l" rtl="0">
              <a:lnSpc>
                <a:spcPct val="115000"/>
              </a:lnSpc>
              <a:spcBef>
                <a:spcPts val="320"/>
              </a:spcBef>
              <a:spcAft>
                <a:spcPts val="0"/>
              </a:spcAft>
              <a:buClr>
                <a:schemeClr val="dk1"/>
              </a:buClr>
              <a:buSzPts val="1600"/>
              <a:buFont typeface="Noto Sans Symbols"/>
              <a:buNone/>
            </a:pPr>
            <a:r>
              <a:rPr lang="ru" sz="1600" b="1">
                <a:solidFill>
                  <a:schemeClr val="dk1"/>
                </a:solidFill>
                <a:latin typeface="Calibri"/>
                <a:ea typeface="Calibri"/>
                <a:cs typeface="Calibri"/>
                <a:sym typeface="Calibri"/>
              </a:rPr>
              <a:t>     - ІБ ( </a:t>
            </a:r>
            <a:r>
              <a:rPr lang="ru" sz="1600">
                <a:solidFill>
                  <a:schemeClr val="dk1"/>
                </a:solidFill>
                <a:latin typeface="Calibri"/>
                <a:ea typeface="Calibri"/>
                <a:cs typeface="Calibri"/>
                <a:sym typeface="Calibri"/>
              </a:rPr>
              <a:t>імунний або лінійний блот (від лат., blot - пляма) - метод дослідження, за допомогою якого здійснюють виявлення антитіл до окремих антигенів вірусу імунодефіциту людини</a:t>
            </a:r>
            <a:r>
              <a:rPr lang="ru" sz="1600" b="1">
                <a:solidFill>
                  <a:schemeClr val="dk1"/>
                </a:solidFill>
                <a:latin typeface="Calibri"/>
                <a:ea typeface="Calibri"/>
                <a:cs typeface="Calibri"/>
                <a:sym typeface="Calibri"/>
              </a:rPr>
              <a:t>;</a:t>
            </a:r>
            <a:endParaRPr/>
          </a:p>
          <a:p>
            <a:pPr marL="342900" lvl="0" indent="-342900" algn="l" rtl="0">
              <a:lnSpc>
                <a:spcPct val="115000"/>
              </a:lnSpc>
              <a:spcBef>
                <a:spcPts val="320"/>
              </a:spcBef>
              <a:spcAft>
                <a:spcPts val="0"/>
              </a:spcAft>
              <a:buClr>
                <a:schemeClr val="dk1"/>
              </a:buClr>
              <a:buSzPts val="1600"/>
              <a:buFont typeface="Noto Sans Symbols"/>
              <a:buNone/>
            </a:pPr>
            <a:endParaRPr sz="1600" b="1"/>
          </a:p>
          <a:p>
            <a:pPr marL="342900" lvl="0" indent="-342900" algn="l" rtl="0">
              <a:lnSpc>
                <a:spcPct val="115000"/>
              </a:lnSpc>
              <a:spcBef>
                <a:spcPts val="320"/>
              </a:spcBef>
              <a:spcAft>
                <a:spcPts val="0"/>
              </a:spcAft>
              <a:buClr>
                <a:schemeClr val="dk1"/>
              </a:buClr>
              <a:buSzPts val="1600"/>
              <a:buFont typeface="Noto Sans Symbols"/>
              <a:buNone/>
            </a:pPr>
            <a:r>
              <a:rPr lang="ru" sz="1600" b="1">
                <a:solidFill>
                  <a:schemeClr val="dk1"/>
                </a:solidFill>
                <a:latin typeface="Calibri"/>
                <a:ea typeface="Calibri"/>
                <a:cs typeface="Calibri"/>
                <a:sym typeface="Calibri"/>
              </a:rPr>
              <a:t>2.</a:t>
            </a:r>
            <a:r>
              <a:rPr lang="ru" sz="1600" b="1" u="sng">
                <a:solidFill>
                  <a:schemeClr val="dk1"/>
                </a:solidFill>
                <a:latin typeface="Calibri"/>
                <a:ea typeface="Calibri"/>
                <a:cs typeface="Calibri"/>
                <a:sym typeface="Calibri"/>
              </a:rPr>
              <a:t> Прямі </a:t>
            </a:r>
            <a:r>
              <a:rPr lang="ru" sz="1600" b="1">
                <a:solidFill>
                  <a:schemeClr val="dk1"/>
                </a:solidFill>
                <a:latin typeface="Calibri"/>
                <a:ea typeface="Calibri"/>
                <a:cs typeface="Calibri"/>
                <a:sym typeface="Calibri"/>
              </a:rPr>
              <a:t>методи специфічної діагностики ВІЛ:</a:t>
            </a:r>
            <a:endParaRPr/>
          </a:p>
          <a:p>
            <a:pPr marL="342900" lvl="0" indent="-342900" algn="l" rtl="0">
              <a:lnSpc>
                <a:spcPct val="115000"/>
              </a:lnSpc>
              <a:spcBef>
                <a:spcPts val="320"/>
              </a:spcBef>
              <a:spcAft>
                <a:spcPts val="0"/>
              </a:spcAft>
              <a:buClr>
                <a:schemeClr val="dk1"/>
              </a:buClr>
              <a:buSzPts val="1600"/>
              <a:buFont typeface="Noto Sans Symbols"/>
              <a:buNone/>
            </a:pPr>
            <a:r>
              <a:rPr lang="ru" sz="1600" b="1">
                <a:solidFill>
                  <a:schemeClr val="dk1"/>
                </a:solidFill>
                <a:latin typeface="Calibri"/>
                <a:ea typeface="Calibri"/>
                <a:cs typeface="Calibri"/>
                <a:sym typeface="Calibri"/>
              </a:rPr>
              <a:t>         - </a:t>
            </a:r>
            <a:r>
              <a:rPr lang="ru" sz="1600">
                <a:solidFill>
                  <a:schemeClr val="dk1"/>
                </a:solidFill>
                <a:latin typeface="Calibri"/>
                <a:ea typeface="Calibri"/>
                <a:cs typeface="Calibri"/>
                <a:sym typeface="Calibri"/>
              </a:rPr>
              <a:t>виділення </a:t>
            </a:r>
            <a:r>
              <a:rPr lang="ru" sz="1600" b="1">
                <a:solidFill>
                  <a:schemeClr val="dk1"/>
                </a:solidFill>
                <a:latin typeface="Calibri"/>
                <a:ea typeface="Calibri"/>
                <a:cs typeface="Calibri"/>
                <a:sym typeface="Calibri"/>
              </a:rPr>
              <a:t>вірусу в культурі</a:t>
            </a:r>
            <a:r>
              <a:rPr lang="ru" sz="1600">
                <a:solidFill>
                  <a:schemeClr val="dk1"/>
                </a:solidFill>
                <a:latin typeface="Calibri"/>
                <a:ea typeface="Calibri"/>
                <a:cs typeface="Calibri"/>
                <a:sym typeface="Calibri"/>
              </a:rPr>
              <a:t> клітин</a:t>
            </a:r>
            <a:endParaRPr/>
          </a:p>
          <a:p>
            <a:pPr marL="342900" lvl="0" indent="-342900" algn="l" rtl="0">
              <a:lnSpc>
                <a:spcPct val="115000"/>
              </a:lnSpc>
              <a:spcBef>
                <a:spcPts val="320"/>
              </a:spcBef>
              <a:spcAft>
                <a:spcPts val="0"/>
              </a:spcAft>
              <a:buClr>
                <a:schemeClr val="dk1"/>
              </a:buClr>
              <a:buSzPts val="1600"/>
              <a:buFont typeface="Noto Sans Symbols"/>
              <a:buNone/>
            </a:pPr>
            <a:r>
              <a:rPr lang="ru" sz="1600" b="1">
                <a:solidFill>
                  <a:schemeClr val="dk1"/>
                </a:solidFill>
                <a:latin typeface="Calibri"/>
                <a:ea typeface="Calibri"/>
                <a:cs typeface="Calibri"/>
                <a:sym typeface="Calibri"/>
              </a:rPr>
              <a:t>         - </a:t>
            </a:r>
            <a:r>
              <a:rPr lang="ru" sz="1600">
                <a:solidFill>
                  <a:schemeClr val="dk1"/>
                </a:solidFill>
                <a:latin typeface="Calibri"/>
                <a:ea typeface="Calibri"/>
                <a:cs typeface="Calibri"/>
                <a:sym typeface="Calibri"/>
              </a:rPr>
              <a:t>виявлення</a:t>
            </a:r>
            <a:r>
              <a:rPr lang="ru" sz="1600" b="1">
                <a:solidFill>
                  <a:schemeClr val="dk1"/>
                </a:solidFill>
                <a:latin typeface="Calibri"/>
                <a:ea typeface="Calibri"/>
                <a:cs typeface="Calibri"/>
                <a:sym typeface="Calibri"/>
              </a:rPr>
              <a:t> антигену р24 </a:t>
            </a:r>
            <a:endParaRPr/>
          </a:p>
          <a:p>
            <a:pPr marL="342900" lvl="0" indent="-342900" algn="l" rtl="0">
              <a:lnSpc>
                <a:spcPct val="115000"/>
              </a:lnSpc>
              <a:spcBef>
                <a:spcPts val="320"/>
              </a:spcBef>
              <a:spcAft>
                <a:spcPts val="0"/>
              </a:spcAft>
              <a:buClr>
                <a:schemeClr val="dk1"/>
              </a:buClr>
              <a:buSzPts val="1600"/>
              <a:buFont typeface="Noto Sans Symbols"/>
              <a:buNone/>
            </a:pPr>
            <a:r>
              <a:rPr lang="ru" sz="1600" b="1">
                <a:solidFill>
                  <a:schemeClr val="dk1"/>
                </a:solidFill>
                <a:latin typeface="Calibri"/>
                <a:ea typeface="Calibri"/>
                <a:cs typeface="Calibri"/>
                <a:sym typeface="Calibri"/>
              </a:rPr>
              <a:t>		</a:t>
            </a:r>
            <a:r>
              <a:rPr lang="ru" sz="1600">
                <a:solidFill>
                  <a:schemeClr val="dk1"/>
                </a:solidFill>
                <a:latin typeface="Calibri"/>
                <a:ea typeface="Calibri"/>
                <a:cs typeface="Calibri"/>
                <a:sym typeface="Calibri"/>
              </a:rPr>
              <a:t>- виявлення </a:t>
            </a:r>
            <a:r>
              <a:rPr lang="ru" sz="1600" b="1">
                <a:solidFill>
                  <a:schemeClr val="dk1"/>
                </a:solidFill>
                <a:latin typeface="Calibri"/>
                <a:ea typeface="Calibri"/>
                <a:cs typeface="Calibri"/>
                <a:sym typeface="Calibri"/>
              </a:rPr>
              <a:t>генетичного матеріалу </a:t>
            </a:r>
            <a:r>
              <a:rPr lang="ru" sz="1600">
                <a:solidFill>
                  <a:schemeClr val="dk1"/>
                </a:solidFill>
                <a:latin typeface="Calibri"/>
                <a:ea typeface="Calibri"/>
                <a:cs typeface="Calibri"/>
                <a:sym typeface="Calibri"/>
              </a:rPr>
              <a:t>вірусу:</a:t>
            </a:r>
            <a:endParaRPr/>
          </a:p>
          <a:p>
            <a:pPr marL="342900" lvl="0" indent="-342900" algn="l" rtl="0">
              <a:lnSpc>
                <a:spcPct val="115000"/>
              </a:lnSpc>
              <a:spcBef>
                <a:spcPts val="320"/>
              </a:spcBef>
              <a:spcAft>
                <a:spcPts val="0"/>
              </a:spcAft>
              <a:buClr>
                <a:schemeClr val="dk1"/>
              </a:buClr>
              <a:buSzPts val="1600"/>
              <a:buFont typeface="Noto Sans Symbols"/>
              <a:buNone/>
            </a:pPr>
            <a:r>
              <a:rPr lang="ru" sz="1600" b="1">
                <a:solidFill>
                  <a:schemeClr val="dk1"/>
                </a:solidFill>
                <a:latin typeface="Calibri"/>
                <a:ea typeface="Calibri"/>
                <a:cs typeface="Calibri"/>
                <a:sym typeface="Calibri"/>
              </a:rPr>
              <a:t>              	 - провірусної ДНК </a:t>
            </a:r>
            <a:r>
              <a:rPr lang="ru" sz="1600">
                <a:solidFill>
                  <a:schemeClr val="dk1"/>
                </a:solidFill>
                <a:latin typeface="Calibri"/>
                <a:ea typeface="Calibri"/>
                <a:cs typeface="Calibri"/>
                <a:sym typeface="Calibri"/>
              </a:rPr>
              <a:t>(обстеження дітей, народжени</a:t>
            </a:r>
            <a:r>
              <a:rPr lang="ru" sz="1600"/>
              <a:t>ми</a:t>
            </a:r>
            <a:r>
              <a:rPr lang="ru" sz="1600">
                <a:solidFill>
                  <a:schemeClr val="dk1"/>
                </a:solidFill>
                <a:latin typeface="Calibri"/>
                <a:ea typeface="Calibri"/>
                <a:cs typeface="Calibri"/>
                <a:sym typeface="Calibri"/>
              </a:rPr>
              <a:t> ВІЛ+ жінками);</a:t>
            </a:r>
            <a:endParaRPr/>
          </a:p>
          <a:p>
            <a:pPr marL="342900" lvl="0" indent="-342900" algn="l" rtl="0">
              <a:lnSpc>
                <a:spcPct val="115000"/>
              </a:lnSpc>
              <a:spcBef>
                <a:spcPts val="320"/>
              </a:spcBef>
              <a:spcAft>
                <a:spcPts val="0"/>
              </a:spcAft>
              <a:buClr>
                <a:schemeClr val="dk1"/>
              </a:buClr>
              <a:buSzPts val="1600"/>
              <a:buFont typeface="Noto Sans Symbols"/>
              <a:buNone/>
            </a:pPr>
            <a:r>
              <a:rPr lang="ru" sz="1600" b="1">
                <a:solidFill>
                  <a:schemeClr val="dk1"/>
                </a:solidFill>
                <a:latin typeface="Calibri"/>
                <a:ea typeface="Calibri"/>
                <a:cs typeface="Calibri"/>
                <a:sym typeface="Calibri"/>
              </a:rPr>
              <a:t>                      - вільної вірусної РНК </a:t>
            </a:r>
            <a:r>
              <a:rPr lang="ru" sz="1600">
                <a:solidFill>
                  <a:schemeClr val="dk1"/>
                </a:solidFill>
                <a:latin typeface="Calibri"/>
                <a:ea typeface="Calibri"/>
                <a:cs typeface="Calibri"/>
                <a:sym typeface="Calibri"/>
              </a:rPr>
              <a:t>(«вірусне навантаження»).</a:t>
            </a:r>
            <a:endParaRPr/>
          </a:p>
          <a:p>
            <a:pPr marL="342900" lvl="0" indent="-342900" algn="l" rtl="0">
              <a:lnSpc>
                <a:spcPct val="115000"/>
              </a:lnSpc>
              <a:spcBef>
                <a:spcPts val="320"/>
              </a:spcBef>
              <a:spcAft>
                <a:spcPts val="0"/>
              </a:spcAft>
              <a:buClr>
                <a:srgbClr val="ECFA34"/>
              </a:buClr>
              <a:buSzPts val="1600"/>
              <a:buFont typeface="Noto Sans Symbols"/>
              <a:buNone/>
            </a:pPr>
            <a:endParaRPr sz="1600"/>
          </a:p>
        </p:txBody>
      </p:sp>
      <p:sp>
        <p:nvSpPr>
          <p:cNvPr id="491" name="Google Shape;491;p75"/>
          <p:cNvSpPr txBox="1"/>
          <p:nvPr/>
        </p:nvSpPr>
        <p:spPr>
          <a:xfrm>
            <a:off x="647564" y="250032"/>
            <a:ext cx="7848900" cy="594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2060"/>
              </a:buClr>
              <a:buSzPts val="2400"/>
              <a:buFont typeface="Calibri"/>
              <a:buNone/>
            </a:pPr>
            <a:r>
              <a:rPr lang="ru" sz="2400" b="0" i="0" u="none" strike="noStrike" cap="none">
                <a:solidFill>
                  <a:srgbClr val="002060"/>
                </a:solidFill>
                <a:latin typeface="Calibri"/>
                <a:ea typeface="Calibri"/>
                <a:cs typeface="Calibri"/>
                <a:sym typeface="Calibri"/>
              </a:rPr>
              <a:t>Методи діагностики ВІЛ</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496" name="Google Shape;496;p76"/>
          <p:cNvPicPr preferRelativeResize="0"/>
          <p:nvPr/>
        </p:nvPicPr>
        <p:blipFill rotWithShape="1">
          <a:blip r:embed="rId3">
            <a:alphaModFix/>
          </a:blip>
          <a:srcRect/>
          <a:stretch/>
        </p:blipFill>
        <p:spPr>
          <a:xfrm>
            <a:off x="221876" y="131856"/>
            <a:ext cx="8014448" cy="4763994"/>
          </a:xfrm>
          <a:prstGeom prst="rect">
            <a:avLst/>
          </a:prstGeom>
          <a:noFill/>
          <a:ln>
            <a:noFill/>
          </a:ln>
        </p:spPr>
      </p:pic>
      <p:pic>
        <p:nvPicPr>
          <p:cNvPr id="497" name="Google Shape;497;p76"/>
          <p:cNvPicPr preferRelativeResize="0"/>
          <p:nvPr/>
        </p:nvPicPr>
        <p:blipFill rotWithShape="1">
          <a:blip r:embed="rId3">
            <a:alphaModFix/>
          </a:blip>
          <a:srcRect/>
          <a:stretch/>
        </p:blipFill>
        <p:spPr>
          <a:xfrm>
            <a:off x="304426" y="303306"/>
            <a:ext cx="8014448" cy="4763994"/>
          </a:xfrm>
          <a:prstGeom prst="rect">
            <a:avLst/>
          </a:prstGeom>
          <a:noFill/>
          <a:ln>
            <a:noFill/>
          </a:ln>
        </p:spPr>
      </p:pic>
      <p:pic>
        <p:nvPicPr>
          <p:cNvPr id="498" name="Google Shape;498;p76"/>
          <p:cNvPicPr preferRelativeResize="0"/>
          <p:nvPr/>
        </p:nvPicPr>
        <p:blipFill rotWithShape="1">
          <a:blip r:embed="rId3">
            <a:alphaModFix/>
          </a:blip>
          <a:srcRect/>
          <a:stretch/>
        </p:blipFill>
        <p:spPr>
          <a:xfrm>
            <a:off x="386976" y="474756"/>
            <a:ext cx="8014448" cy="4763994"/>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pic>
        <p:nvPicPr>
          <p:cNvPr id="503" name="Google Shape;503;p77"/>
          <p:cNvPicPr preferRelativeResize="0"/>
          <p:nvPr/>
        </p:nvPicPr>
        <p:blipFill rotWithShape="1">
          <a:blip r:embed="rId3">
            <a:alphaModFix/>
          </a:blip>
          <a:srcRect/>
          <a:stretch/>
        </p:blipFill>
        <p:spPr>
          <a:xfrm>
            <a:off x="355001" y="268941"/>
            <a:ext cx="8261873" cy="4765637"/>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78"/>
          <p:cNvSpPr txBox="1"/>
          <p:nvPr/>
        </p:nvSpPr>
        <p:spPr>
          <a:xfrm>
            <a:off x="260350" y="925146"/>
            <a:ext cx="8496300" cy="39703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ru" sz="1800" b="1" i="0" u="none" strike="noStrike" cap="none">
                <a:solidFill>
                  <a:srgbClr val="000000"/>
                </a:solidFill>
                <a:latin typeface="Times New Roman"/>
                <a:ea typeface="Times New Roman"/>
                <a:cs typeface="Times New Roman"/>
                <a:sym typeface="Times New Roman"/>
              </a:rPr>
              <a:t>Цілі UNAIDS</a:t>
            </a:r>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ru" sz="1800" b="1" i="0" u="none" strike="noStrike" cap="none">
                <a:solidFill>
                  <a:srgbClr val="000000"/>
                </a:solidFill>
                <a:latin typeface="Times New Roman"/>
                <a:ea typeface="Times New Roman"/>
                <a:cs typeface="Times New Roman"/>
                <a:sym typeface="Times New Roman"/>
              </a:rPr>
              <a:t>95% - 95% - 95% -95%</a:t>
            </a:r>
            <a:endParaRPr/>
          </a:p>
          <a:p>
            <a:pPr marL="457200" marR="0" lvl="0" indent="-374650" algn="l" rtl="0">
              <a:lnSpc>
                <a:spcPct val="100000"/>
              </a:lnSpc>
              <a:spcBef>
                <a:spcPts val="0"/>
              </a:spcBef>
              <a:spcAft>
                <a:spcPts val="0"/>
              </a:spcAft>
              <a:buClr>
                <a:srgbClr val="000000"/>
              </a:buClr>
              <a:buSzPts val="2300"/>
              <a:buFont typeface="Times New Roman"/>
              <a:buChar char="●"/>
            </a:pPr>
            <a:r>
              <a:rPr lang="ru" sz="1800" b="0" i="0" u="none" strike="noStrike" cap="none">
                <a:solidFill>
                  <a:srgbClr val="000000"/>
                </a:solidFill>
                <a:latin typeface="Times New Roman"/>
                <a:ea typeface="Times New Roman"/>
                <a:cs typeface="Times New Roman"/>
                <a:sym typeface="Times New Roman"/>
              </a:rPr>
              <a:t>95% діагностовано</a:t>
            </a:r>
            <a:endParaRPr/>
          </a:p>
          <a:p>
            <a:pPr marL="457200" marR="0" lvl="0" indent="-374650" algn="l" rtl="0">
              <a:lnSpc>
                <a:spcPct val="100000"/>
              </a:lnSpc>
              <a:spcBef>
                <a:spcPts val="0"/>
              </a:spcBef>
              <a:spcAft>
                <a:spcPts val="0"/>
              </a:spcAft>
              <a:buClr>
                <a:srgbClr val="000000"/>
              </a:buClr>
              <a:buSzPts val="2300"/>
              <a:buFont typeface="Times New Roman"/>
              <a:buChar char="●"/>
            </a:pPr>
            <a:r>
              <a:rPr lang="ru" sz="1800" b="0" i="0" u="none" strike="noStrike" cap="none">
                <a:solidFill>
                  <a:srgbClr val="000000"/>
                </a:solidFill>
                <a:latin typeface="Times New Roman"/>
                <a:ea typeface="Times New Roman"/>
                <a:cs typeface="Times New Roman"/>
                <a:sym typeface="Times New Roman"/>
              </a:rPr>
              <a:t>95% на лікуванні</a:t>
            </a:r>
            <a:endParaRPr/>
          </a:p>
          <a:p>
            <a:pPr marL="457200" marR="0" lvl="0" indent="-374650" algn="l" rtl="0">
              <a:lnSpc>
                <a:spcPct val="100000"/>
              </a:lnSpc>
              <a:spcBef>
                <a:spcPts val="0"/>
              </a:spcBef>
              <a:spcAft>
                <a:spcPts val="0"/>
              </a:spcAft>
              <a:buClr>
                <a:srgbClr val="000000"/>
              </a:buClr>
              <a:buSzPts val="2300"/>
              <a:buFont typeface="Times New Roman"/>
              <a:buChar char="●"/>
            </a:pPr>
            <a:r>
              <a:rPr lang="ru" sz="1800" b="0" i="0" u="none" strike="noStrike" cap="none">
                <a:solidFill>
                  <a:srgbClr val="000000"/>
                </a:solidFill>
                <a:latin typeface="Times New Roman"/>
                <a:ea typeface="Times New Roman"/>
                <a:cs typeface="Times New Roman"/>
                <a:sym typeface="Times New Roman"/>
              </a:rPr>
              <a:t>95% вірусна супресія</a:t>
            </a:r>
            <a:endParaRPr/>
          </a:p>
          <a:p>
            <a:pPr marL="457200" marR="0" lvl="0" indent="-374650" algn="l" rtl="0">
              <a:lnSpc>
                <a:spcPct val="100000"/>
              </a:lnSpc>
              <a:spcBef>
                <a:spcPts val="0"/>
              </a:spcBef>
              <a:spcAft>
                <a:spcPts val="0"/>
              </a:spcAft>
              <a:buClr>
                <a:srgbClr val="000000"/>
              </a:buClr>
              <a:buSzPts val="2300"/>
              <a:buFont typeface="Times New Roman"/>
              <a:buChar char="●"/>
            </a:pPr>
            <a:r>
              <a:rPr lang="ru" sz="1800" b="0" i="0" u="none" strike="noStrike" cap="none">
                <a:solidFill>
                  <a:srgbClr val="000000"/>
                </a:solidFill>
                <a:latin typeface="Times New Roman"/>
                <a:ea typeface="Times New Roman"/>
                <a:cs typeface="Times New Roman"/>
                <a:sym typeface="Times New Roman"/>
              </a:rPr>
              <a:t>95% якісне життя, хороше здоров'я</a:t>
            </a:r>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ru" sz="1800" b="1" i="0" u="none" strike="noStrike" cap="none">
                <a:solidFill>
                  <a:srgbClr val="000000"/>
                </a:solidFill>
                <a:latin typeface="Times New Roman"/>
                <a:ea typeface="Times New Roman"/>
                <a:cs typeface="Times New Roman"/>
                <a:sym typeface="Times New Roman"/>
              </a:rPr>
              <a:t>Стратегія ВООЗ (25.04.2016р):</a:t>
            </a:r>
            <a:endParaRPr/>
          </a:p>
          <a:p>
            <a:pPr marL="0" marR="0" lvl="0" indent="0" algn="ctr" rtl="0">
              <a:lnSpc>
                <a:spcPct val="100000"/>
              </a:lnSpc>
              <a:spcBef>
                <a:spcPts val="0"/>
              </a:spcBef>
              <a:spcAft>
                <a:spcPts val="0"/>
              </a:spcAft>
              <a:buNone/>
            </a:pPr>
            <a:r>
              <a:rPr lang="ru" sz="1800" b="1" i="0" u="none" strike="noStrike" cap="none">
                <a:solidFill>
                  <a:srgbClr val="00B050"/>
                </a:solidFill>
                <a:latin typeface="Times New Roman"/>
                <a:ea typeface="Times New Roman"/>
                <a:cs typeface="Times New Roman"/>
                <a:sym typeface="Times New Roman"/>
              </a:rPr>
              <a:t>Діагноз ВІЛ=старт АРТ</a:t>
            </a:r>
            <a:endParaRPr/>
          </a:p>
          <a:p>
            <a:pPr marL="0" marR="0" lvl="0" indent="54000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540000" algn="l" rtl="0">
              <a:lnSpc>
                <a:spcPct val="100000"/>
              </a:lnSpc>
              <a:spcBef>
                <a:spcPts val="0"/>
              </a:spcBef>
              <a:spcAft>
                <a:spcPts val="0"/>
              </a:spcAft>
              <a:buClr>
                <a:srgbClr val="000000"/>
              </a:buClr>
              <a:buSzPts val="1800"/>
              <a:buFont typeface="Arial"/>
              <a:buNone/>
            </a:pPr>
            <a:r>
              <a:rPr lang="ru" sz="1800" b="0" i="0" u="none" strike="noStrike" cap="none">
                <a:solidFill>
                  <a:srgbClr val="000000"/>
                </a:solidFill>
                <a:latin typeface="Times New Roman"/>
                <a:ea typeface="Times New Roman"/>
                <a:cs typeface="Times New Roman"/>
                <a:sym typeface="Times New Roman"/>
              </a:rPr>
              <a:t>Ліквідувати епідемію СНІДу як загрозу громадському здоров'ю до 2030 р., забезпечити здорове життя та благополуччя для всіх людей різного віку.</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7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a:t>Лікування</a:t>
            </a:r>
            <a:endParaRPr/>
          </a:p>
        </p:txBody>
      </p:sp>
      <p:sp>
        <p:nvSpPr>
          <p:cNvPr id="514" name="Google Shape;514;p79"/>
          <p:cNvSpPr txBox="1">
            <a:spLocks noGrp="1"/>
          </p:cNvSpPr>
          <p:nvPr>
            <p:ph type="body" idx="1"/>
          </p:nvPr>
        </p:nvSpPr>
        <p:spPr>
          <a:xfrm>
            <a:off x="311700" y="1017725"/>
            <a:ext cx="8520600" cy="3551150"/>
          </a:xfrm>
          <a:prstGeom prst="rect">
            <a:avLst/>
          </a:prstGeom>
          <a:noFill/>
          <a:ln>
            <a:noFill/>
          </a:ln>
        </p:spPr>
        <p:txBody>
          <a:bodyPr spcFirstLastPara="1" wrap="square" lIns="91425" tIns="91425" rIns="91425" bIns="91425" anchor="t" anchorCtr="0">
            <a:normAutofit fontScale="85000" lnSpcReduction="10000"/>
          </a:bodyPr>
          <a:lstStyle/>
          <a:p>
            <a:pPr marL="0" lvl="0" indent="0" algn="just" rtl="0">
              <a:lnSpc>
                <a:spcPct val="115000"/>
              </a:lnSpc>
              <a:spcBef>
                <a:spcPts val="0"/>
              </a:spcBef>
              <a:spcAft>
                <a:spcPts val="0"/>
              </a:spcAft>
              <a:buSzPct val="111455"/>
              <a:buNone/>
            </a:pPr>
            <a:r>
              <a:rPr lang="ru" sz="1900">
                <a:solidFill>
                  <a:schemeClr val="dk1"/>
                </a:solidFill>
                <a:latin typeface="Times New Roman"/>
                <a:ea typeface="Times New Roman"/>
                <a:cs typeface="Times New Roman"/>
                <a:sym typeface="Times New Roman"/>
              </a:rPr>
              <a:t>      Незважаючи на те, що вакцини від ВІЛ-інфекції досі не було створено, і повністю ВІЛ-інфекція не виліковується, все ж таки в даний час установка на те, що ВІЛ-інфекція смертельна хвороба, і порятунку від неї немає, вже не вірна.</a:t>
            </a:r>
            <a:endParaRPr/>
          </a:p>
          <a:p>
            <a:pPr marL="0" lvl="0" indent="0" algn="just" rtl="0">
              <a:lnSpc>
                <a:spcPct val="115000"/>
              </a:lnSpc>
              <a:spcBef>
                <a:spcPts val="0"/>
              </a:spcBef>
              <a:spcAft>
                <a:spcPts val="0"/>
              </a:spcAft>
              <a:buSzPct val="111455"/>
              <a:buNone/>
            </a:pPr>
            <a:r>
              <a:rPr lang="ru" sz="1900">
                <a:solidFill>
                  <a:schemeClr val="dk1"/>
                </a:solidFill>
                <a:latin typeface="Times New Roman"/>
                <a:ea typeface="Times New Roman"/>
                <a:cs typeface="Times New Roman"/>
                <a:sym typeface="Times New Roman"/>
              </a:rPr>
              <a:t>      Мета лікування ВІЛ-інфекції - максимальне продовження життя хворого та збереження його якості, недопущення поширення захворювання. І ця мета все частіше досягається за допомогою сучасних лікарських препаратів. </a:t>
            </a:r>
            <a:endParaRPr/>
          </a:p>
          <a:p>
            <a:pPr marL="0" lvl="0" indent="0" algn="just" rtl="0">
              <a:lnSpc>
                <a:spcPct val="115000"/>
              </a:lnSpc>
              <a:spcBef>
                <a:spcPts val="0"/>
              </a:spcBef>
              <a:spcAft>
                <a:spcPts val="0"/>
              </a:spcAft>
              <a:buSzPct val="111455"/>
              <a:buNone/>
            </a:pPr>
            <a:r>
              <a:rPr lang="ru" sz="1900">
                <a:solidFill>
                  <a:schemeClr val="dk1"/>
                </a:solidFill>
                <a:latin typeface="Times New Roman"/>
                <a:ea typeface="Times New Roman"/>
                <a:cs typeface="Times New Roman"/>
                <a:sym typeface="Times New Roman"/>
              </a:rPr>
              <a:t>      При призначенні АРТ використовують пацієнт-орієнтований підхід, прийом всіх компонентів АРТ розпочинають одночасно, перевагу віддають комбінованим препаратам з фіксованим дозуванням з використанням ІПЛІ (інгібітору перенесення ланцюга інтегрази) – долутегравіру. </a:t>
            </a:r>
            <a:endParaRPr/>
          </a:p>
          <a:p>
            <a:pPr marL="0" lvl="0" indent="0" algn="just" rtl="0">
              <a:lnSpc>
                <a:spcPct val="115000"/>
              </a:lnSpc>
              <a:spcBef>
                <a:spcPts val="0"/>
              </a:spcBef>
              <a:spcAft>
                <a:spcPts val="0"/>
              </a:spcAft>
              <a:buSzPct val="111455"/>
              <a:buNone/>
            </a:pPr>
            <a:r>
              <a:rPr lang="ru" sz="1900">
                <a:solidFill>
                  <a:schemeClr val="dk1"/>
                </a:solidFill>
                <a:latin typeface="Times New Roman"/>
                <a:ea typeface="Times New Roman"/>
                <a:cs typeface="Times New Roman"/>
                <a:sym typeface="Times New Roman"/>
              </a:rPr>
              <a:t>      Інноваційні комбіновані препарати поєднують кілька діючих речовин (схеми з долутегравіром, TDF+FTC+DTG та TDF+3TC+DTG, отже, пацієнт може приймати лише одну таблетку щодня.</a:t>
            </a:r>
            <a:endParaRPr/>
          </a:p>
          <a:p>
            <a:pPr marL="0" lvl="0" indent="0" algn="l" rtl="0">
              <a:lnSpc>
                <a:spcPct val="115000"/>
              </a:lnSpc>
              <a:spcBef>
                <a:spcPts val="0"/>
              </a:spcBef>
              <a:spcAft>
                <a:spcPts val="0"/>
              </a:spcAft>
              <a:buClr>
                <a:schemeClr val="dk1"/>
              </a:buClr>
              <a:buSzPct val="64705"/>
              <a:buFont typeface="Arial"/>
              <a:buNone/>
            </a:pPr>
            <a:endParaRPr sz="2000">
              <a:latin typeface="Times New Roman"/>
              <a:ea typeface="Times New Roman"/>
              <a:cs typeface="Times New Roman"/>
              <a:sym typeface="Times New Roman"/>
            </a:endParaRPr>
          </a:p>
          <a:p>
            <a:pPr marL="0" lvl="0" indent="0" algn="l" rtl="0">
              <a:lnSpc>
                <a:spcPct val="115000"/>
              </a:lnSpc>
              <a:spcBef>
                <a:spcPts val="1200"/>
              </a:spcBef>
              <a:spcAft>
                <a:spcPts val="1200"/>
              </a:spcAft>
              <a:buSzPct val="117647"/>
              <a:buNone/>
            </a:pP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80"/>
          <p:cNvSpPr txBox="1"/>
          <p:nvPr/>
        </p:nvSpPr>
        <p:spPr>
          <a:xfrm>
            <a:off x="469900" y="406400"/>
            <a:ext cx="8534400" cy="409342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ru" sz="2000" b="1" i="1" u="none" strike="noStrike" cap="none">
                <a:solidFill>
                  <a:srgbClr val="333333"/>
                </a:solidFill>
                <a:latin typeface="Times New Roman"/>
                <a:ea typeface="Times New Roman"/>
                <a:cs typeface="Times New Roman"/>
                <a:sym typeface="Times New Roman"/>
              </a:rPr>
              <a:t>Подолання ВІЛ-інфекції як загрози громадському здоров’ю </a:t>
            </a:r>
            <a:endParaRPr/>
          </a:p>
          <a:p>
            <a:pPr marL="0" marR="0" lvl="0" indent="0" algn="ctr" rtl="0">
              <a:lnSpc>
                <a:spcPct val="100000"/>
              </a:lnSpc>
              <a:spcBef>
                <a:spcPts val="0"/>
              </a:spcBef>
              <a:spcAft>
                <a:spcPts val="0"/>
              </a:spcAft>
              <a:buNone/>
            </a:pPr>
            <a:r>
              <a:rPr lang="ru" sz="2000" b="1" i="1" u="none" strike="noStrike" cap="none">
                <a:solidFill>
                  <a:srgbClr val="333333"/>
                </a:solidFill>
                <a:latin typeface="Times New Roman"/>
                <a:ea typeface="Times New Roman"/>
                <a:cs typeface="Times New Roman"/>
                <a:sym typeface="Times New Roman"/>
              </a:rPr>
              <a:t>є одним із найголовніших завдань системи охорони здоров’я України.</a:t>
            </a:r>
            <a:r>
              <a:rPr lang="ru" sz="2000" b="0" i="1" u="none" strike="noStrike" cap="none">
                <a:solidFill>
                  <a:srgbClr val="333333"/>
                </a:solidFill>
                <a:latin typeface="Times New Roman"/>
                <a:ea typeface="Times New Roman"/>
                <a:cs typeface="Times New Roman"/>
                <a:sym typeface="Times New Roman"/>
              </a:rPr>
              <a:t> </a:t>
            </a:r>
            <a:r>
              <a:rPr lang="ru" sz="2000" b="0" i="0" u="none" strike="noStrike" cap="none">
                <a:solidFill>
                  <a:srgbClr val="333333"/>
                </a:solidFill>
                <a:latin typeface="Times New Roman"/>
                <a:ea typeface="Times New Roman"/>
                <a:cs typeface="Times New Roman"/>
                <a:sym typeface="Times New Roman"/>
              </a:rPr>
              <a:t> </a:t>
            </a:r>
            <a:endParaRPr/>
          </a:p>
          <a:p>
            <a:pPr marL="0" marR="0" lvl="0" indent="0" algn="l" rtl="0">
              <a:lnSpc>
                <a:spcPct val="100000"/>
              </a:lnSpc>
              <a:spcBef>
                <a:spcPts val="0"/>
              </a:spcBef>
              <a:spcAft>
                <a:spcPts val="0"/>
              </a:spcAft>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ru" sz="2000" b="0" i="0" u="none" strike="noStrike" cap="none">
                <a:solidFill>
                  <a:schemeClr val="dk1"/>
                </a:solidFill>
                <a:latin typeface="Times New Roman"/>
                <a:ea typeface="Times New Roman"/>
                <a:cs typeface="Times New Roman"/>
                <a:sym typeface="Times New Roman"/>
              </a:rPr>
              <a:t>Наказом МОЗ України від </a:t>
            </a:r>
            <a:r>
              <a:rPr lang="ru" sz="2000" b="0" i="0" u="none" strike="noStrike" cap="none">
                <a:solidFill>
                  <a:srgbClr val="333333"/>
                </a:solidFill>
                <a:latin typeface="Times New Roman"/>
                <a:ea typeface="Times New Roman"/>
                <a:cs typeface="Times New Roman"/>
                <a:sym typeface="Times New Roman"/>
              </a:rPr>
              <a:t>16 листопаду 2022 року </a:t>
            </a:r>
            <a:r>
              <a:rPr lang="ru" sz="2000" b="0" i="0" u="none" strike="noStrike" cap="none">
                <a:solidFill>
                  <a:srgbClr val="004188"/>
                </a:solidFill>
                <a:latin typeface="Times New Roman"/>
                <a:ea typeface="Times New Roman"/>
                <a:cs typeface="Times New Roman"/>
                <a:sym typeface="Times New Roman"/>
              </a:rPr>
              <a:t> </a:t>
            </a:r>
            <a:r>
              <a:rPr lang="ru" sz="2000" b="0" i="0" u="none" strike="noStrike" cap="none">
                <a:solidFill>
                  <a:schemeClr val="dk1"/>
                </a:solidFill>
                <a:latin typeface="Times New Roman"/>
                <a:ea typeface="Times New Roman"/>
                <a:cs typeface="Times New Roman"/>
                <a:sym typeface="Times New Roman"/>
              </a:rPr>
              <a:t>№ 2092 </a:t>
            </a:r>
            <a:r>
              <a:rPr lang="ru" sz="2000" b="0" i="0" u="none" strike="noStrike" cap="none">
                <a:solidFill>
                  <a:srgbClr val="333333"/>
                </a:solidFill>
                <a:latin typeface="Times New Roman"/>
                <a:ea typeface="Times New Roman"/>
                <a:cs typeface="Times New Roman"/>
                <a:sym typeface="Times New Roman"/>
              </a:rPr>
              <a:t>затверджено Стандарти медичної допомоги «ВІЛ-інфекція». </a:t>
            </a:r>
            <a:endParaRPr/>
          </a:p>
          <a:p>
            <a:pPr marL="0" marR="0" lvl="0" indent="0" algn="l" rtl="0">
              <a:lnSpc>
                <a:spcPct val="100000"/>
              </a:lnSpc>
              <a:spcBef>
                <a:spcPts val="0"/>
              </a:spcBef>
              <a:spcAft>
                <a:spcPts val="0"/>
              </a:spcAft>
              <a:buNone/>
            </a:pPr>
            <a:r>
              <a:rPr lang="ru" sz="2000" b="0" i="0" u="none" strike="noStrike" cap="none">
                <a:solidFill>
                  <a:srgbClr val="333333"/>
                </a:solidFill>
                <a:latin typeface="Times New Roman"/>
                <a:ea typeface="Times New Roman"/>
                <a:cs typeface="Times New Roman"/>
                <a:sym typeface="Times New Roman"/>
              </a:rPr>
              <a:t>Стандарти медичної допомоги «ВІЛ-інфекція» включають у себе п’ять стандартів: </a:t>
            </a:r>
            <a:endParaRPr/>
          </a:p>
          <a:p>
            <a:pPr marL="342900" marR="0" lvl="0" indent="-342900" algn="l" rtl="0">
              <a:lnSpc>
                <a:spcPct val="100000"/>
              </a:lnSpc>
              <a:spcBef>
                <a:spcPts val="0"/>
              </a:spcBef>
              <a:spcAft>
                <a:spcPts val="0"/>
              </a:spcAft>
              <a:buClr>
                <a:srgbClr val="000000"/>
              </a:buClr>
              <a:buSzPts val="2000"/>
              <a:buFont typeface="Arial"/>
              <a:buChar char="•"/>
            </a:pPr>
            <a:r>
              <a:rPr lang="ru" sz="2000" b="0" i="0" u="none" strike="noStrike" cap="none">
                <a:solidFill>
                  <a:srgbClr val="333333"/>
                </a:solidFill>
                <a:latin typeface="Times New Roman"/>
                <a:ea typeface="Times New Roman"/>
                <a:cs typeface="Times New Roman"/>
                <a:sym typeface="Times New Roman"/>
              </a:rPr>
              <a:t>профілактика поширення ВІЛ-інфекції; </a:t>
            </a:r>
            <a:endParaRPr/>
          </a:p>
          <a:p>
            <a:pPr marL="342900" marR="0" lvl="0" indent="-342900" algn="l" rtl="0">
              <a:lnSpc>
                <a:spcPct val="100000"/>
              </a:lnSpc>
              <a:spcBef>
                <a:spcPts val="0"/>
              </a:spcBef>
              <a:spcAft>
                <a:spcPts val="0"/>
              </a:spcAft>
              <a:buClr>
                <a:srgbClr val="000000"/>
              </a:buClr>
              <a:buSzPts val="2000"/>
              <a:buFont typeface="Arial"/>
              <a:buChar char="•"/>
            </a:pPr>
            <a:r>
              <a:rPr lang="ru" sz="2000" b="0" i="0" u="none" strike="noStrike" cap="none">
                <a:solidFill>
                  <a:srgbClr val="333333"/>
                </a:solidFill>
                <a:latin typeface="Times New Roman"/>
                <a:ea typeface="Times New Roman"/>
                <a:cs typeface="Times New Roman"/>
                <a:sym typeface="Times New Roman"/>
              </a:rPr>
              <a:t>послуги з тестування на ВІЛ; </a:t>
            </a:r>
            <a:endParaRPr/>
          </a:p>
          <a:p>
            <a:pPr marL="342900" marR="0" lvl="0" indent="-342900" algn="l" rtl="0">
              <a:lnSpc>
                <a:spcPct val="100000"/>
              </a:lnSpc>
              <a:spcBef>
                <a:spcPts val="0"/>
              </a:spcBef>
              <a:spcAft>
                <a:spcPts val="0"/>
              </a:spcAft>
              <a:buClr>
                <a:srgbClr val="000000"/>
              </a:buClr>
              <a:buSzPts val="2000"/>
              <a:buFont typeface="Arial"/>
              <a:buChar char="•"/>
            </a:pPr>
            <a:r>
              <a:rPr lang="ru" sz="2000" b="0" i="0" u="none" strike="noStrike" cap="none">
                <a:solidFill>
                  <a:srgbClr val="333333"/>
                </a:solidFill>
                <a:latin typeface="Times New Roman"/>
                <a:ea typeface="Times New Roman"/>
                <a:cs typeface="Times New Roman"/>
                <a:sym typeface="Times New Roman"/>
              </a:rPr>
              <a:t>надання підтримки з прихильності до АРТ та утримання в системі лікування; </a:t>
            </a:r>
            <a:endParaRPr/>
          </a:p>
          <a:p>
            <a:pPr marL="342900" marR="0" lvl="0" indent="-342900" algn="l" rtl="0">
              <a:lnSpc>
                <a:spcPct val="100000"/>
              </a:lnSpc>
              <a:spcBef>
                <a:spcPts val="0"/>
              </a:spcBef>
              <a:spcAft>
                <a:spcPts val="0"/>
              </a:spcAft>
              <a:buClr>
                <a:srgbClr val="000000"/>
              </a:buClr>
              <a:buSzPts val="2000"/>
              <a:buFont typeface="Arial"/>
              <a:buChar char="•"/>
            </a:pPr>
            <a:r>
              <a:rPr lang="ru" sz="2000" b="0" i="0" u="none" strike="noStrike" cap="none">
                <a:solidFill>
                  <a:srgbClr val="333333"/>
                </a:solidFill>
                <a:latin typeface="Times New Roman"/>
                <a:ea typeface="Times New Roman"/>
                <a:cs typeface="Times New Roman"/>
                <a:sym typeface="Times New Roman"/>
              </a:rPr>
              <a:t>медичний нагляд за людьми, які живуть з ВІЛ; </a:t>
            </a:r>
            <a:endParaRPr/>
          </a:p>
          <a:p>
            <a:pPr marL="342900" marR="0" lvl="0" indent="-342900" algn="l" rtl="0">
              <a:lnSpc>
                <a:spcPct val="100000"/>
              </a:lnSpc>
              <a:spcBef>
                <a:spcPts val="0"/>
              </a:spcBef>
              <a:spcAft>
                <a:spcPts val="0"/>
              </a:spcAft>
              <a:buClr>
                <a:srgbClr val="000000"/>
              </a:buClr>
              <a:buSzPts val="2000"/>
              <a:buFont typeface="Arial"/>
              <a:buChar char="•"/>
            </a:pPr>
            <a:r>
              <a:rPr lang="ru" sz="2000" b="0" i="0" u="none" strike="noStrike" cap="none">
                <a:solidFill>
                  <a:srgbClr val="333333"/>
                </a:solidFill>
                <a:latin typeface="Times New Roman"/>
                <a:ea typeface="Times New Roman"/>
                <a:cs typeface="Times New Roman"/>
                <a:sym typeface="Times New Roman"/>
              </a:rPr>
              <a:t>лікування ВІЛ-інфекції</a:t>
            </a:r>
            <a:r>
              <a:rPr lang="ru" sz="1400" b="0" i="0" u="none" strike="noStrike" cap="none">
                <a:solidFill>
                  <a:srgbClr val="333333"/>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81"/>
          <p:cNvSpPr txBox="1"/>
          <p:nvPr/>
        </p:nvSpPr>
        <p:spPr>
          <a:xfrm>
            <a:off x="863600" y="984250"/>
            <a:ext cx="6985000" cy="357017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000"/>
              <a:buFont typeface="Arial"/>
              <a:buNone/>
            </a:pPr>
            <a:r>
              <a:rPr lang="ru" sz="2000" b="1" i="0" u="none" strike="noStrike" cap="none">
                <a:solidFill>
                  <a:srgbClr val="000000"/>
                </a:solidFill>
                <a:latin typeface="Times New Roman"/>
                <a:ea typeface="Times New Roman"/>
                <a:cs typeface="Times New Roman"/>
                <a:sym typeface="Times New Roman"/>
              </a:rPr>
              <a:t>Доконтактна профілактика ВІЛ-інфекції. </a:t>
            </a:r>
            <a:endParaRPr/>
          </a:p>
          <a:p>
            <a:pPr marL="0" marR="0" lvl="0" indent="0" algn="ctr"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Препарати PrEP (pre-exposure prophylaxis) рекомендується вживати групам ризику (ефективність </a:t>
            </a:r>
            <a:r>
              <a:rPr lang="ru" sz="2000" b="1" i="0" u="none" strike="noStrike" cap="none">
                <a:solidFill>
                  <a:srgbClr val="000000"/>
                </a:solidFill>
                <a:latin typeface="Times New Roman"/>
                <a:ea typeface="Times New Roman"/>
                <a:cs typeface="Times New Roman"/>
                <a:sym typeface="Times New Roman"/>
              </a:rPr>
              <a:t>96-99%, </a:t>
            </a:r>
            <a:endParaRPr/>
          </a:p>
          <a:p>
            <a:pPr marL="0" marR="0" lvl="0" indent="0" algn="ctr"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в 2023 році </a:t>
            </a:r>
            <a:r>
              <a:rPr lang="ru" sz="2000" b="1" i="0" u="none" strike="noStrike" cap="none">
                <a:solidFill>
                  <a:srgbClr val="000000"/>
                </a:solidFill>
                <a:latin typeface="Times New Roman"/>
                <a:ea typeface="Times New Roman"/>
                <a:cs typeface="Times New Roman"/>
                <a:sym typeface="Times New Roman"/>
              </a:rPr>
              <a:t>13 500 осіб </a:t>
            </a:r>
            <a:r>
              <a:rPr lang="ru" sz="2000" b="0" i="0" u="none" strike="noStrike" cap="none">
                <a:solidFill>
                  <a:srgbClr val="000000"/>
                </a:solidFill>
                <a:latin typeface="Times New Roman"/>
                <a:ea typeface="Times New Roman"/>
                <a:cs typeface="Times New Roman"/>
                <a:sym typeface="Times New Roman"/>
              </a:rPr>
              <a:t>отримують ДКП ):</a:t>
            </a:r>
            <a:endParaRPr sz="20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2000" b="0" i="0" u="none" strike="noStrike" cap="none">
                <a:solidFill>
                  <a:srgbClr val="000000"/>
                </a:solidFill>
                <a:latin typeface="Times New Roman"/>
                <a:ea typeface="Times New Roman"/>
                <a:cs typeface="Times New Roman"/>
                <a:sym typeface="Times New Roman"/>
              </a:rPr>
              <a:t>людям, які перебувають у дискордантних парах (коли один партнер є ВІЛ-позитивним, а інший – ні);</a:t>
            </a:r>
            <a:endParaRPr sz="20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2000" b="0" i="0" u="none" strike="noStrike" cap="none">
                <a:solidFill>
                  <a:srgbClr val="000000"/>
                </a:solidFill>
                <a:latin typeface="Times New Roman"/>
                <a:ea typeface="Times New Roman"/>
                <a:cs typeface="Times New Roman"/>
                <a:sym typeface="Times New Roman"/>
              </a:rPr>
              <a:t>чоловікам, які практикують секс із чоловіками;</a:t>
            </a:r>
            <a:endParaRPr sz="20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2000" b="0" i="0" u="none" strike="noStrike" cap="none">
                <a:solidFill>
                  <a:srgbClr val="000000"/>
                </a:solidFill>
                <a:latin typeface="Times New Roman"/>
                <a:ea typeface="Times New Roman"/>
                <a:cs typeface="Times New Roman"/>
                <a:sym typeface="Times New Roman"/>
              </a:rPr>
              <a:t>людям, які вживають ін'єкційні наркотики;</a:t>
            </a:r>
            <a:endParaRPr sz="2000" b="0"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ts val="2000"/>
              <a:buFont typeface="Times New Roman"/>
              <a:buChar char="-"/>
            </a:pPr>
            <a:r>
              <a:rPr lang="ru" sz="2000" b="0" i="0" u="none" strike="noStrike" cap="none">
                <a:solidFill>
                  <a:srgbClr val="000000"/>
                </a:solidFill>
                <a:latin typeface="Times New Roman"/>
                <a:ea typeface="Times New Roman"/>
                <a:cs typeface="Times New Roman"/>
                <a:sym typeface="Times New Roman"/>
              </a:rPr>
              <a:t>людям, які надають сексуальні послуги за винагороду.</a:t>
            </a:r>
            <a:endParaRPr sz="20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r>
              <a:rPr lang="ru" sz="2000" b="0" i="0" u="none" strike="noStrike" cap="none">
                <a:solidFill>
                  <a:srgbClr val="000000"/>
                </a:solidFill>
                <a:latin typeface="Times New Roman"/>
                <a:ea typeface="Times New Roman"/>
                <a:cs typeface="Times New Roman"/>
                <a:sym typeface="Times New Roman"/>
              </a:rPr>
              <a:t>      </a:t>
            </a:r>
            <a:endParaRPr sz="20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82"/>
          <p:cNvSpPr txBox="1"/>
          <p:nvPr/>
        </p:nvSpPr>
        <p:spPr>
          <a:xfrm>
            <a:off x="0" y="0"/>
            <a:ext cx="9020400" cy="4431952"/>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300"/>
              <a:buFont typeface="Arial"/>
              <a:buNone/>
            </a:pPr>
            <a:r>
              <a:rPr lang="ru" sz="2300" b="1" i="0" u="none" strike="noStrike" cap="none">
                <a:solidFill>
                  <a:srgbClr val="000000"/>
                </a:solidFill>
                <a:latin typeface="Times New Roman"/>
                <a:ea typeface="Times New Roman"/>
                <a:cs typeface="Times New Roman"/>
                <a:sym typeface="Times New Roman"/>
              </a:rPr>
              <a:t>Групи препаратів АРТ:</a:t>
            </a:r>
            <a:endParaRPr sz="23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000000"/>
              </a:solidFill>
              <a:latin typeface="Times New Roman"/>
              <a:ea typeface="Times New Roman"/>
              <a:cs typeface="Times New Roman"/>
              <a:sym typeface="Times New Roman"/>
            </a:endParaRPr>
          </a:p>
          <a:p>
            <a:pPr marL="457200" marR="0" lvl="0" indent="-374650" algn="l" rtl="0">
              <a:lnSpc>
                <a:spcPct val="150000"/>
              </a:lnSpc>
              <a:spcBef>
                <a:spcPts val="0"/>
              </a:spcBef>
              <a:spcAft>
                <a:spcPts val="0"/>
              </a:spcAft>
              <a:buClr>
                <a:srgbClr val="000000"/>
              </a:buClr>
              <a:buSzPts val="2300"/>
              <a:buFont typeface="Times New Roman"/>
              <a:buChar char="❖"/>
            </a:pPr>
            <a:r>
              <a:rPr lang="ru" sz="2300" b="0" i="0" u="none" strike="noStrike" cap="none">
                <a:solidFill>
                  <a:srgbClr val="000000"/>
                </a:solidFill>
                <a:latin typeface="Times New Roman"/>
                <a:ea typeface="Times New Roman"/>
                <a:cs typeface="Times New Roman"/>
                <a:sym typeface="Times New Roman"/>
              </a:rPr>
              <a:t>антагоністи ко-рецептора ССR5 (Маровірок);</a:t>
            </a:r>
            <a:endParaRPr sz="2300" b="0" i="0" u="none" strike="noStrike" cap="none">
              <a:solidFill>
                <a:srgbClr val="000000"/>
              </a:solidFill>
              <a:latin typeface="Times New Roman"/>
              <a:ea typeface="Times New Roman"/>
              <a:cs typeface="Times New Roman"/>
              <a:sym typeface="Times New Roman"/>
            </a:endParaRPr>
          </a:p>
          <a:p>
            <a:pPr marL="457200" marR="0" lvl="0" indent="-374650" algn="l" rtl="0">
              <a:lnSpc>
                <a:spcPct val="150000"/>
              </a:lnSpc>
              <a:spcBef>
                <a:spcPts val="0"/>
              </a:spcBef>
              <a:spcAft>
                <a:spcPts val="0"/>
              </a:spcAft>
              <a:buClr>
                <a:srgbClr val="000000"/>
              </a:buClr>
              <a:buSzPts val="2300"/>
              <a:buFont typeface="Times New Roman"/>
              <a:buChar char="❖"/>
            </a:pPr>
            <a:r>
              <a:rPr lang="ru" sz="2300" b="0" i="0" u="none" strike="noStrike" cap="none">
                <a:solidFill>
                  <a:srgbClr val="000000"/>
                </a:solidFill>
                <a:latin typeface="Times New Roman"/>
                <a:ea typeface="Times New Roman"/>
                <a:cs typeface="Times New Roman"/>
                <a:sym typeface="Times New Roman"/>
              </a:rPr>
              <a:t>інгібітори фузії ( зв'язуються з gp41) енфувіртид, фузіон;</a:t>
            </a:r>
            <a:endParaRPr sz="2300" b="0" i="0" u="none" strike="noStrike" cap="none">
              <a:solidFill>
                <a:srgbClr val="000000"/>
              </a:solidFill>
              <a:latin typeface="Times New Roman"/>
              <a:ea typeface="Times New Roman"/>
              <a:cs typeface="Times New Roman"/>
              <a:sym typeface="Times New Roman"/>
            </a:endParaRPr>
          </a:p>
          <a:p>
            <a:pPr marL="457200" marR="0" lvl="0" indent="-374650" algn="l" rtl="0">
              <a:lnSpc>
                <a:spcPct val="150000"/>
              </a:lnSpc>
              <a:spcBef>
                <a:spcPts val="0"/>
              </a:spcBef>
              <a:spcAft>
                <a:spcPts val="0"/>
              </a:spcAft>
              <a:buClr>
                <a:srgbClr val="000000"/>
              </a:buClr>
              <a:buSzPts val="2300"/>
              <a:buFont typeface="Times New Roman"/>
              <a:buChar char="❖"/>
            </a:pPr>
            <a:r>
              <a:rPr lang="ru" sz="2300" b="0" i="0" u="none" strike="noStrike" cap="none">
                <a:solidFill>
                  <a:srgbClr val="000000"/>
                </a:solidFill>
                <a:latin typeface="Times New Roman"/>
                <a:ea typeface="Times New Roman"/>
                <a:cs typeface="Times New Roman"/>
                <a:sym typeface="Times New Roman"/>
              </a:rPr>
              <a:t>НІЗТи - </a:t>
            </a:r>
            <a:r>
              <a:rPr lang="ru" sz="2300" b="1" i="0" u="none" strike="noStrike" cap="none">
                <a:solidFill>
                  <a:srgbClr val="00B050"/>
                </a:solidFill>
                <a:latin typeface="Times New Roman"/>
                <a:ea typeface="Times New Roman"/>
                <a:cs typeface="Times New Roman"/>
                <a:sym typeface="Times New Roman"/>
              </a:rPr>
              <a:t>TDF</a:t>
            </a:r>
            <a:r>
              <a:rPr lang="ru" sz="2300" b="0" i="0" u="none" strike="noStrike" cap="none">
                <a:solidFill>
                  <a:srgbClr val="000000"/>
                </a:solidFill>
                <a:latin typeface="Times New Roman"/>
                <a:ea typeface="Times New Roman"/>
                <a:cs typeface="Times New Roman"/>
                <a:sym typeface="Times New Roman"/>
              </a:rPr>
              <a:t>, TAF, </a:t>
            </a:r>
            <a:r>
              <a:rPr lang="ru" sz="2300" b="1" i="0" u="none" strike="noStrike" cap="none">
                <a:solidFill>
                  <a:srgbClr val="00B050"/>
                </a:solidFill>
                <a:latin typeface="Times New Roman"/>
                <a:ea typeface="Times New Roman"/>
                <a:cs typeface="Times New Roman"/>
                <a:sym typeface="Times New Roman"/>
              </a:rPr>
              <a:t>FTC</a:t>
            </a:r>
            <a:r>
              <a:rPr lang="ru" sz="2300" b="0" i="0" u="none" strike="noStrike" cap="none">
                <a:solidFill>
                  <a:srgbClr val="000000"/>
                </a:solidFill>
                <a:latin typeface="Times New Roman"/>
                <a:ea typeface="Times New Roman"/>
                <a:cs typeface="Times New Roman"/>
                <a:sym typeface="Times New Roman"/>
              </a:rPr>
              <a:t>, </a:t>
            </a:r>
            <a:r>
              <a:rPr lang="ru" sz="2300" b="1" i="0" u="none" strike="noStrike" cap="none">
                <a:solidFill>
                  <a:srgbClr val="00B050"/>
                </a:solidFill>
                <a:latin typeface="Times New Roman"/>
                <a:ea typeface="Times New Roman"/>
                <a:cs typeface="Times New Roman"/>
                <a:sym typeface="Times New Roman"/>
              </a:rPr>
              <a:t>3TC</a:t>
            </a:r>
            <a:r>
              <a:rPr lang="ru" sz="2300" b="0" i="0" u="none" strike="noStrike" cap="none">
                <a:solidFill>
                  <a:srgbClr val="000000"/>
                </a:solidFill>
                <a:latin typeface="Times New Roman"/>
                <a:ea typeface="Times New Roman"/>
                <a:cs typeface="Times New Roman"/>
                <a:sym typeface="Times New Roman"/>
              </a:rPr>
              <a:t>, ABC, AZT, </a:t>
            </a:r>
            <a:r>
              <a:rPr lang="ru" sz="2300" b="0" i="0" u="none" strike="noStrike" cap="none">
                <a:solidFill>
                  <a:srgbClr val="FF0000"/>
                </a:solidFill>
                <a:latin typeface="Times New Roman"/>
                <a:ea typeface="Times New Roman"/>
                <a:cs typeface="Times New Roman"/>
                <a:sym typeface="Times New Roman"/>
              </a:rPr>
              <a:t>d4t, ddi</a:t>
            </a:r>
            <a:r>
              <a:rPr lang="ru" sz="2300" b="0" i="0" u="none" strike="noStrike" cap="none">
                <a:solidFill>
                  <a:srgbClr val="000000"/>
                </a:solidFill>
                <a:latin typeface="Times New Roman"/>
                <a:ea typeface="Times New Roman"/>
                <a:cs typeface="Times New Roman"/>
                <a:sym typeface="Times New Roman"/>
              </a:rPr>
              <a:t>;</a:t>
            </a:r>
            <a:endParaRPr sz="2300" b="0" i="0" u="none" strike="noStrike" cap="none">
              <a:solidFill>
                <a:srgbClr val="000000"/>
              </a:solidFill>
              <a:latin typeface="Times New Roman"/>
              <a:ea typeface="Times New Roman"/>
              <a:cs typeface="Times New Roman"/>
              <a:sym typeface="Times New Roman"/>
            </a:endParaRPr>
          </a:p>
          <a:p>
            <a:pPr marL="457200" marR="0" lvl="0" indent="-374650" algn="l" rtl="0">
              <a:lnSpc>
                <a:spcPct val="150000"/>
              </a:lnSpc>
              <a:spcBef>
                <a:spcPts val="0"/>
              </a:spcBef>
              <a:spcAft>
                <a:spcPts val="0"/>
              </a:spcAft>
              <a:buClr>
                <a:srgbClr val="000000"/>
              </a:buClr>
              <a:buSzPts val="2300"/>
              <a:buFont typeface="Times New Roman"/>
              <a:buChar char="❖"/>
            </a:pPr>
            <a:r>
              <a:rPr lang="ru" sz="2300" b="0" i="0" u="none" strike="noStrike" cap="none">
                <a:solidFill>
                  <a:srgbClr val="000000"/>
                </a:solidFill>
                <a:latin typeface="Times New Roman"/>
                <a:ea typeface="Times New Roman"/>
                <a:cs typeface="Times New Roman"/>
                <a:sym typeface="Times New Roman"/>
              </a:rPr>
              <a:t>НН</a:t>
            </a:r>
            <a:r>
              <a:rPr lang="ru" sz="2300" b="0" i="0" u="none" strike="noStrike" cap="none">
                <a:solidFill>
                  <a:schemeClr val="dk1"/>
                </a:solidFill>
                <a:latin typeface="Times New Roman"/>
                <a:ea typeface="Times New Roman"/>
                <a:cs typeface="Times New Roman"/>
                <a:sym typeface="Times New Roman"/>
              </a:rPr>
              <a:t>ІЗТи</a:t>
            </a:r>
            <a:r>
              <a:rPr lang="ru" sz="2300" b="0" i="0" u="none" strike="noStrike" cap="none">
                <a:solidFill>
                  <a:srgbClr val="000000"/>
                </a:solidFill>
                <a:latin typeface="Times New Roman"/>
                <a:ea typeface="Times New Roman"/>
                <a:cs typeface="Times New Roman"/>
                <a:sym typeface="Times New Roman"/>
              </a:rPr>
              <a:t> - NVP, EFV, RPV;</a:t>
            </a:r>
            <a:endParaRPr sz="2300" b="0" i="0" u="none" strike="noStrike" cap="none">
              <a:solidFill>
                <a:srgbClr val="000000"/>
              </a:solidFill>
              <a:latin typeface="Times New Roman"/>
              <a:ea typeface="Times New Roman"/>
              <a:cs typeface="Times New Roman"/>
              <a:sym typeface="Times New Roman"/>
            </a:endParaRPr>
          </a:p>
          <a:p>
            <a:pPr marL="457200" marR="0" lvl="0" indent="-374650" algn="l" rtl="0">
              <a:lnSpc>
                <a:spcPct val="150000"/>
              </a:lnSpc>
              <a:spcBef>
                <a:spcPts val="0"/>
              </a:spcBef>
              <a:spcAft>
                <a:spcPts val="0"/>
              </a:spcAft>
              <a:buClr>
                <a:srgbClr val="000000"/>
              </a:buClr>
              <a:buSzPts val="2300"/>
              <a:buFont typeface="Times New Roman"/>
              <a:buChar char="❖"/>
            </a:pPr>
            <a:r>
              <a:rPr lang="ru" sz="2300" b="0" i="0" u="none" strike="noStrike" cap="none">
                <a:solidFill>
                  <a:srgbClr val="000000"/>
                </a:solidFill>
                <a:latin typeface="Times New Roman"/>
                <a:ea typeface="Times New Roman"/>
                <a:cs typeface="Times New Roman"/>
                <a:sym typeface="Times New Roman"/>
              </a:rPr>
              <a:t>інгібітори протеази - Lpv/rtv, ATV, </a:t>
            </a:r>
            <a:r>
              <a:rPr lang="ru" sz="2300" b="0" i="0" u="none" strike="noStrike" cap="none">
                <a:solidFill>
                  <a:srgbClr val="FF0000"/>
                </a:solidFill>
                <a:latin typeface="Times New Roman"/>
                <a:ea typeface="Times New Roman"/>
                <a:cs typeface="Times New Roman"/>
                <a:sym typeface="Times New Roman"/>
              </a:rPr>
              <a:t>NFV</a:t>
            </a:r>
            <a:r>
              <a:rPr lang="ru" sz="2300" b="0" i="0" u="none" strike="noStrike" cap="none">
                <a:solidFill>
                  <a:srgbClr val="000000"/>
                </a:solidFill>
                <a:latin typeface="Times New Roman"/>
                <a:ea typeface="Times New Roman"/>
                <a:cs typeface="Times New Roman"/>
                <a:sym typeface="Times New Roman"/>
              </a:rPr>
              <a:t>;</a:t>
            </a:r>
            <a:endParaRPr sz="2300" b="0" i="0" u="none" strike="noStrike" cap="none">
              <a:solidFill>
                <a:srgbClr val="000000"/>
              </a:solidFill>
              <a:latin typeface="Times New Roman"/>
              <a:ea typeface="Times New Roman"/>
              <a:cs typeface="Times New Roman"/>
              <a:sym typeface="Times New Roman"/>
            </a:endParaRPr>
          </a:p>
          <a:p>
            <a:pPr marL="457200" marR="0" lvl="0" indent="-374650" algn="l" rtl="0">
              <a:lnSpc>
                <a:spcPct val="150000"/>
              </a:lnSpc>
              <a:spcBef>
                <a:spcPts val="0"/>
              </a:spcBef>
              <a:spcAft>
                <a:spcPts val="0"/>
              </a:spcAft>
              <a:buClr>
                <a:srgbClr val="000000"/>
              </a:buClr>
              <a:buSzPts val="2300"/>
              <a:buFont typeface="Times New Roman"/>
              <a:buChar char="❖"/>
            </a:pPr>
            <a:r>
              <a:rPr lang="ru" sz="2300" b="0" i="0" u="none" strike="noStrike" cap="none">
                <a:solidFill>
                  <a:srgbClr val="000000"/>
                </a:solidFill>
                <a:latin typeface="Times New Roman"/>
                <a:ea typeface="Times New Roman"/>
                <a:cs typeface="Times New Roman"/>
                <a:sym typeface="Times New Roman"/>
              </a:rPr>
              <a:t>інгібітори інтегрази - </a:t>
            </a:r>
            <a:r>
              <a:rPr lang="ru" sz="2300" b="1" i="0" u="none" strike="noStrike" cap="none">
                <a:solidFill>
                  <a:srgbClr val="00B050"/>
                </a:solidFill>
                <a:latin typeface="Times New Roman"/>
                <a:ea typeface="Times New Roman"/>
                <a:cs typeface="Times New Roman"/>
                <a:sym typeface="Times New Roman"/>
              </a:rPr>
              <a:t>DTG</a:t>
            </a:r>
            <a:r>
              <a:rPr lang="ru" sz="2300" b="0" i="0" u="none" strike="noStrike" cap="none">
                <a:solidFill>
                  <a:srgbClr val="000000"/>
                </a:solidFill>
                <a:latin typeface="Times New Roman"/>
                <a:ea typeface="Times New Roman"/>
                <a:cs typeface="Times New Roman"/>
                <a:sym typeface="Times New Roman"/>
              </a:rPr>
              <a:t>, СОВ, RAL.</a:t>
            </a:r>
            <a:endParaRPr sz="23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83"/>
          <p:cNvSpPr txBox="1"/>
          <p:nvPr/>
        </p:nvSpPr>
        <p:spPr>
          <a:xfrm>
            <a:off x="0" y="0"/>
            <a:ext cx="9012000" cy="515522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ru" sz="1900" b="1" i="0" u="none" strike="noStrike" cap="none">
                <a:solidFill>
                  <a:srgbClr val="000000"/>
                </a:solidFill>
                <a:latin typeface="Times New Roman"/>
                <a:ea typeface="Times New Roman"/>
                <a:cs typeface="Times New Roman"/>
                <a:sym typeface="Times New Roman"/>
              </a:rPr>
              <a:t>Основні напрямки профілактики ВІЛ-інфекції:</a:t>
            </a:r>
            <a:endParaRPr sz="1900" b="1"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навчання населення правильної статевої поведінки та правил безпечного сексу;</a:t>
            </a:r>
            <a:endParaRPr sz="19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заходи для “ключових груп” населення;</a:t>
            </a:r>
            <a:endParaRPr sz="19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програми із поширення презервативів;</a:t>
            </a:r>
            <a:endParaRPr sz="19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обстеження всіх донорів та використання тільки обстеженої крові або правильніше - фракції крові;</a:t>
            </a:r>
            <a:endParaRPr sz="19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обстеження вагітних; </a:t>
            </a:r>
            <a:endParaRPr sz="19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профілактика передачі від матері до дитини;</a:t>
            </a:r>
            <a:endParaRPr sz="19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тестування контактних, особливо у групах ризику;</a:t>
            </a:r>
            <a:endParaRPr sz="19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"лікування як профілактика", за фактом виявлення; (</a:t>
            </a:r>
            <a:r>
              <a:rPr lang="ru" sz="1800" b="1" i="0" u="none" strike="noStrike" cap="none">
                <a:solidFill>
                  <a:srgbClr val="00B050"/>
                </a:solidFill>
                <a:latin typeface="Times New Roman"/>
                <a:ea typeface="Times New Roman"/>
                <a:cs typeface="Times New Roman"/>
                <a:sym typeface="Times New Roman"/>
              </a:rPr>
              <a:t>діагноз ВІЛ=старт АРТ)</a:t>
            </a:r>
            <a:endParaRPr sz="1800" b="1" i="0" u="none" strike="noStrike" cap="none">
              <a:solidFill>
                <a:srgbClr val="00B05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"програми зі зниження шкоди", програма замісної терапії або підтрімувальна терапія антогоністами опіоїдів (ПТАО), включаючи зміну поведінки;</a:t>
            </a:r>
            <a:endParaRPr sz="19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постконтактна профілактика після травм;</a:t>
            </a:r>
            <a:endParaRPr sz="1900" b="0" i="0" u="none" strike="noStrike" cap="none">
              <a:solidFill>
                <a:srgbClr val="000000"/>
              </a:solidFill>
              <a:latin typeface="Times New Roman"/>
              <a:ea typeface="Times New Roman"/>
              <a:cs typeface="Times New Roman"/>
              <a:sym typeface="Times New Roman"/>
            </a:endParaRPr>
          </a:p>
          <a:p>
            <a:pPr marL="457200" marR="0" lvl="0" indent="-349250" algn="just"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доконтактна профілактика.</a:t>
            </a:r>
            <a:endParaRPr sz="1900" b="0" i="0" u="none" strike="noStrike" cap="none">
              <a:solidFill>
                <a:srgbClr val="000000"/>
              </a:solidFill>
              <a:latin typeface="Times New Roman"/>
              <a:ea typeface="Times New Roman"/>
              <a:cs typeface="Times New Roman"/>
              <a:sym typeface="Times New Roman"/>
            </a:endParaRPr>
          </a:p>
          <a:p>
            <a:pPr marL="457200" marR="0" lvl="0" indent="0" algn="just"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Times New Roman"/>
              <a:ea typeface="Times New Roman"/>
              <a:cs typeface="Times New Roman"/>
              <a:sym typeface="Times New Roman"/>
            </a:endParaRPr>
          </a:p>
          <a:p>
            <a:pPr marL="457200" marR="0" lvl="0" indent="0" algn="just" rtl="0">
              <a:lnSpc>
                <a:spcPct val="100000"/>
              </a:lnSpc>
              <a:spcBef>
                <a:spcPts val="0"/>
              </a:spcBef>
              <a:spcAft>
                <a:spcPts val="0"/>
              </a:spcAft>
              <a:buClr>
                <a:srgbClr val="000000"/>
              </a:buClr>
              <a:buSzPts val="1900"/>
              <a:buFont typeface="Arial"/>
              <a:buNone/>
            </a:pPr>
            <a:r>
              <a:rPr lang="ru" sz="1900" b="1" i="0" u="none" strike="noStrike" cap="none">
                <a:solidFill>
                  <a:srgbClr val="000000"/>
                </a:solidFill>
                <a:latin typeface="Times New Roman"/>
                <a:ea typeface="Times New Roman"/>
                <a:cs typeface="Times New Roman"/>
                <a:sym typeface="Times New Roman"/>
              </a:rPr>
              <a:t>Усі напрямки продемонстрували свою здатність різко знизити рівень нових випадків ВІЛ-інфекції</a:t>
            </a:r>
            <a:endParaRPr sz="19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84"/>
          <p:cNvSpPr txBox="1"/>
          <p:nvPr/>
        </p:nvSpPr>
        <p:spPr>
          <a:xfrm>
            <a:off x="0" y="0"/>
            <a:ext cx="8951700" cy="5001339"/>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900"/>
              <a:buFont typeface="Arial"/>
              <a:buNone/>
            </a:pPr>
            <a:endParaRPr sz="1900" b="1"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900"/>
              <a:buFont typeface="Arial"/>
              <a:buNone/>
            </a:pPr>
            <a:r>
              <a:rPr lang="ru" sz="1900" b="1" i="0" u="none" strike="noStrike" cap="none">
                <a:solidFill>
                  <a:srgbClr val="000000"/>
                </a:solidFill>
                <a:latin typeface="Times New Roman"/>
                <a:ea typeface="Times New Roman"/>
                <a:cs typeface="Times New Roman"/>
                <a:sym typeface="Times New Roman"/>
              </a:rPr>
              <a:t>ЕКСТРЕНА ПРОФІЛАКТИКА ВІЛ-ІНФЕКЦІЇ</a:t>
            </a:r>
            <a:r>
              <a:rPr lang="ru" sz="1900" b="0" i="0" u="none" strike="noStrike" cap="none">
                <a:solidFill>
                  <a:srgbClr val="000000"/>
                </a:solidFill>
                <a:latin typeface="Times New Roman"/>
                <a:ea typeface="Times New Roman"/>
                <a:cs typeface="Times New Roman"/>
                <a:sym typeface="Times New Roman"/>
              </a:rPr>
              <a:t> </a:t>
            </a:r>
            <a:endParaRPr sz="1900" b="0"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900"/>
              <a:buFont typeface="Arial"/>
              <a:buNone/>
            </a:pPr>
            <a:r>
              <a:rPr lang="ru" sz="1900" b="0" i="0" u="none" strike="noStrike" cap="none">
                <a:solidFill>
                  <a:srgbClr val="000000"/>
                </a:solidFill>
                <a:latin typeface="Times New Roman"/>
                <a:ea typeface="Times New Roman"/>
                <a:cs typeface="Times New Roman"/>
                <a:sym typeface="Times New Roman"/>
              </a:rPr>
              <a:t>(при ризику інфікування на робочому місці)</a:t>
            </a:r>
            <a:endParaRPr sz="1900" b="0"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900"/>
              <a:buFont typeface="Arial"/>
              <a:buNone/>
            </a:pPr>
            <a:r>
              <a:rPr lang="ru" sz="1900" b="0" i="0" u="none" strike="noStrike" cap="none">
                <a:solidFill>
                  <a:srgbClr val="000000"/>
                </a:solidFill>
                <a:latin typeface="Times New Roman"/>
                <a:ea typeface="Times New Roman"/>
                <a:cs typeface="Times New Roman"/>
                <a:sym typeface="Times New Roman"/>
              </a:rPr>
              <a:t>( Накази МОЗ України №410 від 22.05.2013 та № 955 від 05.11.2013)</a:t>
            </a:r>
            <a:endParaRPr sz="1900" b="0"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Times New Roman"/>
              <a:ea typeface="Times New Roman"/>
              <a:cs typeface="Times New Roman"/>
              <a:sym typeface="Times New Roman"/>
            </a:endParaRPr>
          </a:p>
          <a:p>
            <a:pPr marL="457200" marR="0" lvl="0" indent="-349250" algn="l"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Реєстрація аварії при наданні медичної допомоги ВІЛ-інфікованим та роботі з ВІЛ-контамінованим матеріалом.</a:t>
            </a:r>
            <a:endParaRPr sz="1900" b="0" i="0" u="none" strike="noStrike" cap="none">
              <a:solidFill>
                <a:srgbClr val="000000"/>
              </a:solidFill>
              <a:latin typeface="Times New Roman"/>
              <a:ea typeface="Times New Roman"/>
              <a:cs typeface="Times New Roman"/>
              <a:sym typeface="Times New Roman"/>
            </a:endParaRPr>
          </a:p>
          <a:p>
            <a:pPr marL="457200" marR="0" lvl="0" indent="-349250" algn="l"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Промивання водою забрудненої ділянки шкіри чи слизової оболонки.</a:t>
            </a:r>
            <a:endParaRPr sz="1900" b="0" i="0" u="none" strike="noStrike" cap="none">
              <a:solidFill>
                <a:srgbClr val="000000"/>
              </a:solidFill>
              <a:latin typeface="Times New Roman"/>
              <a:ea typeface="Times New Roman"/>
              <a:cs typeface="Times New Roman"/>
              <a:sym typeface="Times New Roman"/>
            </a:endParaRPr>
          </a:p>
          <a:p>
            <a:pPr marL="457200" marR="0" lvl="0" indent="-349250" algn="l"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Початок хіміопрофілактики (за згодою потерпілого, в залежності від ступеню  ризику інфікування) протягом перших 2-72 годин після аварії антиретровірусними препаратами (тривалістю – 4 тижні).</a:t>
            </a:r>
            <a:endParaRPr sz="1900" b="0" i="0" u="none" strike="noStrike" cap="none">
              <a:solidFill>
                <a:srgbClr val="000000"/>
              </a:solidFill>
              <a:latin typeface="Times New Roman"/>
              <a:ea typeface="Times New Roman"/>
              <a:cs typeface="Times New Roman"/>
              <a:sym typeface="Times New Roman"/>
            </a:endParaRPr>
          </a:p>
          <a:p>
            <a:pPr marL="457200" marR="0" lvl="0" indent="-349250" algn="l"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Протягом 5 діб після аварії обстежують потерпілого (за його згодою) на наявність антитіл до ВІЛ, ВГВ, ВГС, сифіліс (профілактика).</a:t>
            </a:r>
            <a:endParaRPr sz="1900" b="0" i="0" u="none" strike="noStrike" cap="none">
              <a:solidFill>
                <a:srgbClr val="000000"/>
              </a:solidFill>
              <a:latin typeface="Times New Roman"/>
              <a:ea typeface="Times New Roman"/>
              <a:cs typeface="Times New Roman"/>
              <a:sym typeface="Times New Roman"/>
            </a:endParaRPr>
          </a:p>
          <a:p>
            <a:pPr marL="457200" marR="0" lvl="0" indent="-349250" algn="l" rtl="0">
              <a:lnSpc>
                <a:spcPct val="100000"/>
              </a:lnSpc>
              <a:spcBef>
                <a:spcPts val="0"/>
              </a:spcBef>
              <a:spcAft>
                <a:spcPts val="0"/>
              </a:spcAft>
              <a:buClr>
                <a:srgbClr val="000000"/>
              </a:buClr>
              <a:buSzPts val="1900"/>
              <a:buFont typeface="Times New Roman"/>
              <a:buChar char="●"/>
            </a:pPr>
            <a:r>
              <a:rPr lang="ru" sz="1900" b="0" i="0" u="none" strike="noStrike" cap="none">
                <a:solidFill>
                  <a:srgbClr val="000000"/>
                </a:solidFill>
                <a:latin typeface="Times New Roman"/>
                <a:ea typeface="Times New Roman"/>
                <a:cs typeface="Times New Roman"/>
                <a:sym typeface="Times New Roman"/>
              </a:rPr>
              <a:t>При негативному результаті обстеження проводять через 1,5 міс, 3, 6 та 12 міс. (Для встановлення факту професійного зараження).</a:t>
            </a:r>
            <a:endParaRPr/>
          </a:p>
          <a:p>
            <a:pPr marL="457200" marR="0" lvl="0" indent="-349250" algn="l" rtl="0">
              <a:lnSpc>
                <a:spcPct val="100000"/>
              </a:lnSpc>
              <a:spcBef>
                <a:spcPts val="0"/>
              </a:spcBef>
              <a:spcAft>
                <a:spcPts val="0"/>
              </a:spcAft>
              <a:buClr>
                <a:srgbClr val="000000"/>
              </a:buClr>
              <a:buSzPts val="1900"/>
              <a:buFont typeface="Times New Roman"/>
              <a:buChar char="●"/>
            </a:pPr>
            <a:r>
              <a:rPr lang="ru" sz="1400" b="1" i="0" u="none" strike="noStrike" cap="none">
                <a:solidFill>
                  <a:srgbClr val="000000"/>
                </a:solidFill>
                <a:latin typeface="Times New Roman"/>
                <a:ea typeface="Times New Roman"/>
                <a:cs typeface="Times New Roman"/>
                <a:sym typeface="Times New Roman"/>
              </a:rPr>
              <a:t>Рекомендовано: уникати незахіщених статевих контактів, донорства, припинити годувати груддю до визначення статусу по ВІЛ (протягом 6 міс, або 12 міс.)!!!!!</a:t>
            </a:r>
            <a:endParaRPr sz="14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85"/>
          <p:cNvSpPr txBox="1"/>
          <p:nvPr/>
        </p:nvSpPr>
        <p:spPr>
          <a:xfrm>
            <a:off x="704850" y="587219"/>
            <a:ext cx="8096250" cy="32316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ru" sz="1800" b="0" i="0" u="none" strike="noStrike" cap="none">
                <a:solidFill>
                  <a:srgbClr val="000000"/>
                </a:solidFill>
                <a:latin typeface="Times New Roman"/>
                <a:ea typeface="Times New Roman"/>
                <a:cs typeface="Times New Roman"/>
                <a:sym typeface="Times New Roman"/>
              </a:rPr>
              <a:t>Правові аспекти</a:t>
            </a:r>
            <a:endParaRPr/>
          </a:p>
          <a:p>
            <a:pPr marL="0" marR="0" lvl="0" indent="0" algn="ctr" rtl="0">
              <a:lnSpc>
                <a:spcPct val="100000"/>
              </a:lnSpc>
              <a:spcBef>
                <a:spcPts val="0"/>
              </a:spcBef>
              <a:spcAft>
                <a:spcPts val="0"/>
              </a:spcAft>
              <a:buNone/>
            </a:pPr>
            <a:endParaRPr sz="1800" b="0" i="0" u="none" strike="noStrike" cap="none">
              <a:solidFill>
                <a:srgbClr val="000000"/>
              </a:solidFill>
              <a:latin typeface="Times New Roman"/>
              <a:ea typeface="Times New Roman"/>
              <a:cs typeface="Times New Roman"/>
              <a:sym typeface="Times New Roman"/>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    Чинне законодавство покладає на ВІЛ-інфікованих хворих та хворих на СНІД такі обов’язки: вживати заходи, щодо запобігання поширенню ВІЛ-інфекції, запропонованих закладами охорони здоров’я; </a:t>
            </a:r>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повідомити осіб, які були з ними у статевих контактах, до виявлення фактів інфікованості про можливість їх зараження; </a:t>
            </a:r>
            <a:endParaRPr/>
          </a:p>
          <a:p>
            <a:pPr marL="285750" marR="0" lvl="0" indent="-285750" algn="l" rtl="0">
              <a:lnSpc>
                <a:spcPct val="100000"/>
              </a:lnSpc>
              <a:spcBef>
                <a:spcPts val="0"/>
              </a:spcBef>
              <a:spcAft>
                <a:spcPts val="0"/>
              </a:spcAft>
              <a:buClr>
                <a:srgbClr val="000000"/>
              </a:buClr>
              <a:buSzPts val="1400"/>
              <a:buFont typeface="Arial"/>
              <a:buChar char="•"/>
            </a:pPr>
            <a:r>
              <a:rPr lang="ru" sz="1400" b="0" i="0" u="none" strike="noStrike" cap="none">
                <a:solidFill>
                  <a:srgbClr val="000000"/>
                </a:solidFill>
                <a:latin typeface="Times New Roman"/>
                <a:ea typeface="Times New Roman"/>
                <a:cs typeface="Times New Roman"/>
                <a:sym typeface="Times New Roman"/>
              </a:rPr>
              <a:t> відмовитися від донорства крові, її компонентів, інших біологічних рідин, клітин, органів і тканин для використання їх у медичній практиці.</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ru" sz="1400" b="1" i="1" u="none" strike="noStrike" cap="none">
                <a:solidFill>
                  <a:srgbClr val="000000"/>
                </a:solidFill>
                <a:latin typeface="Times New Roman"/>
                <a:ea typeface="Times New Roman"/>
                <a:cs typeface="Times New Roman"/>
                <a:sym typeface="Times New Roman"/>
              </a:rPr>
              <a:t>Зумисне зараження вірусом імунодефіциту людини регулюється ст.130 Кримінального Кодексу України. Водночас Закон України про запобігання захворюванню на СНІД передбачає відповідні заходи захисту ВІЛ-інфікованих і хворих на СНІД.</a:t>
            </a:r>
            <a:endParaRPr/>
          </a:p>
          <a:p>
            <a:pPr marL="0" marR="0" lvl="0" indent="0" algn="l" rtl="0">
              <a:lnSpc>
                <a:spcPct val="100000"/>
              </a:lnSpc>
              <a:spcBef>
                <a:spcPts val="0"/>
              </a:spcBef>
              <a:spcAft>
                <a:spcPts val="0"/>
              </a:spcAft>
              <a:buNone/>
            </a:pP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TotalTime>
  <Words>5651</Words>
  <Application>Microsoft Office PowerPoint</Application>
  <PresentationFormat>Экран (16:9)</PresentationFormat>
  <Paragraphs>601</Paragraphs>
  <Slides>85</Slides>
  <Notes>85</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85</vt:i4>
      </vt:variant>
    </vt:vector>
  </HeadingPairs>
  <TitlesOfParts>
    <vt:vector size="91" baseType="lpstr">
      <vt:lpstr>Arial</vt:lpstr>
      <vt:lpstr>Times New Roman</vt:lpstr>
      <vt:lpstr>Noto Sans Symbols</vt:lpstr>
      <vt:lpstr>Calibri</vt:lpstr>
      <vt:lpstr>Open Sans</vt:lpstr>
      <vt:lpstr>Simple Light</vt:lpstr>
      <vt:lpstr>ВІЛ-інфекція</vt:lpstr>
      <vt:lpstr>Завдання:</vt:lpstr>
      <vt:lpstr>Завдання:</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З історії відкриття вірусу </vt:lpstr>
      <vt:lpstr>Слайд 16</vt:lpstr>
      <vt:lpstr>Структура ВІЛ</vt:lpstr>
      <vt:lpstr>Філогенетична класифікація ВІЛ 1/2</vt:lpstr>
      <vt:lpstr>Слайд 19</vt:lpstr>
      <vt:lpstr>Слайд 20</vt:lpstr>
      <vt:lpstr>Слайд 21</vt:lpstr>
      <vt:lpstr>Слайд 22</vt:lpstr>
      <vt:lpstr>Слайд 23</vt:lpstr>
      <vt:lpstr>Ризик трансмісії ВІЛ (високе ВН та наявність ЗПСШ підвищує ризик трансмісії)    </vt:lpstr>
      <vt:lpstr>Слайд 25</vt:lpstr>
      <vt:lpstr>Слайд 26</vt:lpstr>
      <vt:lpstr>Слайд 27</vt:lpstr>
      <vt:lpstr>Слайд 28</vt:lpstr>
      <vt:lpstr>Слайд 29</vt:lpstr>
      <vt:lpstr>Слайд 30</vt:lpstr>
      <vt:lpstr>Слайд 31</vt:lpstr>
      <vt:lpstr>Слайд 32</vt:lpstr>
      <vt:lpstr>Слайд 33</vt:lpstr>
      <vt:lpstr>Висип, асоційований з первинною ВІЛ-інфекцією</vt:lpstr>
      <vt:lpstr>Фарингіт, асоційований з первинною ВІЛ-інфекцією</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Туберкульоз легень</vt:lpstr>
      <vt:lpstr>Пневмоцистна пневмонія</vt:lpstr>
      <vt:lpstr>Герпетичне ураження шкіри та слизових оболонок, спричинена HSV-1</vt:lpstr>
      <vt:lpstr>Причина – гриби роду Malassezia Себорейний дерматит </vt:lpstr>
      <vt:lpstr>Оперезуючий герпес</vt:lpstr>
      <vt:lpstr>Слайд 59</vt:lpstr>
      <vt:lpstr>Волохата лейкоплакія язика</vt:lpstr>
      <vt:lpstr>Грибкові поразки</vt:lpstr>
      <vt:lpstr>Кандидоз ротової порожнини</vt:lpstr>
      <vt:lpstr>Криптококоз</vt:lpstr>
      <vt:lpstr>ВІЛ-асоційований криптококовий менінгіт – це важка грибкова інфекція мозку та його оболонок, що спричиняє близько 15% смертей, пов'язаних з ВІЛ, у всьому світі.</vt:lpstr>
      <vt:lpstr>Токсоплазмоз головного мозку</vt:lpstr>
      <vt:lpstr>Кахексія</vt:lpstr>
      <vt:lpstr>Слайд 67</vt:lpstr>
      <vt:lpstr>Саркома Капоші</vt:lpstr>
      <vt:lpstr>Слайд 69</vt:lpstr>
      <vt:lpstr>Слайд 70</vt:lpstr>
      <vt:lpstr>Діагностика</vt:lpstr>
      <vt:lpstr>Слайд 72</vt:lpstr>
      <vt:lpstr>Слайд 73</vt:lpstr>
      <vt:lpstr>Слайд 74</vt:lpstr>
      <vt:lpstr>Слайд 75</vt:lpstr>
      <vt:lpstr>Слайд 76</vt:lpstr>
      <vt:lpstr>Слайд 77</vt:lpstr>
      <vt:lpstr>Слайд 78</vt:lpstr>
      <vt:lpstr>Лікування</vt:lpstr>
      <vt:lpstr>Слайд 80</vt:lpstr>
      <vt:lpstr>Слайд 81</vt:lpstr>
      <vt:lpstr>Слайд 82</vt:lpstr>
      <vt:lpstr>Слайд 83</vt:lpstr>
      <vt:lpstr>Слайд 84</vt:lpstr>
      <vt:lpstr>Слайд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ВІЛ-інфекція</dc:title>
  <dc:creator>User</dc:creator>
  <cp:lastModifiedBy>Холод Поліна</cp:lastModifiedBy>
  <cp:revision>4</cp:revision>
  <dcterms:modified xsi:type="dcterms:W3CDTF">2024-02-15T08:21:35Z</dcterms:modified>
</cp:coreProperties>
</file>