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3" r:id="rId3"/>
    <p:sldId id="262" r:id="rId4"/>
    <p:sldId id="264" r:id="rId5"/>
    <p:sldId id="265" r:id="rId6"/>
    <p:sldId id="266" r:id="rId7"/>
    <p:sldId id="267" r:id="rId8"/>
    <p:sldId id="268" r:id="rId9"/>
    <p:sldId id="269" r:id="rId10"/>
    <p:sldId id="270" r:id="rId11"/>
    <p:sldId id="271"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E3"/>
    <a:srgbClr val="009E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382" autoAdjust="0"/>
  </p:normalViewPr>
  <p:slideViewPr>
    <p:cSldViewPr snapToGrid="0">
      <p:cViewPr varScale="1">
        <p:scale>
          <a:sx n="81" d="100"/>
          <a:sy n="81" d="100"/>
        </p:scale>
        <p:origin x="754"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34A212-DE11-D840-8D9F-A1216875AD9A}" type="datetimeFigureOut">
              <a:rPr lang="ru-RU" smtClean="0"/>
              <a:t>14.09.2023</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0BEECD-A3CF-414C-ABA7-8304168D416B}" type="slidenum">
              <a:rPr lang="ru-RU" smtClean="0"/>
              <a:t>‹#›</a:t>
            </a:fld>
            <a:endParaRPr lang="ru-RU"/>
          </a:p>
        </p:txBody>
      </p:sp>
    </p:spTree>
    <p:extLst>
      <p:ext uri="{BB962C8B-B14F-4D97-AF65-F5344CB8AC3E}">
        <p14:creationId xmlns:p14="http://schemas.microsoft.com/office/powerpoint/2010/main" val="5714527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80BEECD-A3CF-414C-ABA7-8304168D416B}" type="slidenum">
              <a:rPr lang="ru-RU" smtClean="0"/>
              <a:t>1</a:t>
            </a:fld>
            <a:endParaRPr lang="ru-RU"/>
          </a:p>
        </p:txBody>
      </p:sp>
    </p:spTree>
    <p:extLst>
      <p:ext uri="{BB962C8B-B14F-4D97-AF65-F5344CB8AC3E}">
        <p14:creationId xmlns:p14="http://schemas.microsoft.com/office/powerpoint/2010/main" val="1464833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80BEECD-A3CF-414C-ABA7-8304168D416B}" type="slidenum">
              <a:rPr lang="ru-RU" smtClean="0"/>
              <a:t>2</a:t>
            </a:fld>
            <a:endParaRPr lang="ru-RU"/>
          </a:p>
        </p:txBody>
      </p:sp>
    </p:spTree>
    <p:extLst>
      <p:ext uri="{BB962C8B-B14F-4D97-AF65-F5344CB8AC3E}">
        <p14:creationId xmlns:p14="http://schemas.microsoft.com/office/powerpoint/2010/main" val="835894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80BEECD-A3CF-414C-ABA7-8304168D416B}" type="slidenum">
              <a:rPr lang="ru-RU" smtClean="0"/>
              <a:t>3</a:t>
            </a:fld>
            <a:endParaRPr lang="ru-RU"/>
          </a:p>
        </p:txBody>
      </p:sp>
    </p:spTree>
    <p:extLst>
      <p:ext uri="{BB962C8B-B14F-4D97-AF65-F5344CB8AC3E}">
        <p14:creationId xmlns:p14="http://schemas.microsoft.com/office/powerpoint/2010/main" val="2824061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80BEECD-A3CF-414C-ABA7-8304168D416B}" type="slidenum">
              <a:rPr lang="ru-RU" smtClean="0"/>
              <a:t>4</a:t>
            </a:fld>
            <a:endParaRPr lang="ru-RU"/>
          </a:p>
        </p:txBody>
      </p:sp>
    </p:spTree>
    <p:extLst>
      <p:ext uri="{BB962C8B-B14F-4D97-AF65-F5344CB8AC3E}">
        <p14:creationId xmlns:p14="http://schemas.microsoft.com/office/powerpoint/2010/main" val="182073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80BEECD-A3CF-414C-ABA7-8304168D416B}" type="slidenum">
              <a:rPr lang="ru-RU" smtClean="0"/>
              <a:t>5</a:t>
            </a:fld>
            <a:endParaRPr lang="ru-RU"/>
          </a:p>
        </p:txBody>
      </p:sp>
    </p:spTree>
    <p:extLst>
      <p:ext uri="{BB962C8B-B14F-4D97-AF65-F5344CB8AC3E}">
        <p14:creationId xmlns:p14="http://schemas.microsoft.com/office/powerpoint/2010/main" val="2540755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80BEECD-A3CF-414C-ABA7-8304168D416B}" type="slidenum">
              <a:rPr lang="ru-RU" smtClean="0"/>
              <a:t>6</a:t>
            </a:fld>
            <a:endParaRPr lang="ru-RU"/>
          </a:p>
        </p:txBody>
      </p:sp>
    </p:spTree>
    <p:extLst>
      <p:ext uri="{BB962C8B-B14F-4D97-AF65-F5344CB8AC3E}">
        <p14:creationId xmlns:p14="http://schemas.microsoft.com/office/powerpoint/2010/main" val="1486598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80BEECD-A3CF-414C-ABA7-8304168D416B}" type="slidenum">
              <a:rPr lang="ru-RU" smtClean="0"/>
              <a:t>7</a:t>
            </a:fld>
            <a:endParaRPr lang="ru-RU"/>
          </a:p>
        </p:txBody>
      </p:sp>
    </p:spTree>
    <p:extLst>
      <p:ext uri="{BB962C8B-B14F-4D97-AF65-F5344CB8AC3E}">
        <p14:creationId xmlns:p14="http://schemas.microsoft.com/office/powerpoint/2010/main" val="1702542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80BEECD-A3CF-414C-ABA7-8304168D416B}" type="slidenum">
              <a:rPr lang="ru-RU" smtClean="0"/>
              <a:t>8</a:t>
            </a:fld>
            <a:endParaRPr lang="ru-RU"/>
          </a:p>
        </p:txBody>
      </p:sp>
    </p:spTree>
    <p:extLst>
      <p:ext uri="{BB962C8B-B14F-4D97-AF65-F5344CB8AC3E}">
        <p14:creationId xmlns:p14="http://schemas.microsoft.com/office/powerpoint/2010/main" val="2417428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80BEECD-A3CF-414C-ABA7-8304168D416B}" type="slidenum">
              <a:rPr lang="ru-RU" smtClean="0"/>
              <a:t>9</a:t>
            </a:fld>
            <a:endParaRPr lang="ru-RU"/>
          </a:p>
        </p:txBody>
      </p:sp>
    </p:spTree>
    <p:extLst>
      <p:ext uri="{BB962C8B-B14F-4D97-AF65-F5344CB8AC3E}">
        <p14:creationId xmlns:p14="http://schemas.microsoft.com/office/powerpoint/2010/main" val="3545796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80BEECD-A3CF-414C-ABA7-8304168D416B}" type="slidenum">
              <a:rPr lang="ru-RU" smtClean="0"/>
              <a:t>10</a:t>
            </a:fld>
            <a:endParaRPr lang="ru-RU"/>
          </a:p>
        </p:txBody>
      </p:sp>
    </p:spTree>
    <p:extLst>
      <p:ext uri="{BB962C8B-B14F-4D97-AF65-F5344CB8AC3E}">
        <p14:creationId xmlns:p14="http://schemas.microsoft.com/office/powerpoint/2010/main" val="1840107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80BEECD-A3CF-414C-ABA7-8304168D416B}" type="slidenum">
              <a:rPr lang="ru-RU" smtClean="0"/>
              <a:t>11</a:t>
            </a:fld>
            <a:endParaRPr lang="ru-RU"/>
          </a:p>
        </p:txBody>
      </p:sp>
    </p:spTree>
    <p:extLst>
      <p:ext uri="{BB962C8B-B14F-4D97-AF65-F5344CB8AC3E}">
        <p14:creationId xmlns:p14="http://schemas.microsoft.com/office/powerpoint/2010/main" val="25857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Титульний слайд">
    <p:bg>
      <p:bgPr>
        <a:solidFill>
          <a:schemeClr val="bg1"/>
        </a:solidFill>
        <a:effectLst/>
      </p:bgPr>
    </p:bg>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64096"/>
          </a:xfrm>
          <a:prstGeom prst="rect">
            <a:avLst/>
          </a:prstGeom>
        </p:spPr>
      </p:pic>
      <p:pic>
        <p:nvPicPr>
          <p:cNvPr id="9" name="Рисунок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287" y="5480217"/>
            <a:ext cx="4495083" cy="1377783"/>
          </a:xfrm>
          <a:prstGeom prst="rect">
            <a:avLst/>
          </a:prstGeom>
        </p:spPr>
      </p:pic>
      <p:sp>
        <p:nvSpPr>
          <p:cNvPr id="2" name="Заголовок 1"/>
          <p:cNvSpPr>
            <a:spLocks noGrp="1"/>
          </p:cNvSpPr>
          <p:nvPr>
            <p:ph type="ctrTitle" hasCustomPrompt="1"/>
          </p:nvPr>
        </p:nvSpPr>
        <p:spPr>
          <a:xfrm>
            <a:off x="1524000" y="1122363"/>
            <a:ext cx="9144000" cy="2387600"/>
          </a:xfrm>
        </p:spPr>
        <p:txBody>
          <a:bodyPr anchor="b">
            <a:normAutofit/>
          </a:bodyPr>
          <a:lstStyle>
            <a:lvl1pPr algn="l">
              <a:defRPr sz="4400" b="1">
                <a:solidFill>
                  <a:schemeClr val="bg1"/>
                </a:solidFill>
              </a:defRPr>
            </a:lvl1pPr>
          </a:lstStyle>
          <a:p>
            <a:r>
              <a:rPr lang="uk-UA" dirty="0"/>
              <a:t>ЗРАЗОК ЗАГОЛОВКА</a:t>
            </a:r>
            <a:endParaRPr lang="ru-RU" dirty="0"/>
          </a:p>
        </p:txBody>
      </p:sp>
      <p:sp>
        <p:nvSpPr>
          <p:cNvPr id="3" name="Підзаголовок 2"/>
          <p:cNvSpPr>
            <a:spLocks noGrp="1"/>
          </p:cNvSpPr>
          <p:nvPr>
            <p:ph type="subTitle" idx="1"/>
          </p:nvPr>
        </p:nvSpPr>
        <p:spPr>
          <a:xfrm>
            <a:off x="1524000" y="3602038"/>
            <a:ext cx="770001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dirty="0"/>
              <a:t>Зразок підзаголовка</a:t>
            </a:r>
            <a:endParaRPr lang="ru-RU" dirty="0"/>
          </a:p>
        </p:txBody>
      </p:sp>
    </p:spTree>
    <p:extLst>
      <p:ext uri="{BB962C8B-B14F-4D97-AF65-F5344CB8AC3E}">
        <p14:creationId xmlns:p14="http://schemas.microsoft.com/office/powerpoint/2010/main" val="3717006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pic>
        <p:nvPicPr>
          <p:cNvPr id="7" name="Рисунок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64096"/>
          </a:xfrm>
          <a:prstGeom prst="rect">
            <a:avLst/>
          </a:prstGeom>
        </p:spPr>
      </p:pic>
      <p:pic>
        <p:nvPicPr>
          <p:cNvPr id="8" name="Рисунок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496763"/>
            <a:ext cx="3845490" cy="1383309"/>
          </a:xfrm>
          <a:prstGeom prst="rect">
            <a:avLst/>
          </a:prstGeom>
        </p:spPr>
      </p:pic>
      <p:sp>
        <p:nvSpPr>
          <p:cNvPr id="2" name="Заголовок 1"/>
          <p:cNvSpPr>
            <a:spLocks noGrp="1"/>
          </p:cNvSpPr>
          <p:nvPr>
            <p:ph type="ctrTitle" hasCustomPrompt="1"/>
          </p:nvPr>
        </p:nvSpPr>
        <p:spPr>
          <a:xfrm>
            <a:off x="1524000" y="1122363"/>
            <a:ext cx="9144000" cy="2387600"/>
          </a:xfrm>
        </p:spPr>
        <p:txBody>
          <a:bodyPr anchor="b">
            <a:normAutofit/>
          </a:bodyPr>
          <a:lstStyle>
            <a:lvl1pPr algn="l">
              <a:defRPr sz="4400" b="1">
                <a:solidFill>
                  <a:schemeClr val="bg1"/>
                </a:solidFill>
              </a:defRPr>
            </a:lvl1pPr>
          </a:lstStyle>
          <a:p>
            <a:r>
              <a:rPr lang="uk-UA" dirty="0"/>
              <a:t>ЗРАЗОК ЗАГОЛОВКА</a:t>
            </a:r>
            <a:endParaRPr lang="ru-RU" dirty="0"/>
          </a:p>
        </p:txBody>
      </p:sp>
      <p:sp>
        <p:nvSpPr>
          <p:cNvPr id="3" name="Підзаголовок 2"/>
          <p:cNvSpPr>
            <a:spLocks noGrp="1"/>
          </p:cNvSpPr>
          <p:nvPr>
            <p:ph type="subTitle" idx="1"/>
          </p:nvPr>
        </p:nvSpPr>
        <p:spPr>
          <a:xfrm>
            <a:off x="1524000" y="3602038"/>
            <a:ext cx="768858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Зразок підзаголовка</a:t>
            </a:r>
            <a:endParaRPr lang="ru-RU"/>
          </a:p>
        </p:txBody>
      </p:sp>
    </p:spTree>
    <p:extLst>
      <p:ext uri="{BB962C8B-B14F-4D97-AF65-F5344CB8AC3E}">
        <p14:creationId xmlns:p14="http://schemas.microsoft.com/office/powerpoint/2010/main" val="398270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endParaRPr lang="ru-RU"/>
          </a:p>
        </p:txBody>
      </p:sp>
      <p:sp>
        <p:nvSpPr>
          <p:cNvPr id="3" name="Місце для вмісту 2"/>
          <p:cNvSpPr>
            <a:spLocks noGrp="1"/>
          </p:cNvSpPr>
          <p:nvPr>
            <p:ph idx="1"/>
          </p:nvPr>
        </p:nvSpPr>
        <p:spPr>
          <a:xfrm>
            <a:off x="838200" y="1463041"/>
            <a:ext cx="10515600" cy="4526279"/>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Tree>
    <p:extLst>
      <p:ext uri="{BB962C8B-B14F-4D97-AF65-F5344CB8AC3E}">
        <p14:creationId xmlns:p14="http://schemas.microsoft.com/office/powerpoint/2010/main" val="389793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pic>
        <p:nvPicPr>
          <p:cNvPr id="9" name="Рисунок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Заголовок 1"/>
          <p:cNvSpPr>
            <a:spLocks noGrp="1"/>
          </p:cNvSpPr>
          <p:nvPr>
            <p:ph type="title" hasCustomPrompt="1"/>
          </p:nvPr>
        </p:nvSpPr>
        <p:spPr>
          <a:xfrm>
            <a:off x="831850" y="1686879"/>
            <a:ext cx="10515600" cy="2302192"/>
          </a:xfrm>
        </p:spPr>
        <p:txBody>
          <a:bodyPr anchor="b">
            <a:normAutofit/>
          </a:bodyPr>
          <a:lstStyle>
            <a:lvl1pPr>
              <a:defRPr sz="4400"/>
            </a:lvl1pPr>
          </a:lstStyle>
          <a:p>
            <a:r>
              <a:rPr lang="uk-UA" dirty="0"/>
              <a:t>ЗРАЗОК ЗАГОЛОВКА</a:t>
            </a:r>
            <a:endParaRPr lang="ru-RU" dirty="0"/>
          </a:p>
        </p:txBody>
      </p:sp>
      <p:sp>
        <p:nvSpPr>
          <p:cNvPr id="3" name="Місце для тексту 2"/>
          <p:cNvSpPr>
            <a:spLocks noGrp="1"/>
          </p:cNvSpPr>
          <p:nvPr>
            <p:ph type="body" idx="1"/>
          </p:nvPr>
        </p:nvSpPr>
        <p:spPr>
          <a:xfrm>
            <a:off x="831850" y="4063683"/>
            <a:ext cx="8346440" cy="111410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Зразок тексту</a:t>
            </a:r>
          </a:p>
        </p:txBody>
      </p:sp>
    </p:spTree>
    <p:extLst>
      <p:ext uri="{BB962C8B-B14F-4D97-AF65-F5344CB8AC3E}">
        <p14:creationId xmlns:p14="http://schemas.microsoft.com/office/powerpoint/2010/main" val="1144759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endParaRPr lang="ru-RU"/>
          </a:p>
        </p:txBody>
      </p:sp>
      <p:sp>
        <p:nvSpPr>
          <p:cNvPr id="3" name="Місце для вмісту 2"/>
          <p:cNvSpPr>
            <a:spLocks noGrp="1"/>
          </p:cNvSpPr>
          <p:nvPr>
            <p:ph sz="half" idx="1"/>
          </p:nvPr>
        </p:nvSpPr>
        <p:spPr>
          <a:xfrm>
            <a:off x="838200" y="1825625"/>
            <a:ext cx="5181600" cy="435133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вмісту 3"/>
          <p:cNvSpPr>
            <a:spLocks noGrp="1"/>
          </p:cNvSpPr>
          <p:nvPr>
            <p:ph sz="half" idx="2"/>
          </p:nvPr>
        </p:nvSpPr>
        <p:spPr>
          <a:xfrm>
            <a:off x="6172200" y="1825625"/>
            <a:ext cx="5181600" cy="435133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Tree>
    <p:extLst>
      <p:ext uri="{BB962C8B-B14F-4D97-AF65-F5344CB8AC3E}">
        <p14:creationId xmlns:p14="http://schemas.microsoft.com/office/powerpoint/2010/main" val="571561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10795"/>
            <a:ext cx="10515600" cy="1325563"/>
          </a:xfrm>
        </p:spPr>
        <p:txBody>
          <a:bodyPr/>
          <a:lstStyle/>
          <a:p>
            <a:r>
              <a:rPr lang="uk-UA"/>
              <a:t>Зразок заголовка</a:t>
            </a:r>
            <a:endParaRPr lang="ru-RU"/>
          </a:p>
        </p:txBody>
      </p:sp>
      <p:sp>
        <p:nvSpPr>
          <p:cNvPr id="3" name="Місце для тексту 2"/>
          <p:cNvSpPr>
            <a:spLocks noGrp="1"/>
          </p:cNvSpPr>
          <p:nvPr>
            <p:ph type="body" idx="1"/>
          </p:nvPr>
        </p:nvSpPr>
        <p:spPr>
          <a:xfrm>
            <a:off x="839788" y="132683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4" name="Місце для вмісту 3"/>
          <p:cNvSpPr>
            <a:spLocks noGrp="1"/>
          </p:cNvSpPr>
          <p:nvPr>
            <p:ph sz="half" idx="2"/>
          </p:nvPr>
        </p:nvSpPr>
        <p:spPr>
          <a:xfrm>
            <a:off x="839788" y="2150745"/>
            <a:ext cx="5157787"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5" name="Місце для тексту 4"/>
          <p:cNvSpPr>
            <a:spLocks noGrp="1"/>
          </p:cNvSpPr>
          <p:nvPr>
            <p:ph type="body" sz="quarter" idx="3"/>
          </p:nvPr>
        </p:nvSpPr>
        <p:spPr>
          <a:xfrm>
            <a:off x="6172200" y="132683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6" name="Місце для вмісту 5"/>
          <p:cNvSpPr>
            <a:spLocks noGrp="1"/>
          </p:cNvSpPr>
          <p:nvPr>
            <p:ph sz="quarter" idx="4"/>
          </p:nvPr>
        </p:nvSpPr>
        <p:spPr>
          <a:xfrm>
            <a:off x="6172200" y="2150745"/>
            <a:ext cx="5183188"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Tree>
    <p:extLst>
      <p:ext uri="{BB962C8B-B14F-4D97-AF65-F5344CB8AC3E}">
        <p14:creationId xmlns:p14="http://schemas.microsoft.com/office/powerpoint/2010/main" val="51684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endParaRPr lang="ru-RU"/>
          </a:p>
        </p:txBody>
      </p:sp>
    </p:spTree>
    <p:extLst>
      <p:ext uri="{BB962C8B-B14F-4D97-AF65-F5344CB8AC3E}">
        <p14:creationId xmlns:p14="http://schemas.microsoft.com/office/powerpoint/2010/main" val="2298347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a:xfrm>
            <a:off x="838200" y="6356350"/>
            <a:ext cx="2743200" cy="365125"/>
          </a:xfrm>
          <a:prstGeom prst="rect">
            <a:avLst/>
          </a:prstGeom>
        </p:spPr>
        <p:txBody>
          <a:bodyPr/>
          <a:lstStyle/>
          <a:p>
            <a:fld id="{84E23968-035C-4A24-ABB1-19B410995447}" type="datetimeFigureOut">
              <a:rPr lang="ru-RU" smtClean="0"/>
              <a:t>14.09.2023</a:t>
            </a:fld>
            <a:endParaRPr lang="ru-RU"/>
          </a:p>
        </p:txBody>
      </p:sp>
      <p:sp>
        <p:nvSpPr>
          <p:cNvPr id="3" name="Місце для нижнього колонтитула 2"/>
          <p:cNvSpPr>
            <a:spLocks noGrp="1"/>
          </p:cNvSpPr>
          <p:nvPr>
            <p:ph type="ftr" sz="quarter" idx="11"/>
          </p:nvPr>
        </p:nvSpPr>
        <p:spPr>
          <a:xfrm>
            <a:off x="4038600" y="6356350"/>
            <a:ext cx="4114800" cy="365125"/>
          </a:xfrm>
          <a:prstGeom prst="rect">
            <a:avLst/>
          </a:prstGeom>
        </p:spPr>
        <p:txBody>
          <a:bodyPr/>
          <a:lstStyle/>
          <a:p>
            <a:endParaRPr lang="ru-RU"/>
          </a:p>
        </p:txBody>
      </p:sp>
      <p:sp>
        <p:nvSpPr>
          <p:cNvPr id="4" name="Місце для номера слайда 3"/>
          <p:cNvSpPr>
            <a:spLocks noGrp="1"/>
          </p:cNvSpPr>
          <p:nvPr>
            <p:ph type="sldNum" sz="quarter" idx="12"/>
          </p:nvPr>
        </p:nvSpPr>
        <p:spPr>
          <a:xfrm>
            <a:off x="8610600" y="6356350"/>
            <a:ext cx="2743200" cy="365125"/>
          </a:xfrm>
          <a:prstGeom prst="rect">
            <a:avLst/>
          </a:prstGeom>
        </p:spPr>
        <p:txBody>
          <a:bodyPr/>
          <a:lstStyle/>
          <a:p>
            <a:fld id="{6F7778D7-4318-4532-99DE-EB796006307C}" type="slidenum">
              <a:rPr lang="ru-RU" smtClean="0"/>
              <a:t>‹#›</a:t>
            </a:fld>
            <a:endParaRPr lang="ru-RU"/>
          </a:p>
        </p:txBody>
      </p:sp>
    </p:spTree>
    <p:extLst>
      <p:ext uri="{BB962C8B-B14F-4D97-AF65-F5344CB8AC3E}">
        <p14:creationId xmlns:p14="http://schemas.microsoft.com/office/powerpoint/2010/main" val="1680012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a:t>Зразок заголовка</a:t>
            </a:r>
            <a:endParaRPr lang="ru-RU"/>
          </a:p>
        </p:txBody>
      </p:sp>
      <p:sp>
        <p:nvSpPr>
          <p:cNvPr id="3" name="Місце для вмісту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Tree>
    <p:extLst>
      <p:ext uri="{BB962C8B-B14F-4D97-AF65-F5344CB8AC3E}">
        <p14:creationId xmlns:p14="http://schemas.microsoft.com/office/powerpoint/2010/main" val="1321959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a:t>Зразок заголовка</a:t>
            </a:r>
            <a:endParaRPr lang="ru-RU"/>
          </a:p>
        </p:txBody>
      </p:sp>
      <p:sp>
        <p:nvSpPr>
          <p:cNvPr id="3" name="Місце для зображення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Tree>
    <p:extLst>
      <p:ext uri="{BB962C8B-B14F-4D97-AF65-F5344CB8AC3E}">
        <p14:creationId xmlns:p14="http://schemas.microsoft.com/office/powerpoint/2010/main" val="885082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endParaRPr lang="ru-RU"/>
          </a:p>
        </p:txBody>
      </p:sp>
      <p:sp>
        <p:nvSpPr>
          <p:cNvPr id="3" name="Місце для вертикального тексту 2"/>
          <p:cNvSpPr>
            <a:spLocks noGrp="1"/>
          </p:cNvSpPr>
          <p:nvPr>
            <p:ph type="body" orient="vert" idx="1"/>
          </p:nvPr>
        </p:nvSpPr>
        <p:spPr/>
        <p:txBody>
          <a:bodyPr vert="eaVert"/>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Tree>
    <p:extLst>
      <p:ext uri="{BB962C8B-B14F-4D97-AF65-F5344CB8AC3E}">
        <p14:creationId xmlns:p14="http://schemas.microsoft.com/office/powerpoint/2010/main" val="3611467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Користувацький макет">
    <p:spTree>
      <p:nvGrpSpPr>
        <p:cNvPr id="1" name=""/>
        <p:cNvGrpSpPr/>
        <p:nvPr/>
      </p:nvGrpSpPr>
      <p:grpSpPr>
        <a:xfrm>
          <a:off x="0" y="0"/>
          <a:ext cx="0" cy="0"/>
          <a:chOff x="0" y="0"/>
          <a:chExt cx="0" cy="0"/>
        </a:xfrm>
      </p:grpSpPr>
      <p:pic>
        <p:nvPicPr>
          <p:cNvPr id="6" name="Рисунок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287"/>
            <a:ext cx="12192000" cy="6864097"/>
          </a:xfrm>
          <a:prstGeom prst="rect">
            <a:avLst/>
          </a:prstGeom>
        </p:spPr>
      </p:pic>
      <p:sp>
        <p:nvSpPr>
          <p:cNvPr id="2" name="Заголовок 1"/>
          <p:cNvSpPr>
            <a:spLocks noGrp="1"/>
          </p:cNvSpPr>
          <p:nvPr>
            <p:ph type="title"/>
          </p:nvPr>
        </p:nvSpPr>
        <p:spPr>
          <a:xfrm>
            <a:off x="746760" y="1657000"/>
            <a:ext cx="10515600" cy="1325563"/>
          </a:xfrm>
        </p:spPr>
        <p:txBody>
          <a:bodyPr/>
          <a:lstStyle>
            <a:lvl1pPr>
              <a:defRPr>
                <a:solidFill>
                  <a:schemeClr val="bg1"/>
                </a:solidFill>
              </a:defRPr>
            </a:lvl1pPr>
          </a:lstStyle>
          <a:p>
            <a:r>
              <a:rPr lang="uk-UA"/>
              <a:t>Зразок заголовка</a:t>
            </a:r>
            <a:endParaRPr lang="ru-RU"/>
          </a:p>
        </p:txBody>
      </p:sp>
      <p:sp>
        <p:nvSpPr>
          <p:cNvPr id="3" name="Місце для дати 2"/>
          <p:cNvSpPr>
            <a:spLocks noGrp="1"/>
          </p:cNvSpPr>
          <p:nvPr>
            <p:ph type="dt" sz="half" idx="10"/>
          </p:nvPr>
        </p:nvSpPr>
        <p:spPr>
          <a:xfrm>
            <a:off x="746760" y="4641850"/>
            <a:ext cx="2743200" cy="365125"/>
          </a:xfrm>
          <a:prstGeom prst="rect">
            <a:avLst/>
          </a:prstGeom>
        </p:spPr>
        <p:txBody>
          <a:bodyPr/>
          <a:lstStyle>
            <a:lvl1pPr>
              <a:defRPr>
                <a:solidFill>
                  <a:schemeClr val="bg1"/>
                </a:solidFill>
              </a:defRPr>
            </a:lvl1pPr>
          </a:lstStyle>
          <a:p>
            <a:fld id="{84E23968-035C-4A24-ABB1-19B410995447}" type="datetimeFigureOut">
              <a:rPr lang="ru-RU" smtClean="0"/>
              <a:pPr/>
              <a:t>14.09.2023</a:t>
            </a:fld>
            <a:endParaRPr lang="ru-RU"/>
          </a:p>
        </p:txBody>
      </p:sp>
      <p:sp>
        <p:nvSpPr>
          <p:cNvPr id="7" name="Прямокутник 6"/>
          <p:cNvSpPr/>
          <p:nvPr userDrawn="1"/>
        </p:nvSpPr>
        <p:spPr>
          <a:xfrm>
            <a:off x="746760" y="6160770"/>
            <a:ext cx="3543300" cy="6972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lumMod val="50000"/>
                    <a:lumOff val="50000"/>
                  </a:schemeClr>
                </a:solidFill>
              </a:rPr>
              <a:t>www.ucdc.gov.ua</a:t>
            </a:r>
            <a:endParaRPr lang="ru-RU" sz="2000" dirty="0">
              <a:solidFill>
                <a:schemeClr val="tx1">
                  <a:lumMod val="50000"/>
                  <a:lumOff val="50000"/>
                </a:schemeClr>
              </a:solidFill>
            </a:endParaRPr>
          </a:p>
        </p:txBody>
      </p:sp>
    </p:spTree>
    <p:extLst>
      <p:ext uri="{BB962C8B-B14F-4D97-AF65-F5344CB8AC3E}">
        <p14:creationId xmlns:p14="http://schemas.microsoft.com/office/powerpoint/2010/main" val="195993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Рисунок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2286"/>
            <a:ext cx="12185231" cy="6860286"/>
          </a:xfrm>
          <a:prstGeom prst="rect">
            <a:avLst/>
          </a:prstGeom>
        </p:spPr>
      </p:pic>
      <p:sp>
        <p:nvSpPr>
          <p:cNvPr id="2" name="Місце для заголовка 1"/>
          <p:cNvSpPr>
            <a:spLocks noGrp="1"/>
          </p:cNvSpPr>
          <p:nvPr>
            <p:ph type="title"/>
          </p:nvPr>
        </p:nvSpPr>
        <p:spPr>
          <a:xfrm>
            <a:off x="838200" y="0"/>
            <a:ext cx="10515600" cy="1325563"/>
          </a:xfrm>
          <a:prstGeom prst="rect">
            <a:avLst/>
          </a:prstGeom>
        </p:spPr>
        <p:txBody>
          <a:bodyPr vert="horz" lIns="91440" tIns="45720" rIns="91440" bIns="45720" rtlCol="0" anchor="ctr">
            <a:normAutofit/>
          </a:bodyPr>
          <a:lstStyle/>
          <a:p>
            <a:r>
              <a:rPr lang="uk-UA" dirty="0"/>
              <a:t>Зразок заголовка</a:t>
            </a:r>
            <a:endParaRPr lang="ru-RU" dirty="0"/>
          </a:p>
        </p:txBody>
      </p:sp>
      <p:sp>
        <p:nvSpPr>
          <p:cNvPr id="3" name="Місце для тексту 2"/>
          <p:cNvSpPr>
            <a:spLocks noGrp="1"/>
          </p:cNvSpPr>
          <p:nvPr>
            <p:ph type="body" idx="1"/>
          </p:nvPr>
        </p:nvSpPr>
        <p:spPr>
          <a:xfrm>
            <a:off x="838200" y="1463041"/>
            <a:ext cx="10515600" cy="4514849"/>
          </a:xfrm>
          <a:prstGeom prst="rect">
            <a:avLst/>
          </a:prstGeom>
        </p:spPr>
        <p:txBody>
          <a:bodyPr vert="horz" lIns="91440" tIns="45720" rIns="91440" bIns="45720" rtlCol="0">
            <a:normAutofit/>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Tree>
    <p:extLst>
      <p:ext uri="{BB962C8B-B14F-4D97-AF65-F5344CB8AC3E}">
        <p14:creationId xmlns:p14="http://schemas.microsoft.com/office/powerpoint/2010/main" val="2277394811"/>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1" r:id="rId12"/>
  </p:sldLayoutIdLst>
  <p:txStyles>
    <p:titleStyle>
      <a:lvl1pPr algn="l" defTabSz="914400" rtl="0" eaLnBrk="1" latinLnBrk="0" hangingPunct="1">
        <a:lnSpc>
          <a:spcPct val="90000"/>
        </a:lnSpc>
        <a:spcBef>
          <a:spcPct val="0"/>
        </a:spcBef>
        <a:buNone/>
        <a:defRPr sz="4400" b="0" kern="1200">
          <a:solidFill>
            <a:srgbClr val="009EE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a:latin typeface="Times New Roman"/>
                <a:cs typeface="Times New Roman"/>
              </a:rPr>
              <a:t>Організація</a:t>
            </a:r>
            <a:r>
              <a:rPr lang="ru-RU" dirty="0">
                <a:latin typeface="Times New Roman"/>
                <a:cs typeface="Times New Roman"/>
              </a:rPr>
              <a:t> </a:t>
            </a:r>
            <a:r>
              <a:rPr lang="ru-RU" dirty="0" err="1">
                <a:latin typeface="Times New Roman"/>
                <a:cs typeface="Times New Roman"/>
              </a:rPr>
              <a:t>медичної</a:t>
            </a:r>
            <a:r>
              <a:rPr lang="ru-RU" dirty="0">
                <a:latin typeface="Times New Roman"/>
                <a:cs typeface="Times New Roman"/>
              </a:rPr>
              <a:t> </a:t>
            </a:r>
            <a:r>
              <a:rPr lang="ru-RU" dirty="0" err="1">
                <a:latin typeface="Times New Roman"/>
                <a:cs typeface="Times New Roman"/>
              </a:rPr>
              <a:t>допомоги</a:t>
            </a:r>
            <a:r>
              <a:rPr lang="ru-RU" dirty="0">
                <a:latin typeface="Times New Roman"/>
                <a:cs typeface="Times New Roman"/>
              </a:rPr>
              <a:t> при </a:t>
            </a:r>
            <a:r>
              <a:rPr lang="ru-RU" dirty="0" err="1">
                <a:latin typeface="Times New Roman"/>
                <a:cs typeface="Times New Roman"/>
              </a:rPr>
              <a:t>ускладненні</a:t>
            </a:r>
            <a:r>
              <a:rPr lang="ru-RU" dirty="0">
                <a:latin typeface="Times New Roman"/>
                <a:cs typeface="Times New Roman"/>
              </a:rPr>
              <a:t> </a:t>
            </a:r>
            <a:r>
              <a:rPr lang="ru-RU" dirty="0" err="1">
                <a:latin typeface="Times New Roman"/>
                <a:cs typeface="Times New Roman"/>
              </a:rPr>
              <a:t>перебігу</a:t>
            </a:r>
            <a:r>
              <a:rPr lang="ru-RU" dirty="0">
                <a:latin typeface="Times New Roman"/>
                <a:cs typeface="Times New Roman"/>
              </a:rPr>
              <a:t> </a:t>
            </a:r>
            <a:r>
              <a:rPr lang="ru-RU" dirty="0" err="1">
                <a:latin typeface="Times New Roman"/>
                <a:cs typeface="Times New Roman"/>
              </a:rPr>
              <a:t>вагітності</a:t>
            </a:r>
            <a:r>
              <a:rPr lang="ru-RU" dirty="0">
                <a:latin typeface="Times New Roman"/>
                <a:cs typeface="Times New Roman"/>
              </a:rPr>
              <a:t> та ВІЛ-</a:t>
            </a:r>
            <a:r>
              <a:rPr lang="ru-RU" dirty="0" err="1">
                <a:latin typeface="Times New Roman"/>
                <a:cs typeface="Times New Roman"/>
              </a:rPr>
              <a:t>інфекції</a:t>
            </a:r>
            <a:r>
              <a:rPr lang="ru-RU" dirty="0">
                <a:latin typeface="Times New Roman"/>
                <a:cs typeface="Times New Roman"/>
              </a:rPr>
              <a:t> </a:t>
            </a:r>
          </a:p>
        </p:txBody>
      </p:sp>
      <p:sp>
        <p:nvSpPr>
          <p:cNvPr id="3" name="Прямоугольник 2">
            <a:extLst>
              <a:ext uri="{FF2B5EF4-FFF2-40B4-BE49-F238E27FC236}">
                <a16:creationId xmlns:a16="http://schemas.microsoft.com/office/drawing/2014/main" id="{681973AD-CD3E-44A9-A2F4-486DFA2231E0}"/>
              </a:ext>
            </a:extLst>
          </p:cNvPr>
          <p:cNvSpPr/>
          <p:nvPr/>
        </p:nvSpPr>
        <p:spPr>
          <a:xfrm>
            <a:off x="571500" y="6390409"/>
            <a:ext cx="2826327" cy="34290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UA">
              <a:ln>
                <a:solidFill>
                  <a:schemeClr val="bg1"/>
                </a:solidFill>
              </a:ln>
              <a:solidFill>
                <a:schemeClr val="bg1"/>
              </a:solidFill>
            </a:endParaRPr>
          </a:p>
        </p:txBody>
      </p:sp>
    </p:spTree>
    <p:extLst>
      <p:ext uri="{BB962C8B-B14F-4D97-AF65-F5344CB8AC3E}">
        <p14:creationId xmlns:p14="http://schemas.microsoft.com/office/powerpoint/2010/main" val="559881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rrowheads="1"/>
          </p:cNvSpPr>
          <p:nvPr>
            <p:ph type="title"/>
          </p:nvPr>
        </p:nvSpPr>
        <p:spPr/>
        <p:txBody>
          <a:bodyPr/>
          <a:lstStyle/>
          <a:p>
            <a:pPr algn="ctr"/>
            <a:r>
              <a:rPr lang="uk-UA" b="1" dirty="0">
                <a:latin typeface="Times New Roman"/>
                <a:cs typeface="Times New Roman"/>
              </a:rPr>
              <a:t>Акушерські ускладнення</a:t>
            </a:r>
            <a:endParaRPr lang="en-US" b="1" dirty="0">
              <a:latin typeface="Times New Roman"/>
              <a:cs typeface="Times New Roman"/>
            </a:endParaRPr>
          </a:p>
        </p:txBody>
      </p:sp>
      <p:sp>
        <p:nvSpPr>
          <p:cNvPr id="134149" name="AutoShape 5"/>
          <p:cNvSpPr>
            <a:spLocks noChangeArrowheads="1"/>
          </p:cNvSpPr>
          <p:nvPr/>
        </p:nvSpPr>
        <p:spPr bwMode="ltGray">
          <a:xfrm>
            <a:off x="8060267" y="1981201"/>
            <a:ext cx="2997200" cy="3349625"/>
          </a:xfrm>
          <a:prstGeom prst="roundRect">
            <a:avLst>
              <a:gd name="adj" fmla="val 2259"/>
            </a:avLst>
          </a:prstGeom>
          <a:gradFill rotWithShape="1">
            <a:gsLst>
              <a:gs pos="0">
                <a:srgbClr val="E8E8E8"/>
              </a:gs>
              <a:gs pos="100000">
                <a:srgbClr val="E8E8E8">
                  <a:gamma/>
                  <a:shade val="85882"/>
                  <a:invGamma/>
                  <a:alpha val="0"/>
                </a:srgbClr>
              </a:gs>
            </a:gsLst>
            <a:lin ang="5400000" scaled="1"/>
          </a:gradFill>
          <a:ln>
            <a:noFill/>
          </a:ln>
          <a:effectLst/>
          <a:extLst>
            <a:ext uri="{91240B29-F687-4F45-9708-019B960494DF}">
              <a14:hiddenLine xmlns:a14="http://schemas.microsoft.com/office/drawing/2010/main" w="28575">
                <a:solidFill>
                  <a:srgbClr val="DDDDDD"/>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50" name="AutoShape 6"/>
          <p:cNvSpPr>
            <a:spLocks noChangeArrowheads="1"/>
          </p:cNvSpPr>
          <p:nvPr/>
        </p:nvSpPr>
        <p:spPr bwMode="ltGray">
          <a:xfrm>
            <a:off x="1651000" y="2035015"/>
            <a:ext cx="2940845" cy="3295812"/>
          </a:xfrm>
          <a:prstGeom prst="roundRect">
            <a:avLst>
              <a:gd name="adj" fmla="val 2259"/>
            </a:avLst>
          </a:prstGeom>
          <a:gradFill rotWithShape="1">
            <a:gsLst>
              <a:gs pos="0">
                <a:srgbClr val="E8E8E8"/>
              </a:gs>
              <a:gs pos="100000">
                <a:srgbClr val="E8E8E8">
                  <a:gamma/>
                  <a:shade val="85882"/>
                  <a:invGamma/>
                  <a:alpha val="0"/>
                </a:srgbClr>
              </a:gs>
            </a:gsLst>
            <a:lin ang="5400000" scaled="1"/>
          </a:gradFill>
          <a:ln>
            <a:noFill/>
          </a:ln>
          <a:effectLst/>
          <a:extLst>
            <a:ext uri="{91240B29-F687-4F45-9708-019B960494DF}">
              <a14:hiddenLine xmlns:a14="http://schemas.microsoft.com/office/drawing/2010/main" w="28575">
                <a:solidFill>
                  <a:srgbClr val="DDDDDD"/>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54" name="AutoShape 10"/>
          <p:cNvSpPr>
            <a:spLocks noChangeArrowheads="1"/>
          </p:cNvSpPr>
          <p:nvPr/>
        </p:nvSpPr>
        <p:spPr bwMode="gray">
          <a:xfrm>
            <a:off x="1693447" y="2048280"/>
            <a:ext cx="2891254" cy="475138"/>
          </a:xfrm>
          <a:prstGeom prst="roundRect">
            <a:avLst>
              <a:gd name="adj" fmla="val 0"/>
            </a:avLst>
          </a:prstGeom>
          <a:gradFill rotWithShape="0">
            <a:gsLst>
              <a:gs pos="0">
                <a:schemeClr val="accent1">
                  <a:gamma/>
                  <a:shade val="46275"/>
                  <a:invGamma/>
                </a:schemeClr>
              </a:gs>
              <a:gs pos="100000">
                <a:schemeClr val="accent1"/>
              </a:gs>
            </a:gsLst>
            <a:lin ang="5400000" scaled="1"/>
          </a:gradFill>
          <a:ln w="19050">
            <a:solidFill>
              <a:srgbClr val="DDDDDD"/>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55" name="Text Box 11"/>
          <p:cNvSpPr txBox="1">
            <a:spLocks noChangeArrowheads="1"/>
          </p:cNvSpPr>
          <p:nvPr/>
        </p:nvSpPr>
        <p:spPr bwMode="white">
          <a:xfrm>
            <a:off x="1905127" y="2083855"/>
            <a:ext cx="2703001" cy="493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lnSpc>
                <a:spcPct val="70000"/>
              </a:lnSpc>
              <a:spcBef>
                <a:spcPct val="50000"/>
              </a:spcBef>
            </a:pPr>
            <a:r>
              <a:rPr lang="uk-UA" b="1" dirty="0">
                <a:solidFill>
                  <a:srgbClr val="FFFFFF"/>
                </a:solidFill>
                <a:latin typeface="Times New Roman"/>
                <a:cs typeface="Times New Roman"/>
              </a:rPr>
              <a:t>високоспеціалізована медична допомога</a:t>
            </a:r>
            <a:r>
              <a:rPr lang="ru-RU" b="1" dirty="0">
                <a:solidFill>
                  <a:srgbClr val="FFFFFF"/>
                </a:solidFill>
                <a:latin typeface="Times New Roman"/>
                <a:cs typeface="Times New Roman"/>
              </a:rPr>
              <a:t> </a:t>
            </a:r>
            <a:endParaRPr lang="en-US" b="1" dirty="0">
              <a:solidFill>
                <a:srgbClr val="FFFFFF"/>
              </a:solidFill>
              <a:latin typeface="Times New Roman"/>
              <a:cs typeface="Times New Roman"/>
            </a:endParaRPr>
          </a:p>
        </p:txBody>
      </p:sp>
      <p:sp>
        <p:nvSpPr>
          <p:cNvPr id="134156" name="AutoShape 12"/>
          <p:cNvSpPr>
            <a:spLocks noChangeArrowheads="1"/>
          </p:cNvSpPr>
          <p:nvPr/>
        </p:nvSpPr>
        <p:spPr bwMode="gray">
          <a:xfrm>
            <a:off x="8145750" y="2032000"/>
            <a:ext cx="2895600" cy="382588"/>
          </a:xfrm>
          <a:prstGeom prst="roundRect">
            <a:avLst>
              <a:gd name="adj" fmla="val 0"/>
            </a:avLst>
          </a:prstGeom>
          <a:gradFill rotWithShape="0">
            <a:gsLst>
              <a:gs pos="0">
                <a:schemeClr val="hlink">
                  <a:gamma/>
                  <a:shade val="66667"/>
                  <a:invGamma/>
                </a:schemeClr>
              </a:gs>
              <a:gs pos="100000">
                <a:schemeClr val="hlink"/>
              </a:gs>
            </a:gsLst>
            <a:lin ang="5400000" scaled="1"/>
          </a:gradFill>
          <a:ln w="19050">
            <a:solidFill>
              <a:srgbClr val="DDDDDD"/>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57" name="Text Box 13"/>
          <p:cNvSpPr txBox="1">
            <a:spLocks noChangeArrowheads="1"/>
          </p:cNvSpPr>
          <p:nvPr/>
        </p:nvSpPr>
        <p:spPr bwMode="white">
          <a:xfrm>
            <a:off x="8426451" y="2016126"/>
            <a:ext cx="227541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uk-UA" sz="1600" b="1" dirty="0">
                <a:solidFill>
                  <a:schemeClr val="bg1"/>
                </a:solidFill>
                <a:latin typeface="Times New Roman"/>
                <a:cs typeface="Times New Roman"/>
              </a:rPr>
              <a:t>Організація ППМД </a:t>
            </a:r>
            <a:endParaRPr lang="en-US" sz="1600" b="1" dirty="0">
              <a:solidFill>
                <a:schemeClr val="bg1"/>
              </a:solidFill>
              <a:latin typeface="Times New Roman"/>
              <a:cs typeface="Times New Roman"/>
            </a:endParaRPr>
          </a:p>
        </p:txBody>
      </p:sp>
      <p:sp>
        <p:nvSpPr>
          <p:cNvPr id="134158" name="Rectangle 14"/>
          <p:cNvSpPr>
            <a:spLocks noChangeArrowheads="1"/>
          </p:cNvSpPr>
          <p:nvPr/>
        </p:nvSpPr>
        <p:spPr bwMode="black">
          <a:xfrm>
            <a:off x="1727200" y="2656326"/>
            <a:ext cx="2872317" cy="1200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uk-UA" sz="2400" b="1" i="1" dirty="0">
                <a:solidFill>
                  <a:srgbClr val="0000FF"/>
                </a:solidFill>
                <a:latin typeface="Times New Roman"/>
                <a:cs typeface="Times New Roman"/>
              </a:rPr>
              <a:t>Госпіталізація до ЗОЗ, що надають третинну МД</a:t>
            </a:r>
            <a:r>
              <a:rPr lang="ru-RU" sz="2400" b="1" i="1" dirty="0">
                <a:solidFill>
                  <a:srgbClr val="0000FF"/>
                </a:solidFill>
                <a:latin typeface="Times New Roman"/>
                <a:cs typeface="Times New Roman"/>
              </a:rPr>
              <a:t> </a:t>
            </a:r>
            <a:endParaRPr lang="en-US" sz="2400" b="1" i="1" dirty="0">
              <a:solidFill>
                <a:srgbClr val="0000FF"/>
              </a:solidFill>
              <a:latin typeface="Times New Roman"/>
              <a:cs typeface="Times New Roman"/>
            </a:endParaRPr>
          </a:p>
        </p:txBody>
      </p:sp>
      <p:sp>
        <p:nvSpPr>
          <p:cNvPr id="134159" name="Rectangle 15"/>
          <p:cNvSpPr>
            <a:spLocks noChangeArrowheads="1"/>
          </p:cNvSpPr>
          <p:nvPr/>
        </p:nvSpPr>
        <p:spPr bwMode="black">
          <a:xfrm>
            <a:off x="8202085" y="2477245"/>
            <a:ext cx="2872316"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uk-UA" sz="2000" b="1" i="1" dirty="0">
                <a:solidFill>
                  <a:srgbClr val="0000FF"/>
                </a:solidFill>
                <a:latin typeface="Times New Roman"/>
                <a:cs typeface="Times New Roman"/>
              </a:rPr>
              <a:t>Організація ППМД здійснюється відповідно до пунктів 2.2.7 - 2.2.8 цього протоколу</a:t>
            </a:r>
            <a:r>
              <a:rPr lang="ru-RU" sz="2000" b="1" i="1" dirty="0">
                <a:solidFill>
                  <a:srgbClr val="0000FF"/>
                </a:solidFill>
                <a:latin typeface="Times New Roman"/>
                <a:cs typeface="Times New Roman"/>
              </a:rPr>
              <a:t> </a:t>
            </a:r>
            <a:endParaRPr lang="en-US" sz="2000" b="1" i="1" dirty="0">
              <a:solidFill>
                <a:srgbClr val="0000FF"/>
              </a:solidFill>
              <a:latin typeface="Times New Roman"/>
              <a:cs typeface="Times New Roman"/>
            </a:endParaRPr>
          </a:p>
        </p:txBody>
      </p:sp>
      <p:sp>
        <p:nvSpPr>
          <p:cNvPr id="134160" name="AutoShape 16"/>
          <p:cNvSpPr>
            <a:spLocks noChangeArrowheads="1"/>
          </p:cNvSpPr>
          <p:nvPr/>
        </p:nvSpPr>
        <p:spPr bwMode="ltGray">
          <a:xfrm>
            <a:off x="4847167" y="1981201"/>
            <a:ext cx="2988733" cy="3349625"/>
          </a:xfrm>
          <a:prstGeom prst="roundRect">
            <a:avLst>
              <a:gd name="adj" fmla="val 2259"/>
            </a:avLst>
          </a:prstGeom>
          <a:gradFill rotWithShape="1">
            <a:gsLst>
              <a:gs pos="0">
                <a:srgbClr val="E8E8E8"/>
              </a:gs>
              <a:gs pos="100000">
                <a:srgbClr val="E8E8E8">
                  <a:gamma/>
                  <a:shade val="85882"/>
                  <a:invGamma/>
                  <a:alpha val="0"/>
                </a:srgbClr>
              </a:gs>
            </a:gsLst>
            <a:lin ang="5400000" scaled="1"/>
          </a:gradFill>
          <a:ln>
            <a:noFill/>
          </a:ln>
          <a:effectLst/>
          <a:extLst>
            <a:ext uri="{91240B29-F687-4F45-9708-019B960494DF}">
              <a14:hiddenLine xmlns:a14="http://schemas.microsoft.com/office/drawing/2010/main" w="28575">
                <a:solidFill>
                  <a:srgbClr val="DDDDDD"/>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62" name="AutoShape 18"/>
          <p:cNvSpPr>
            <a:spLocks noChangeArrowheads="1"/>
          </p:cNvSpPr>
          <p:nvPr/>
        </p:nvSpPr>
        <p:spPr bwMode="gray">
          <a:xfrm>
            <a:off x="4901226" y="2031999"/>
            <a:ext cx="2881760" cy="507699"/>
          </a:xfrm>
          <a:prstGeom prst="roundRect">
            <a:avLst>
              <a:gd name="adj" fmla="val 0"/>
            </a:avLst>
          </a:prstGeom>
          <a:gradFill rotWithShape="0">
            <a:gsLst>
              <a:gs pos="0">
                <a:schemeClr val="accent2">
                  <a:gamma/>
                  <a:shade val="46275"/>
                  <a:invGamma/>
                </a:schemeClr>
              </a:gs>
              <a:gs pos="100000">
                <a:schemeClr val="accent2"/>
              </a:gs>
            </a:gsLst>
            <a:lin ang="5400000" scaled="1"/>
          </a:gradFill>
          <a:ln w="19050">
            <a:solidFill>
              <a:srgbClr val="DDDDDD"/>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63" name="Text Box 19"/>
          <p:cNvSpPr txBox="1">
            <a:spLocks noChangeArrowheads="1"/>
          </p:cNvSpPr>
          <p:nvPr/>
        </p:nvSpPr>
        <p:spPr bwMode="white">
          <a:xfrm>
            <a:off x="4966358" y="2064966"/>
            <a:ext cx="288211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lnSpc>
                <a:spcPct val="70000"/>
              </a:lnSpc>
              <a:spcBef>
                <a:spcPct val="50000"/>
              </a:spcBef>
            </a:pPr>
            <a:r>
              <a:rPr lang="uk-UA" sz="2000" b="1" dirty="0">
                <a:solidFill>
                  <a:schemeClr val="bg1"/>
                </a:solidFill>
                <a:latin typeface="Times New Roman"/>
                <a:cs typeface="Times New Roman"/>
              </a:rPr>
              <a:t>нозологічні форми</a:t>
            </a:r>
            <a:r>
              <a:rPr lang="ru-RU" sz="2000" b="1" dirty="0">
                <a:solidFill>
                  <a:schemeClr val="bg1"/>
                </a:solidFill>
                <a:latin typeface="Times New Roman"/>
                <a:cs typeface="Times New Roman"/>
              </a:rPr>
              <a:t> </a:t>
            </a:r>
            <a:endParaRPr lang="en-US" sz="2000" b="1" dirty="0">
              <a:solidFill>
                <a:schemeClr val="bg1"/>
              </a:solidFill>
              <a:latin typeface="Times New Roman"/>
              <a:cs typeface="Times New Roman"/>
            </a:endParaRPr>
          </a:p>
        </p:txBody>
      </p:sp>
      <p:sp>
        <p:nvSpPr>
          <p:cNvPr id="134164" name="Rectangle 20"/>
          <p:cNvSpPr>
            <a:spLocks noChangeArrowheads="1"/>
          </p:cNvSpPr>
          <p:nvPr/>
        </p:nvSpPr>
        <p:spPr bwMode="black">
          <a:xfrm>
            <a:off x="4925485" y="2574926"/>
            <a:ext cx="287231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r>
              <a:rPr lang="uk-UA" sz="2400" b="1" i="1" dirty="0">
                <a:solidFill>
                  <a:srgbClr val="0000FF"/>
                </a:solidFill>
                <a:latin typeface="Times New Roman"/>
                <a:cs typeface="Times New Roman"/>
              </a:rPr>
              <a:t>Аналіз взаємодії препаратів з АРВ</a:t>
            </a:r>
            <a:endParaRPr lang="en-US" sz="2400" b="1" i="1" dirty="0">
              <a:solidFill>
                <a:srgbClr val="0000FF"/>
              </a:solidFill>
              <a:latin typeface="Times New Roman"/>
              <a:cs typeface="Times New Roman"/>
            </a:endParaRPr>
          </a:p>
        </p:txBody>
      </p:sp>
      <p:grpSp>
        <p:nvGrpSpPr>
          <p:cNvPr id="134215" name="Group 71"/>
          <p:cNvGrpSpPr>
            <a:grpSpLocks/>
          </p:cNvGrpSpPr>
          <p:nvPr/>
        </p:nvGrpSpPr>
        <p:grpSpPr bwMode="auto">
          <a:xfrm>
            <a:off x="912285" y="3708401"/>
            <a:ext cx="3826108" cy="2370138"/>
            <a:chOff x="431" y="2093"/>
            <a:chExt cx="1638" cy="1493"/>
          </a:xfrm>
        </p:grpSpPr>
        <p:pic>
          <p:nvPicPr>
            <p:cNvPr id="134152" name="Picture 8" descr="light_shadow"/>
            <p:cNvPicPr>
              <a:picLocks noChangeAspect="1" noChangeArrowheads="1"/>
            </p:cNvPicPr>
            <p:nvPr/>
          </p:nvPicPr>
          <p:blipFill>
            <a:blip r:embed="rId3">
              <a:lum bright="-78000" contrast="-78000"/>
              <a:extLst>
                <a:ext uri="{28A0092B-C50C-407E-A947-70E740481C1C}">
                  <a14:useLocalDpi xmlns:a14="http://schemas.microsoft.com/office/drawing/2010/main" val="0"/>
                </a:ext>
              </a:extLst>
            </a:blip>
            <a:srcRect/>
            <a:stretch>
              <a:fillRect/>
            </a:stretch>
          </p:blipFill>
          <p:spPr bwMode="gray">
            <a:xfrm>
              <a:off x="1047" y="3166"/>
              <a:ext cx="912" cy="248"/>
            </a:xfrm>
            <a:prstGeom prst="rect">
              <a:avLst/>
            </a:prstGeom>
            <a:noFill/>
            <a:extLst>
              <a:ext uri="{909E8E84-426E-40DD-AFC4-6F175D3DCCD1}">
                <a14:hiddenFill xmlns:a14="http://schemas.microsoft.com/office/drawing/2010/main">
                  <a:solidFill>
                    <a:srgbClr val="FFFFFF"/>
                  </a:solidFill>
                </a14:hiddenFill>
              </a:ext>
            </a:extLst>
          </p:spPr>
        </p:pic>
        <p:grpSp>
          <p:nvGrpSpPr>
            <p:cNvPr id="134180" name="Group 36"/>
            <p:cNvGrpSpPr>
              <a:grpSpLocks/>
            </p:cNvGrpSpPr>
            <p:nvPr/>
          </p:nvGrpSpPr>
          <p:grpSpPr bwMode="auto">
            <a:xfrm>
              <a:off x="431" y="2093"/>
              <a:ext cx="1638" cy="1493"/>
              <a:chOff x="1716" y="2370"/>
              <a:chExt cx="1788" cy="1662"/>
            </a:xfrm>
          </p:grpSpPr>
          <p:pic>
            <p:nvPicPr>
              <p:cNvPr id="134181" name="Picture 37"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2314" y="2544"/>
                <a:ext cx="1182" cy="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82" name="Oval 38"/>
              <p:cNvSpPr>
                <a:spLocks noChangeArrowheads="1"/>
              </p:cNvSpPr>
              <p:nvPr/>
            </p:nvSpPr>
            <p:spPr bwMode="gray">
              <a:xfrm>
                <a:off x="1994" y="2544"/>
                <a:ext cx="1510" cy="1199"/>
              </a:xfrm>
              <a:prstGeom prst="ellipse">
                <a:avLst/>
              </a:prstGeom>
              <a:solidFill>
                <a:schemeClr val="accent1">
                  <a:alpha val="5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pic>
            <p:nvPicPr>
              <p:cNvPr id="134183" name="Picture 39" descr="light_shadow1"/>
              <p:cNvPicPr>
                <a:picLocks noChangeAspect="1" noChangeArrowheads="1"/>
              </p:cNvPicPr>
              <p:nvPr/>
            </p:nvPicPr>
            <p:blipFill>
              <a:blip r:embed="rId5">
                <a:extLst>
                  <a:ext uri="{28A0092B-C50C-407E-A947-70E740481C1C}">
                    <a14:useLocalDpi xmlns:a14="http://schemas.microsoft.com/office/drawing/2010/main" val="0"/>
                  </a:ext>
                </a:extLst>
              </a:blip>
              <a:srcRect t="14285"/>
              <a:stretch>
                <a:fillRect/>
              </a:stretch>
            </p:blipFill>
            <p:spPr bwMode="gray">
              <a:xfrm>
                <a:off x="1716" y="2370"/>
                <a:ext cx="1637" cy="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4184" name="Group 40"/>
              <p:cNvGrpSpPr>
                <a:grpSpLocks/>
              </p:cNvGrpSpPr>
              <p:nvPr/>
            </p:nvGrpSpPr>
            <p:grpSpPr bwMode="auto">
              <a:xfrm rot="-3733502" flipH="1" flipV="1">
                <a:off x="2673" y="3381"/>
                <a:ext cx="1049" cy="253"/>
                <a:chOff x="2532" y="1051"/>
                <a:chExt cx="893" cy="246"/>
              </a:xfrm>
            </p:grpSpPr>
            <p:grpSp>
              <p:nvGrpSpPr>
                <p:cNvPr id="134185" name="Group 41"/>
                <p:cNvGrpSpPr>
                  <a:grpSpLocks/>
                </p:cNvGrpSpPr>
                <p:nvPr/>
              </p:nvGrpSpPr>
              <p:grpSpPr bwMode="auto">
                <a:xfrm>
                  <a:off x="2532" y="1051"/>
                  <a:ext cx="743" cy="185"/>
                  <a:chOff x="1565" y="2568"/>
                  <a:chExt cx="1118" cy="279"/>
                </a:xfrm>
              </p:grpSpPr>
              <p:sp>
                <p:nvSpPr>
                  <p:cNvPr id="134186" name="AutoShape 42"/>
                  <p:cNvSpPr>
                    <a:spLocks noChangeArrowheads="1"/>
                  </p:cNvSpPr>
                  <p:nvPr/>
                </p:nvSpPr>
                <p:spPr bwMode="white">
                  <a:xfrm rot="5263130">
                    <a:off x="1859" y="2274"/>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87" name="AutoShape 43"/>
                  <p:cNvSpPr>
                    <a:spLocks noChangeArrowheads="1"/>
                  </p:cNvSpPr>
                  <p:nvPr/>
                </p:nvSpPr>
                <p:spPr bwMode="white">
                  <a:xfrm rot="6078281">
                    <a:off x="1995" y="2274"/>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88" name="AutoShape 44"/>
                  <p:cNvSpPr>
                    <a:spLocks noChangeArrowheads="1"/>
                  </p:cNvSpPr>
                  <p:nvPr/>
                </p:nvSpPr>
                <p:spPr bwMode="white">
                  <a:xfrm rot="6373927">
                    <a:off x="2071" y="2296"/>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89" name="AutoShape 45"/>
                  <p:cNvSpPr>
                    <a:spLocks noChangeArrowheads="1"/>
                  </p:cNvSpPr>
                  <p:nvPr/>
                </p:nvSpPr>
                <p:spPr bwMode="white">
                  <a:xfrm rot="6906312">
                    <a:off x="2161" y="2326"/>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grpSp>
            <p:grpSp>
              <p:nvGrpSpPr>
                <p:cNvPr id="134190" name="Group 46"/>
                <p:cNvGrpSpPr>
                  <a:grpSpLocks/>
                </p:cNvGrpSpPr>
                <p:nvPr/>
              </p:nvGrpSpPr>
              <p:grpSpPr bwMode="auto">
                <a:xfrm rot="1353540">
                  <a:off x="2682" y="1111"/>
                  <a:ext cx="743" cy="186"/>
                  <a:chOff x="1565" y="2568"/>
                  <a:chExt cx="1118" cy="279"/>
                </a:xfrm>
              </p:grpSpPr>
              <p:sp>
                <p:nvSpPr>
                  <p:cNvPr id="134191" name="AutoShape 47"/>
                  <p:cNvSpPr>
                    <a:spLocks noChangeArrowheads="1"/>
                  </p:cNvSpPr>
                  <p:nvPr/>
                </p:nvSpPr>
                <p:spPr bwMode="white">
                  <a:xfrm rot="5263130">
                    <a:off x="1859" y="2274"/>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92" name="AutoShape 48"/>
                  <p:cNvSpPr>
                    <a:spLocks noChangeArrowheads="1"/>
                  </p:cNvSpPr>
                  <p:nvPr/>
                </p:nvSpPr>
                <p:spPr bwMode="white">
                  <a:xfrm rot="6078281">
                    <a:off x="1995" y="2274"/>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93" name="AutoShape 49"/>
                  <p:cNvSpPr>
                    <a:spLocks noChangeArrowheads="1"/>
                  </p:cNvSpPr>
                  <p:nvPr/>
                </p:nvSpPr>
                <p:spPr bwMode="white">
                  <a:xfrm rot="6373927">
                    <a:off x="2071" y="2296"/>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94" name="AutoShape 50"/>
                  <p:cNvSpPr>
                    <a:spLocks noChangeArrowheads="1"/>
                  </p:cNvSpPr>
                  <p:nvPr/>
                </p:nvSpPr>
                <p:spPr bwMode="white">
                  <a:xfrm rot="6906312">
                    <a:off x="2161" y="2326"/>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grpSp>
          </p:grpSp>
        </p:grpSp>
      </p:grpSp>
      <p:grpSp>
        <p:nvGrpSpPr>
          <p:cNvPr id="134214" name="Group 70"/>
          <p:cNvGrpSpPr>
            <a:grpSpLocks/>
          </p:cNvGrpSpPr>
          <p:nvPr/>
        </p:nvGrpSpPr>
        <p:grpSpPr bwMode="auto">
          <a:xfrm>
            <a:off x="5204884" y="3889377"/>
            <a:ext cx="2326216" cy="2190751"/>
            <a:chOff x="2459" y="2207"/>
            <a:chExt cx="1099" cy="1380"/>
          </a:xfrm>
        </p:grpSpPr>
        <p:pic>
          <p:nvPicPr>
            <p:cNvPr id="134161" name="Picture 17" descr="light_shadow"/>
            <p:cNvPicPr>
              <a:picLocks noChangeAspect="1" noChangeArrowheads="1"/>
            </p:cNvPicPr>
            <p:nvPr/>
          </p:nvPicPr>
          <p:blipFill>
            <a:blip r:embed="rId3">
              <a:lum bright="-78000" contrast="-78000"/>
              <a:extLst>
                <a:ext uri="{28A0092B-C50C-407E-A947-70E740481C1C}">
                  <a14:useLocalDpi xmlns:a14="http://schemas.microsoft.com/office/drawing/2010/main" val="0"/>
                </a:ext>
              </a:extLst>
            </a:blip>
            <a:srcRect/>
            <a:stretch>
              <a:fillRect/>
            </a:stretch>
          </p:blipFill>
          <p:spPr bwMode="gray">
            <a:xfrm>
              <a:off x="2557" y="3166"/>
              <a:ext cx="913" cy="248"/>
            </a:xfrm>
            <a:prstGeom prst="rect">
              <a:avLst/>
            </a:prstGeom>
            <a:noFill/>
            <a:extLst>
              <a:ext uri="{909E8E84-426E-40DD-AFC4-6F175D3DCCD1}">
                <a14:hiddenFill xmlns:a14="http://schemas.microsoft.com/office/drawing/2010/main">
                  <a:solidFill>
                    <a:srgbClr val="FFFFFF"/>
                  </a:solidFill>
                </a14:hiddenFill>
              </a:ext>
            </a:extLst>
          </p:spPr>
        </p:pic>
        <p:grpSp>
          <p:nvGrpSpPr>
            <p:cNvPr id="134165" name="Group 21"/>
            <p:cNvGrpSpPr>
              <a:grpSpLocks/>
            </p:cNvGrpSpPr>
            <p:nvPr/>
          </p:nvGrpSpPr>
          <p:grpSpPr bwMode="auto">
            <a:xfrm>
              <a:off x="2459" y="2207"/>
              <a:ext cx="1099" cy="1380"/>
              <a:chOff x="2304" y="2496"/>
              <a:chExt cx="1200" cy="1536"/>
            </a:xfrm>
          </p:grpSpPr>
          <p:pic>
            <p:nvPicPr>
              <p:cNvPr id="134166" name="Picture 22"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2314" y="2544"/>
                <a:ext cx="1182" cy="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67" name="Oval 23"/>
              <p:cNvSpPr>
                <a:spLocks noChangeArrowheads="1"/>
              </p:cNvSpPr>
              <p:nvPr/>
            </p:nvSpPr>
            <p:spPr bwMode="gray">
              <a:xfrm>
                <a:off x="2314" y="2544"/>
                <a:ext cx="1190" cy="1199"/>
              </a:xfrm>
              <a:prstGeom prst="ellipse">
                <a:avLst/>
              </a:prstGeom>
              <a:solidFill>
                <a:schemeClr val="accent2">
                  <a:alpha val="5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pic>
            <p:nvPicPr>
              <p:cNvPr id="134168" name="Picture 24" descr="light_shadow1"/>
              <p:cNvPicPr>
                <a:picLocks noChangeAspect="1" noChangeArrowheads="1"/>
              </p:cNvPicPr>
              <p:nvPr/>
            </p:nvPicPr>
            <p:blipFill>
              <a:blip r:embed="rId5">
                <a:extLst>
                  <a:ext uri="{28A0092B-C50C-407E-A947-70E740481C1C}">
                    <a14:useLocalDpi xmlns:a14="http://schemas.microsoft.com/office/drawing/2010/main" val="0"/>
                  </a:ext>
                </a:extLst>
              </a:blip>
              <a:srcRect t="14285"/>
              <a:stretch>
                <a:fillRect/>
              </a:stretch>
            </p:blipFill>
            <p:spPr bwMode="gray">
              <a:xfrm>
                <a:off x="2304" y="2496"/>
                <a:ext cx="871"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4169" name="Group 25"/>
              <p:cNvGrpSpPr>
                <a:grpSpLocks/>
              </p:cNvGrpSpPr>
              <p:nvPr/>
            </p:nvGrpSpPr>
            <p:grpSpPr bwMode="auto">
              <a:xfrm rot="-3733502" flipH="1" flipV="1">
                <a:off x="2673" y="3381"/>
                <a:ext cx="1049" cy="253"/>
                <a:chOff x="2532" y="1051"/>
                <a:chExt cx="893" cy="246"/>
              </a:xfrm>
            </p:grpSpPr>
            <p:grpSp>
              <p:nvGrpSpPr>
                <p:cNvPr id="134170" name="Group 26"/>
                <p:cNvGrpSpPr>
                  <a:grpSpLocks/>
                </p:cNvGrpSpPr>
                <p:nvPr/>
              </p:nvGrpSpPr>
              <p:grpSpPr bwMode="auto">
                <a:xfrm>
                  <a:off x="2532" y="1051"/>
                  <a:ext cx="743" cy="185"/>
                  <a:chOff x="1565" y="2568"/>
                  <a:chExt cx="1118" cy="279"/>
                </a:xfrm>
              </p:grpSpPr>
              <p:sp>
                <p:nvSpPr>
                  <p:cNvPr id="134171" name="AutoShape 27"/>
                  <p:cNvSpPr>
                    <a:spLocks noChangeArrowheads="1"/>
                  </p:cNvSpPr>
                  <p:nvPr/>
                </p:nvSpPr>
                <p:spPr bwMode="white">
                  <a:xfrm rot="5263130">
                    <a:off x="1859" y="2274"/>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72" name="AutoShape 28"/>
                  <p:cNvSpPr>
                    <a:spLocks noChangeArrowheads="1"/>
                  </p:cNvSpPr>
                  <p:nvPr/>
                </p:nvSpPr>
                <p:spPr bwMode="white">
                  <a:xfrm rot="6078281">
                    <a:off x="1995" y="2274"/>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73" name="AutoShape 29"/>
                  <p:cNvSpPr>
                    <a:spLocks noChangeArrowheads="1"/>
                  </p:cNvSpPr>
                  <p:nvPr/>
                </p:nvSpPr>
                <p:spPr bwMode="white">
                  <a:xfrm rot="6373927">
                    <a:off x="2071" y="2296"/>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74" name="AutoShape 30"/>
                  <p:cNvSpPr>
                    <a:spLocks noChangeArrowheads="1"/>
                  </p:cNvSpPr>
                  <p:nvPr/>
                </p:nvSpPr>
                <p:spPr bwMode="white">
                  <a:xfrm rot="6906312">
                    <a:off x="2161" y="2326"/>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grpSp>
            <p:grpSp>
              <p:nvGrpSpPr>
                <p:cNvPr id="134175" name="Group 31"/>
                <p:cNvGrpSpPr>
                  <a:grpSpLocks/>
                </p:cNvGrpSpPr>
                <p:nvPr/>
              </p:nvGrpSpPr>
              <p:grpSpPr bwMode="auto">
                <a:xfrm rot="1353540">
                  <a:off x="2682" y="1111"/>
                  <a:ext cx="743" cy="186"/>
                  <a:chOff x="1565" y="2568"/>
                  <a:chExt cx="1118" cy="279"/>
                </a:xfrm>
              </p:grpSpPr>
              <p:sp>
                <p:nvSpPr>
                  <p:cNvPr id="134176" name="AutoShape 32"/>
                  <p:cNvSpPr>
                    <a:spLocks noChangeArrowheads="1"/>
                  </p:cNvSpPr>
                  <p:nvPr/>
                </p:nvSpPr>
                <p:spPr bwMode="white">
                  <a:xfrm rot="5263130">
                    <a:off x="1859" y="2274"/>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77" name="AutoShape 33"/>
                  <p:cNvSpPr>
                    <a:spLocks noChangeArrowheads="1"/>
                  </p:cNvSpPr>
                  <p:nvPr/>
                </p:nvSpPr>
                <p:spPr bwMode="white">
                  <a:xfrm rot="6078281">
                    <a:off x="1995" y="2274"/>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78" name="AutoShape 34"/>
                  <p:cNvSpPr>
                    <a:spLocks noChangeArrowheads="1"/>
                  </p:cNvSpPr>
                  <p:nvPr/>
                </p:nvSpPr>
                <p:spPr bwMode="white">
                  <a:xfrm rot="6373927">
                    <a:off x="2071" y="2296"/>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179" name="AutoShape 35"/>
                  <p:cNvSpPr>
                    <a:spLocks noChangeArrowheads="1"/>
                  </p:cNvSpPr>
                  <p:nvPr/>
                </p:nvSpPr>
                <p:spPr bwMode="white">
                  <a:xfrm rot="6906312">
                    <a:off x="2161" y="2326"/>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grpSp>
          </p:grpSp>
        </p:grpSp>
        <p:sp>
          <p:nvSpPr>
            <p:cNvPr id="134211" name="Rectangle 67"/>
            <p:cNvSpPr>
              <a:spLocks noChangeArrowheads="1"/>
            </p:cNvSpPr>
            <p:nvPr/>
          </p:nvSpPr>
          <p:spPr bwMode="auto">
            <a:xfrm>
              <a:off x="2583" y="2392"/>
              <a:ext cx="861" cy="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chemeClr val="tx1">
                        <a:alpha val="74998"/>
                      </a:schemeClr>
                    </a:outerShdw>
                  </a:effectLst>
                </a14:hiddenEffects>
              </a:ext>
            </a:extLst>
          </p:spPr>
          <p:txBody>
            <a:bodyPr>
              <a:spAutoFit/>
            </a:bodyPr>
            <a:lstStyle/>
            <a:p>
              <a:pPr algn="ctr"/>
              <a:r>
                <a:rPr lang="uk-UA" sz="1600" b="1" dirty="0">
                  <a:latin typeface="Times New Roman"/>
                  <a:cs typeface="Times New Roman"/>
                </a:rPr>
                <a:t>Згідно з чинними клінічними протоколами з акушерства та гінекології </a:t>
              </a:r>
              <a:endParaRPr lang="en-US" sz="1600" b="1" dirty="0">
                <a:solidFill>
                  <a:schemeClr val="bg2"/>
                </a:solidFill>
                <a:latin typeface="Times New Roman"/>
                <a:cs typeface="Times New Roman"/>
              </a:endParaRPr>
            </a:p>
          </p:txBody>
        </p:sp>
      </p:grpSp>
      <p:grpSp>
        <p:nvGrpSpPr>
          <p:cNvPr id="134213" name="Group 69"/>
          <p:cNvGrpSpPr>
            <a:grpSpLocks/>
          </p:cNvGrpSpPr>
          <p:nvPr/>
        </p:nvGrpSpPr>
        <p:grpSpPr bwMode="auto">
          <a:xfrm>
            <a:off x="8537334" y="3905655"/>
            <a:ext cx="2326217" cy="2190750"/>
            <a:chOff x="4018" y="2207"/>
            <a:chExt cx="1099" cy="1380"/>
          </a:xfrm>
        </p:grpSpPr>
        <p:pic>
          <p:nvPicPr>
            <p:cNvPr id="134153" name="Picture 9" descr="light_shadow"/>
            <p:cNvPicPr>
              <a:picLocks noChangeAspect="1" noChangeArrowheads="1"/>
            </p:cNvPicPr>
            <p:nvPr/>
          </p:nvPicPr>
          <p:blipFill>
            <a:blip r:embed="rId3">
              <a:lum bright="-90000" contrast="-48000"/>
              <a:extLst>
                <a:ext uri="{28A0092B-C50C-407E-A947-70E740481C1C}">
                  <a14:useLocalDpi xmlns:a14="http://schemas.microsoft.com/office/drawing/2010/main" val="0"/>
                </a:ext>
              </a:extLst>
            </a:blip>
            <a:srcRect/>
            <a:stretch>
              <a:fillRect/>
            </a:stretch>
          </p:blipFill>
          <p:spPr bwMode="gray">
            <a:xfrm>
              <a:off x="4125" y="3172"/>
              <a:ext cx="845" cy="241"/>
            </a:xfrm>
            <a:prstGeom prst="rect">
              <a:avLst/>
            </a:prstGeom>
            <a:noFill/>
            <a:extLst>
              <a:ext uri="{909E8E84-426E-40DD-AFC4-6F175D3DCCD1}">
                <a14:hiddenFill xmlns:a14="http://schemas.microsoft.com/office/drawing/2010/main">
                  <a:solidFill>
                    <a:srgbClr val="FFFFFF"/>
                  </a:solidFill>
                </a14:hiddenFill>
              </a:ext>
            </a:extLst>
          </p:spPr>
        </p:pic>
        <p:grpSp>
          <p:nvGrpSpPr>
            <p:cNvPr id="134195" name="Group 51"/>
            <p:cNvGrpSpPr>
              <a:grpSpLocks/>
            </p:cNvGrpSpPr>
            <p:nvPr/>
          </p:nvGrpSpPr>
          <p:grpSpPr bwMode="auto">
            <a:xfrm>
              <a:off x="4018" y="2207"/>
              <a:ext cx="1099" cy="1380"/>
              <a:chOff x="2304" y="2496"/>
              <a:chExt cx="1200" cy="1536"/>
            </a:xfrm>
          </p:grpSpPr>
          <p:pic>
            <p:nvPicPr>
              <p:cNvPr id="134196" name="Picture 52"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2314" y="2544"/>
                <a:ext cx="1182" cy="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97" name="Oval 53"/>
              <p:cNvSpPr>
                <a:spLocks noChangeArrowheads="1"/>
              </p:cNvSpPr>
              <p:nvPr/>
            </p:nvSpPr>
            <p:spPr bwMode="gray">
              <a:xfrm>
                <a:off x="2314" y="2544"/>
                <a:ext cx="1190" cy="1199"/>
              </a:xfrm>
              <a:prstGeom prst="ellipse">
                <a:avLst/>
              </a:prstGeom>
              <a:solidFill>
                <a:schemeClr val="hlink">
                  <a:alpha val="5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pic>
            <p:nvPicPr>
              <p:cNvPr id="134198" name="Picture 54" descr="light_shadow1"/>
              <p:cNvPicPr>
                <a:picLocks noChangeAspect="1" noChangeArrowheads="1"/>
              </p:cNvPicPr>
              <p:nvPr/>
            </p:nvPicPr>
            <p:blipFill>
              <a:blip r:embed="rId5">
                <a:extLst>
                  <a:ext uri="{28A0092B-C50C-407E-A947-70E740481C1C}">
                    <a14:useLocalDpi xmlns:a14="http://schemas.microsoft.com/office/drawing/2010/main" val="0"/>
                  </a:ext>
                </a:extLst>
              </a:blip>
              <a:srcRect t="14285"/>
              <a:stretch>
                <a:fillRect/>
              </a:stretch>
            </p:blipFill>
            <p:spPr bwMode="gray">
              <a:xfrm>
                <a:off x="2304" y="2496"/>
                <a:ext cx="871"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4199" name="Group 55"/>
              <p:cNvGrpSpPr>
                <a:grpSpLocks/>
              </p:cNvGrpSpPr>
              <p:nvPr/>
            </p:nvGrpSpPr>
            <p:grpSpPr bwMode="auto">
              <a:xfrm rot="-3733502" flipH="1" flipV="1">
                <a:off x="2673" y="3381"/>
                <a:ext cx="1049" cy="253"/>
                <a:chOff x="2532" y="1051"/>
                <a:chExt cx="893" cy="246"/>
              </a:xfrm>
            </p:grpSpPr>
            <p:grpSp>
              <p:nvGrpSpPr>
                <p:cNvPr id="134200" name="Group 56"/>
                <p:cNvGrpSpPr>
                  <a:grpSpLocks/>
                </p:cNvGrpSpPr>
                <p:nvPr/>
              </p:nvGrpSpPr>
              <p:grpSpPr bwMode="auto">
                <a:xfrm>
                  <a:off x="2532" y="1051"/>
                  <a:ext cx="743" cy="185"/>
                  <a:chOff x="1565" y="2568"/>
                  <a:chExt cx="1118" cy="279"/>
                </a:xfrm>
              </p:grpSpPr>
              <p:sp>
                <p:nvSpPr>
                  <p:cNvPr id="134201" name="AutoShape 57"/>
                  <p:cNvSpPr>
                    <a:spLocks noChangeArrowheads="1"/>
                  </p:cNvSpPr>
                  <p:nvPr/>
                </p:nvSpPr>
                <p:spPr bwMode="white">
                  <a:xfrm rot="5263130">
                    <a:off x="1859" y="2274"/>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202" name="AutoShape 58"/>
                  <p:cNvSpPr>
                    <a:spLocks noChangeArrowheads="1"/>
                  </p:cNvSpPr>
                  <p:nvPr/>
                </p:nvSpPr>
                <p:spPr bwMode="white">
                  <a:xfrm rot="6078281">
                    <a:off x="1995" y="2274"/>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203" name="AutoShape 59"/>
                  <p:cNvSpPr>
                    <a:spLocks noChangeArrowheads="1"/>
                  </p:cNvSpPr>
                  <p:nvPr/>
                </p:nvSpPr>
                <p:spPr bwMode="white">
                  <a:xfrm rot="6373927">
                    <a:off x="2071" y="2296"/>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204" name="AutoShape 60"/>
                  <p:cNvSpPr>
                    <a:spLocks noChangeArrowheads="1"/>
                  </p:cNvSpPr>
                  <p:nvPr/>
                </p:nvSpPr>
                <p:spPr bwMode="white">
                  <a:xfrm rot="6906312">
                    <a:off x="2161" y="2326"/>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grpSp>
            <p:grpSp>
              <p:nvGrpSpPr>
                <p:cNvPr id="134205" name="Group 61"/>
                <p:cNvGrpSpPr>
                  <a:grpSpLocks/>
                </p:cNvGrpSpPr>
                <p:nvPr/>
              </p:nvGrpSpPr>
              <p:grpSpPr bwMode="auto">
                <a:xfrm rot="1353540">
                  <a:off x="2682" y="1111"/>
                  <a:ext cx="743" cy="186"/>
                  <a:chOff x="1565" y="2568"/>
                  <a:chExt cx="1118" cy="279"/>
                </a:xfrm>
              </p:grpSpPr>
              <p:sp>
                <p:nvSpPr>
                  <p:cNvPr id="134206" name="AutoShape 62"/>
                  <p:cNvSpPr>
                    <a:spLocks noChangeArrowheads="1"/>
                  </p:cNvSpPr>
                  <p:nvPr/>
                </p:nvSpPr>
                <p:spPr bwMode="white">
                  <a:xfrm rot="5263130">
                    <a:off x="1859" y="2274"/>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207" name="AutoShape 63"/>
                  <p:cNvSpPr>
                    <a:spLocks noChangeArrowheads="1"/>
                  </p:cNvSpPr>
                  <p:nvPr/>
                </p:nvSpPr>
                <p:spPr bwMode="white">
                  <a:xfrm rot="6078281">
                    <a:off x="1995" y="2274"/>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208" name="AutoShape 64"/>
                  <p:cNvSpPr>
                    <a:spLocks noChangeArrowheads="1"/>
                  </p:cNvSpPr>
                  <p:nvPr/>
                </p:nvSpPr>
                <p:spPr bwMode="white">
                  <a:xfrm rot="6373927">
                    <a:off x="2071" y="2296"/>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sp>
                <p:nvSpPr>
                  <p:cNvPr id="134209" name="AutoShape 65"/>
                  <p:cNvSpPr>
                    <a:spLocks noChangeArrowheads="1"/>
                  </p:cNvSpPr>
                  <p:nvPr/>
                </p:nvSpPr>
                <p:spPr bwMode="white">
                  <a:xfrm rot="6906312">
                    <a:off x="2161" y="2326"/>
                    <a:ext cx="227" cy="816"/>
                  </a:xfrm>
                  <a:prstGeom prst="moon">
                    <a:avLst>
                      <a:gd name="adj" fmla="val 49773"/>
                    </a:avLst>
                  </a:prstGeom>
                  <a:solidFill>
                    <a:srgbClr val="FFFFFF">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ru-RU"/>
                  </a:p>
                </p:txBody>
              </p:sp>
            </p:grpSp>
          </p:grpSp>
        </p:grpSp>
        <p:sp>
          <p:nvSpPr>
            <p:cNvPr id="134212" name="Rectangle 68"/>
            <p:cNvSpPr>
              <a:spLocks noChangeArrowheads="1"/>
            </p:cNvSpPr>
            <p:nvPr/>
          </p:nvSpPr>
          <p:spPr bwMode="auto">
            <a:xfrm>
              <a:off x="4130" y="2444"/>
              <a:ext cx="861" cy="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chemeClr val="tx1">
                        <a:alpha val="74998"/>
                      </a:schemeClr>
                    </a:outerShdw>
                  </a:effectLst>
                </a14:hiddenEffects>
              </a:ext>
            </a:extLst>
          </p:spPr>
          <p:txBody>
            <a:bodyPr>
              <a:spAutoFit/>
            </a:bodyPr>
            <a:lstStyle/>
            <a:p>
              <a:pPr algn="ctr"/>
              <a:r>
                <a:rPr lang="uk-UA" sz="2000" b="1" dirty="0">
                  <a:latin typeface="Times New Roman"/>
                  <a:cs typeface="Times New Roman"/>
                </a:rPr>
                <a:t>Клінічний протокол</a:t>
              </a:r>
            </a:p>
            <a:p>
              <a:pPr algn="ctr"/>
              <a:r>
                <a:rPr lang="uk-UA" sz="2000" b="1" dirty="0">
                  <a:latin typeface="Times New Roman"/>
                  <a:cs typeface="Times New Roman"/>
                </a:rPr>
                <a:t>(наказ №449)</a:t>
              </a:r>
              <a:endParaRPr lang="en-US" sz="2000" b="1" dirty="0">
                <a:latin typeface="Times New Roman"/>
                <a:cs typeface="Times New Roman"/>
              </a:endParaRPr>
            </a:p>
          </p:txBody>
        </p:sp>
      </p:grpSp>
      <p:sp>
        <p:nvSpPr>
          <p:cNvPr id="72" name="Rectangle 66"/>
          <p:cNvSpPr>
            <a:spLocks noChangeArrowheads="1"/>
          </p:cNvSpPr>
          <p:nvPr/>
        </p:nvSpPr>
        <p:spPr bwMode="auto">
          <a:xfrm>
            <a:off x="2019109" y="4184649"/>
            <a:ext cx="2361055"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chemeClr val="tx1">
                      <a:alpha val="74998"/>
                    </a:schemeClr>
                  </a:outerShdw>
                </a:effectLst>
              </a14:hiddenEffects>
            </a:ext>
          </a:extLst>
        </p:spPr>
        <p:txBody>
          <a:bodyPr wrap="square">
            <a:spAutoFit/>
          </a:bodyPr>
          <a:lstStyle/>
          <a:p>
            <a:pPr lvl="0"/>
            <a:r>
              <a:rPr lang="uk-UA" sz="1300" b="1" dirty="0">
                <a:latin typeface="Times New Roman"/>
                <a:cs typeface="Times New Roman"/>
              </a:rPr>
              <a:t>Наказ МОЗ України від 31.10.2011 № 726 «Про вдосконалення організації надання медичної допомоги матерям та новонародженим у перинатальних центрах»</a:t>
            </a:r>
            <a:endParaRPr lang="ru-RU" sz="1300" b="1" dirty="0">
              <a:latin typeface="Times New Roman"/>
              <a:cs typeface="Times New Roman"/>
            </a:endParaRPr>
          </a:p>
        </p:txBody>
      </p:sp>
      <p:sp>
        <p:nvSpPr>
          <p:cNvPr id="2" name="Прямоугольник 1"/>
          <p:cNvSpPr/>
          <p:nvPr/>
        </p:nvSpPr>
        <p:spPr>
          <a:xfrm>
            <a:off x="1709731" y="1058208"/>
            <a:ext cx="9265104"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758579" y="1021743"/>
            <a:ext cx="9167407" cy="830997"/>
          </a:xfrm>
          <a:prstGeom prst="rect">
            <a:avLst/>
          </a:prstGeom>
        </p:spPr>
        <p:txBody>
          <a:bodyPr wrap="square">
            <a:spAutoFit/>
          </a:bodyPr>
          <a:lstStyle/>
          <a:p>
            <a:pPr algn="ctr"/>
            <a:r>
              <a:rPr lang="uk-UA" sz="2400" b="1" dirty="0">
                <a:solidFill>
                  <a:schemeClr val="bg1"/>
                </a:solidFill>
                <a:latin typeface="Times New Roman"/>
                <a:cs typeface="Times New Roman"/>
              </a:rPr>
              <a:t>Медична допомога ВІЛ-інфікованим вагітним надається за наявними показаннями</a:t>
            </a:r>
            <a:r>
              <a:rPr lang="ru-RU" sz="2400" b="1" dirty="0">
                <a:solidFill>
                  <a:schemeClr val="bg1"/>
                </a:solidFill>
                <a:latin typeface="Times New Roman"/>
                <a:cs typeface="Times New Roman"/>
              </a:rPr>
              <a:t> </a:t>
            </a:r>
          </a:p>
        </p:txBody>
      </p:sp>
    </p:spTree>
    <p:extLst>
      <p:ext uri="{BB962C8B-B14F-4D97-AF65-F5344CB8AC3E}">
        <p14:creationId xmlns:p14="http://schemas.microsoft.com/office/powerpoint/2010/main" val="5484014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ыноска со стрелкой вниз 3"/>
          <p:cNvSpPr/>
          <p:nvPr/>
        </p:nvSpPr>
        <p:spPr>
          <a:xfrm>
            <a:off x="1183479" y="0"/>
            <a:ext cx="10449255" cy="1053412"/>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sz="2800" b="1" dirty="0">
              <a:solidFill>
                <a:schemeClr val="tx1"/>
              </a:solidFill>
              <a:latin typeface="Times New Roman"/>
              <a:cs typeface="Times New Roman"/>
            </a:endParaRPr>
          </a:p>
          <a:p>
            <a:pPr algn="ctr"/>
            <a:r>
              <a:rPr lang="ru-RU" sz="2800" b="1" dirty="0">
                <a:solidFill>
                  <a:schemeClr val="tx1"/>
                </a:solidFill>
                <a:latin typeface="Times New Roman"/>
                <a:cs typeface="Times New Roman"/>
              </a:rPr>
              <a:t>ВИМОГИ ДО ГОСПІТАЛІЗАЦІЇ ВІЛ-ІНФІКОВАНИХ ЖІНОК ДО АКУШЕРСЬКОГО СТАЦІОНАРУ</a:t>
            </a:r>
          </a:p>
        </p:txBody>
      </p:sp>
      <p:sp>
        <p:nvSpPr>
          <p:cNvPr id="5" name="Выноска со стрелкой вниз 4"/>
          <p:cNvSpPr/>
          <p:nvPr/>
        </p:nvSpPr>
        <p:spPr>
          <a:xfrm>
            <a:off x="1082450" y="1168855"/>
            <a:ext cx="9568862" cy="1630623"/>
          </a:xfrm>
          <a:prstGeom prst="downArrowCallout">
            <a:avLst>
              <a:gd name="adj1" fmla="val 31313"/>
              <a:gd name="adj2" fmla="val 29735"/>
              <a:gd name="adj3" fmla="val 25000"/>
              <a:gd name="adj4" fmla="val 64977"/>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6" name="Прямоугольник 5"/>
          <p:cNvSpPr/>
          <p:nvPr/>
        </p:nvSpPr>
        <p:spPr>
          <a:xfrm>
            <a:off x="1457701" y="1227073"/>
            <a:ext cx="8948256" cy="923330"/>
          </a:xfrm>
          <a:prstGeom prst="rect">
            <a:avLst/>
          </a:prstGeom>
        </p:spPr>
        <p:txBody>
          <a:bodyPr wrap="square">
            <a:spAutoFit/>
          </a:bodyPr>
          <a:lstStyle/>
          <a:p>
            <a:pPr algn="ctr"/>
            <a:r>
              <a:rPr lang="uk-UA" b="1" i="1" dirty="0"/>
              <a:t>Наказ МОЗ України від 10.05.2007 № 234 «Про організацію профілактики внутрішньо лікарняних інфекцій в акушерських стаціонарах»</a:t>
            </a:r>
            <a:r>
              <a:rPr lang="ru-RU" dirty="0"/>
              <a:t> </a:t>
            </a:r>
          </a:p>
        </p:txBody>
      </p:sp>
      <p:sp>
        <p:nvSpPr>
          <p:cNvPr id="7" name="Скругленный прямоугольник 6"/>
          <p:cNvSpPr/>
          <p:nvPr/>
        </p:nvSpPr>
        <p:spPr>
          <a:xfrm>
            <a:off x="736067" y="2943781"/>
            <a:ext cx="8948256" cy="519491"/>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000" b="1" dirty="0">
                <a:solidFill>
                  <a:srgbClr val="3366FF"/>
                </a:solidFill>
                <a:latin typeface="Times New Roman"/>
                <a:cs typeface="Times New Roman"/>
              </a:rPr>
              <a:t>ВІЛ-</a:t>
            </a:r>
            <a:r>
              <a:rPr lang="ru-RU" sz="2000" b="1" dirty="0" err="1">
                <a:solidFill>
                  <a:srgbClr val="3366FF"/>
                </a:solidFill>
                <a:latin typeface="Times New Roman"/>
                <a:cs typeface="Times New Roman"/>
              </a:rPr>
              <a:t>інфікованих</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жінок</a:t>
            </a:r>
            <a:r>
              <a:rPr lang="ru-RU" sz="2000" b="1" dirty="0">
                <a:solidFill>
                  <a:srgbClr val="3366FF"/>
                </a:solidFill>
                <a:latin typeface="Times New Roman"/>
                <a:cs typeface="Times New Roman"/>
              </a:rPr>
              <a:t> у </a:t>
            </a:r>
            <a:r>
              <a:rPr lang="ru-RU" sz="2000" b="1" dirty="0" err="1">
                <a:solidFill>
                  <a:srgbClr val="3366FF"/>
                </a:solidFill>
                <a:latin typeface="Times New Roman"/>
                <a:cs typeface="Times New Roman"/>
              </a:rPr>
              <a:t>відділеннях</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патології</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вагітності</a:t>
            </a:r>
            <a:r>
              <a:rPr lang="ru-RU" sz="2000" b="1" dirty="0">
                <a:solidFill>
                  <a:srgbClr val="3366FF"/>
                </a:solidFill>
                <a:latin typeface="Times New Roman"/>
                <a:cs typeface="Times New Roman"/>
              </a:rPr>
              <a:t> не </a:t>
            </a:r>
            <a:r>
              <a:rPr lang="ru-RU" sz="2000" b="1" dirty="0" err="1">
                <a:solidFill>
                  <a:srgbClr val="3366FF"/>
                </a:solidFill>
                <a:latin typeface="Times New Roman"/>
                <a:cs typeface="Times New Roman"/>
              </a:rPr>
              <a:t>відокремлювати</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від</a:t>
            </a:r>
            <a:r>
              <a:rPr lang="ru-RU" sz="2000" b="1" dirty="0">
                <a:solidFill>
                  <a:srgbClr val="3366FF"/>
                </a:solidFill>
                <a:latin typeface="Times New Roman"/>
                <a:cs typeface="Times New Roman"/>
              </a:rPr>
              <a:t> ВІЛ-</a:t>
            </a:r>
            <a:r>
              <a:rPr lang="ru-RU" sz="2000" b="1" dirty="0" err="1">
                <a:solidFill>
                  <a:srgbClr val="3366FF"/>
                </a:solidFill>
                <a:latin typeface="Times New Roman"/>
                <a:cs typeface="Times New Roman"/>
              </a:rPr>
              <a:t>негативних</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пацієнток</a:t>
            </a:r>
            <a:endParaRPr lang="ru-RU" sz="2000" b="1" dirty="0">
              <a:solidFill>
                <a:srgbClr val="3366FF"/>
              </a:solidFill>
              <a:latin typeface="Times New Roman"/>
              <a:cs typeface="Times New Roman"/>
            </a:endParaRPr>
          </a:p>
        </p:txBody>
      </p:sp>
      <p:sp>
        <p:nvSpPr>
          <p:cNvPr id="8" name="Скругленный прямоугольник 7"/>
          <p:cNvSpPr/>
          <p:nvPr/>
        </p:nvSpPr>
        <p:spPr>
          <a:xfrm>
            <a:off x="773006" y="3586811"/>
            <a:ext cx="8948256" cy="641267"/>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000" b="1" dirty="0" err="1">
                <a:solidFill>
                  <a:srgbClr val="3366FF"/>
                </a:solidFill>
                <a:latin typeface="Times New Roman"/>
                <a:cs typeface="Times New Roman"/>
              </a:rPr>
              <a:t>Госпіталізація</a:t>
            </a:r>
            <a:r>
              <a:rPr lang="ru-RU" sz="2000" b="1" dirty="0">
                <a:solidFill>
                  <a:srgbClr val="3366FF"/>
                </a:solidFill>
                <a:latin typeface="Times New Roman"/>
                <a:cs typeface="Times New Roman"/>
              </a:rPr>
              <a:t> до </a:t>
            </a:r>
            <a:r>
              <a:rPr lang="ru-RU" sz="2000" b="1" dirty="0" err="1">
                <a:solidFill>
                  <a:srgbClr val="3366FF"/>
                </a:solidFill>
                <a:latin typeface="Times New Roman"/>
                <a:cs typeface="Times New Roman"/>
              </a:rPr>
              <a:t>індивідуальних</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пологових</a:t>
            </a:r>
            <a:r>
              <a:rPr lang="ru-RU" sz="2000" b="1" dirty="0">
                <a:solidFill>
                  <a:srgbClr val="3366FF"/>
                </a:solidFill>
                <a:latin typeface="Times New Roman"/>
                <a:cs typeface="Times New Roman"/>
              </a:rPr>
              <a:t> палат з </a:t>
            </a:r>
            <a:r>
              <a:rPr lang="ru-RU" sz="2000" b="1" dirty="0" err="1">
                <a:solidFill>
                  <a:srgbClr val="3366FF"/>
                </a:solidFill>
                <a:latin typeface="Times New Roman"/>
                <a:cs typeface="Times New Roman"/>
              </a:rPr>
              <a:t>спільним</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перебуванням</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зі</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своєю</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дитиною</a:t>
            </a:r>
            <a:r>
              <a:rPr lang="ru-RU" sz="2000" b="1" dirty="0">
                <a:solidFill>
                  <a:srgbClr val="3366FF"/>
                </a:solidFill>
                <a:latin typeface="Times New Roman"/>
                <a:cs typeface="Times New Roman"/>
              </a:rPr>
              <a:t>  </a:t>
            </a:r>
          </a:p>
        </p:txBody>
      </p:sp>
      <p:sp>
        <p:nvSpPr>
          <p:cNvPr id="9" name="Скругленный прямоугольник 8"/>
          <p:cNvSpPr/>
          <p:nvPr/>
        </p:nvSpPr>
        <p:spPr>
          <a:xfrm>
            <a:off x="781079" y="4374145"/>
            <a:ext cx="8948256" cy="705321"/>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000" b="1" dirty="0" err="1">
                <a:solidFill>
                  <a:srgbClr val="3366FF"/>
                </a:solidFill>
                <a:latin typeface="Times New Roman"/>
                <a:cs typeface="Times New Roman"/>
              </a:rPr>
              <a:t>Дотримання</a:t>
            </a:r>
            <a:r>
              <a:rPr lang="ru-RU" sz="2000" b="1" dirty="0">
                <a:solidFill>
                  <a:srgbClr val="3366FF"/>
                </a:solidFill>
                <a:latin typeface="Times New Roman"/>
                <a:cs typeface="Times New Roman"/>
              </a:rPr>
              <a:t> правил </a:t>
            </a:r>
            <a:r>
              <a:rPr lang="ru-RU" sz="2000" b="1" dirty="0" err="1">
                <a:solidFill>
                  <a:srgbClr val="3366FF"/>
                </a:solidFill>
                <a:latin typeface="Times New Roman"/>
                <a:cs typeface="Times New Roman"/>
              </a:rPr>
              <a:t>профілактики</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пошірення</a:t>
            </a:r>
            <a:r>
              <a:rPr lang="ru-RU" sz="2000" b="1" dirty="0">
                <a:solidFill>
                  <a:srgbClr val="3366FF"/>
                </a:solidFill>
                <a:latin typeface="Times New Roman"/>
                <a:cs typeface="Times New Roman"/>
              </a:rPr>
              <a:t> ВІЛ-</a:t>
            </a:r>
            <a:r>
              <a:rPr lang="ru-RU" sz="2000" b="1" dirty="0" err="1">
                <a:solidFill>
                  <a:srgbClr val="3366FF"/>
                </a:solidFill>
                <a:latin typeface="Times New Roman"/>
                <a:cs typeface="Times New Roman"/>
              </a:rPr>
              <a:t>інфекції</a:t>
            </a:r>
            <a:r>
              <a:rPr lang="ru-RU" sz="2000" b="1" dirty="0">
                <a:solidFill>
                  <a:srgbClr val="3366FF"/>
                </a:solidFill>
                <a:latin typeface="Times New Roman"/>
                <a:cs typeface="Times New Roman"/>
              </a:rPr>
              <a:t>, в </a:t>
            </a:r>
            <a:r>
              <a:rPr lang="ru-RU" sz="2000" b="1" dirty="0" err="1">
                <a:solidFill>
                  <a:srgbClr val="3366FF"/>
                </a:solidFill>
                <a:latin typeface="Times New Roman"/>
                <a:cs typeface="Times New Roman"/>
              </a:rPr>
              <a:t>т.ч</a:t>
            </a:r>
            <a:r>
              <a:rPr lang="ru-RU" sz="2000" b="1" dirty="0">
                <a:solidFill>
                  <a:srgbClr val="3366FF"/>
                </a:solidFill>
                <a:latin typeface="Times New Roman"/>
                <a:cs typeface="Times New Roman"/>
              </a:rPr>
              <a:t>. правил </a:t>
            </a:r>
            <a:r>
              <a:rPr lang="ru-RU" sz="2000" b="1" dirty="0" err="1">
                <a:solidFill>
                  <a:srgbClr val="3366FF"/>
                </a:solidFill>
                <a:latin typeface="Times New Roman"/>
                <a:cs typeface="Times New Roman"/>
              </a:rPr>
              <a:t>безпеки</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щодо</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ризику</a:t>
            </a:r>
            <a:r>
              <a:rPr lang="ru-RU" sz="2000" b="1" dirty="0">
                <a:solidFill>
                  <a:srgbClr val="3366FF"/>
                </a:solidFill>
                <a:latin typeface="Times New Roman"/>
                <a:cs typeface="Times New Roman"/>
              </a:rPr>
              <a:t>  ВІЛ-</a:t>
            </a:r>
            <a:r>
              <a:rPr lang="ru-RU" sz="2000" b="1" dirty="0" err="1">
                <a:solidFill>
                  <a:srgbClr val="3366FF"/>
                </a:solidFill>
                <a:latin typeface="Times New Roman"/>
                <a:cs typeface="Times New Roman"/>
              </a:rPr>
              <a:t>інфікування</a:t>
            </a:r>
            <a:r>
              <a:rPr lang="ru-RU" sz="2000" b="1" dirty="0">
                <a:solidFill>
                  <a:srgbClr val="3366FF"/>
                </a:solidFill>
                <a:latin typeface="Times New Roman"/>
                <a:cs typeface="Times New Roman"/>
              </a:rPr>
              <a:t> на </a:t>
            </a:r>
            <a:r>
              <a:rPr lang="ru-RU" sz="2000" b="1" dirty="0" err="1">
                <a:solidFill>
                  <a:srgbClr val="3366FF"/>
                </a:solidFill>
                <a:latin typeface="Times New Roman"/>
                <a:cs typeface="Times New Roman"/>
              </a:rPr>
              <a:t>робочому</a:t>
            </a:r>
            <a:r>
              <a:rPr lang="ru-RU" sz="2000" b="1" dirty="0">
                <a:solidFill>
                  <a:srgbClr val="3366FF"/>
                </a:solidFill>
                <a:latin typeface="Times New Roman"/>
                <a:cs typeface="Times New Roman"/>
              </a:rPr>
              <a:t> </a:t>
            </a:r>
            <a:r>
              <a:rPr lang="ru-RU" sz="2000" b="1" dirty="0" err="1">
                <a:solidFill>
                  <a:srgbClr val="3366FF"/>
                </a:solidFill>
                <a:latin typeface="Times New Roman"/>
                <a:cs typeface="Times New Roman"/>
              </a:rPr>
              <a:t>місці</a:t>
            </a:r>
            <a:endParaRPr lang="ru-RU" sz="2000" b="1" dirty="0">
              <a:solidFill>
                <a:srgbClr val="3366FF"/>
              </a:solidFill>
              <a:latin typeface="Times New Roman"/>
              <a:cs typeface="Times New Roman"/>
            </a:endParaRPr>
          </a:p>
        </p:txBody>
      </p:sp>
      <p:sp>
        <p:nvSpPr>
          <p:cNvPr id="11" name="Прямоугольник 10">
            <a:extLst>
              <a:ext uri="{FF2B5EF4-FFF2-40B4-BE49-F238E27FC236}">
                <a16:creationId xmlns:a16="http://schemas.microsoft.com/office/drawing/2014/main" id="{1DFF08F6-5CCB-4F19-8A56-2C52ADF40B4E}"/>
              </a:ext>
            </a:extLst>
          </p:cNvPr>
          <p:cNvSpPr/>
          <p:nvPr/>
        </p:nvSpPr>
        <p:spPr>
          <a:xfrm>
            <a:off x="654627" y="6255327"/>
            <a:ext cx="2317173" cy="436418"/>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UA">
              <a:ln>
                <a:solidFill>
                  <a:schemeClr val="bg1"/>
                </a:solidFill>
              </a:ln>
              <a:solidFill>
                <a:schemeClr val="bg1"/>
              </a:solidFill>
            </a:endParaRPr>
          </a:p>
        </p:txBody>
      </p:sp>
    </p:spTree>
    <p:extLst>
      <p:ext uri="{BB962C8B-B14F-4D97-AF65-F5344CB8AC3E}">
        <p14:creationId xmlns:p14="http://schemas.microsoft.com/office/powerpoint/2010/main" val="4024727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635038" y="101013"/>
            <a:ext cx="10074004" cy="1471890"/>
          </a:xfrm>
        </p:spPr>
        <p:txBody>
          <a:bodyPr>
            <a:noAutofit/>
          </a:bodyPr>
          <a:lstStyle/>
          <a:p>
            <a:br>
              <a:rPr lang="uk-UA" sz="3600" dirty="0">
                <a:latin typeface="Times New Roman"/>
                <a:cs typeface="Times New Roman"/>
              </a:rPr>
            </a:br>
            <a:br>
              <a:rPr lang="uk-UA" sz="3600" dirty="0">
                <a:latin typeface="Times New Roman"/>
                <a:cs typeface="Times New Roman"/>
              </a:rPr>
            </a:br>
            <a:r>
              <a:rPr lang="uk-UA" sz="3600" dirty="0">
                <a:latin typeface="Times New Roman"/>
                <a:cs typeface="Times New Roman"/>
              </a:rPr>
              <a:t>Організація пологової допомоги та ППМД - жінці з встановленим ВІЛ-позитивним статусом та її дитині</a:t>
            </a:r>
            <a:r>
              <a:rPr lang="ru-RU" sz="3600" dirty="0">
                <a:latin typeface="Times New Roman"/>
                <a:cs typeface="Times New Roman"/>
              </a:rPr>
              <a:t> (п. 2.2.7)</a:t>
            </a:r>
          </a:p>
        </p:txBody>
      </p:sp>
      <p:sp>
        <p:nvSpPr>
          <p:cNvPr id="3" name="Подзаголовок 2"/>
          <p:cNvSpPr>
            <a:spLocks noGrp="1"/>
          </p:cNvSpPr>
          <p:nvPr>
            <p:ph type="subTitle" idx="1"/>
          </p:nvPr>
        </p:nvSpPr>
        <p:spPr>
          <a:xfrm>
            <a:off x="216489" y="1630624"/>
            <a:ext cx="9280209" cy="5093896"/>
          </a:xfrm>
          <a:solidFill>
            <a:schemeClr val="accent1">
              <a:lumMod val="20000"/>
              <a:lumOff val="80000"/>
            </a:schemeClr>
          </a:solidFill>
        </p:spPr>
        <p:txBody>
          <a:bodyPr>
            <a:noAutofit/>
          </a:bodyPr>
          <a:lstStyle/>
          <a:p>
            <a:r>
              <a:rPr lang="uk-UA" sz="1200" b="1" dirty="0">
                <a:solidFill>
                  <a:srgbClr val="3366FF"/>
                </a:solidFill>
                <a:latin typeface="Times New Roman"/>
                <a:cs typeface="Times New Roman"/>
              </a:rPr>
              <a:t>1. </a:t>
            </a:r>
            <a:r>
              <a:rPr lang="uk-UA" sz="1400" b="1" dirty="0">
                <a:solidFill>
                  <a:srgbClr val="3366FF"/>
                </a:solidFill>
                <a:latin typeface="Times New Roman"/>
                <a:cs typeface="Times New Roman"/>
              </a:rPr>
              <a:t>Розробити план ведення пологів відповідно до перебігу вагітності, акушерського статусу пацієнтки та ВІЛ-інфекції. </a:t>
            </a:r>
            <a:endParaRPr lang="ru-RU" sz="1400" b="1" dirty="0">
              <a:solidFill>
                <a:srgbClr val="3366FF"/>
              </a:solidFill>
              <a:latin typeface="Times New Roman"/>
              <a:cs typeface="Times New Roman"/>
            </a:endParaRPr>
          </a:p>
          <a:p>
            <a:r>
              <a:rPr lang="uk-UA" sz="1400" b="1" dirty="0">
                <a:solidFill>
                  <a:srgbClr val="3366FF"/>
                </a:solidFill>
                <a:latin typeface="Times New Roman"/>
                <a:cs typeface="Times New Roman"/>
              </a:rPr>
              <a:t>2. Здійснити обстеження пуповинної крові на наявність серологічних маркерів ВІЛ</a:t>
            </a:r>
            <a:r>
              <a:rPr lang="ru-RU" sz="1400" b="1" dirty="0">
                <a:solidFill>
                  <a:srgbClr val="3366FF"/>
                </a:solidFill>
                <a:latin typeface="Times New Roman"/>
                <a:cs typeface="Times New Roman"/>
              </a:rPr>
              <a:t>.</a:t>
            </a:r>
          </a:p>
          <a:p>
            <a:r>
              <a:rPr lang="uk-UA" sz="1400" b="1" dirty="0">
                <a:solidFill>
                  <a:srgbClr val="3366FF"/>
                </a:solidFill>
                <a:latin typeface="Times New Roman"/>
                <a:cs typeface="Times New Roman"/>
              </a:rPr>
              <a:t>3. Провести консультування матері з питань ППМД: штучного вигодовування дитини,  прихильності до тривалого профілактичного прийому АРВ-препаратів дитиною; надання письмових рекомендацій з прийому АРВ-препаратів дитиною.</a:t>
            </a:r>
            <a:endParaRPr lang="ru-RU" sz="1400" b="1" dirty="0">
              <a:solidFill>
                <a:srgbClr val="3366FF"/>
              </a:solidFill>
              <a:latin typeface="Times New Roman"/>
              <a:cs typeface="Times New Roman"/>
            </a:endParaRPr>
          </a:p>
          <a:p>
            <a:r>
              <a:rPr lang="uk-UA" sz="1400" b="1" dirty="0">
                <a:solidFill>
                  <a:srgbClr val="3366FF"/>
                </a:solidFill>
                <a:latin typeface="Times New Roman"/>
                <a:cs typeface="Times New Roman"/>
              </a:rPr>
              <a:t>4. Здійснити дослідження сухої краплі крові дитини на провірусну ДНК ВІЛ на 2-3 добу життя. У разі отримання позитивного результату дослідження провести післятестове консультування матері.</a:t>
            </a:r>
            <a:endParaRPr lang="ru-RU" sz="1400" b="1" dirty="0">
              <a:solidFill>
                <a:srgbClr val="3366FF"/>
              </a:solidFill>
              <a:latin typeface="Times New Roman"/>
              <a:cs typeface="Times New Roman"/>
            </a:endParaRPr>
          </a:p>
          <a:p>
            <a:r>
              <a:rPr lang="uk-UA" sz="1400" b="1" dirty="0">
                <a:solidFill>
                  <a:srgbClr val="3366FF"/>
                </a:solidFill>
                <a:latin typeface="Times New Roman"/>
                <a:cs typeface="Times New Roman"/>
              </a:rPr>
              <a:t>5. Заповнити «Письмову згоду на проведення антиретровірусної терапії дитині».</a:t>
            </a:r>
            <a:endParaRPr lang="ru-RU" sz="1400" b="1" dirty="0">
              <a:solidFill>
                <a:srgbClr val="3366FF"/>
              </a:solidFill>
              <a:latin typeface="Times New Roman"/>
              <a:cs typeface="Times New Roman"/>
            </a:endParaRPr>
          </a:p>
          <a:p>
            <a:r>
              <a:rPr lang="uk-UA" sz="1400" b="1" dirty="0">
                <a:solidFill>
                  <a:srgbClr val="3366FF"/>
                </a:solidFill>
                <a:latin typeface="Times New Roman"/>
                <a:cs typeface="Times New Roman"/>
              </a:rPr>
              <a:t>6. АРТ. </a:t>
            </a:r>
            <a:endParaRPr lang="ru-RU" sz="1400" b="1" dirty="0">
              <a:solidFill>
                <a:srgbClr val="3366FF"/>
              </a:solidFill>
              <a:latin typeface="Times New Roman"/>
              <a:cs typeface="Times New Roman"/>
            </a:endParaRPr>
          </a:p>
          <a:p>
            <a:r>
              <a:rPr lang="uk-UA" sz="1400" b="1" dirty="0">
                <a:solidFill>
                  <a:srgbClr val="3366FF"/>
                </a:solidFill>
                <a:latin typeface="Times New Roman"/>
                <a:cs typeface="Times New Roman"/>
              </a:rPr>
              <a:t>7. Призначити дитині медикаментозну ППМД АРВ-препаратами.</a:t>
            </a:r>
            <a:endParaRPr lang="ru-RU" sz="1400" b="1" dirty="0">
              <a:solidFill>
                <a:srgbClr val="3366FF"/>
              </a:solidFill>
              <a:latin typeface="Times New Roman"/>
              <a:cs typeface="Times New Roman"/>
            </a:endParaRPr>
          </a:p>
          <a:p>
            <a:r>
              <a:rPr lang="uk-UA" sz="1400" b="1" dirty="0">
                <a:solidFill>
                  <a:srgbClr val="3366FF"/>
                </a:solidFill>
                <a:latin typeface="Times New Roman"/>
                <a:cs typeface="Times New Roman"/>
              </a:rPr>
              <a:t>8. Контролювати володіння батьками (опікунами) навичками відмірювання та прийому дитиною АРВ-препаратів.</a:t>
            </a:r>
            <a:endParaRPr lang="ru-RU" sz="1400" b="1" dirty="0">
              <a:solidFill>
                <a:srgbClr val="3366FF"/>
              </a:solidFill>
              <a:latin typeface="Times New Roman"/>
              <a:cs typeface="Times New Roman"/>
            </a:endParaRPr>
          </a:p>
          <a:p>
            <a:r>
              <a:rPr lang="uk-UA" sz="1400" b="1" dirty="0">
                <a:solidFill>
                  <a:srgbClr val="3366FF"/>
                </a:solidFill>
                <a:latin typeface="Times New Roman"/>
                <a:cs typeface="Times New Roman"/>
              </a:rPr>
              <a:t>9. За умови клінічних показань: до початку АРВ-профілактики новонародженій дитині проводиться загальний аналіз крові, а при призначенні NVP – обстеження функції печінки.</a:t>
            </a:r>
            <a:endParaRPr lang="ru-RU" sz="1400" b="1" dirty="0">
              <a:solidFill>
                <a:srgbClr val="3366FF"/>
              </a:solidFill>
              <a:latin typeface="Times New Roman"/>
              <a:cs typeface="Times New Roman"/>
            </a:endParaRPr>
          </a:p>
          <a:p>
            <a:r>
              <a:rPr lang="uk-UA" sz="1400" b="1" dirty="0">
                <a:solidFill>
                  <a:srgbClr val="3366FF"/>
                </a:solidFill>
                <a:latin typeface="Times New Roman"/>
                <a:cs typeface="Times New Roman"/>
              </a:rPr>
              <a:t>10. Вакцинація здійснюється відповідно до ВІЛ-статусу дитини згідно з Календарем профілактичних щеплень. Вакцинація БЦЖ проводиться за умови 2-х негативних результатів досліджень з виявлення провірусної ДНК ВІЛ (один - у віці після 1-го місяця, другий - у віці після 3-х місяців).</a:t>
            </a:r>
            <a:r>
              <a:rPr lang="ru-RU" sz="1400" b="1" dirty="0">
                <a:solidFill>
                  <a:srgbClr val="3366FF"/>
                </a:solidFill>
                <a:latin typeface="Times New Roman"/>
                <a:cs typeface="Times New Roman"/>
              </a:rPr>
              <a:t> </a:t>
            </a:r>
          </a:p>
        </p:txBody>
      </p:sp>
    </p:spTree>
    <p:extLst>
      <p:ext uri="{BB962C8B-B14F-4D97-AF65-F5344CB8AC3E}">
        <p14:creationId xmlns:p14="http://schemas.microsoft.com/office/powerpoint/2010/main" val="2031530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649105" y="269825"/>
            <a:ext cx="10074004" cy="925929"/>
          </a:xfrm>
        </p:spPr>
        <p:txBody>
          <a:bodyPr>
            <a:noAutofit/>
          </a:bodyPr>
          <a:lstStyle/>
          <a:p>
            <a:br>
              <a:rPr lang="uk-UA" sz="3600" dirty="0">
                <a:latin typeface="Times New Roman"/>
                <a:cs typeface="Times New Roman"/>
              </a:rPr>
            </a:br>
            <a:r>
              <a:rPr lang="uk-UA" sz="3600" dirty="0">
                <a:latin typeface="Times New Roman"/>
                <a:cs typeface="Times New Roman"/>
              </a:rPr>
              <a:t>Організація пологової допомоги жінці з невідомим ВІЛ-статусом та  її дитині</a:t>
            </a:r>
            <a:r>
              <a:rPr lang="ru-RU" sz="3600" dirty="0">
                <a:latin typeface="Times New Roman"/>
                <a:cs typeface="Times New Roman"/>
              </a:rPr>
              <a:t> (п. 2.2.8)</a:t>
            </a:r>
          </a:p>
        </p:txBody>
      </p:sp>
      <p:sp>
        <p:nvSpPr>
          <p:cNvPr id="3" name="Подзаголовок 2"/>
          <p:cNvSpPr>
            <a:spLocks noGrp="1"/>
          </p:cNvSpPr>
          <p:nvPr>
            <p:ph type="subTitle" idx="1"/>
          </p:nvPr>
        </p:nvSpPr>
        <p:spPr>
          <a:xfrm>
            <a:off x="216489" y="1280160"/>
            <a:ext cx="9280209" cy="5444360"/>
          </a:xfrm>
          <a:solidFill>
            <a:schemeClr val="accent1">
              <a:lumMod val="20000"/>
              <a:lumOff val="80000"/>
            </a:schemeClr>
          </a:solidFill>
        </p:spPr>
        <p:txBody>
          <a:bodyPr>
            <a:noAutofit/>
          </a:bodyPr>
          <a:lstStyle/>
          <a:p>
            <a:r>
              <a:rPr lang="uk-UA" sz="1800" b="1" dirty="0">
                <a:solidFill>
                  <a:srgbClr val="3366FF"/>
                </a:solidFill>
                <a:latin typeface="Times New Roman"/>
                <a:cs typeface="Times New Roman"/>
              </a:rPr>
              <a:t>1. Експрес-діагностика жінки на ВІЛ з використанням швидких (експрес) тестів відповідно до Порядку проведення тестування на ВІЛ-інфекцію. При отриманні позитивного результату тесту, здійснюється забір венозної  крові, зразок відправляється в лабораторію для визначення серологічних маркерів ВІЛ.</a:t>
            </a:r>
            <a:endParaRPr lang="ru-RU" sz="1800" b="1" dirty="0">
              <a:solidFill>
                <a:srgbClr val="3366FF"/>
              </a:solidFill>
              <a:latin typeface="Times New Roman"/>
              <a:cs typeface="Times New Roman"/>
            </a:endParaRPr>
          </a:p>
          <a:p>
            <a:r>
              <a:rPr lang="uk-UA" sz="1800" b="1" dirty="0">
                <a:solidFill>
                  <a:srgbClr val="3366FF"/>
                </a:solidFill>
                <a:latin typeface="Times New Roman"/>
                <a:cs typeface="Times New Roman"/>
              </a:rPr>
              <a:t>2. Пологи у відповідності до акушерської ситуації. Пріоритетним методом розродження є операція кесарів розтин.</a:t>
            </a:r>
            <a:endParaRPr lang="ru-RU" sz="1800" b="1" dirty="0">
              <a:solidFill>
                <a:srgbClr val="3366FF"/>
              </a:solidFill>
              <a:latin typeface="Times New Roman"/>
              <a:cs typeface="Times New Roman"/>
            </a:endParaRPr>
          </a:p>
          <a:p>
            <a:r>
              <a:rPr lang="uk-UA" sz="1800" b="1" dirty="0">
                <a:solidFill>
                  <a:srgbClr val="3366FF"/>
                </a:solidFill>
                <a:latin typeface="Times New Roman"/>
                <a:cs typeface="Times New Roman"/>
              </a:rPr>
              <a:t>3. Експрес-профілактика ПМД.</a:t>
            </a:r>
            <a:endParaRPr lang="ru-RU" sz="1800" b="1" dirty="0">
              <a:solidFill>
                <a:srgbClr val="3366FF"/>
              </a:solidFill>
              <a:latin typeface="Times New Roman"/>
              <a:cs typeface="Times New Roman"/>
            </a:endParaRPr>
          </a:p>
          <a:p>
            <a:r>
              <a:rPr lang="uk-UA" sz="1800" b="1" dirty="0">
                <a:solidFill>
                  <a:srgbClr val="3366FF"/>
                </a:solidFill>
                <a:latin typeface="Times New Roman"/>
                <a:cs typeface="Times New Roman"/>
              </a:rPr>
              <a:t>4. У випадку отримання позитивного результату тестування на ВІЛ жінки з використанням швидких (експрес) тестів або у випадку коли статус жінки встановити неможливо, відразу після пологів здійснюється експрес-діагностика зразку пуповинної крові. Якщо результат експрес-тесту на ВІЛ дитини є позитивним, зразок пуповинної крові направляється в лабораторію для визначення серологічних маркерів ВІЛ; дитині негайно проводять АРВ-профілактику; на 2-3 добу життя призначають дослідження сухої краплі крові на провірусну ДНК ВІЛ.</a:t>
            </a:r>
            <a:endParaRPr lang="ru-RU" sz="1800" b="1" dirty="0">
              <a:solidFill>
                <a:srgbClr val="3366FF"/>
              </a:solidFill>
              <a:latin typeface="Times New Roman"/>
              <a:cs typeface="Times New Roman"/>
            </a:endParaRPr>
          </a:p>
          <a:p>
            <a:r>
              <a:rPr lang="uk-UA" sz="1800" b="1" dirty="0">
                <a:solidFill>
                  <a:srgbClr val="3366FF"/>
                </a:solidFill>
                <a:latin typeface="Times New Roman"/>
                <a:cs typeface="Times New Roman"/>
              </a:rPr>
              <a:t>5. Після пологів протягом до 2-х тижнів жінку скеровують до центру СНІДу, кабінету «Довіра».</a:t>
            </a:r>
            <a:endParaRPr lang="ru-RU" sz="1800" b="1" dirty="0">
              <a:solidFill>
                <a:srgbClr val="3366FF"/>
              </a:solidFill>
              <a:latin typeface="Times New Roman"/>
              <a:cs typeface="Times New Roman"/>
            </a:endParaRPr>
          </a:p>
          <a:p>
            <a:r>
              <a:rPr lang="uk-UA" sz="1800" b="1" dirty="0">
                <a:solidFill>
                  <a:srgbClr val="3366FF"/>
                </a:solidFill>
                <a:latin typeface="Times New Roman"/>
                <a:cs typeface="Times New Roman"/>
              </a:rPr>
              <a:t>6. За наявності показань та прихильності до лікування призначити пожиттєво АРТ (скерувати до Центру СНІД, кабінету «Довіра»)</a:t>
            </a:r>
            <a:r>
              <a:rPr lang="ru-RU" sz="1800" b="1" dirty="0">
                <a:solidFill>
                  <a:srgbClr val="3366FF"/>
                </a:solidFill>
                <a:latin typeface="Times New Roman"/>
                <a:cs typeface="Times New Roman"/>
              </a:rPr>
              <a:t> </a:t>
            </a:r>
          </a:p>
        </p:txBody>
      </p:sp>
    </p:spTree>
    <p:extLst>
      <p:ext uri="{BB962C8B-B14F-4D97-AF65-F5344CB8AC3E}">
        <p14:creationId xmlns:p14="http://schemas.microsoft.com/office/powerpoint/2010/main" val="2696665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ерфолента 3"/>
          <p:cNvSpPr/>
          <p:nvPr/>
        </p:nvSpPr>
        <p:spPr>
          <a:xfrm>
            <a:off x="4583672" y="0"/>
            <a:ext cx="7129741" cy="4689847"/>
          </a:xfrm>
          <a:prstGeom prst="flowChartPunchedTape">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5" name="Прямоугольник 4"/>
          <p:cNvSpPr/>
          <p:nvPr/>
        </p:nvSpPr>
        <p:spPr>
          <a:xfrm>
            <a:off x="4696256" y="820387"/>
            <a:ext cx="6956548" cy="3416320"/>
          </a:xfrm>
          <a:prstGeom prst="rect">
            <a:avLst/>
          </a:prstGeom>
        </p:spPr>
        <p:txBody>
          <a:bodyPr wrap="square">
            <a:spAutoFit/>
          </a:bodyPr>
          <a:lstStyle/>
          <a:p>
            <a:r>
              <a:rPr lang="uk-UA" sz="2400" b="1" dirty="0">
                <a:latin typeface="Times New Roman"/>
                <a:cs typeface="Times New Roman"/>
              </a:rPr>
              <a:t>Порядок проведення тестування на ВІЛ - інфекцію та забезпечення якості досліджень визначає наказ Міністерства охорони здоров’я України 21.12.2010 № 1141 «Про затвердження Порядку проведення тестування на ВІЛ - інфекцію та забезпечення якості досліджень, форм первинної облікової документації щодо тестування на ВІЛ-інфекцію, інструкцій щодо їх заповнення»</a:t>
            </a:r>
            <a:r>
              <a:rPr lang="ru-RU" sz="2400" b="1" dirty="0">
                <a:latin typeface="Times New Roman"/>
                <a:cs typeface="Times New Roman"/>
              </a:rPr>
              <a:t> </a:t>
            </a:r>
          </a:p>
        </p:txBody>
      </p:sp>
      <p:sp>
        <p:nvSpPr>
          <p:cNvPr id="6" name="Прямоугольник с одним вырезанным скругленным углом 5"/>
          <p:cNvSpPr/>
          <p:nvPr/>
        </p:nvSpPr>
        <p:spPr>
          <a:xfrm>
            <a:off x="1108364" y="1939635"/>
            <a:ext cx="2761672" cy="2909455"/>
          </a:xfrm>
          <a:prstGeom prst="snip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uk-UA" b="1" i="1" dirty="0">
                <a:solidFill>
                  <a:schemeClr val="tx1"/>
                </a:solidFill>
                <a:latin typeface="Times New Roman"/>
                <a:cs typeface="Times New Roman"/>
              </a:rPr>
              <a:t>Два швидкі тести необхідно використовувати </a:t>
            </a:r>
            <a:r>
              <a:rPr lang="uk-UA" b="1" dirty="0">
                <a:solidFill>
                  <a:schemeClr val="tx1"/>
                </a:solidFill>
                <a:latin typeface="Times New Roman"/>
                <a:cs typeface="Times New Roman"/>
              </a:rPr>
              <a:t>у пологових будинках при обстеженні жінок з невідомим ВІЛ-статусом з метою призначення АРВ-профілактики</a:t>
            </a:r>
            <a:endParaRPr lang="ru-RU" dirty="0"/>
          </a:p>
        </p:txBody>
      </p:sp>
      <p:sp>
        <p:nvSpPr>
          <p:cNvPr id="2" name="Прямоугольник 1">
            <a:extLst>
              <a:ext uri="{FF2B5EF4-FFF2-40B4-BE49-F238E27FC236}">
                <a16:creationId xmlns:a16="http://schemas.microsoft.com/office/drawing/2014/main" id="{9CF31252-C9B0-4C62-AD87-59A8CBE7D94C}"/>
              </a:ext>
            </a:extLst>
          </p:cNvPr>
          <p:cNvSpPr/>
          <p:nvPr/>
        </p:nvSpPr>
        <p:spPr>
          <a:xfrm>
            <a:off x="197427" y="5704609"/>
            <a:ext cx="3672609" cy="9975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Tree>
    <p:extLst>
      <p:ext uri="{BB962C8B-B14F-4D97-AF65-F5344CB8AC3E}">
        <p14:creationId xmlns:p14="http://schemas.microsoft.com/office/powerpoint/2010/main" val="3768139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несколько документов 4"/>
          <p:cNvSpPr/>
          <p:nvPr/>
        </p:nvSpPr>
        <p:spPr>
          <a:xfrm>
            <a:off x="641414" y="913211"/>
            <a:ext cx="7792203" cy="4705230"/>
          </a:xfrm>
          <a:prstGeom prst="flowChartMulti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sz="2000" b="1" dirty="0">
                <a:latin typeface="Arial" pitchFamily="34" charset="0"/>
                <a:cs typeface="Arial" pitchFamily="34" charset="0"/>
              </a:rPr>
              <a:t>Питання захисту медичних працівників від інфікування ВІЛ на робочому місці визначається у наказі МОЗ України від 05.11.2013 № 955 «Про затвердження нормативно-правових актів щодо захисту від зараження ВІЛ-інфекцією при виконанні професійних обов’язків»</a:t>
            </a:r>
          </a:p>
        </p:txBody>
      </p:sp>
      <p:sp>
        <p:nvSpPr>
          <p:cNvPr id="5" name="Рамка 4"/>
          <p:cNvSpPr/>
          <p:nvPr/>
        </p:nvSpPr>
        <p:spPr>
          <a:xfrm>
            <a:off x="1184417" y="0"/>
            <a:ext cx="10331538" cy="784791"/>
          </a:xfrm>
          <a:prstGeom prst="fram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uk-UA" sz="2400" b="1" dirty="0">
                <a:solidFill>
                  <a:schemeClr val="tx1"/>
                </a:solidFill>
                <a:latin typeface="Times New Roman"/>
                <a:cs typeface="Times New Roman"/>
              </a:rPr>
              <a:t>Захист медичних працівників від інфікування ВІЛ на робочому місці </a:t>
            </a:r>
            <a:endParaRPr lang="ru-RU" sz="2400" dirty="0">
              <a:solidFill>
                <a:schemeClr val="tx1"/>
              </a:solidFill>
              <a:latin typeface="Times New Roman"/>
              <a:cs typeface="Times New Roman"/>
            </a:endParaRPr>
          </a:p>
        </p:txBody>
      </p:sp>
      <p:sp>
        <p:nvSpPr>
          <p:cNvPr id="2" name="Прямоугольник 1">
            <a:extLst>
              <a:ext uri="{FF2B5EF4-FFF2-40B4-BE49-F238E27FC236}">
                <a16:creationId xmlns:a16="http://schemas.microsoft.com/office/drawing/2014/main" id="{A5E023ED-E296-4C7E-9FC7-635CC9E559E8}"/>
              </a:ext>
            </a:extLst>
          </p:cNvPr>
          <p:cNvSpPr/>
          <p:nvPr/>
        </p:nvSpPr>
        <p:spPr>
          <a:xfrm>
            <a:off x="249381" y="5642264"/>
            <a:ext cx="3699163" cy="10806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Tree>
    <p:extLst>
      <p:ext uri="{BB962C8B-B14F-4D97-AF65-F5344CB8AC3E}">
        <p14:creationId xmlns:p14="http://schemas.microsoft.com/office/powerpoint/2010/main" val="1117177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4294967295"/>
          </p:nvPr>
        </p:nvSpPr>
        <p:spPr>
          <a:xfrm>
            <a:off x="8737600" y="6245225"/>
            <a:ext cx="2844800" cy="476250"/>
          </a:xfrm>
          <a:prstGeom prst="rect">
            <a:avLst/>
          </a:prstGeom>
        </p:spPr>
        <p:txBody>
          <a:bodyPr/>
          <a:lstStyle/>
          <a:p>
            <a:fld id="{06942FB0-8F81-4E4C-B0AD-40D1629B45FF}" type="slidenum">
              <a:rPr lang="uk-UA" smtClean="0"/>
              <a:pPr/>
              <a:t>8</a:t>
            </a:fld>
            <a:endParaRPr lang="uk-UA" dirty="0"/>
          </a:p>
        </p:txBody>
      </p:sp>
      <p:sp>
        <p:nvSpPr>
          <p:cNvPr id="5" name="Выноска со стрелкой вниз 4"/>
          <p:cNvSpPr/>
          <p:nvPr/>
        </p:nvSpPr>
        <p:spPr>
          <a:xfrm>
            <a:off x="815413" y="692696"/>
            <a:ext cx="10753195" cy="1728192"/>
          </a:xfrm>
          <a:prstGeom prst="downArrow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uk-UA" sz="2400" b="1" dirty="0">
                <a:latin typeface="Times New Roman"/>
                <a:cs typeface="Times New Roman"/>
              </a:rPr>
              <a:t>Кількість засобів індивідуального захисту визначається, виходячи з добової норми на одного працівника</a:t>
            </a:r>
          </a:p>
        </p:txBody>
      </p:sp>
      <p:sp>
        <p:nvSpPr>
          <p:cNvPr id="6" name="Прямоугольник 5"/>
          <p:cNvSpPr/>
          <p:nvPr/>
        </p:nvSpPr>
        <p:spPr>
          <a:xfrm>
            <a:off x="815413" y="2420889"/>
            <a:ext cx="3264363" cy="71106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uk-UA" sz="2000" b="1" dirty="0">
                <a:latin typeface="Times New Roman"/>
                <a:cs typeface="Times New Roman"/>
              </a:rPr>
              <a:t>У звичайному відділенні</a:t>
            </a:r>
          </a:p>
        </p:txBody>
      </p:sp>
      <p:sp>
        <p:nvSpPr>
          <p:cNvPr id="7" name="Прямоугольник 6"/>
          <p:cNvSpPr/>
          <p:nvPr/>
        </p:nvSpPr>
        <p:spPr>
          <a:xfrm>
            <a:off x="431371" y="3293368"/>
            <a:ext cx="4032448" cy="2943944"/>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itchFamily="34" charset="0"/>
              <a:buChar char="•"/>
            </a:pPr>
            <a:r>
              <a:rPr lang="uk-UA" b="1" dirty="0">
                <a:latin typeface="Times New Roman"/>
                <a:cs typeface="Times New Roman"/>
              </a:rPr>
              <a:t>хірургічний халат – 1, </a:t>
            </a:r>
          </a:p>
          <a:p>
            <a:pPr marL="285750" indent="-285750">
              <a:buFont typeface="Arial" pitchFamily="34" charset="0"/>
              <a:buChar char="•"/>
            </a:pPr>
            <a:r>
              <a:rPr lang="uk-UA" b="1" dirty="0">
                <a:latin typeface="Times New Roman"/>
                <a:cs typeface="Times New Roman"/>
              </a:rPr>
              <a:t>гумові (латексні/</a:t>
            </a:r>
            <a:r>
              <a:rPr lang="uk-UA" b="1" dirty="0" err="1">
                <a:latin typeface="Times New Roman"/>
                <a:cs typeface="Times New Roman"/>
              </a:rPr>
              <a:t>неопренові</a:t>
            </a:r>
            <a:r>
              <a:rPr lang="uk-UA" b="1" dirty="0">
                <a:latin typeface="Times New Roman"/>
                <a:cs typeface="Times New Roman"/>
              </a:rPr>
              <a:t>) рукавички – з розрахунку 1 пара на 3 години роботи,</a:t>
            </a:r>
          </a:p>
          <a:p>
            <a:pPr marL="285750" indent="-285750">
              <a:buFont typeface="Arial" pitchFamily="34" charset="0"/>
              <a:buChar char="•"/>
            </a:pPr>
            <a:r>
              <a:rPr lang="uk-UA" b="1" dirty="0">
                <a:latin typeface="Times New Roman"/>
                <a:cs typeface="Times New Roman"/>
              </a:rPr>
              <a:t>маски – 6,</a:t>
            </a:r>
          </a:p>
          <a:p>
            <a:pPr marL="285750" indent="-285750">
              <a:buFont typeface="Arial" pitchFamily="34" charset="0"/>
              <a:buChar char="•"/>
            </a:pPr>
            <a:r>
              <a:rPr lang="uk-UA" b="1" dirty="0">
                <a:latin typeface="Times New Roman"/>
                <a:cs typeface="Times New Roman"/>
              </a:rPr>
              <a:t> шапочка – 1,</a:t>
            </a:r>
          </a:p>
          <a:p>
            <a:pPr marL="285750" indent="-285750">
              <a:buFont typeface="Arial" pitchFamily="34" charset="0"/>
              <a:buChar char="•"/>
            </a:pPr>
            <a:r>
              <a:rPr lang="uk-UA" b="1" dirty="0">
                <a:latin typeface="Times New Roman"/>
                <a:cs typeface="Times New Roman"/>
              </a:rPr>
              <a:t> непромокальний фартух – 1, нарукавники – 2, </a:t>
            </a:r>
          </a:p>
          <a:p>
            <a:pPr marL="285750" indent="-285750">
              <a:buFont typeface="Arial" pitchFamily="34" charset="0"/>
              <a:buChar char="•"/>
            </a:pPr>
            <a:r>
              <a:rPr lang="uk-UA" b="1" dirty="0">
                <a:latin typeface="Times New Roman"/>
                <a:cs typeface="Times New Roman"/>
              </a:rPr>
              <a:t>окуляри – 1, </a:t>
            </a:r>
          </a:p>
          <a:p>
            <a:pPr marL="285750" indent="-285750">
              <a:buFont typeface="Arial" pitchFamily="34" charset="0"/>
              <a:buChar char="•"/>
            </a:pPr>
            <a:r>
              <a:rPr lang="uk-UA" b="1" dirty="0">
                <a:latin typeface="Times New Roman"/>
                <a:cs typeface="Times New Roman"/>
              </a:rPr>
              <a:t>захисний екран – 1</a:t>
            </a:r>
          </a:p>
        </p:txBody>
      </p:sp>
      <p:sp>
        <p:nvSpPr>
          <p:cNvPr id="8" name="Прямоугольник 7"/>
          <p:cNvSpPr/>
          <p:nvPr/>
        </p:nvSpPr>
        <p:spPr>
          <a:xfrm>
            <a:off x="8688288" y="3294247"/>
            <a:ext cx="3264363" cy="294306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k-UA" b="1" dirty="0"/>
              <a:t>додатково </a:t>
            </a:r>
            <a:r>
              <a:rPr lang="uk-UA" b="1" dirty="0">
                <a:latin typeface="Times New Roman"/>
                <a:cs typeface="Times New Roman"/>
              </a:rPr>
              <a:t>видається половина зазначеної кількості засобів індивідуального захисту та наборів інструментарію</a:t>
            </a:r>
          </a:p>
        </p:txBody>
      </p:sp>
      <p:sp>
        <p:nvSpPr>
          <p:cNvPr id="9" name="Прямоугольник 8"/>
          <p:cNvSpPr/>
          <p:nvPr/>
        </p:nvSpPr>
        <p:spPr>
          <a:xfrm>
            <a:off x="8592277" y="2420888"/>
            <a:ext cx="3264363" cy="72008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k-UA" b="1" dirty="0">
                <a:latin typeface="Times New Roman"/>
                <a:cs typeface="Times New Roman"/>
              </a:rPr>
              <a:t>Для консультантів і чергової зміни медичних працівників </a:t>
            </a:r>
          </a:p>
        </p:txBody>
      </p:sp>
      <p:sp>
        <p:nvSpPr>
          <p:cNvPr id="10" name="Прямоугольник 9"/>
          <p:cNvSpPr/>
          <p:nvPr/>
        </p:nvSpPr>
        <p:spPr>
          <a:xfrm>
            <a:off x="4751851" y="3293368"/>
            <a:ext cx="3552395" cy="294394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k-UA" b="1" dirty="0">
                <a:latin typeface="Times New Roman"/>
                <a:cs typeface="Times New Roman"/>
              </a:rPr>
              <a:t>один набір одноразового стерильного інструментарію на 6 хворих</a:t>
            </a:r>
          </a:p>
          <a:p>
            <a:pPr algn="ctr"/>
            <a:r>
              <a:rPr lang="uk-UA" b="1" dirty="0">
                <a:latin typeface="Times New Roman"/>
                <a:cs typeface="Times New Roman"/>
              </a:rPr>
              <a:t>(на добу)</a:t>
            </a:r>
          </a:p>
        </p:txBody>
      </p:sp>
      <p:sp>
        <p:nvSpPr>
          <p:cNvPr id="11" name="Прямоугольник 10"/>
          <p:cNvSpPr/>
          <p:nvPr/>
        </p:nvSpPr>
        <p:spPr>
          <a:xfrm>
            <a:off x="4751851" y="2420888"/>
            <a:ext cx="3407047" cy="74575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k-UA" b="1" dirty="0">
                <a:latin typeface="Times New Roman"/>
                <a:cs typeface="Times New Roman"/>
              </a:rPr>
              <a:t>В спеціалізованому відділенні </a:t>
            </a:r>
          </a:p>
          <a:p>
            <a:pPr algn="ctr"/>
            <a:r>
              <a:rPr lang="uk-UA" b="1" dirty="0">
                <a:latin typeface="Times New Roman"/>
                <a:cs typeface="Times New Roman"/>
              </a:rPr>
              <a:t>(</a:t>
            </a:r>
            <a:r>
              <a:rPr lang="uk-UA" b="1" dirty="0" err="1">
                <a:latin typeface="Times New Roman"/>
                <a:cs typeface="Times New Roman"/>
              </a:rPr>
              <a:t>мед.доп</a:t>
            </a:r>
            <a:r>
              <a:rPr lang="uk-UA" b="1" dirty="0">
                <a:latin typeface="Times New Roman"/>
                <a:cs typeface="Times New Roman"/>
              </a:rPr>
              <a:t>. </a:t>
            </a:r>
            <a:r>
              <a:rPr lang="uk-UA" b="1" dirty="0" err="1">
                <a:latin typeface="Times New Roman"/>
                <a:cs typeface="Times New Roman"/>
              </a:rPr>
              <a:t>ВІЛ-інф</a:t>
            </a:r>
            <a:r>
              <a:rPr lang="uk-UA" b="1" dirty="0">
                <a:latin typeface="Times New Roman"/>
                <a:cs typeface="Times New Roman"/>
              </a:rPr>
              <a:t>)</a:t>
            </a:r>
          </a:p>
        </p:txBody>
      </p:sp>
      <p:sp>
        <p:nvSpPr>
          <p:cNvPr id="12" name="Рамка 11"/>
          <p:cNvSpPr/>
          <p:nvPr/>
        </p:nvSpPr>
        <p:spPr>
          <a:xfrm>
            <a:off x="1270037" y="1"/>
            <a:ext cx="10245918" cy="656370"/>
          </a:xfrm>
          <a:prstGeom prst="fram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uk-UA" sz="2400" b="1" dirty="0">
                <a:solidFill>
                  <a:schemeClr val="tx1"/>
                </a:solidFill>
                <a:latin typeface="Times New Roman"/>
                <a:cs typeface="Times New Roman"/>
              </a:rPr>
              <a:t>Захист медичних працівників від інфікування ВІЛ на робочому місці </a:t>
            </a:r>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3304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
          </p:nvPr>
        </p:nvSpPr>
        <p:spPr>
          <a:xfrm>
            <a:off x="909550" y="578368"/>
            <a:ext cx="10515600" cy="4526279"/>
          </a:xfrm>
          <a:prstGeom prst="trapezoid">
            <a:avLst/>
          </a:prstGeom>
        </p:spPr>
        <p:style>
          <a:lnRef idx="1">
            <a:schemeClr val="accent2"/>
          </a:lnRef>
          <a:fillRef idx="2">
            <a:schemeClr val="accent2"/>
          </a:fillRef>
          <a:effectRef idx="1">
            <a:schemeClr val="accent2"/>
          </a:effectRef>
          <a:fontRef idx="minor">
            <a:schemeClr val="dk1"/>
          </a:fontRef>
        </p:style>
        <p:txBody>
          <a:bodyPr rtlCol="0" anchor="ctr"/>
          <a:lstStyle/>
          <a:p>
            <a:pPr marL="0" indent="0" algn="ctr">
              <a:buNone/>
            </a:pPr>
            <a:r>
              <a:rPr lang="uk-UA" dirty="0">
                <a:latin typeface="Times New Roman" pitchFamily="18" charset="0"/>
                <a:cs typeface="Times New Roman" pitchFamily="18" charset="0"/>
              </a:rPr>
              <a:t>Медичні працівники з травмами, ранами на руках, ексудативними</a:t>
            </a:r>
          </a:p>
          <a:p>
            <a:pPr marL="0" indent="0" algn="ctr">
              <a:buNone/>
            </a:pPr>
            <a:r>
              <a:rPr lang="uk-UA" dirty="0">
                <a:latin typeface="Times New Roman" pitchFamily="18" charset="0"/>
                <a:cs typeface="Times New Roman" pitchFamily="18" charset="0"/>
              </a:rPr>
              <a:t>ураженнями шкіри, які неможливо закрити пов'язкою, звільняються на період</a:t>
            </a:r>
          </a:p>
          <a:p>
            <a:pPr marL="0" indent="0" algn="ctr">
              <a:buNone/>
            </a:pPr>
            <a:r>
              <a:rPr lang="uk-UA" dirty="0">
                <a:latin typeface="Times New Roman" pitchFamily="18" charset="0"/>
                <a:cs typeface="Times New Roman" pitchFamily="18" charset="0"/>
              </a:rPr>
              <a:t>захворювання від медичного обслуговування ВІЛ-інфікованих осіб та хворих</a:t>
            </a:r>
          </a:p>
          <a:p>
            <a:pPr marL="0" indent="0" algn="ctr">
              <a:buNone/>
            </a:pPr>
            <a:r>
              <a:rPr lang="uk-UA" dirty="0">
                <a:latin typeface="Times New Roman" pitchFamily="18" charset="0"/>
                <a:cs typeface="Times New Roman" pitchFamily="18" charset="0"/>
              </a:rPr>
              <a:t>на СНІД і контакту з предметами догляду за ними</a:t>
            </a:r>
          </a:p>
        </p:txBody>
      </p:sp>
    </p:spTree>
    <p:extLst>
      <p:ext uri="{BB962C8B-B14F-4D97-AF65-F5344CB8AC3E}">
        <p14:creationId xmlns:p14="http://schemas.microsoft.com/office/powerpoint/2010/main" val="1975257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Текст 4"/>
          <p:cNvSpPr>
            <a:spLocks noGrp="1"/>
          </p:cNvSpPr>
          <p:nvPr>
            <p:ph type="body" idx="1"/>
          </p:nvPr>
        </p:nvSpPr>
        <p:spPr>
          <a:xfrm>
            <a:off x="199781" y="1170052"/>
            <a:ext cx="11872707" cy="5179950"/>
          </a:xfrm>
        </p:spPr>
        <p:txBody>
          <a:bodyPr>
            <a:normAutofit/>
          </a:bodyPr>
          <a:lstStyle/>
          <a:p>
            <a:pPr>
              <a:spcBef>
                <a:spcPts val="0"/>
              </a:spcBef>
            </a:pPr>
            <a:r>
              <a:rPr lang="uk-UA" sz="1000" dirty="0">
                <a:latin typeface="Times New Roman" charset="0"/>
                <a:cs typeface="Times New Roman" charset="0"/>
              </a:rPr>
              <a:t> </a:t>
            </a:r>
            <a:r>
              <a:rPr lang="uk-UA" sz="1500" b="1" i="1" dirty="0">
                <a:solidFill>
                  <a:schemeClr val="tx1"/>
                </a:solidFill>
                <a:latin typeface="Times New Roman"/>
                <a:cs typeface="Times New Roman"/>
              </a:rPr>
              <a:t>Порядок проведення екстреної ПКП у працівників при виконанні професійних обов’язків</a:t>
            </a:r>
            <a:endParaRPr lang="uk-UA" sz="1500" b="1" dirty="0">
              <a:solidFill>
                <a:schemeClr val="tx1"/>
              </a:solidFill>
              <a:latin typeface="Times New Roman"/>
              <a:cs typeface="Times New Roman"/>
            </a:endParaRPr>
          </a:p>
          <a:p>
            <a:pPr>
              <a:spcBef>
                <a:spcPts val="0"/>
              </a:spcBef>
            </a:pPr>
            <a:r>
              <a:rPr lang="uk-UA" sz="1500" b="1" dirty="0">
                <a:solidFill>
                  <a:schemeClr val="tx1"/>
                </a:solidFill>
                <a:latin typeface="Times New Roman"/>
                <a:cs typeface="Times New Roman"/>
              </a:rPr>
              <a:t>1. Перша допомога організовується та </a:t>
            </a:r>
            <a:r>
              <a:rPr lang="uk-UA" sz="1500" b="1" dirty="0">
                <a:solidFill>
                  <a:srgbClr val="FF0000"/>
                </a:solidFill>
                <a:latin typeface="Times New Roman"/>
                <a:cs typeface="Times New Roman"/>
              </a:rPr>
              <a:t>проводиться негайно</a:t>
            </a:r>
            <a:r>
              <a:rPr lang="uk-UA" sz="1500" b="1" dirty="0">
                <a:solidFill>
                  <a:schemeClr val="tx1"/>
                </a:solidFill>
                <a:latin typeface="Times New Roman"/>
                <a:cs typeface="Times New Roman"/>
              </a:rPr>
              <a:t> після закінчення або переривання випадку контакту із джерелом потенційного інфікування ВІЛ, пов'язаного з виконанням професійних обов’язків.</a:t>
            </a:r>
          </a:p>
          <a:p>
            <a:pPr>
              <a:spcBef>
                <a:spcPts val="0"/>
              </a:spcBef>
            </a:pPr>
            <a:r>
              <a:rPr lang="uk-UA" sz="1500" b="1" dirty="0">
                <a:solidFill>
                  <a:schemeClr val="tx1"/>
                </a:solidFill>
                <a:latin typeface="Times New Roman"/>
                <a:cs typeface="Times New Roman"/>
              </a:rPr>
              <a:t>2. </a:t>
            </a:r>
            <a:r>
              <a:rPr lang="uk-UA" sz="1500" b="1" dirty="0">
                <a:solidFill>
                  <a:srgbClr val="FF0000"/>
                </a:solidFill>
                <a:latin typeface="Times New Roman"/>
                <a:cs typeface="Times New Roman"/>
              </a:rPr>
              <a:t>Перша допомога передбачає обробку місця контакту</a:t>
            </a:r>
            <a:r>
              <a:rPr lang="uk-UA" sz="1500" b="1" dirty="0">
                <a:solidFill>
                  <a:schemeClr val="tx1"/>
                </a:solidFill>
                <a:latin typeface="Times New Roman"/>
                <a:cs typeface="Times New Roman"/>
              </a:rPr>
              <a:t>:</a:t>
            </a:r>
          </a:p>
          <a:p>
            <a:pPr>
              <a:spcBef>
                <a:spcPts val="0"/>
              </a:spcBef>
            </a:pPr>
            <a:r>
              <a:rPr lang="uk-UA" sz="1500" b="1" dirty="0">
                <a:solidFill>
                  <a:schemeClr val="tx1"/>
                </a:solidFill>
                <a:latin typeface="Times New Roman"/>
                <a:cs typeface="Times New Roman"/>
              </a:rPr>
              <a:t>а) </a:t>
            </a:r>
            <a:r>
              <a:rPr lang="uk-UA" sz="1500" b="1" dirty="0">
                <a:solidFill>
                  <a:srgbClr val="FF0000"/>
                </a:solidFill>
                <a:latin typeface="Times New Roman"/>
                <a:cs typeface="Times New Roman"/>
              </a:rPr>
              <a:t>при пораненні</a:t>
            </a:r>
            <a:r>
              <a:rPr lang="uk-UA" sz="1500" b="1" dirty="0">
                <a:solidFill>
                  <a:schemeClr val="tx1"/>
                </a:solidFill>
                <a:latin typeface="Times New Roman"/>
                <a:cs typeface="Times New Roman"/>
              </a:rPr>
              <a:t> голкою або іншим гострим інструментом, забрудненим кров'ю чи біологічними матеріалами людини:</a:t>
            </a:r>
          </a:p>
          <a:p>
            <a:pPr>
              <a:spcBef>
                <a:spcPts val="0"/>
              </a:spcBef>
            </a:pPr>
            <a:r>
              <a:rPr lang="uk-UA" sz="1500" b="1" dirty="0">
                <a:solidFill>
                  <a:srgbClr val="FF0000"/>
                </a:solidFill>
                <a:latin typeface="Times New Roman"/>
                <a:cs typeface="Times New Roman"/>
              </a:rPr>
              <a:t>місце контакту промивається водою з милом</a:t>
            </a:r>
            <a:r>
              <a:rPr lang="uk-UA" sz="1500" b="1" dirty="0">
                <a:solidFill>
                  <a:schemeClr val="tx1"/>
                </a:solidFill>
                <a:latin typeface="Times New Roman"/>
                <a:cs typeface="Times New Roman"/>
              </a:rPr>
              <a:t>; поранена поверхня тримається під струменем проточної води кілька хвилин або поки кровотеча не припиниться.  За умови відсутності проточної води ушкоджене місце обробляється дезінфікувальним гелем або розчином для миття рук. При цьому не допускається стискання або тертя пошкодженого місця, видавлювання або відсмоктування крові з рани, використання розчину етилового спирту, йоду, перекису водню;</a:t>
            </a:r>
          </a:p>
          <a:p>
            <a:pPr>
              <a:spcBef>
                <a:spcPts val="0"/>
              </a:spcBef>
            </a:pPr>
            <a:r>
              <a:rPr lang="uk-UA" sz="1500" b="1" dirty="0">
                <a:solidFill>
                  <a:schemeClr val="tx1"/>
                </a:solidFill>
                <a:latin typeface="Times New Roman"/>
                <a:cs typeface="Times New Roman"/>
              </a:rPr>
              <a:t>б) </a:t>
            </a:r>
            <a:r>
              <a:rPr lang="uk-UA" sz="1500" b="1" dirty="0">
                <a:solidFill>
                  <a:srgbClr val="FF0000"/>
                </a:solidFill>
                <a:latin typeface="Times New Roman"/>
                <a:cs typeface="Times New Roman"/>
              </a:rPr>
              <a:t>при потраплянні крові</a:t>
            </a:r>
            <a:r>
              <a:rPr lang="uk-UA" sz="1500" b="1" dirty="0">
                <a:solidFill>
                  <a:schemeClr val="tx1"/>
                </a:solidFill>
                <a:latin typeface="Times New Roman"/>
                <a:cs typeface="Times New Roman"/>
              </a:rPr>
              <a:t> або інших потенційно небезпечних біологічних рідин на непошкоджену шкіру місце контакту </a:t>
            </a:r>
            <a:r>
              <a:rPr lang="uk-UA" sz="1500" b="1" dirty="0">
                <a:solidFill>
                  <a:srgbClr val="FF0000"/>
                </a:solidFill>
                <a:latin typeface="Times New Roman"/>
                <a:cs typeface="Times New Roman"/>
              </a:rPr>
              <a:t>промивається водою з милом</a:t>
            </a:r>
            <a:r>
              <a:rPr lang="uk-UA" sz="1500" b="1" dirty="0">
                <a:solidFill>
                  <a:schemeClr val="tx1"/>
                </a:solidFill>
                <a:latin typeface="Times New Roman"/>
                <a:cs typeface="Times New Roman"/>
              </a:rPr>
              <a:t>;</a:t>
            </a:r>
          </a:p>
          <a:p>
            <a:pPr>
              <a:spcBef>
                <a:spcPts val="0"/>
              </a:spcBef>
            </a:pPr>
            <a:r>
              <a:rPr lang="uk-UA" sz="1500" b="1" dirty="0">
                <a:solidFill>
                  <a:schemeClr val="tx1"/>
                </a:solidFill>
                <a:latin typeface="Times New Roman"/>
                <a:cs typeface="Times New Roman"/>
              </a:rPr>
              <a:t>в) </a:t>
            </a:r>
            <a:r>
              <a:rPr lang="uk-UA" sz="1500" b="1" dirty="0">
                <a:solidFill>
                  <a:srgbClr val="FF0000"/>
                </a:solidFill>
                <a:latin typeface="Times New Roman"/>
                <a:cs typeface="Times New Roman"/>
              </a:rPr>
              <a:t>при укусі з порушенням цілісності шкіри</a:t>
            </a:r>
            <a:r>
              <a:rPr lang="uk-UA" sz="1500" b="1" dirty="0">
                <a:solidFill>
                  <a:schemeClr val="tx1"/>
                </a:solidFill>
                <a:latin typeface="Times New Roman"/>
                <a:cs typeface="Times New Roman"/>
              </a:rPr>
              <a:t>: рана промивається водою, видаляються некротизовані тканини та проводиться обробка рани дезінфікувальним засобом (20 % водний розчин хлоргексидину біглюконат, 3 % перекис водню); </a:t>
            </a:r>
          </a:p>
          <a:p>
            <a:pPr>
              <a:spcBef>
                <a:spcPts val="0"/>
              </a:spcBef>
            </a:pPr>
            <a:r>
              <a:rPr lang="uk-UA" sz="1500" b="1" dirty="0">
                <a:solidFill>
                  <a:schemeClr val="tx1"/>
                </a:solidFill>
                <a:latin typeface="Times New Roman"/>
                <a:cs typeface="Times New Roman"/>
              </a:rPr>
              <a:t>призначається антибактеріальна терапія;  </a:t>
            </a:r>
          </a:p>
          <a:p>
            <a:pPr>
              <a:spcBef>
                <a:spcPts val="0"/>
              </a:spcBef>
            </a:pPr>
            <a:r>
              <a:rPr lang="uk-UA" sz="1500" b="1" dirty="0">
                <a:solidFill>
                  <a:schemeClr val="tx1"/>
                </a:solidFill>
                <a:latin typeface="Times New Roman"/>
                <a:cs typeface="Times New Roman"/>
              </a:rPr>
              <a:t>г) </a:t>
            </a:r>
            <a:r>
              <a:rPr lang="uk-UA" sz="1500" b="1" dirty="0">
                <a:solidFill>
                  <a:srgbClr val="FF0000"/>
                </a:solidFill>
                <a:latin typeface="Times New Roman"/>
                <a:cs typeface="Times New Roman"/>
              </a:rPr>
              <a:t>при потраплянні крові або інших потенційно небезпечних біологічних рідин в очі</a:t>
            </a:r>
            <a:r>
              <a:rPr lang="uk-UA" sz="1500" b="1" dirty="0">
                <a:solidFill>
                  <a:schemeClr val="tx1"/>
                </a:solidFill>
                <a:latin typeface="Times New Roman"/>
                <a:cs typeface="Times New Roman"/>
              </a:rPr>
              <a:t>:</a:t>
            </a:r>
          </a:p>
          <a:p>
            <a:pPr>
              <a:spcBef>
                <a:spcPts val="0"/>
              </a:spcBef>
            </a:pPr>
            <a:r>
              <a:rPr lang="uk-UA" sz="1500" b="1" dirty="0">
                <a:solidFill>
                  <a:schemeClr val="tx1"/>
                </a:solidFill>
                <a:latin typeface="Times New Roman"/>
                <a:cs typeface="Times New Roman"/>
              </a:rPr>
              <a:t>око промивається водою або фізіологічним розчином. </a:t>
            </a:r>
          </a:p>
          <a:p>
            <a:pPr>
              <a:spcBef>
                <a:spcPts val="0"/>
              </a:spcBef>
            </a:pPr>
            <a:r>
              <a:rPr lang="uk-UA" sz="1500" b="1" dirty="0">
                <a:solidFill>
                  <a:schemeClr val="tx1"/>
                </a:solidFill>
                <a:latin typeface="Times New Roman"/>
                <a:cs typeface="Times New Roman"/>
              </a:rPr>
              <a:t>При цьому </a:t>
            </a:r>
            <a:r>
              <a:rPr lang="uk-UA" sz="1500" b="1" dirty="0">
                <a:solidFill>
                  <a:srgbClr val="FF0000"/>
                </a:solidFill>
                <a:latin typeface="Times New Roman"/>
                <a:cs typeface="Times New Roman"/>
              </a:rPr>
              <a:t>не допускається</a:t>
            </a:r>
            <a:r>
              <a:rPr lang="uk-UA" sz="1500" b="1" dirty="0">
                <a:solidFill>
                  <a:schemeClr val="tx1"/>
                </a:solidFill>
                <a:latin typeface="Times New Roman"/>
                <a:cs typeface="Times New Roman"/>
              </a:rPr>
              <a:t>: промивання очей милом або дезінфікувальним розчином; знімання контактних лінз під час промивання очей. Після промивання очей контактні лінзи знімаються та обробляються, після чого вони вважаються безпечними для подальшого використання;</a:t>
            </a:r>
          </a:p>
          <a:p>
            <a:pPr>
              <a:spcBef>
                <a:spcPts val="0"/>
              </a:spcBef>
            </a:pPr>
            <a:r>
              <a:rPr lang="uk-UA" sz="1500" b="1" dirty="0">
                <a:solidFill>
                  <a:schemeClr val="tx1"/>
                </a:solidFill>
                <a:latin typeface="Times New Roman"/>
                <a:cs typeface="Times New Roman"/>
              </a:rPr>
              <a:t>ґ) при потраплянні крові або інших потенційно небезпечних біологічних рідин на слизову оболонку ротової порожнини:</a:t>
            </a:r>
          </a:p>
          <a:p>
            <a:pPr>
              <a:spcBef>
                <a:spcPts val="0"/>
              </a:spcBef>
            </a:pPr>
            <a:r>
              <a:rPr lang="uk-UA" sz="1500" b="1" dirty="0">
                <a:solidFill>
                  <a:schemeClr val="tx1"/>
                </a:solidFill>
                <a:latin typeface="Times New Roman"/>
                <a:cs typeface="Times New Roman"/>
              </a:rPr>
              <a:t>рідина, що потрапила до ротової порожнини, випльовується, ротова порожнина декілька разів промивається водою або фізіологічним розчином;</a:t>
            </a:r>
          </a:p>
          <a:p>
            <a:pPr>
              <a:spcBef>
                <a:spcPts val="0"/>
              </a:spcBef>
            </a:pPr>
            <a:r>
              <a:rPr lang="uk-UA" sz="1500" b="1" dirty="0">
                <a:solidFill>
                  <a:srgbClr val="FF0000"/>
                </a:solidFill>
                <a:latin typeface="Times New Roman"/>
                <a:cs typeface="Times New Roman"/>
              </a:rPr>
              <a:t>для промивання ротової порожнини не допускається використання мила чи дезінфікувальних розчинів</a:t>
            </a:r>
            <a:r>
              <a:rPr lang="uk-UA" sz="1500" b="1" dirty="0">
                <a:solidFill>
                  <a:schemeClr val="tx1"/>
                </a:solidFill>
                <a:latin typeface="Times New Roman"/>
                <a:cs typeface="Times New Roman"/>
              </a:rPr>
              <a:t>.</a:t>
            </a:r>
          </a:p>
          <a:p>
            <a:pPr>
              <a:spcBef>
                <a:spcPts val="0"/>
              </a:spcBef>
            </a:pPr>
            <a:endParaRPr lang="uk-UA" sz="1500" b="1" dirty="0">
              <a:solidFill>
                <a:schemeClr val="tx1"/>
              </a:solidFill>
              <a:latin typeface="Times New Roman"/>
              <a:cs typeface="Times New Roman"/>
            </a:endParaRPr>
          </a:p>
          <a:p>
            <a:endParaRPr lang="uk-UA" sz="1500" b="1" dirty="0">
              <a:solidFill>
                <a:schemeClr val="tx1"/>
              </a:solidFill>
              <a:latin typeface="Times New Roman"/>
              <a:cs typeface="Times New Roman"/>
            </a:endParaRPr>
          </a:p>
        </p:txBody>
      </p:sp>
      <p:sp>
        <p:nvSpPr>
          <p:cNvPr id="43011" name="Прямоугольник 5"/>
          <p:cNvSpPr>
            <a:spLocks noChangeArrowheads="1"/>
          </p:cNvSpPr>
          <p:nvPr/>
        </p:nvSpPr>
        <p:spPr bwMode="auto">
          <a:xfrm>
            <a:off x="239185" y="620713"/>
            <a:ext cx="1085003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uk-UA" sz="3600" b="1">
                <a:solidFill>
                  <a:schemeClr val="bg1"/>
                </a:solidFill>
                <a:latin typeface="Times New Roman" charset="0"/>
                <a:cs typeface="Times New Roman" charset="0"/>
              </a:rPr>
              <a:t> </a:t>
            </a:r>
            <a:endParaRPr lang="uk-UA" sz="2800">
              <a:solidFill>
                <a:schemeClr val="bg1"/>
              </a:solidFill>
              <a:latin typeface="Times New Roman" charset="0"/>
              <a:cs typeface="Times New Roman" charset="0"/>
            </a:endParaRPr>
          </a:p>
        </p:txBody>
      </p:sp>
      <p:sp>
        <p:nvSpPr>
          <p:cNvPr id="43012" name="Прямоугольник 2"/>
          <p:cNvSpPr>
            <a:spLocks noChangeArrowheads="1"/>
          </p:cNvSpPr>
          <p:nvPr/>
        </p:nvSpPr>
        <p:spPr bwMode="auto">
          <a:xfrm>
            <a:off x="299672" y="0"/>
            <a:ext cx="1157303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uk-UA" sz="2800" b="1" dirty="0">
                <a:solidFill>
                  <a:srgbClr val="0000FF"/>
                </a:solidFill>
                <a:latin typeface="Times New Roman"/>
                <a:cs typeface="Times New Roman"/>
              </a:rPr>
              <a:t>Захист медичних працівників від інфікування ВІЛ на робочому місці (наказ МОЗУ від 05.11.2013 № 955 )</a:t>
            </a:r>
          </a:p>
          <a:p>
            <a:pPr algn="ctr"/>
            <a:endParaRPr lang="uk-UA" sz="2800" dirty="0">
              <a:solidFill>
                <a:srgbClr val="0000FF"/>
              </a:solidFill>
              <a:latin typeface="Times New Roman"/>
              <a:cs typeface="Times New Roman"/>
            </a:endParaRPr>
          </a:p>
        </p:txBody>
      </p:sp>
    </p:spTree>
    <p:extLst>
      <p:ext uri="{BB962C8B-B14F-4D97-AF65-F5344CB8AC3E}">
        <p14:creationId xmlns:p14="http://schemas.microsoft.com/office/powerpoint/2010/main" val="2508545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Текст 4"/>
          <p:cNvSpPr>
            <a:spLocks noGrp="1"/>
          </p:cNvSpPr>
          <p:nvPr>
            <p:ph type="body" idx="1"/>
          </p:nvPr>
        </p:nvSpPr>
        <p:spPr>
          <a:xfrm>
            <a:off x="632407" y="984716"/>
            <a:ext cx="10783657" cy="4708583"/>
          </a:xfrm>
        </p:spPr>
        <p:txBody>
          <a:bodyPr>
            <a:noAutofit/>
          </a:bodyPr>
          <a:lstStyle/>
          <a:p>
            <a:r>
              <a:rPr lang="uk-UA" sz="1600" b="1" dirty="0">
                <a:solidFill>
                  <a:srgbClr val="000000"/>
                </a:solidFill>
                <a:latin typeface="Times New Roman" charset="0"/>
                <a:cs typeface="Times New Roman" charset="0"/>
              </a:rPr>
              <a:t>а) якщо працівник, який мав випадок контакту із джерелом потенційного інфікування ВІЛ, пов’язаний з виконанням професійних обов’язків, </a:t>
            </a:r>
            <a:r>
              <a:rPr lang="uk-UA" sz="1600" b="1" dirty="0">
                <a:solidFill>
                  <a:srgbClr val="FF0000"/>
                </a:solidFill>
                <a:latin typeface="Times New Roman" charset="0"/>
                <a:cs typeface="Times New Roman" charset="0"/>
              </a:rPr>
              <a:t>звернувся на допомогу протягом 72 годин після контакту</a:t>
            </a:r>
            <a:r>
              <a:rPr lang="uk-UA" sz="1600" b="1" dirty="0">
                <a:solidFill>
                  <a:srgbClr val="000000"/>
                </a:solidFill>
                <a:latin typeface="Times New Roman" charset="0"/>
                <a:cs typeface="Times New Roman" charset="0"/>
              </a:rPr>
              <a:t>;</a:t>
            </a:r>
          </a:p>
          <a:p>
            <a:endParaRPr lang="uk-UA" sz="1600" b="1" dirty="0">
              <a:solidFill>
                <a:srgbClr val="000000"/>
              </a:solidFill>
              <a:latin typeface="Times New Roman" charset="0"/>
              <a:cs typeface="Times New Roman" charset="0"/>
            </a:endParaRPr>
          </a:p>
          <a:p>
            <a:r>
              <a:rPr lang="uk-UA" sz="1600" b="1" i="1" dirty="0">
                <a:solidFill>
                  <a:srgbClr val="000000"/>
                </a:solidFill>
                <a:latin typeface="Times New Roman" charset="0"/>
                <a:cs typeface="Times New Roman" charset="0"/>
              </a:rPr>
              <a:t>б) </a:t>
            </a:r>
            <a:r>
              <a:rPr lang="uk-UA" sz="1600" b="1" i="1" dirty="0">
                <a:solidFill>
                  <a:srgbClr val="FF0000"/>
                </a:solidFill>
                <a:latin typeface="Times New Roman" charset="0"/>
                <a:cs typeface="Times New Roman" charset="0"/>
              </a:rPr>
              <a:t>якщо мав місце контакт з кров’ю, потенційно небезпечними біологічними рідинами</a:t>
            </a:r>
            <a:r>
              <a:rPr lang="uk-UA" sz="1600" b="1" i="1" dirty="0">
                <a:solidFill>
                  <a:srgbClr val="000000"/>
                </a:solidFill>
                <a:latin typeface="Times New Roman" charset="0"/>
                <a:cs typeface="Times New Roman" charset="0"/>
              </a:rPr>
              <a:t> (сперма, вагінальні виділення, грудне молоко, спинномозкова, синовіальна, плевральна, перитонеальна, перикардіальна або амніотична рідини), потенційно безпечними біологічними рідинами, які містять домішки крові (слина, виділення з носової порожнини, піт, сльози, сеча, кал, блювотиння, мокротиння) шляхом: </a:t>
            </a:r>
            <a:r>
              <a:rPr lang="uk-UA" sz="1600" b="1" i="1" dirty="0">
                <a:solidFill>
                  <a:srgbClr val="FF0000"/>
                </a:solidFill>
                <a:latin typeface="Times New Roman" charset="0"/>
                <a:cs typeface="Times New Roman" charset="0"/>
              </a:rPr>
              <a:t>проникнення крізь шкіру щойно використаної порожнистої голки </a:t>
            </a:r>
            <a:r>
              <a:rPr lang="uk-UA" sz="1600" b="1" i="1" dirty="0">
                <a:solidFill>
                  <a:srgbClr val="000000"/>
                </a:solidFill>
                <a:latin typeface="Times New Roman" charset="0"/>
                <a:cs typeface="Times New Roman" charset="0"/>
              </a:rPr>
              <a:t>або іншого гострого предмета із забрудненням кров’ю; глибокого уколу (чи проколу), або </a:t>
            </a:r>
            <a:r>
              <a:rPr lang="uk-UA" sz="1600" b="1" i="1" dirty="0">
                <a:solidFill>
                  <a:srgbClr val="FF0000"/>
                </a:solidFill>
                <a:latin typeface="Times New Roman" charset="0"/>
                <a:cs typeface="Times New Roman" charset="0"/>
              </a:rPr>
              <a:t>потрапляння біологічних рідин людини на слизову оболонку</a:t>
            </a:r>
            <a:r>
              <a:rPr lang="uk-UA" sz="1600" b="1" i="1" dirty="0">
                <a:solidFill>
                  <a:srgbClr val="000000"/>
                </a:solidFill>
                <a:latin typeface="Times New Roman" charset="0"/>
                <a:cs typeface="Times New Roman" charset="0"/>
              </a:rPr>
              <a:t>, або </a:t>
            </a:r>
            <a:r>
              <a:rPr lang="uk-UA" sz="1600" b="1" i="1" dirty="0">
                <a:solidFill>
                  <a:srgbClr val="FF0000"/>
                </a:solidFill>
                <a:latin typeface="Times New Roman" charset="0"/>
                <a:cs typeface="Times New Roman" charset="0"/>
              </a:rPr>
              <a:t>тривалого (&gt; 15 хвилин) контак</a:t>
            </a:r>
            <a:r>
              <a:rPr lang="uk-UA" sz="1600" b="1" i="1" dirty="0">
                <a:solidFill>
                  <a:srgbClr val="000000"/>
                </a:solidFill>
                <a:latin typeface="Times New Roman" charset="0"/>
                <a:cs typeface="Times New Roman" charset="0"/>
              </a:rPr>
              <a:t>ту їх з пошкодженою шкірою (тріщини, садна); контакту крові особи та працівника закладу охорони здоров’я у разі нанесення цьому працівнику фізичних ушкоджень, при укусі, носовій кровотечі; </a:t>
            </a:r>
          </a:p>
          <a:p>
            <a:endParaRPr lang="uk-UA" sz="1600" b="1" i="1" dirty="0">
              <a:solidFill>
                <a:srgbClr val="000000"/>
              </a:solidFill>
              <a:latin typeface="Times New Roman" charset="0"/>
              <a:cs typeface="Times New Roman" charset="0"/>
            </a:endParaRPr>
          </a:p>
          <a:p>
            <a:r>
              <a:rPr lang="uk-UA" sz="1600" b="1" dirty="0">
                <a:solidFill>
                  <a:srgbClr val="000000"/>
                </a:solidFill>
                <a:latin typeface="Times New Roman" charset="0"/>
                <a:cs typeface="Times New Roman" charset="0"/>
              </a:rPr>
              <a:t>в</a:t>
            </a:r>
            <a:r>
              <a:rPr lang="uk-UA" sz="1600" b="1" dirty="0">
                <a:solidFill>
                  <a:srgbClr val="FF0000"/>
                </a:solidFill>
                <a:latin typeface="Times New Roman" charset="0"/>
                <a:cs typeface="Times New Roman" charset="0"/>
              </a:rPr>
              <a:t>) якщо при обстеженні особи, з кров’ю чи біологічними матеріалами якої відбувся випадок контакту, пов’язаний з виконанням професійних обов’язків, отримано позитивний результат на антитіла до ВІЛ або її ВІЛ-статус невідомий;</a:t>
            </a:r>
          </a:p>
          <a:p>
            <a:r>
              <a:rPr lang="uk-UA" sz="1600" b="1" i="1">
                <a:solidFill>
                  <a:srgbClr val="000000"/>
                </a:solidFill>
                <a:latin typeface="Times New Roman" charset="0"/>
                <a:cs typeface="Times New Roman" charset="0"/>
              </a:rPr>
              <a:t>г</a:t>
            </a:r>
            <a:r>
              <a:rPr lang="uk-UA" sz="1600" b="1" i="1" dirty="0">
                <a:solidFill>
                  <a:srgbClr val="000000"/>
                </a:solidFill>
                <a:latin typeface="Times New Roman" charset="0"/>
                <a:cs typeface="Times New Roman" charset="0"/>
              </a:rPr>
              <a:t>) якщо при обстеженні працівника, який мав випадок контакту із джерелом потенційного інфікування ВІЛ, </a:t>
            </a:r>
            <a:r>
              <a:rPr lang="uk-UA" sz="1600" b="1" i="1" dirty="0">
                <a:solidFill>
                  <a:srgbClr val="FF0000"/>
                </a:solidFill>
                <a:latin typeface="Times New Roman" charset="0"/>
                <a:cs typeface="Times New Roman" charset="0"/>
              </a:rPr>
              <a:t>пов’язаний з виконанням професійних обов’язків,  отримано негативний результат на антитіла до ВІЛ.</a:t>
            </a:r>
          </a:p>
        </p:txBody>
      </p:sp>
      <p:sp>
        <p:nvSpPr>
          <p:cNvPr id="45059" name="Прямоугольник 5"/>
          <p:cNvSpPr>
            <a:spLocks noChangeArrowheads="1"/>
          </p:cNvSpPr>
          <p:nvPr/>
        </p:nvSpPr>
        <p:spPr bwMode="auto">
          <a:xfrm>
            <a:off x="239185" y="404813"/>
            <a:ext cx="1085003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uk-UA" sz="3600" b="1">
                <a:latin typeface="Times New Roman" charset="0"/>
                <a:cs typeface="Times New Roman" charset="0"/>
              </a:rPr>
              <a:t> </a:t>
            </a:r>
            <a:endParaRPr lang="uk-UA" sz="2800">
              <a:latin typeface="Times New Roman" charset="0"/>
              <a:cs typeface="Times New Roman" charset="0"/>
            </a:endParaRPr>
          </a:p>
        </p:txBody>
      </p:sp>
      <p:sp>
        <p:nvSpPr>
          <p:cNvPr id="45060" name="Прямоугольник 2"/>
          <p:cNvSpPr>
            <a:spLocks noChangeArrowheads="1"/>
          </p:cNvSpPr>
          <p:nvPr/>
        </p:nvSpPr>
        <p:spPr bwMode="auto">
          <a:xfrm>
            <a:off x="239185" y="296863"/>
            <a:ext cx="1085003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uk-UA" sz="3200" b="1" dirty="0">
                <a:solidFill>
                  <a:srgbClr val="000000"/>
                </a:solidFill>
                <a:latin typeface="Times New Roman" charset="0"/>
                <a:cs typeface="Times New Roman" charset="0"/>
              </a:rPr>
              <a:t>Призначення та проведення МПКП</a:t>
            </a:r>
            <a:endParaRPr lang="uk-UA" sz="3200" dirty="0">
              <a:solidFill>
                <a:srgbClr val="000000"/>
              </a:solidFill>
              <a:latin typeface="Times New Roman" charset="0"/>
              <a:cs typeface="Times New Roman" charset="0"/>
            </a:endParaRPr>
          </a:p>
        </p:txBody>
      </p:sp>
    </p:spTree>
    <p:extLst>
      <p:ext uri="{BB962C8B-B14F-4D97-AF65-F5344CB8AC3E}">
        <p14:creationId xmlns:p14="http://schemas.microsoft.com/office/powerpoint/2010/main" val="244664266"/>
      </p:ext>
    </p:extLst>
  </p:cSld>
  <p:clrMapOvr>
    <a:masterClrMapping/>
  </p:clrMapOvr>
</p:sld>
</file>

<file path=ppt/theme/theme1.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Настроювані 13">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3288</TotalTime>
  <Words>1390</Words>
  <Application>Microsoft Office PowerPoint</Application>
  <PresentationFormat>Широкоэкранный</PresentationFormat>
  <Paragraphs>97</Paragraphs>
  <Slides>11</Slides>
  <Notes>11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Tahoma</vt:lpstr>
      <vt:lpstr>Times New Roman</vt:lpstr>
      <vt:lpstr>Тема Office</vt:lpstr>
      <vt:lpstr>Організація медичної допомоги при ускладненні перебігу вагітності та ВІЛ-інфекції </vt:lpstr>
      <vt:lpstr>Акушерські ускладнення</vt:lpstr>
      <vt:lpstr>Презентация PowerPoint</vt:lpstr>
      <vt:lpstr>  Організація пологової допомоги та ППМД - жінці з встановленим ВІЛ-позитивним статусом та її дитині (п. 2.2.7)</vt:lpstr>
      <vt:lpstr> Організація пологової допомоги жінці з невідомим ВІЛ-статусом та  її дитині (п. 2.2.8)</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ok</dc:creator>
  <cp:lastModifiedBy>User</cp:lastModifiedBy>
  <cp:revision>73</cp:revision>
  <dcterms:created xsi:type="dcterms:W3CDTF">2014-10-28T18:38:25Z</dcterms:created>
  <dcterms:modified xsi:type="dcterms:W3CDTF">2023-09-14T16:36:42Z</dcterms:modified>
</cp:coreProperties>
</file>