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6000" b="-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20.09.2023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0"/>
            <a:ext cx="7772400" cy="1470025"/>
          </a:xfrm>
        </p:spPr>
        <p:txBody>
          <a:bodyPr/>
          <a:lstStyle/>
          <a:p>
            <a:pPr algn="l" rtl="0"/>
            <a:r>
              <a:rPr lang="ru-RU" dirty="0" err="1" smtClean="0">
                <a:solidFill>
                  <a:schemeClr val="bg1"/>
                </a:solidFill>
                <a:latin typeface="Times New Roman" pitchFamily="18" charset="0"/>
                <a:cs typeface="Times New Roman" pitchFamily="18" charset="0"/>
              </a:rPr>
              <a:t>Антиретровірусна</a:t>
            </a:r>
            <a:r>
              <a:rPr lang="ru-RU" dirty="0" smtClean="0">
                <a:solidFill>
                  <a:schemeClr val="bg1"/>
                </a:solidFill>
                <a:latin typeface="Times New Roman" pitchFamily="18" charset="0"/>
                <a:cs typeface="Times New Roman" pitchFamily="18" charset="0"/>
              </a:rPr>
              <a:t>терапія</a:t>
            </a:r>
            <a:endParaRPr lang="ru-RU" dirty="0">
              <a:solidFill>
                <a:schemeClr val="bg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85292" y="1124744"/>
            <a:ext cx="8568952" cy="5472608"/>
          </a:xfrm>
        </p:spPr>
        <p:txBody>
          <a:bodyPr>
            <a:noAutofit/>
          </a:bodyPr>
          <a:lstStyle/>
          <a:p>
            <a:pPr algn="just" rtl="0"/>
            <a:r>
              <a:rPr lang="ru-RU" sz="2400" dirty="0" smtClean="0">
                <a:solidFill>
                  <a:schemeClr val="bg1"/>
                </a:solidFill>
                <a:latin typeface="Times New Roman" pitchFamily="18" charset="0"/>
                <a:cs typeface="Times New Roman" pitchFamily="18" charset="0"/>
              </a:rPr>
              <a:t>Лікування ВІЛ-інфекції сьогодні залишається серйозною проблемою для медицини, хоча певні позитивні зрушення в її вирішенні все ж таки є. На даний момент ще не існує ліків, які б дозволили досягти повного лікування від ВІЛ. Однак існують засоби, що гальмують розмноження вірусу, що дозволяє збільшити тривалість життя хворого і зробити його незаразним. </a:t>
            </a:r>
            <a:endParaRPr lang="ru-RU" sz="2400" dirty="0" smtClean="0">
              <a:solidFill>
                <a:schemeClr val="bg1"/>
              </a:solidFill>
              <a:latin typeface="Times New Roman" pitchFamily="18" charset="0"/>
              <a:cs typeface="Times New Roman" pitchFamily="18" charset="0"/>
            </a:endParaRPr>
          </a:p>
          <a:p>
            <a:pPr algn="just" rtl="0"/>
            <a:r>
              <a:rPr lang="ru-RU" sz="2400" b="1" dirty="0" smtClean="0">
                <a:solidFill>
                  <a:schemeClr val="bg1"/>
                </a:solidFill>
                <a:latin typeface="Times New Roman" pitchFamily="18" charset="0"/>
                <a:cs typeface="Times New Roman" pitchFamily="18" charset="0"/>
              </a:rPr>
              <a:t>ВААРТ </a:t>
            </a:r>
            <a:r>
              <a:rPr lang="ru-RU" sz="2400" b="1" dirty="0" smtClean="0">
                <a:solidFill>
                  <a:schemeClr val="bg1"/>
                </a:solidFill>
                <a:latin typeface="Times New Roman" pitchFamily="18" charset="0"/>
                <a:cs typeface="Times New Roman" pitchFamily="18" charset="0"/>
              </a:rPr>
              <a:t>- </a:t>
            </a:r>
            <a:r>
              <a:rPr lang="ru-RU" sz="2400" b="1" dirty="0" err="1" smtClean="0">
                <a:solidFill>
                  <a:schemeClr val="bg1"/>
                </a:solidFill>
                <a:latin typeface="Times New Roman" pitchFamily="18" charset="0"/>
                <a:cs typeface="Times New Roman" pitchFamily="18" charset="0"/>
              </a:rPr>
              <a:t>високоактивнийантиретровірусноютерапії</a:t>
            </a:r>
            <a:r>
              <a:rPr lang="ru-RU" sz="2400" dirty="0" smtClean="0">
                <a:solidFill>
                  <a:schemeClr val="bg1"/>
                </a:solidFill>
                <a:latin typeface="Times New Roman" pitchFamily="18" charset="0"/>
                <a:cs typeface="Times New Roman" pitchFamily="18" charset="0"/>
              </a:rPr>
              <a:t>.</a:t>
            </a:r>
          </a:p>
          <a:p>
            <a:pPr algn="just" rtl="0"/>
            <a:r>
              <a:rPr lang="ru-RU" sz="2400" b="1" dirty="0" smtClean="0">
                <a:solidFill>
                  <a:schemeClr val="bg1"/>
                </a:solidFill>
                <a:latin typeface="Times New Roman" pitchFamily="18" charset="0"/>
                <a:cs typeface="Times New Roman" pitchFamily="18" charset="0"/>
              </a:rPr>
              <a:t>Високоактивна</a:t>
            </a:r>
            <a:r>
              <a:rPr lang="ru-RU" sz="2400" b="1" dirty="0" err="1" smtClean="0">
                <a:solidFill>
                  <a:schemeClr val="bg1"/>
                </a:solidFill>
                <a:latin typeface="Times New Roman" pitchFamily="18" charset="0"/>
                <a:cs typeface="Times New Roman" pitchFamily="18" charset="0"/>
              </a:rPr>
              <a:t>антиретровірусна</a:t>
            </a:r>
            <a:r>
              <a:rPr lang="ru-RU" sz="2400" b="1" dirty="0" smtClean="0">
                <a:solidFill>
                  <a:schemeClr val="bg1"/>
                </a:solidFill>
                <a:latin typeface="Times New Roman" pitchFamily="18" charset="0"/>
                <a:cs typeface="Times New Roman" pitchFamily="18" charset="0"/>
              </a:rPr>
              <a:t>терапія (ВААРТ)</a:t>
            </a:r>
            <a:r>
              <a:rPr lang="ru-RU" sz="2400" dirty="0" smtClean="0">
                <a:solidFill>
                  <a:schemeClr val="bg1"/>
                </a:solidFill>
                <a:latin typeface="Times New Roman" pitchFamily="18" charset="0"/>
                <a:cs typeface="Times New Roman" pitchFamily="18" charset="0"/>
              </a:rPr>
              <a:t>- методика терапії ВІЛ-інфекції, яка полягає у прийомі 3-4 медикаментозних препаратів. За допомогою ВААРТ багато ВІЛ-інфікованих людей можуть вести природний спосіб життя. Згідно з дослідженнями американських та канадських вчених, тривалість життя ВІЛ-інфікованих при отриманні ВААРТ може становити до 60-70 років.</a:t>
            </a:r>
            <a:endParaRPr lang="ru-RU" sz="2400" dirty="0">
              <a:solidFill>
                <a:schemeClr val="bg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rtl="0"/>
            <a:r>
              <a:rPr lang="ru-RU" sz="5400" dirty="0" smtClean="0">
                <a:solidFill>
                  <a:schemeClr val="bg1"/>
                </a:solidFill>
                <a:latin typeface="Times New Roman" pitchFamily="18" charset="0"/>
                <a:cs typeface="Times New Roman" pitchFamily="18" charset="0"/>
              </a:rPr>
              <a:t>Цілі</a:t>
            </a:r>
            <a:endParaRPr lang="ru-RU" sz="5400"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62500" lnSpcReduction="20000"/>
          </a:bodyPr>
          <a:lstStyle/>
          <a:p>
            <a:pPr algn="just" rtl="0"/>
            <a:r>
              <a:rPr lang="ru-RU" sz="3800" b="1" dirty="0" smtClean="0">
                <a:solidFill>
                  <a:schemeClr val="bg1"/>
                </a:solidFill>
                <a:latin typeface="Times New Roman" pitchFamily="18" charset="0"/>
                <a:cs typeface="Times New Roman" pitchFamily="18" charset="0"/>
              </a:rPr>
              <a:t>Вірусологічна</a:t>
            </a:r>
            <a:r>
              <a:rPr lang="ru-RU" dirty="0" smtClean="0">
                <a:solidFill>
                  <a:schemeClr val="bg1"/>
                </a:solidFill>
                <a:latin typeface="Times New Roman" pitchFamily="18" charset="0"/>
                <a:cs typeface="Times New Roman" pitchFamily="18" charset="0"/>
              </a:rPr>
              <a:t>- Основна мета полягає в тому, щоб зупинити відтворення вірусу в організмі. Показником цього є зниження вірусного навантаження за 4 тижні більш ніж у 10 разів, до менше 20-50 копій/мл за 16-24 тижнів, утримання її на цьому рівні якомога довше.</a:t>
            </a:r>
          </a:p>
          <a:p>
            <a:pPr algn="just" rtl="0"/>
            <a:r>
              <a:rPr lang="ru-RU" sz="3800" b="1" dirty="0" smtClean="0">
                <a:solidFill>
                  <a:schemeClr val="bg1"/>
                </a:solidFill>
                <a:latin typeface="Times New Roman" pitchFamily="18" charset="0"/>
                <a:cs typeface="Times New Roman" pitchFamily="18" charset="0"/>
              </a:rPr>
              <a:t>Імунологічна</a:t>
            </a:r>
            <a:r>
              <a:rPr lang="ru-RU" sz="3800"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Відновити стан імунної системи. Коли вірусне навантаження різко знижується, організм отримує можливість поступово відновити кількість CD4-лімфоцитів і відповідно адекватну імунну відповідь.</a:t>
            </a:r>
          </a:p>
          <a:p>
            <a:pPr algn="just" rtl="0"/>
            <a:r>
              <a:rPr lang="ru-RU" sz="3800" b="1" dirty="0" smtClean="0">
                <a:solidFill>
                  <a:schemeClr val="bg1"/>
                </a:solidFill>
                <a:latin typeface="Times New Roman" pitchFamily="18" charset="0"/>
                <a:cs typeface="Times New Roman" pitchFamily="18" charset="0"/>
              </a:rPr>
              <a:t>Клінічна</a:t>
            </a:r>
            <a:r>
              <a:rPr lang="ru-RU" dirty="0" smtClean="0">
                <a:solidFill>
                  <a:schemeClr val="bg1"/>
                </a:solidFill>
                <a:latin typeface="Times New Roman" pitchFamily="18" charset="0"/>
                <a:cs typeface="Times New Roman" pitchFamily="18" charset="0"/>
              </a:rPr>
              <a:t>- Збільшити тривалість і якість </a:t>
            </a:r>
            <a:r>
              <a:rPr lang="ru-RU" dirty="0" smtClean="0">
                <a:solidFill>
                  <a:schemeClr val="bg1"/>
                </a:solidFill>
                <a:latin typeface="Times New Roman" pitchFamily="18" charset="0"/>
                <a:cs typeface="Times New Roman" pitchFamily="18" charset="0"/>
              </a:rPr>
              <a:t>життя ВІЛ-позитивного</a:t>
            </a:r>
            <a:r>
              <a:rPr lang="ru-RU" dirty="0" smtClean="0">
                <a:solidFill>
                  <a:schemeClr val="bg1"/>
                </a:solidFill>
                <a:latin typeface="Times New Roman" pitchFamily="18" charset="0"/>
                <a:cs typeface="Times New Roman" pitchFamily="18" charset="0"/>
              </a:rPr>
              <a:t>. Прийом терапії здебільшого позбавляє людини </a:t>
            </a:r>
            <a:r>
              <a:rPr lang="ru-RU" dirty="0" smtClean="0">
                <a:solidFill>
                  <a:schemeClr val="bg1"/>
                </a:solidFill>
                <a:latin typeface="Times New Roman" pitchFamily="18" charset="0"/>
                <a:cs typeface="Times New Roman" pitchFamily="18" charset="0"/>
              </a:rPr>
              <a:t>розвитку СНІДу, </a:t>
            </a:r>
            <a:r>
              <a:rPr lang="ru-RU" dirty="0" smtClean="0">
                <a:solidFill>
                  <a:schemeClr val="bg1"/>
                </a:solidFill>
                <a:latin typeface="Times New Roman" pitchFamily="18" charset="0"/>
                <a:cs typeface="Times New Roman" pitchFamily="18" charset="0"/>
              </a:rPr>
              <a:t>отже, захворювання, які могли б погіршити його життя і навіть призвести до загибелі. Оскільки кількість вірусів у крові та тканинах різко зменшується, стає менш небезпечним незахищений статевий акт, а значить, і можливість зачати дитину.</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ru-RU" dirty="0" smtClean="0">
                <a:solidFill>
                  <a:schemeClr val="bg1"/>
                </a:solidFill>
                <a:latin typeface="Times New Roman" pitchFamily="18" charset="0"/>
                <a:cs typeface="Times New Roman" pitchFamily="18" charset="0"/>
              </a:rPr>
              <a:t>ПРИНЦИП ДІЇ</a:t>
            </a:r>
            <a:endParaRPr lang="ru-RU"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70000" lnSpcReduction="20000"/>
          </a:bodyPr>
          <a:lstStyle/>
          <a:p>
            <a:pPr algn="just" rtl="0">
              <a:buNone/>
            </a:pPr>
            <a:r>
              <a:rPr lang="ru-RU" dirty="0" smtClean="0">
                <a:solidFill>
                  <a:schemeClr val="bg1"/>
                </a:solidFill>
                <a:latin typeface="Times New Roman" pitchFamily="18" charset="0"/>
                <a:cs typeface="Times New Roman" pitchFamily="18" charset="0"/>
              </a:rPr>
              <a:t>Проблемою придушення ВІЛ його висока мутагенність, тобто. вірус має здатність змінювати свою РНК, виробляючи життєздатні мутації, навіть у неплідних умовах</a:t>
            </a:r>
            <a:r>
              <a:rPr lang="ru-RU" dirty="0" smtClean="0">
                <a:solidFill>
                  <a:schemeClr val="bg1"/>
                </a:solidFill>
                <a:latin typeface="Times New Roman" pitchFamily="18" charset="0"/>
                <a:cs typeface="Times New Roman" pitchFamily="18" charset="0"/>
              </a:rPr>
              <a:t>.</a:t>
            </a:r>
          </a:p>
          <a:p>
            <a:pPr algn="just" rtl="0">
              <a:buNone/>
            </a:pPr>
            <a:r>
              <a:rPr lang="ru-RU" b="1" dirty="0" smtClean="0">
                <a:solidFill>
                  <a:schemeClr val="bg1"/>
                </a:solidFill>
                <a:latin typeface="Times New Roman" pitchFamily="18" charset="0"/>
                <a:cs typeface="Times New Roman" pitchFamily="18" charset="0"/>
              </a:rPr>
              <a:t>Основним </a:t>
            </a:r>
            <a:r>
              <a:rPr lang="ru-RU" b="1" dirty="0" smtClean="0">
                <a:solidFill>
                  <a:schemeClr val="bg1"/>
                </a:solidFill>
                <a:latin typeface="Times New Roman" pitchFamily="18" charset="0"/>
                <a:cs typeface="Times New Roman" pitchFamily="18" charset="0"/>
              </a:rPr>
              <a:t>принципом </a:t>
            </a:r>
            <a:r>
              <a:rPr lang="ru-RU" b="1" dirty="0" smtClean="0">
                <a:solidFill>
                  <a:schemeClr val="bg1"/>
                </a:solidFill>
                <a:latin typeface="Times New Roman" pitchFamily="18" charset="0"/>
                <a:cs typeface="Times New Roman" pitchFamily="18" charset="0"/>
              </a:rPr>
              <a:t>ВААРТ </a:t>
            </a:r>
            <a:r>
              <a:rPr lang="ru-RU" dirty="0" smtClean="0">
                <a:solidFill>
                  <a:schemeClr val="bg1"/>
                </a:solidFill>
                <a:latin typeface="Times New Roman" pitchFamily="18" charset="0"/>
                <a:cs typeface="Times New Roman" pitchFamily="18" charset="0"/>
              </a:rPr>
              <a:t>є </a:t>
            </a:r>
            <a:r>
              <a:rPr lang="ru-RU" dirty="0" smtClean="0">
                <a:solidFill>
                  <a:schemeClr val="bg1"/>
                </a:solidFill>
                <a:latin typeface="Times New Roman" pitchFamily="18" charset="0"/>
                <a:cs typeface="Times New Roman" pitchFamily="18" charset="0"/>
              </a:rPr>
              <a:t>методика застосування 3-4 медикаментозних препаратів одночасно задля придушення певної стадії розвитку вірусу. </a:t>
            </a:r>
            <a:endParaRPr lang="ru-RU" dirty="0" smtClean="0">
              <a:solidFill>
                <a:schemeClr val="bg1"/>
              </a:solidFill>
              <a:latin typeface="Times New Roman" pitchFamily="18" charset="0"/>
              <a:cs typeface="Times New Roman" pitchFamily="18" charset="0"/>
            </a:endParaRPr>
          </a:p>
          <a:p>
            <a:pPr algn="just" rtl="0">
              <a:buNone/>
            </a:pPr>
            <a:r>
              <a:rPr lang="ru-RU" dirty="0" smtClean="0">
                <a:solidFill>
                  <a:schemeClr val="bg1"/>
                </a:solidFill>
                <a:latin typeface="Times New Roman" pitchFamily="18" charset="0"/>
                <a:cs typeface="Times New Roman" pitchFamily="18" charset="0"/>
              </a:rPr>
              <a:t>До </a:t>
            </a:r>
            <a:r>
              <a:rPr lang="ru-RU" dirty="0" smtClean="0">
                <a:solidFill>
                  <a:schemeClr val="bg1"/>
                </a:solidFill>
                <a:latin typeface="Times New Roman" pitchFamily="18" charset="0"/>
                <a:cs typeface="Times New Roman" pitchFamily="18" charset="0"/>
              </a:rPr>
              <a:t>розробки терапії застосовувався лише один </a:t>
            </a:r>
            <a:r>
              <a:rPr lang="ru-RU" dirty="0" smtClean="0">
                <a:solidFill>
                  <a:schemeClr val="bg1"/>
                </a:solidFill>
                <a:latin typeface="Times New Roman" pitchFamily="18" charset="0"/>
                <a:cs typeface="Times New Roman" pitchFamily="18" charset="0"/>
              </a:rPr>
              <a:t>препарат-</a:t>
            </a:r>
            <a:r>
              <a:rPr lang="ru-RU" b="1" dirty="0" err="1" smtClean="0">
                <a:solidFill>
                  <a:schemeClr val="bg1"/>
                </a:solidFill>
                <a:latin typeface="Times New Roman" pitchFamily="18" charset="0"/>
                <a:cs typeface="Times New Roman" pitchFamily="18" charset="0"/>
              </a:rPr>
              <a:t>зидовудін</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до </a:t>
            </a:r>
            <a:r>
              <a:rPr lang="ru-RU" dirty="0" smtClean="0">
                <a:solidFill>
                  <a:schemeClr val="bg1"/>
                </a:solidFill>
                <a:latin typeface="Times New Roman" pitchFamily="18" charset="0"/>
                <a:cs typeface="Times New Roman" pitchFamily="18" charset="0"/>
              </a:rPr>
              <a:t>якого вірус швидко адаптується, зменшуючи </a:t>
            </a:r>
            <a:r>
              <a:rPr lang="ru-RU" dirty="0" err="1" smtClean="0">
                <a:solidFill>
                  <a:schemeClr val="bg1"/>
                </a:solidFill>
                <a:latin typeface="Times New Roman" pitchFamily="18" charset="0"/>
                <a:cs typeface="Times New Roman" pitchFamily="18" charset="0"/>
              </a:rPr>
              <a:t>дії</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препарату.</a:t>
            </a:r>
          </a:p>
          <a:p>
            <a:pPr algn="just" rtl="0">
              <a:buNone/>
            </a:pP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Застосування 3-4 препаратів призводить до ефективного придушення в організмі людини вірусу, його мутагенних форм, що утворюються під час хвороби. Комбінація медикаментозних препаратів збирається із 3-4 компонентів – інгібіторів (так званих «гальм» мутації вірусу).</a:t>
            </a:r>
          </a:p>
          <a:p>
            <a:pPr algn="l" rtl="0"/>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580926"/>
          </a:xfrm>
        </p:spPr>
        <p:txBody>
          <a:bodyPr>
            <a:normAutofit/>
          </a:bodyPr>
          <a:lstStyle/>
          <a:p>
            <a:pPr rtl="0"/>
            <a:r>
              <a:rPr lang="ru-RU" sz="2400" b="1" dirty="0" smtClean="0">
                <a:solidFill>
                  <a:schemeClr val="bg1"/>
                </a:solidFill>
                <a:latin typeface="Times New Roman" pitchFamily="18" charset="0"/>
                <a:cs typeface="Times New Roman" pitchFamily="18" charset="0"/>
              </a:rPr>
              <a:t>За своєю дією ці компоненти поділяються на </a:t>
            </a:r>
            <a:r>
              <a:rPr lang="ru-RU" sz="2400" b="1" dirty="0" smtClean="0">
                <a:solidFill>
                  <a:schemeClr val="bg1"/>
                </a:solidFill>
                <a:latin typeface="Times New Roman" pitchFamily="18" charset="0"/>
                <a:cs typeface="Times New Roman" pitchFamily="18" charset="0"/>
              </a:rPr>
              <a:t>:</a:t>
            </a:r>
            <a:endParaRPr lang="ru-RU" sz="2400" b="1"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764704"/>
            <a:ext cx="8229600" cy="5904656"/>
          </a:xfrm>
        </p:spPr>
        <p:txBody>
          <a:bodyPr>
            <a:normAutofit fontScale="25000" lnSpcReduction="20000"/>
          </a:bodyPr>
          <a:lstStyle/>
          <a:p>
            <a:pPr algn="just" rtl="0"/>
            <a:r>
              <a:rPr lang="ru-RU" sz="6400" b="1" dirty="0" smtClean="0">
                <a:solidFill>
                  <a:schemeClr val="bg1"/>
                </a:solidFill>
                <a:latin typeface="Times New Roman" pitchFamily="18" charset="0"/>
                <a:cs typeface="Times New Roman" pitchFamily="18" charset="0"/>
              </a:rPr>
              <a:t>Інгібітори зворотної транскриптази</a:t>
            </a:r>
            <a:r>
              <a:rPr lang="ru-RU" sz="6400" dirty="0" smtClean="0">
                <a:solidFill>
                  <a:schemeClr val="bg1"/>
                </a:solidFill>
                <a:latin typeface="Times New Roman" pitchFamily="18" charset="0"/>
                <a:cs typeface="Times New Roman" pitchFamily="18" charset="0"/>
              </a:rPr>
              <a:t>. ДНК, що будується з нуклеотидів, які у свою чергу, утворюються з </a:t>
            </a:r>
            <a:r>
              <a:rPr lang="ru-RU" sz="6400" dirty="0" err="1" smtClean="0">
                <a:solidFill>
                  <a:schemeClr val="bg1"/>
                </a:solidFill>
                <a:latin typeface="Times New Roman" pitchFamily="18" charset="0"/>
                <a:cs typeface="Times New Roman" pitchFamily="18" charset="0"/>
              </a:rPr>
              <a:t>нуклеозидів</a:t>
            </a:r>
            <a:r>
              <a:rPr lang="ru-RU" sz="6400" dirty="0" smtClean="0">
                <a:solidFill>
                  <a:schemeClr val="bg1"/>
                </a:solidFill>
                <a:latin typeface="Times New Roman" pitchFamily="18" charset="0"/>
                <a:cs typeface="Times New Roman" pitchFamily="18" charset="0"/>
              </a:rPr>
              <a:t>. </a:t>
            </a:r>
            <a:r>
              <a:rPr lang="ru-RU" sz="6400" dirty="0" err="1" smtClean="0">
                <a:solidFill>
                  <a:schemeClr val="bg1"/>
                </a:solidFill>
                <a:latin typeface="Times New Roman" pitchFamily="18" charset="0"/>
                <a:cs typeface="Times New Roman" pitchFamily="18" charset="0"/>
              </a:rPr>
              <a:t>Нуклеозидні</a:t>
            </a:r>
            <a:r>
              <a:rPr lang="ru-RU" sz="6400" dirty="0" smtClean="0">
                <a:solidFill>
                  <a:schemeClr val="bg1"/>
                </a:solidFill>
                <a:latin typeface="Times New Roman" pitchFamily="18" charset="0"/>
                <a:cs typeface="Times New Roman" pitchFamily="18" charset="0"/>
              </a:rPr>
              <a:t> </a:t>
            </a:r>
            <a:r>
              <a:rPr lang="ru-RU" sz="6400" dirty="0" err="1" smtClean="0">
                <a:solidFill>
                  <a:schemeClr val="bg1"/>
                </a:solidFill>
                <a:latin typeface="Times New Roman" pitchFamily="18" charset="0"/>
                <a:cs typeface="Times New Roman" pitchFamily="18" charset="0"/>
              </a:rPr>
              <a:t>інгібітори</a:t>
            </a:r>
            <a:r>
              <a:rPr lang="ru-RU" sz="6400" dirty="0" smtClean="0">
                <a:solidFill>
                  <a:schemeClr val="bg1"/>
                </a:solidFill>
                <a:latin typeface="Times New Roman" pitchFamily="18" charset="0"/>
                <a:cs typeface="Times New Roman" pitchFamily="18" charset="0"/>
              </a:rPr>
              <a:t> </a:t>
            </a:r>
            <a:r>
              <a:rPr lang="ru-RU" sz="6400" dirty="0" smtClean="0">
                <a:solidFill>
                  <a:schemeClr val="bg1"/>
                </a:solidFill>
                <a:latin typeface="Times New Roman" pitchFamily="18" charset="0"/>
                <a:cs typeface="Times New Roman" pitchFamily="18" charset="0"/>
              </a:rPr>
              <a:t>постачають неправильний будівельний матеріал для ДНК вірусу. Ці інгібітори бувають:</a:t>
            </a:r>
          </a:p>
          <a:p>
            <a:pPr lvl="1" algn="just" rtl="0"/>
            <a:r>
              <a:rPr lang="ru-RU" sz="6400" b="1" dirty="0" err="1" smtClean="0">
                <a:solidFill>
                  <a:schemeClr val="bg1"/>
                </a:solidFill>
                <a:latin typeface="Times New Roman" pitchFamily="18" charset="0"/>
                <a:cs typeface="Times New Roman" pitchFamily="18" charset="0"/>
              </a:rPr>
              <a:t>Нуклеозидними</a:t>
            </a:r>
            <a:r>
              <a:rPr lang="ru-RU" sz="6400" b="1" dirty="0" smtClean="0">
                <a:solidFill>
                  <a:schemeClr val="bg1"/>
                </a:solidFill>
                <a:latin typeface="Times New Roman" pitchFamily="18" charset="0"/>
                <a:cs typeface="Times New Roman" pitchFamily="18" charset="0"/>
              </a:rPr>
              <a:t> (</a:t>
            </a:r>
            <a:r>
              <a:rPr lang="ru-RU" sz="6400" b="1" dirty="0" smtClean="0">
                <a:solidFill>
                  <a:schemeClr val="bg1"/>
                </a:solidFill>
                <a:latin typeface="Times New Roman" pitchFamily="18" charset="0"/>
                <a:cs typeface="Times New Roman" pitchFamily="18" charset="0"/>
              </a:rPr>
              <a:t>НДПТ)</a:t>
            </a:r>
            <a:r>
              <a:rPr lang="ru-RU" sz="6400" dirty="0" smtClean="0">
                <a:solidFill>
                  <a:schemeClr val="bg1"/>
                </a:solidFill>
                <a:latin typeface="Times New Roman" pitchFamily="18" charset="0"/>
                <a:cs typeface="Times New Roman" pitchFamily="18" charset="0"/>
              </a:rPr>
              <a:t>– засновані на придушенні зворотної транскриптази;</a:t>
            </a:r>
          </a:p>
          <a:p>
            <a:pPr lvl="1" algn="just" rtl="0"/>
            <a:r>
              <a:rPr lang="ru-RU" sz="6400" b="1" dirty="0" err="1" smtClean="0">
                <a:solidFill>
                  <a:schemeClr val="bg1"/>
                </a:solidFill>
                <a:latin typeface="Times New Roman" pitchFamily="18" charset="0"/>
                <a:cs typeface="Times New Roman" pitchFamily="18" charset="0"/>
              </a:rPr>
              <a:t>Ненуклеозидні</a:t>
            </a:r>
            <a:r>
              <a:rPr lang="ru-RU" sz="6400" b="1" dirty="0" smtClean="0">
                <a:solidFill>
                  <a:schemeClr val="bg1"/>
                </a:solidFill>
                <a:latin typeface="Times New Roman" pitchFamily="18" charset="0"/>
                <a:cs typeface="Times New Roman" pitchFamily="18" charset="0"/>
              </a:rPr>
              <a:t> (</a:t>
            </a:r>
            <a:r>
              <a:rPr lang="ru-RU" sz="6400" b="1" dirty="0" smtClean="0">
                <a:solidFill>
                  <a:schemeClr val="bg1"/>
                </a:solidFill>
                <a:latin typeface="Times New Roman" pitchFamily="18" charset="0"/>
                <a:cs typeface="Times New Roman" pitchFamily="18" charset="0"/>
              </a:rPr>
              <a:t>ННІОТ)</a:t>
            </a:r>
            <a:r>
              <a:rPr lang="ru-RU" sz="6400" dirty="0" smtClean="0">
                <a:solidFill>
                  <a:schemeClr val="bg1"/>
                </a:solidFill>
                <a:latin typeface="Times New Roman" pitchFamily="18" charset="0"/>
                <a:cs typeface="Times New Roman" pitchFamily="18" charset="0"/>
              </a:rPr>
              <a:t>– засновані на вплив на зворотну транскриптазу.</a:t>
            </a:r>
          </a:p>
          <a:p>
            <a:pPr lvl="1" algn="just" rtl="0"/>
            <a:endParaRPr lang="ru-RU" sz="6400" dirty="0" smtClean="0">
              <a:solidFill>
                <a:schemeClr val="bg1"/>
              </a:solidFill>
              <a:latin typeface="Times New Roman" pitchFamily="18" charset="0"/>
              <a:cs typeface="Times New Roman" pitchFamily="18" charset="0"/>
            </a:endParaRPr>
          </a:p>
          <a:p>
            <a:pPr algn="just" rtl="0"/>
            <a:r>
              <a:rPr lang="ru-RU" sz="6400" b="1" dirty="0" smtClean="0">
                <a:solidFill>
                  <a:schemeClr val="bg1"/>
                </a:solidFill>
                <a:latin typeface="Times New Roman" pitchFamily="18" charset="0"/>
                <a:cs typeface="Times New Roman" pitchFamily="18" charset="0"/>
              </a:rPr>
              <a:t>Інгібітори протеази (ІП)</a:t>
            </a:r>
            <a:r>
              <a:rPr lang="ru-RU" sz="6400" dirty="0" smtClean="0">
                <a:solidFill>
                  <a:schemeClr val="bg1"/>
                </a:solidFill>
                <a:latin typeface="Times New Roman" pitchFamily="18" charset="0"/>
                <a:cs typeface="Times New Roman" pitchFamily="18" charset="0"/>
              </a:rPr>
              <a:t>. Заражена вірусом клітина виробляє матеріал для розмноження нових вірусів як білкового ланцюжка. Для утворення нових вірусів цей ланцюжок повинен ділитися на частини, які будуть надалі новими вірусами, за допомогою речовини, званої протеазою. Інгібітори протеази перешкоджають цьому розмноженню.</a:t>
            </a:r>
          </a:p>
          <a:p>
            <a:pPr algn="just" rtl="0"/>
            <a:endParaRPr lang="ru-RU" sz="6400" dirty="0" smtClean="0">
              <a:solidFill>
                <a:schemeClr val="bg1"/>
              </a:solidFill>
              <a:latin typeface="Times New Roman" pitchFamily="18" charset="0"/>
              <a:cs typeface="Times New Roman" pitchFamily="18" charset="0"/>
            </a:endParaRPr>
          </a:p>
          <a:p>
            <a:pPr algn="just" rtl="0"/>
            <a:r>
              <a:rPr lang="ru-RU" sz="6400" b="1" dirty="0" err="1" smtClean="0">
                <a:solidFill>
                  <a:schemeClr val="bg1"/>
                </a:solidFill>
                <a:latin typeface="Times New Roman" pitchFamily="18" charset="0"/>
                <a:cs typeface="Times New Roman" pitchFamily="18" charset="0"/>
              </a:rPr>
              <a:t>Інгібіториінтегрази</a:t>
            </a:r>
            <a:r>
              <a:rPr lang="ru-RU" sz="6400" b="1" dirty="0" smtClean="0">
                <a:solidFill>
                  <a:schemeClr val="bg1"/>
                </a:solidFill>
                <a:latin typeface="Times New Roman" pitchFamily="18" charset="0"/>
                <a:cs typeface="Times New Roman" pitchFamily="18" charset="0"/>
              </a:rPr>
              <a:t> (</a:t>
            </a:r>
            <a:r>
              <a:rPr lang="ru-RU" sz="6400" b="1" dirty="0" smtClean="0">
                <a:solidFill>
                  <a:schemeClr val="bg1"/>
                </a:solidFill>
                <a:latin typeface="Times New Roman" pitchFamily="18" charset="0"/>
                <a:cs typeface="Times New Roman" pitchFamily="18" charset="0"/>
              </a:rPr>
              <a:t>ІІ)</a:t>
            </a:r>
            <a:r>
              <a:rPr lang="ru-RU" sz="6400" dirty="0" smtClean="0">
                <a:solidFill>
                  <a:schemeClr val="bg1"/>
                </a:solidFill>
                <a:latin typeface="Times New Roman" pitchFamily="18" charset="0"/>
                <a:cs typeface="Times New Roman" pitchFamily="18" charset="0"/>
              </a:rPr>
              <a:t>. Для виробництва білка, необхідного вірусу, вірусної ДНК необхідно впровадитись у ядро ​​здорової клітини. Цьому впровадженню вірусу </a:t>
            </a:r>
            <a:r>
              <a:rPr lang="ru-RU" sz="6400" dirty="0" err="1" smtClean="0">
                <a:solidFill>
                  <a:schemeClr val="bg1"/>
                </a:solidFill>
                <a:latin typeface="Times New Roman" pitchFamily="18" charset="0"/>
                <a:cs typeface="Times New Roman" pitchFamily="18" charset="0"/>
              </a:rPr>
              <a:t>допомагає</a:t>
            </a:r>
            <a:r>
              <a:rPr lang="ru-RU" sz="6400" dirty="0" smtClean="0">
                <a:solidFill>
                  <a:schemeClr val="bg1"/>
                </a:solidFill>
                <a:latin typeface="Times New Roman" pitchFamily="18" charset="0"/>
                <a:cs typeface="Times New Roman" pitchFamily="18" charset="0"/>
              </a:rPr>
              <a:t> </a:t>
            </a:r>
            <a:r>
              <a:rPr lang="ru-RU" sz="6400" dirty="0" smtClean="0">
                <a:solidFill>
                  <a:schemeClr val="bg1"/>
                </a:solidFill>
                <a:latin typeface="Times New Roman" pitchFamily="18" charset="0"/>
                <a:cs typeface="Times New Roman" pitchFamily="18" charset="0"/>
              </a:rPr>
              <a:t>речовин-</a:t>
            </a:r>
            <a:r>
              <a:rPr lang="ru-RU" sz="6400" dirty="0" err="1" smtClean="0">
                <a:solidFill>
                  <a:schemeClr val="bg1"/>
                </a:solidFill>
                <a:latin typeface="Times New Roman" pitchFamily="18" charset="0"/>
                <a:cs typeface="Times New Roman" pitchFamily="18" charset="0"/>
              </a:rPr>
              <a:t>інтеграза</a:t>
            </a:r>
            <a:r>
              <a:rPr lang="ru-RU" sz="6400" dirty="0" smtClean="0">
                <a:solidFill>
                  <a:schemeClr val="bg1"/>
                </a:solidFill>
                <a:latin typeface="Times New Roman" pitchFamily="18" charset="0"/>
                <a:cs typeface="Times New Roman" pitchFamily="18" charset="0"/>
              </a:rPr>
              <a:t>. </a:t>
            </a:r>
            <a:r>
              <a:rPr lang="ru-RU" sz="6400" dirty="0" err="1" smtClean="0">
                <a:solidFill>
                  <a:schemeClr val="bg1"/>
                </a:solidFill>
                <a:latin typeface="Times New Roman" pitchFamily="18" charset="0"/>
                <a:cs typeface="Times New Roman" pitchFamily="18" charset="0"/>
              </a:rPr>
              <a:t>Інгібітори</a:t>
            </a:r>
            <a:r>
              <a:rPr lang="ru-RU" sz="6400" dirty="0" smtClean="0">
                <a:solidFill>
                  <a:schemeClr val="bg1"/>
                </a:solidFill>
                <a:latin typeface="Times New Roman" pitchFamily="18" charset="0"/>
                <a:cs typeface="Times New Roman" pitchFamily="18" charset="0"/>
              </a:rPr>
              <a:t> </a:t>
            </a:r>
            <a:r>
              <a:rPr lang="ru-RU" sz="6400" dirty="0" err="1" smtClean="0">
                <a:solidFill>
                  <a:schemeClr val="bg1"/>
                </a:solidFill>
                <a:latin typeface="Times New Roman" pitchFamily="18" charset="0"/>
                <a:cs typeface="Times New Roman" pitchFamily="18" charset="0"/>
              </a:rPr>
              <a:t>інтегрази</a:t>
            </a:r>
            <a:r>
              <a:rPr lang="ru-RU" sz="6400" dirty="0" smtClean="0">
                <a:solidFill>
                  <a:schemeClr val="bg1"/>
                </a:solidFill>
                <a:latin typeface="Times New Roman" pitchFamily="18" charset="0"/>
                <a:cs typeface="Times New Roman" pitchFamily="18" charset="0"/>
              </a:rPr>
              <a:t> </a:t>
            </a:r>
            <a:r>
              <a:rPr lang="ru-RU" sz="6400" dirty="0" err="1" smtClean="0">
                <a:solidFill>
                  <a:schemeClr val="bg1"/>
                </a:solidFill>
                <a:latin typeface="Times New Roman" pitchFamily="18" charset="0"/>
                <a:cs typeface="Times New Roman" pitchFamily="18" charset="0"/>
              </a:rPr>
              <a:t>протидіють</a:t>
            </a:r>
            <a:r>
              <a:rPr lang="ru-RU" sz="6400" dirty="0" smtClean="0">
                <a:solidFill>
                  <a:schemeClr val="bg1"/>
                </a:solidFill>
                <a:latin typeface="Times New Roman" pitchFamily="18" charset="0"/>
                <a:cs typeface="Times New Roman" pitchFamily="18" charset="0"/>
              </a:rPr>
              <a:t> </a:t>
            </a:r>
            <a:r>
              <a:rPr lang="ru-RU" sz="6400" dirty="0" smtClean="0">
                <a:solidFill>
                  <a:schemeClr val="bg1"/>
                </a:solidFill>
                <a:latin typeface="Times New Roman" pitchFamily="18" charset="0"/>
                <a:cs typeface="Times New Roman" pitchFamily="18" charset="0"/>
              </a:rPr>
              <a:t>впровадженню вірусної ДНК у ДНК здорової клітини людини.</a:t>
            </a:r>
          </a:p>
          <a:p>
            <a:pPr algn="just" rtl="0"/>
            <a:endParaRPr lang="ru-RU" sz="6400" dirty="0" smtClean="0">
              <a:solidFill>
                <a:schemeClr val="bg1"/>
              </a:solidFill>
              <a:latin typeface="Times New Roman" pitchFamily="18" charset="0"/>
              <a:cs typeface="Times New Roman" pitchFamily="18" charset="0"/>
            </a:endParaRPr>
          </a:p>
          <a:p>
            <a:pPr algn="just" rtl="0"/>
            <a:r>
              <a:rPr lang="ru-RU" sz="6400" b="1" dirty="0" smtClean="0">
                <a:solidFill>
                  <a:schemeClr val="bg1"/>
                </a:solidFill>
                <a:latin typeface="Times New Roman" pitchFamily="18" charset="0"/>
                <a:cs typeface="Times New Roman" pitchFamily="18" charset="0"/>
              </a:rPr>
              <a:t>Інгібітори злиття (ІВ)</a:t>
            </a:r>
            <a:r>
              <a:rPr lang="ru-RU" sz="6400" dirty="0" smtClean="0">
                <a:solidFill>
                  <a:schemeClr val="bg1"/>
                </a:solidFill>
                <a:latin typeface="Times New Roman" pitchFamily="18" charset="0"/>
                <a:cs typeface="Times New Roman" pitchFamily="18" charset="0"/>
              </a:rPr>
              <a:t>. На оболонці вірусу знаходяться речовини, що дозволяють йому прикріплюватись до ділянок здорової клітини імунної системи. Інгібітори злиття приєднуються до поверхні вірусу або здорової клітини та блокують завершальний етап проникнення вірусу в клітину.</a:t>
            </a:r>
          </a:p>
          <a:p>
            <a:pPr algn="just" rtl="0"/>
            <a:endParaRPr lang="ru-RU" sz="6400" dirty="0" smtClean="0">
              <a:solidFill>
                <a:schemeClr val="bg1"/>
              </a:solidFill>
              <a:latin typeface="Times New Roman" pitchFamily="18" charset="0"/>
              <a:cs typeface="Times New Roman" pitchFamily="18" charset="0"/>
            </a:endParaRPr>
          </a:p>
          <a:p>
            <a:pPr algn="just" rtl="0"/>
            <a:r>
              <a:rPr lang="ru-RU" sz="6400" b="1" dirty="0" smtClean="0">
                <a:solidFill>
                  <a:schemeClr val="bg1"/>
                </a:solidFill>
                <a:latin typeface="Times New Roman" pitchFamily="18" charset="0"/>
                <a:cs typeface="Times New Roman" pitchFamily="18" charset="0"/>
              </a:rPr>
              <a:t>Інгібітори рецепторів (ІР</a:t>
            </a:r>
            <a:r>
              <a:rPr lang="ru-RU" sz="6400" b="1" dirty="0" smtClean="0">
                <a:solidFill>
                  <a:schemeClr val="bg1"/>
                </a:solidFill>
                <a:latin typeface="Times New Roman" pitchFamily="18" charset="0"/>
                <a:cs typeface="Times New Roman" pitchFamily="18" charset="0"/>
              </a:rPr>
              <a:t>) </a:t>
            </a:r>
            <a:r>
              <a:rPr lang="ru-RU" sz="6400" dirty="0" err="1" smtClean="0">
                <a:solidFill>
                  <a:schemeClr val="bg1"/>
                </a:solidFill>
                <a:latin typeface="Times New Roman" pitchFamily="18" charset="0"/>
                <a:cs typeface="Times New Roman" pitchFamily="18" charset="0"/>
              </a:rPr>
              <a:t>протидіють</a:t>
            </a:r>
            <a:r>
              <a:rPr lang="ru-RU" sz="6400" dirty="0" smtClean="0">
                <a:solidFill>
                  <a:schemeClr val="bg1"/>
                </a:solidFill>
                <a:latin typeface="Times New Roman" pitchFamily="18" charset="0"/>
                <a:cs typeface="Times New Roman" pitchFamily="18" charset="0"/>
              </a:rPr>
              <a:t> </a:t>
            </a:r>
            <a:r>
              <a:rPr lang="ru-RU" sz="6400" dirty="0" smtClean="0">
                <a:solidFill>
                  <a:schemeClr val="bg1"/>
                </a:solidFill>
                <a:latin typeface="Times New Roman" pitchFamily="18" charset="0"/>
                <a:cs typeface="Times New Roman" pitchFamily="18" charset="0"/>
              </a:rPr>
              <a:t>проникненню вірусу у клітину.</a:t>
            </a:r>
          </a:p>
          <a:p>
            <a:pPr algn="l" rtl="0"/>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lnSpcReduction="10000"/>
          </a:bodyPr>
          <a:lstStyle/>
          <a:p>
            <a:pPr algn="just" rtl="0">
              <a:buNone/>
            </a:pPr>
            <a:r>
              <a:rPr lang="ru-RU" dirty="0" smtClean="0">
                <a:solidFill>
                  <a:schemeClr val="bg1"/>
                </a:solidFill>
                <a:latin typeface="Times New Roman" pitchFamily="18" charset="0"/>
                <a:cs typeface="Times New Roman" pitchFamily="18" charset="0"/>
              </a:rPr>
              <a:t> </a:t>
            </a:r>
            <a:r>
              <a:rPr lang="ru-RU" sz="2800" dirty="0" smtClean="0">
                <a:solidFill>
                  <a:schemeClr val="bg1"/>
                </a:solidFill>
                <a:latin typeface="Times New Roman" pitchFamily="18" charset="0"/>
                <a:cs typeface="Times New Roman" pitchFamily="18" charset="0"/>
              </a:rPr>
              <a:t>Антиретровірусна терапія </a:t>
            </a:r>
            <a:r>
              <a:rPr lang="ru-RU" sz="2800" dirty="0" smtClean="0">
                <a:solidFill>
                  <a:schemeClr val="bg1"/>
                </a:solidFill>
                <a:latin typeface="Times New Roman" pitchFamily="18" charset="0"/>
                <a:cs typeface="Times New Roman" pitchFamily="18" charset="0"/>
              </a:rPr>
              <a:t>вимагає строгого дотримання графіка прийому медикаментозних препаратів (у встановлений час до або після їди). Не можна приймати збільшені або зменшені дози, тим більше не можна пропускати прийом препарату. </a:t>
            </a:r>
            <a:endParaRPr lang="ru-RU" sz="2800" dirty="0" smtClean="0">
              <a:solidFill>
                <a:schemeClr val="bg1"/>
              </a:solidFill>
              <a:latin typeface="Times New Roman" pitchFamily="18" charset="0"/>
              <a:cs typeface="Times New Roman" pitchFamily="18" charset="0"/>
            </a:endParaRPr>
          </a:p>
          <a:p>
            <a:pPr algn="just" rtl="0">
              <a:buNone/>
            </a:pPr>
            <a:r>
              <a:rPr lang="ru-RU" sz="2800" dirty="0" smtClean="0">
                <a:solidFill>
                  <a:schemeClr val="bg1"/>
                </a:solidFill>
                <a:latin typeface="Times New Roman" pitchFamily="18" charset="0"/>
                <a:cs typeface="Times New Roman" pitchFamily="18" charset="0"/>
              </a:rPr>
              <a:t>Порушення </a:t>
            </a:r>
            <a:r>
              <a:rPr lang="ru-RU" sz="2800" dirty="0" smtClean="0">
                <a:solidFill>
                  <a:schemeClr val="bg1"/>
                </a:solidFill>
                <a:latin typeface="Times New Roman" pitchFamily="18" charset="0"/>
                <a:cs typeface="Times New Roman" pitchFamily="18" charset="0"/>
              </a:rPr>
              <a:t>терапії створюють несприятливий ефект лікування ВІЛ, а може навіть зашкодити організму пацієнта. Тому перед початком лікування режим терапії обговорюється з лікарем, а кількість і склад препаратів можна скоригувати. Пацієнту, який вживає наркотики, може бути важко витримувати суворий графік терапії, що може зменшити її ефективність.</a:t>
            </a:r>
          </a:p>
          <a:p>
            <a:pPr algn="l" rtl="0"/>
            <a:endParaRPr lang="ru-RU"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pPr algn="l" rtl="0"/>
            <a:r>
              <a:rPr lang="ru-RU" b="1" dirty="0" smtClean="0">
                <a:solidFill>
                  <a:schemeClr val="bg1"/>
                </a:solidFill>
                <a:latin typeface="Times New Roman" pitchFamily="18" charset="0"/>
                <a:cs typeface="Times New Roman" pitchFamily="18" charset="0"/>
              </a:rPr>
              <a:t>Препарати</a:t>
            </a:r>
            <a:endParaRPr lang="ru-RU" b="1"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052736"/>
            <a:ext cx="8229600" cy="5073427"/>
          </a:xfrm>
        </p:spPr>
        <p:txBody>
          <a:bodyPr>
            <a:normAutofit/>
          </a:bodyPr>
          <a:lstStyle/>
          <a:p>
            <a:pPr algn="just" rtl="0">
              <a:buNone/>
            </a:pPr>
            <a:r>
              <a:rPr lang="ru-RU" sz="2400" b="1" dirty="0" smtClean="0">
                <a:solidFill>
                  <a:schemeClr val="bg1"/>
                </a:solidFill>
                <a:latin typeface="Times New Roman" pitchFamily="18" charset="0"/>
                <a:cs typeface="Times New Roman" pitchFamily="18" charset="0"/>
              </a:rPr>
              <a:t>Інгібітори зворотної транскриптази:</a:t>
            </a:r>
            <a:endParaRPr lang="ru-RU" sz="2400" dirty="0" smtClean="0">
              <a:solidFill>
                <a:schemeClr val="bg1"/>
              </a:solidFill>
              <a:latin typeface="Times New Roman" pitchFamily="18" charset="0"/>
              <a:cs typeface="Times New Roman" pitchFamily="18" charset="0"/>
            </a:endParaRPr>
          </a:p>
          <a:p>
            <a:pPr algn="just" rtl="0"/>
            <a:r>
              <a:rPr lang="ru-RU" sz="2000" b="1" dirty="0" err="1" smtClean="0">
                <a:solidFill>
                  <a:schemeClr val="bg1"/>
                </a:solidFill>
                <a:latin typeface="Times New Roman" pitchFamily="18" charset="0"/>
                <a:cs typeface="Times New Roman" pitchFamily="18" charset="0"/>
              </a:rPr>
              <a:t>Нуклеозидні</a:t>
            </a:r>
            <a:r>
              <a:rPr lang="ru-RU" sz="2000" b="1" dirty="0" smtClean="0">
                <a:solidFill>
                  <a:schemeClr val="bg1"/>
                </a:solidFill>
                <a:latin typeface="Times New Roman" pitchFamily="18" charset="0"/>
                <a:cs typeface="Times New Roman" pitchFamily="18" charset="0"/>
              </a:rPr>
              <a:t> (</a:t>
            </a:r>
            <a:r>
              <a:rPr lang="ru-RU" sz="2000" b="1" dirty="0" smtClean="0">
                <a:solidFill>
                  <a:schemeClr val="bg1"/>
                </a:solidFill>
                <a:latin typeface="Times New Roman" pitchFamily="18" charset="0"/>
                <a:cs typeface="Times New Roman" pitchFamily="18" charset="0"/>
              </a:rPr>
              <a:t>НДПТ)</a:t>
            </a:r>
            <a:r>
              <a:rPr lang="ru-RU" sz="2000" dirty="0" smtClean="0">
                <a:solidFill>
                  <a:schemeClr val="bg1"/>
                </a:solidFill>
                <a:latin typeface="Times New Roman" pitchFamily="18" charset="0"/>
                <a:cs typeface="Times New Roman" pitchFamily="18" charset="0"/>
              </a:rPr>
              <a:t>– препарати засновані на пригніченні </a:t>
            </a:r>
            <a:r>
              <a:rPr lang="ru-RU" sz="2000" dirty="0" err="1" smtClean="0">
                <a:solidFill>
                  <a:schemeClr val="bg1"/>
                </a:solidFill>
                <a:latin typeface="Times New Roman" pitchFamily="18" charset="0"/>
                <a:cs typeface="Times New Roman" pitchFamily="18" charset="0"/>
              </a:rPr>
              <a:t>зворотної</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транскриптази</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Абакавір</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Діданозин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Зальцитабін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Зідовудін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Ламівудін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Ставудін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Тенофовір</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Фосфазид</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Емтрицитабін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Абакавір</a:t>
            </a:r>
            <a:r>
              <a:rPr lang="ru-RU" sz="2000" dirty="0" smtClean="0">
                <a:solidFill>
                  <a:schemeClr val="bg1"/>
                </a:solidFill>
                <a:latin typeface="Times New Roman" pitchFamily="18" charset="0"/>
                <a:cs typeface="Times New Roman" pitchFamily="18" charset="0"/>
              </a:rPr>
              <a:t> </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Ламівудін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Тенофовір</a:t>
            </a:r>
            <a:r>
              <a:rPr lang="ru-RU" sz="2000" dirty="0" smtClean="0">
                <a:solidFill>
                  <a:schemeClr val="bg1"/>
                </a:solidFill>
                <a:latin typeface="Times New Roman" pitchFamily="18" charset="0"/>
                <a:cs typeface="Times New Roman" pitchFamily="18" charset="0"/>
              </a:rPr>
              <a:t>/</a:t>
            </a:r>
            <a:r>
              <a:rPr lang="ru-RU" sz="2000" dirty="0" err="1" smtClean="0">
                <a:solidFill>
                  <a:schemeClr val="bg1"/>
                </a:solidFill>
                <a:latin typeface="Times New Roman" pitchFamily="18" charset="0"/>
                <a:cs typeface="Times New Roman" pitchFamily="18" charset="0"/>
              </a:rPr>
              <a:t>емтрицитабін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Зідовудін+Ламівудін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Зідовудін+Ламівудін+Абакавір</a:t>
            </a:r>
            <a:r>
              <a:rPr lang="ru-RU" sz="2000" dirty="0" smtClean="0">
                <a:solidFill>
                  <a:schemeClr val="bg1"/>
                </a:solidFill>
                <a:latin typeface="Times New Roman" pitchFamily="18" charset="0"/>
                <a:cs typeface="Times New Roman" pitchFamily="18" charset="0"/>
              </a:rPr>
              <a:t>.</a:t>
            </a:r>
            <a:endParaRPr lang="ru-RU" sz="2000" dirty="0">
              <a:solidFill>
                <a:schemeClr val="bg1"/>
              </a:solidFill>
              <a:latin typeface="Times New Roman" pitchFamily="18" charset="0"/>
              <a:cs typeface="Times New Roman" pitchFamily="18" charset="0"/>
            </a:endParaRPr>
          </a:p>
        </p:txBody>
      </p:sp>
      <p:pic>
        <p:nvPicPr>
          <p:cNvPr id="4" name="Рисунок 3" descr="абакавир.jpg"/>
          <p:cNvPicPr>
            <a:picLocks noChangeAspect="1"/>
          </p:cNvPicPr>
          <p:nvPr/>
        </p:nvPicPr>
        <p:blipFill>
          <a:blip r:embed="rId2" cstate="print"/>
          <a:stretch>
            <a:fillRect/>
          </a:stretch>
        </p:blipFill>
        <p:spPr>
          <a:xfrm>
            <a:off x="0" y="3356992"/>
            <a:ext cx="4052092" cy="3501008"/>
          </a:xfrm>
          <a:prstGeom prst="rect">
            <a:avLst/>
          </a:prstGeom>
        </p:spPr>
      </p:pic>
      <p:pic>
        <p:nvPicPr>
          <p:cNvPr id="5" name="Рисунок 4" descr="Zidovudin.jpg"/>
          <p:cNvPicPr>
            <a:picLocks noChangeAspect="1"/>
          </p:cNvPicPr>
          <p:nvPr/>
        </p:nvPicPr>
        <p:blipFill>
          <a:blip r:embed="rId3" cstate="print"/>
          <a:stretch>
            <a:fillRect/>
          </a:stretch>
        </p:blipFill>
        <p:spPr>
          <a:xfrm>
            <a:off x="4788024" y="3212976"/>
            <a:ext cx="3939540" cy="32232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229600" cy="1143000"/>
          </a:xfrm>
        </p:spPr>
        <p:txBody>
          <a:bodyPr>
            <a:noAutofit/>
          </a:bodyPr>
          <a:lstStyle/>
          <a:p>
            <a:pPr algn="l" rtl="0"/>
            <a:r>
              <a:rPr lang="ru-RU" sz="2800" b="1" dirty="0" err="1" smtClean="0">
                <a:solidFill>
                  <a:schemeClr val="bg1"/>
                </a:solidFill>
                <a:latin typeface="Times New Roman" pitchFamily="18" charset="0"/>
                <a:cs typeface="Times New Roman" pitchFamily="18" charset="0"/>
              </a:rPr>
              <a:t>Ненуклеозидні</a:t>
            </a:r>
            <a:r>
              <a:rPr lang="ru-RU" sz="2800" b="1" dirty="0" smtClean="0">
                <a:solidFill>
                  <a:schemeClr val="bg1"/>
                </a:solidFill>
                <a:latin typeface="Times New Roman" pitchFamily="18" charset="0"/>
                <a:cs typeface="Times New Roman" pitchFamily="18" charset="0"/>
              </a:rPr>
              <a:t> (</a:t>
            </a:r>
            <a:r>
              <a:rPr lang="ru-RU" sz="2800" b="1" dirty="0" smtClean="0">
                <a:solidFill>
                  <a:schemeClr val="bg1"/>
                </a:solidFill>
                <a:latin typeface="Times New Roman" pitchFamily="18" charset="0"/>
                <a:cs typeface="Times New Roman" pitchFamily="18" charset="0"/>
              </a:rPr>
              <a:t>ННІОТ)</a:t>
            </a:r>
            <a:r>
              <a:rPr lang="ru-RU" sz="2800" dirty="0" smtClean="0">
                <a:solidFill>
                  <a:schemeClr val="bg1"/>
                </a:solidFill>
                <a:latin typeface="Times New Roman" pitchFamily="18" charset="0"/>
                <a:cs typeface="Times New Roman" pitchFamily="18" charset="0"/>
              </a:rPr>
              <a:t>– препарати засновані на вплив на зворотну транскриптазу:</a:t>
            </a:r>
            <a:endParaRPr lang="ru-RU" sz="2800"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lnSpcReduction="20000"/>
          </a:bodyPr>
          <a:lstStyle/>
          <a:p>
            <a:pPr algn="l" rtl="0"/>
            <a:r>
              <a:rPr lang="ru-RU" dirty="0" err="1" smtClean="0">
                <a:solidFill>
                  <a:schemeClr val="bg1"/>
                </a:solidFill>
                <a:latin typeface="Times New Roman" pitchFamily="18" charset="0"/>
                <a:cs typeface="Times New Roman" pitchFamily="18" charset="0"/>
              </a:rPr>
              <a:t>Делавірдін</a:t>
            </a:r>
            <a:endParaRPr lang="ru-RU" dirty="0" smtClean="0">
              <a:solidFill>
                <a:schemeClr val="bg1"/>
              </a:solidFill>
              <a:latin typeface="Times New Roman" pitchFamily="18" charset="0"/>
              <a:cs typeface="Times New Roman" pitchFamily="18" charset="0"/>
            </a:endParaRPr>
          </a:p>
          <a:p>
            <a:pPr algn="l" rtl="0"/>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Невірапін</a:t>
            </a:r>
            <a:endParaRPr lang="ru-RU" dirty="0" smtClean="0">
              <a:solidFill>
                <a:schemeClr val="bg1"/>
              </a:solidFill>
              <a:latin typeface="Times New Roman" pitchFamily="18" charset="0"/>
              <a:cs typeface="Times New Roman" pitchFamily="18" charset="0"/>
            </a:endParaRPr>
          </a:p>
          <a:p>
            <a:pPr algn="l" rtl="0"/>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Рілпівірін</a:t>
            </a:r>
            <a:endParaRPr lang="ru-RU" dirty="0" smtClean="0">
              <a:solidFill>
                <a:schemeClr val="bg1"/>
              </a:solidFill>
              <a:latin typeface="Times New Roman" pitchFamily="18" charset="0"/>
              <a:cs typeface="Times New Roman" pitchFamily="18" charset="0"/>
            </a:endParaRPr>
          </a:p>
          <a:p>
            <a:pPr algn="l" rtl="0"/>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Ефавіренз</a:t>
            </a:r>
            <a:endParaRPr lang="ru-RU" dirty="0" smtClean="0">
              <a:solidFill>
                <a:schemeClr val="bg1"/>
              </a:solidFill>
              <a:latin typeface="Times New Roman" pitchFamily="18" charset="0"/>
              <a:cs typeface="Times New Roman" pitchFamily="18" charset="0"/>
            </a:endParaRPr>
          </a:p>
          <a:p>
            <a:pPr algn="l" rtl="0"/>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Етравірін</a:t>
            </a:r>
            <a:endParaRPr lang="ru-RU" dirty="0" smtClean="0">
              <a:solidFill>
                <a:schemeClr val="bg1"/>
              </a:solidFill>
              <a:latin typeface="Times New Roman" pitchFamily="18" charset="0"/>
              <a:cs typeface="Times New Roman" pitchFamily="18" charset="0"/>
            </a:endParaRPr>
          </a:p>
          <a:p>
            <a:pPr algn="l" rtl="0">
              <a:buNone/>
            </a:pPr>
            <a:endParaRPr lang="ru-RU" dirty="0" smtClean="0"/>
          </a:p>
          <a:p>
            <a:pPr algn="l" rtl="0"/>
            <a:endParaRPr lang="ru-RU" dirty="0"/>
          </a:p>
        </p:txBody>
      </p:sp>
      <p:pic>
        <p:nvPicPr>
          <p:cNvPr id="4" name="Рисунок 3" descr="upakovka-jefavirenza-v-tabletkah.jpg"/>
          <p:cNvPicPr>
            <a:picLocks noChangeAspect="1"/>
          </p:cNvPicPr>
          <p:nvPr/>
        </p:nvPicPr>
        <p:blipFill>
          <a:blip r:embed="rId2" cstate="print"/>
          <a:stretch>
            <a:fillRect/>
          </a:stretch>
        </p:blipFill>
        <p:spPr>
          <a:xfrm>
            <a:off x="6156176" y="1628800"/>
            <a:ext cx="2533169" cy="3997110"/>
          </a:xfrm>
          <a:prstGeom prst="rect">
            <a:avLst/>
          </a:prstGeom>
        </p:spPr>
      </p:pic>
      <p:pic>
        <p:nvPicPr>
          <p:cNvPr id="6" name="Рисунок 5" descr="nevirapine-500x500.jpg"/>
          <p:cNvPicPr>
            <a:picLocks noChangeAspect="1"/>
          </p:cNvPicPr>
          <p:nvPr/>
        </p:nvPicPr>
        <p:blipFill>
          <a:blip r:embed="rId3" cstate="print"/>
          <a:stretch>
            <a:fillRect/>
          </a:stretch>
        </p:blipFill>
        <p:spPr>
          <a:xfrm>
            <a:off x="3419872" y="1772816"/>
            <a:ext cx="2619375" cy="36480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2800" b="1" dirty="0" smtClean="0">
                <a:solidFill>
                  <a:schemeClr val="bg1"/>
                </a:solidFill>
                <a:latin typeface="Times New Roman" pitchFamily="18" charset="0"/>
                <a:cs typeface="Times New Roman" pitchFamily="18" charset="0"/>
              </a:rPr>
              <a:t>Інгібітори протеази (ІП)</a:t>
            </a:r>
            <a:r>
              <a:rPr lang="ru-RU" sz="2800" dirty="0" smtClean="0">
                <a:solidFill>
                  <a:schemeClr val="bg1"/>
                </a:solidFill>
                <a:latin typeface="Times New Roman" pitchFamily="18" charset="0"/>
                <a:cs typeface="Times New Roman" pitchFamily="18" charset="0"/>
              </a:rPr>
              <a:t>- Препарати перешкоджають процесу розмноження вірусу:</a:t>
            </a:r>
            <a:endParaRPr lang="ru-RU" sz="2800"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20000"/>
          </a:bodyPr>
          <a:lstStyle/>
          <a:p>
            <a:pPr algn="l" rtl="0"/>
            <a:r>
              <a:rPr lang="ru-RU" dirty="0" err="1" smtClean="0">
                <a:solidFill>
                  <a:schemeClr val="bg1"/>
                </a:solidFill>
                <a:latin typeface="Times New Roman" pitchFamily="18" charset="0"/>
                <a:cs typeface="Times New Roman" pitchFamily="18" charset="0"/>
              </a:rPr>
              <a:t>Ампренавір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Атазанавір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Дарунавір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Індинавір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Лопінавір + ритонавір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Нелфінавір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Ритонавір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Саквінавір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Типранавір</a:t>
            </a:r>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Фосампренавір</a:t>
            </a:r>
            <a:endParaRPr lang="ru-RU" dirty="0" smtClean="0">
              <a:solidFill>
                <a:schemeClr val="bg1"/>
              </a:solidFill>
              <a:latin typeface="Times New Roman" pitchFamily="18" charset="0"/>
              <a:cs typeface="Times New Roman" pitchFamily="18" charset="0"/>
            </a:endParaRPr>
          </a:p>
          <a:p>
            <a:pPr algn="l" rtl="0"/>
            <a:endParaRPr lang="ru-RU" dirty="0"/>
          </a:p>
        </p:txBody>
      </p:sp>
      <p:pic>
        <p:nvPicPr>
          <p:cNvPr id="4" name="Рисунок 3" descr="kaletra-541901.jpg"/>
          <p:cNvPicPr>
            <a:picLocks noChangeAspect="1"/>
          </p:cNvPicPr>
          <p:nvPr/>
        </p:nvPicPr>
        <p:blipFill>
          <a:blip r:embed="rId2" cstate="print"/>
          <a:stretch>
            <a:fillRect/>
          </a:stretch>
        </p:blipFill>
        <p:spPr>
          <a:xfrm>
            <a:off x="4499992" y="1772816"/>
            <a:ext cx="4286250" cy="46196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2400" b="1" dirty="0" err="1" smtClean="0">
                <a:solidFill>
                  <a:schemeClr val="bg1"/>
                </a:solidFill>
                <a:latin typeface="Times New Roman" pitchFamily="18" charset="0"/>
                <a:cs typeface="Times New Roman" pitchFamily="18" charset="0"/>
              </a:rPr>
              <a:t>Інгібіториінтегрази</a:t>
            </a:r>
            <a:r>
              <a:rPr lang="ru-RU" sz="2400" b="1" dirty="0" smtClean="0">
                <a:solidFill>
                  <a:schemeClr val="bg1"/>
                </a:solidFill>
                <a:latin typeface="Times New Roman" pitchFamily="18" charset="0"/>
                <a:cs typeface="Times New Roman" pitchFamily="18" charset="0"/>
              </a:rPr>
              <a:t> (</a:t>
            </a:r>
            <a:r>
              <a:rPr lang="ru-RU" sz="2400" b="1" dirty="0" smtClean="0">
                <a:solidFill>
                  <a:schemeClr val="bg1"/>
                </a:solidFill>
                <a:latin typeface="Times New Roman" pitchFamily="18" charset="0"/>
                <a:cs typeface="Times New Roman" pitchFamily="18" charset="0"/>
              </a:rPr>
              <a:t>ІІ)</a:t>
            </a:r>
            <a:r>
              <a:rPr lang="ru-RU" sz="2400" dirty="0" smtClean="0">
                <a:solidFill>
                  <a:schemeClr val="bg1"/>
                </a:solidFill>
                <a:latin typeface="Times New Roman" pitchFamily="18" charset="0"/>
                <a:cs typeface="Times New Roman" pitchFamily="18" charset="0"/>
              </a:rPr>
              <a:t>– препарати перешкоджають впровадженню вірусної ДНК у ДНК здорової клітини:</a:t>
            </a:r>
            <a:endParaRPr lang="ru-RU" sz="2400"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l" rtl="0"/>
            <a:r>
              <a:rPr lang="ru-RU" dirty="0" err="1" smtClean="0">
                <a:solidFill>
                  <a:schemeClr val="bg1"/>
                </a:solidFill>
                <a:latin typeface="Times New Roman" pitchFamily="18" charset="0"/>
                <a:cs typeface="Times New Roman" pitchFamily="18" charset="0"/>
              </a:rPr>
              <a:t>Долутегравір</a:t>
            </a:r>
            <a:endParaRPr lang="ru-RU" dirty="0" smtClean="0">
              <a:solidFill>
                <a:schemeClr val="bg1"/>
              </a:solidFill>
              <a:latin typeface="Times New Roman" pitchFamily="18" charset="0"/>
              <a:cs typeface="Times New Roman" pitchFamily="18" charset="0"/>
            </a:endParaRPr>
          </a:p>
          <a:p>
            <a:pPr algn="l" rtl="0"/>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Ралтегравір</a:t>
            </a:r>
            <a:endParaRPr lang="ru-RU" dirty="0" smtClean="0">
              <a:solidFill>
                <a:schemeClr val="bg1"/>
              </a:solidFill>
              <a:latin typeface="Times New Roman" pitchFamily="18" charset="0"/>
              <a:cs typeface="Times New Roman" pitchFamily="18" charset="0"/>
            </a:endParaRPr>
          </a:p>
          <a:p>
            <a:pPr algn="l" rtl="0"/>
            <a:endParaRPr lang="ru-RU" dirty="0" smtClean="0">
              <a:solidFill>
                <a:schemeClr val="bg1"/>
              </a:solidFill>
              <a:latin typeface="Times New Roman" pitchFamily="18" charset="0"/>
              <a:cs typeface="Times New Roman" pitchFamily="18" charset="0"/>
            </a:endParaRPr>
          </a:p>
          <a:p>
            <a:pPr algn="l" rtl="0"/>
            <a:r>
              <a:rPr lang="ru-RU" dirty="0" err="1" smtClean="0">
                <a:solidFill>
                  <a:schemeClr val="bg1"/>
                </a:solidFill>
                <a:latin typeface="Times New Roman" pitchFamily="18" charset="0"/>
                <a:cs typeface="Times New Roman" pitchFamily="18" charset="0"/>
              </a:rPr>
              <a:t>Елвітегравір</a:t>
            </a:r>
            <a:endParaRPr lang="ru-RU" dirty="0">
              <a:solidFill>
                <a:schemeClr val="bg1"/>
              </a:solidFill>
              <a:latin typeface="Times New Roman" pitchFamily="18" charset="0"/>
              <a:cs typeface="Times New Roman" pitchFamily="18" charset="0"/>
            </a:endParaRPr>
          </a:p>
        </p:txBody>
      </p:sp>
      <p:pic>
        <p:nvPicPr>
          <p:cNvPr id="4" name="Рисунок 3" descr="naivex-dolutegravir.500x500.jpg"/>
          <p:cNvPicPr>
            <a:picLocks noChangeAspect="1"/>
          </p:cNvPicPr>
          <p:nvPr/>
        </p:nvPicPr>
        <p:blipFill>
          <a:blip r:embed="rId2" cstate="print"/>
          <a:stretch>
            <a:fillRect/>
          </a:stretch>
        </p:blipFill>
        <p:spPr>
          <a:xfrm>
            <a:off x="3563888" y="1556792"/>
            <a:ext cx="2435901" cy="2670944"/>
          </a:xfrm>
          <a:prstGeom prst="rect">
            <a:avLst/>
          </a:prstGeom>
        </p:spPr>
      </p:pic>
      <p:pic>
        <p:nvPicPr>
          <p:cNvPr id="5" name="Рисунок 4" descr="30995-isentress-zepton-raltegravir-60-tabs-400mg.jpg"/>
          <p:cNvPicPr>
            <a:picLocks noChangeAspect="1"/>
          </p:cNvPicPr>
          <p:nvPr/>
        </p:nvPicPr>
        <p:blipFill>
          <a:blip r:embed="rId3" cstate="print"/>
          <a:stretch>
            <a:fillRect/>
          </a:stretch>
        </p:blipFill>
        <p:spPr>
          <a:xfrm>
            <a:off x="6187514" y="2996952"/>
            <a:ext cx="2956486" cy="328498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txBody>
          <a:bodyPr>
            <a:normAutofit/>
          </a:bodyPr>
          <a:lstStyle/>
          <a:p>
            <a:pPr algn="l" rtl="0">
              <a:buNone/>
            </a:pPr>
            <a:r>
              <a:rPr lang="ru-RU" sz="2800" b="1" dirty="0" smtClean="0">
                <a:solidFill>
                  <a:schemeClr val="bg1"/>
                </a:solidFill>
                <a:latin typeface="Times New Roman" pitchFamily="18" charset="0"/>
                <a:cs typeface="Times New Roman" pitchFamily="18" charset="0"/>
              </a:rPr>
              <a:t>Інгібітори злиття (ІВ)</a:t>
            </a:r>
            <a:r>
              <a:rPr lang="ru-RU" sz="2800" dirty="0" smtClean="0">
                <a:solidFill>
                  <a:schemeClr val="bg1"/>
                </a:solidFill>
                <a:latin typeface="Times New Roman" pitchFamily="18" charset="0"/>
                <a:cs typeface="Times New Roman" pitchFamily="18" charset="0"/>
              </a:rPr>
              <a:t>– препарати блокують завершальний етап проникнення вірусу у клітину:</a:t>
            </a:r>
          </a:p>
          <a:p>
            <a:pPr algn="l" rtl="0"/>
            <a:r>
              <a:rPr lang="ru-RU" sz="2800" dirty="0" err="1" smtClean="0">
                <a:solidFill>
                  <a:schemeClr val="bg1"/>
                </a:solidFill>
                <a:latin typeface="Times New Roman" pitchFamily="18" charset="0"/>
                <a:cs typeface="Times New Roman" pitchFamily="18" charset="0"/>
              </a:rPr>
              <a:t>Енфувіртид</a:t>
            </a:r>
            <a:endParaRPr lang="ru-RU" sz="2800" dirty="0" smtClean="0">
              <a:solidFill>
                <a:schemeClr val="bg1"/>
              </a:solidFill>
              <a:latin typeface="Times New Roman" pitchFamily="18" charset="0"/>
              <a:cs typeface="Times New Roman" pitchFamily="18" charset="0"/>
            </a:endParaRPr>
          </a:p>
          <a:p>
            <a:pPr algn="l" rtl="0">
              <a:buNone/>
            </a:pPr>
            <a:endParaRPr lang="ru-RU" sz="2800" dirty="0" smtClean="0">
              <a:solidFill>
                <a:schemeClr val="bg1"/>
              </a:solidFill>
              <a:latin typeface="Times New Roman" pitchFamily="18" charset="0"/>
              <a:cs typeface="Times New Roman" pitchFamily="18" charset="0"/>
            </a:endParaRPr>
          </a:p>
          <a:p>
            <a:pPr algn="l" rtl="0">
              <a:buNone/>
            </a:pPr>
            <a:r>
              <a:rPr lang="ru-RU" sz="2800" b="1" dirty="0" smtClean="0">
                <a:solidFill>
                  <a:schemeClr val="bg1"/>
                </a:solidFill>
                <a:latin typeface="Times New Roman" pitchFamily="18" charset="0"/>
                <a:cs typeface="Times New Roman" pitchFamily="18" charset="0"/>
              </a:rPr>
              <a:t>Інгібітори рецепторів (ІР)</a:t>
            </a:r>
            <a:r>
              <a:rPr lang="ru-RU" sz="2800" dirty="0" smtClean="0">
                <a:solidFill>
                  <a:schemeClr val="bg1"/>
                </a:solidFill>
                <a:latin typeface="Times New Roman" pitchFamily="18" charset="0"/>
                <a:cs typeface="Times New Roman" pitchFamily="18" charset="0"/>
              </a:rPr>
              <a:t>– препарати протидіють проникненню вірусу в клітину:</a:t>
            </a:r>
          </a:p>
          <a:p>
            <a:pPr algn="l" rtl="0"/>
            <a:r>
              <a:rPr lang="ru-RU" sz="2800" dirty="0" err="1" smtClean="0">
                <a:solidFill>
                  <a:schemeClr val="bg1"/>
                </a:solidFill>
                <a:latin typeface="Times New Roman" pitchFamily="18" charset="0"/>
                <a:cs typeface="Times New Roman" pitchFamily="18" charset="0"/>
              </a:rPr>
              <a:t>Маравірок</a:t>
            </a:r>
            <a:endParaRPr lang="ru-RU" sz="2800" dirty="0" smtClean="0">
              <a:solidFill>
                <a:schemeClr val="bg1"/>
              </a:solidFill>
              <a:latin typeface="Times New Roman" pitchFamily="18" charset="0"/>
              <a:cs typeface="Times New Roman" pitchFamily="18" charset="0"/>
            </a:endParaRPr>
          </a:p>
          <a:p>
            <a:pPr algn="l" rtl="0"/>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333374"/>
            <a:ext cx="8229600" cy="6335985"/>
          </a:xfrm>
        </p:spPr>
        <p:txBody>
          <a:bodyPr>
            <a:normAutofit fontScale="70000" lnSpcReduction="20000"/>
          </a:bodyPr>
          <a:lstStyle/>
          <a:p>
            <a:pPr algn="ctr" rtl="0">
              <a:buNone/>
            </a:pPr>
            <a:r>
              <a:rPr lang="ru-RU" b="1" dirty="0" smtClean="0">
                <a:solidFill>
                  <a:schemeClr val="bg1"/>
                </a:solidFill>
                <a:latin typeface="Times New Roman" pitchFamily="18" charset="0"/>
                <a:cs typeface="Times New Roman" pitchFamily="18" charset="0"/>
              </a:rPr>
              <a:t> </a:t>
            </a:r>
            <a:r>
              <a:rPr lang="ru-RU" sz="4000" b="1" dirty="0" err="1" smtClean="0">
                <a:solidFill>
                  <a:schemeClr val="bg1"/>
                </a:solidFill>
                <a:latin typeface="Times New Roman" pitchFamily="18" charset="0"/>
                <a:cs typeface="Times New Roman" pitchFamily="18" charset="0"/>
              </a:rPr>
              <a:t>Антиретровірусні</a:t>
            </a:r>
            <a:r>
              <a:rPr lang="ru-RU" sz="4000" b="1" dirty="0" smtClean="0">
                <a:solidFill>
                  <a:schemeClr val="bg1"/>
                </a:solidFill>
                <a:latin typeface="Times New Roman" pitchFamily="18" charset="0"/>
                <a:cs typeface="Times New Roman" pitchFamily="18" charset="0"/>
              </a:rPr>
              <a:t> препарати</a:t>
            </a:r>
            <a:r>
              <a:rPr lang="ru-RU" sz="4000" b="1" dirty="0" smtClean="0">
                <a:solidFill>
                  <a:schemeClr val="bg1"/>
                </a:solidFill>
                <a:latin typeface="Times New Roman" pitchFamily="18" charset="0"/>
                <a:cs typeface="Times New Roman" pitchFamily="18" charset="0"/>
              </a:rPr>
              <a:t>, як і всі ліки, має ряд </a:t>
            </a:r>
            <a:r>
              <a:rPr lang="ru-RU" sz="4000" b="1" dirty="0" err="1" smtClean="0">
                <a:solidFill>
                  <a:schemeClr val="bg1"/>
                </a:solidFill>
                <a:latin typeface="Times New Roman" pitchFamily="18" charset="0"/>
                <a:cs typeface="Times New Roman" pitchFamily="18" charset="0"/>
              </a:rPr>
              <a:t>побічних</a:t>
            </a:r>
            <a:r>
              <a:rPr lang="ru-RU" sz="4000" b="1" dirty="0" smtClean="0">
                <a:solidFill>
                  <a:schemeClr val="bg1"/>
                </a:solidFill>
                <a:latin typeface="Times New Roman" pitchFamily="18" charset="0"/>
                <a:cs typeface="Times New Roman" pitchFamily="18" charset="0"/>
              </a:rPr>
              <a:t> </a:t>
            </a:r>
            <a:r>
              <a:rPr lang="ru-RU" sz="4000" b="1" dirty="0" err="1" smtClean="0">
                <a:solidFill>
                  <a:schemeClr val="bg1"/>
                </a:solidFill>
                <a:latin typeface="Times New Roman" pitchFamily="18" charset="0"/>
                <a:cs typeface="Times New Roman" pitchFamily="18" charset="0"/>
              </a:rPr>
              <a:t>ефектів</a:t>
            </a:r>
            <a:r>
              <a:rPr lang="ru-RU" sz="4000" b="1" dirty="0" smtClean="0">
                <a:solidFill>
                  <a:schemeClr val="bg1"/>
                </a:solidFill>
                <a:latin typeface="Times New Roman" pitchFamily="18" charset="0"/>
                <a:cs typeface="Times New Roman" pitchFamily="18" charset="0"/>
              </a:rPr>
              <a:t>:</a:t>
            </a:r>
            <a:endParaRPr lang="ru-RU" sz="4000" b="1" dirty="0" smtClean="0">
              <a:solidFill>
                <a:schemeClr val="bg1"/>
              </a:solidFill>
              <a:latin typeface="Times New Roman" pitchFamily="18" charset="0"/>
              <a:cs typeface="Times New Roman" pitchFamily="18" charset="0"/>
            </a:endParaRPr>
          </a:p>
          <a:p>
            <a:pPr algn="l" rtl="0"/>
            <a:r>
              <a:rPr lang="ru-RU" sz="3400" dirty="0" smtClean="0">
                <a:solidFill>
                  <a:schemeClr val="bg1"/>
                </a:solidFill>
                <a:latin typeface="Times New Roman" pitchFamily="18" charset="0"/>
                <a:cs typeface="Times New Roman" pitchFamily="18" charset="0"/>
              </a:rPr>
              <a:t>нудота, пронос, блювання, спрага;</a:t>
            </a:r>
          </a:p>
          <a:p>
            <a:pPr algn="l" rtl="0"/>
            <a:r>
              <a:rPr lang="ru-RU" sz="3400" dirty="0" smtClean="0">
                <a:solidFill>
                  <a:schemeClr val="bg1"/>
                </a:solidFill>
                <a:latin typeface="Times New Roman" pitchFamily="18" charset="0"/>
                <a:cs typeface="Times New Roman" pitchFamily="18" charset="0"/>
              </a:rPr>
              <a:t>безсоння, втома;</a:t>
            </a:r>
          </a:p>
          <a:p>
            <a:pPr algn="l" rtl="0"/>
            <a:r>
              <a:rPr lang="ru-RU" sz="3400" dirty="0" smtClean="0">
                <a:solidFill>
                  <a:schemeClr val="bg1"/>
                </a:solidFill>
                <a:latin typeface="Times New Roman" pitchFamily="18" charset="0"/>
                <a:cs typeface="Times New Roman" pitchFamily="18" charset="0"/>
              </a:rPr>
              <a:t>випадання волосся;</a:t>
            </a:r>
          </a:p>
          <a:p>
            <a:pPr algn="l" rtl="0"/>
            <a:r>
              <a:rPr lang="ru-RU" sz="3400" dirty="0" smtClean="0">
                <a:solidFill>
                  <a:schemeClr val="bg1"/>
                </a:solidFill>
                <a:latin typeface="Times New Roman" pitchFamily="18" charset="0"/>
                <a:cs typeface="Times New Roman" pitchFamily="18" charset="0"/>
              </a:rPr>
              <a:t>розлади шлунково-кишкового тракту;</a:t>
            </a:r>
          </a:p>
          <a:p>
            <a:pPr algn="l" rtl="0"/>
            <a:r>
              <a:rPr lang="ru-RU" sz="3400" dirty="0" smtClean="0">
                <a:solidFill>
                  <a:schemeClr val="bg1"/>
                </a:solidFill>
                <a:latin typeface="Times New Roman" pitchFamily="18" charset="0"/>
                <a:cs typeface="Times New Roman" pitchFamily="18" charset="0"/>
              </a:rPr>
              <a:t>цироз печінки – смертельне захворювання печінки;</a:t>
            </a:r>
          </a:p>
          <a:p>
            <a:pPr algn="l" rtl="0"/>
            <a:r>
              <a:rPr lang="ru-RU" sz="3400" dirty="0" err="1" smtClean="0">
                <a:solidFill>
                  <a:schemeClr val="bg1"/>
                </a:solidFill>
                <a:latin typeface="Times New Roman" pitchFamily="18" charset="0"/>
                <a:cs typeface="Times New Roman" pitchFamily="18" charset="0"/>
              </a:rPr>
              <a:t>Токсичний</a:t>
            </a:r>
            <a:r>
              <a:rPr lang="ru-RU" sz="3400" dirty="0" smtClean="0">
                <a:solidFill>
                  <a:schemeClr val="bg1"/>
                </a:solidFill>
                <a:latin typeface="Times New Roman" pitchFamily="18" charset="0"/>
                <a:cs typeface="Times New Roman" pitchFamily="18" charset="0"/>
              </a:rPr>
              <a:t> </a:t>
            </a:r>
            <a:r>
              <a:rPr lang="ru-RU" sz="3400" dirty="0" err="1" smtClean="0">
                <a:solidFill>
                  <a:schemeClr val="bg1"/>
                </a:solidFill>
                <a:latin typeface="Times New Roman" pitchFamily="18" charset="0"/>
                <a:cs typeface="Times New Roman" pitchFamily="18" charset="0"/>
              </a:rPr>
              <a:t>епідермальний</a:t>
            </a:r>
            <a:r>
              <a:rPr lang="ru-RU" sz="3400" dirty="0" smtClean="0">
                <a:solidFill>
                  <a:schemeClr val="bg1"/>
                </a:solidFill>
                <a:latin typeface="Times New Roman" pitchFamily="18" charset="0"/>
                <a:cs typeface="Times New Roman" pitchFamily="18" charset="0"/>
              </a:rPr>
              <a:t> </a:t>
            </a:r>
            <a:r>
              <a:rPr lang="ru-RU" sz="3400" dirty="0" err="1" smtClean="0">
                <a:solidFill>
                  <a:schemeClr val="bg1"/>
                </a:solidFill>
                <a:latin typeface="Times New Roman" pitchFamily="18" charset="0"/>
                <a:cs typeface="Times New Roman" pitchFamily="18" charset="0"/>
              </a:rPr>
              <a:t>некроліз</a:t>
            </a:r>
            <a:r>
              <a:rPr lang="ru-RU" sz="3400" dirty="0" smtClean="0">
                <a:solidFill>
                  <a:schemeClr val="bg1"/>
                </a:solidFill>
                <a:latin typeface="Times New Roman" pitchFamily="18" charset="0"/>
                <a:cs typeface="Times New Roman" pitchFamily="18" charset="0"/>
              </a:rPr>
              <a:t>- Алергічний дерматит;</a:t>
            </a:r>
          </a:p>
          <a:p>
            <a:pPr algn="l" rtl="0"/>
            <a:r>
              <a:rPr lang="ru-RU" sz="3400" dirty="0" smtClean="0">
                <a:solidFill>
                  <a:schemeClr val="bg1"/>
                </a:solidFill>
                <a:latin typeface="Times New Roman" pitchFamily="18" charset="0"/>
                <a:cs typeface="Times New Roman" pitchFamily="18" charset="0"/>
              </a:rPr>
              <a:t>Синдром </a:t>
            </a:r>
            <a:r>
              <a:rPr lang="ru-RU" sz="3400" dirty="0" err="1" smtClean="0">
                <a:solidFill>
                  <a:schemeClr val="bg1"/>
                </a:solidFill>
                <a:latin typeface="Times New Roman" pitchFamily="18" charset="0"/>
                <a:cs typeface="Times New Roman" pitchFamily="18" charset="0"/>
              </a:rPr>
              <a:t>Стівенса</a:t>
            </a:r>
            <a:r>
              <a:rPr lang="ru-RU" sz="3400" dirty="0" smtClean="0">
                <a:solidFill>
                  <a:schemeClr val="bg1"/>
                </a:solidFill>
                <a:latin typeface="Times New Roman" pitchFamily="18" charset="0"/>
                <a:cs typeface="Times New Roman" pitchFamily="18" charset="0"/>
              </a:rPr>
              <a:t>-Джонсона</a:t>
            </a:r>
            <a:r>
              <a:rPr lang="ru-RU" sz="3400" dirty="0" smtClean="0">
                <a:solidFill>
                  <a:schemeClr val="bg1"/>
                </a:solidFill>
                <a:latin typeface="Times New Roman" pitchFamily="18" charset="0"/>
                <a:cs typeface="Times New Roman" pitchFamily="18" charset="0"/>
              </a:rPr>
              <a:t>– бульбашки на слизових оболонках особи, статевих органів;</a:t>
            </a:r>
          </a:p>
          <a:p>
            <a:pPr algn="l" rtl="0"/>
            <a:r>
              <a:rPr lang="ru-RU" sz="3400" dirty="0" err="1" smtClean="0">
                <a:solidFill>
                  <a:schemeClr val="bg1"/>
                </a:solidFill>
                <a:latin typeface="Times New Roman" pitchFamily="18" charset="0"/>
                <a:cs typeface="Times New Roman" pitchFamily="18" charset="0"/>
              </a:rPr>
              <a:t>Лактатацидоз</a:t>
            </a:r>
            <a:r>
              <a:rPr lang="ru-RU" sz="3400" dirty="0" smtClean="0">
                <a:solidFill>
                  <a:schemeClr val="bg1"/>
                </a:solidFill>
                <a:latin typeface="Times New Roman" pitchFamily="18" charset="0"/>
                <a:cs typeface="Times New Roman" pitchFamily="18" charset="0"/>
              </a:rPr>
              <a:t> - різні </a:t>
            </a:r>
            <a:r>
              <a:rPr lang="ru-RU" sz="3400" dirty="0" smtClean="0">
                <a:solidFill>
                  <a:schemeClr val="bg1"/>
                </a:solidFill>
                <a:latin typeface="Times New Roman" pitchFamily="18" charset="0"/>
                <a:cs typeface="Times New Roman" pitchFamily="18" charset="0"/>
              </a:rPr>
              <a:t>патологічні захворювання;</a:t>
            </a:r>
          </a:p>
          <a:p>
            <a:pPr algn="l" rtl="0"/>
            <a:r>
              <a:rPr lang="ru-RU" sz="3400" dirty="0" smtClean="0">
                <a:solidFill>
                  <a:schemeClr val="bg1"/>
                </a:solidFill>
                <a:latin typeface="Times New Roman" pitchFamily="18" charset="0"/>
                <a:cs typeface="Times New Roman" pitchFamily="18" charset="0"/>
              </a:rPr>
              <a:t>панкреатит – запалення підшлункової залози;</a:t>
            </a:r>
          </a:p>
          <a:p>
            <a:pPr algn="l" rtl="0"/>
            <a:r>
              <a:rPr lang="ru-RU" sz="3400" dirty="0" smtClean="0">
                <a:solidFill>
                  <a:schemeClr val="bg1"/>
                </a:solidFill>
                <a:latin typeface="Times New Roman" pitchFamily="18" charset="0"/>
                <a:cs typeface="Times New Roman" pitchFamily="18" charset="0"/>
              </a:rPr>
              <a:t>камені в нирках;</a:t>
            </a:r>
          </a:p>
          <a:p>
            <a:pPr algn="l" rtl="0"/>
            <a:r>
              <a:rPr lang="ru-RU" sz="3400" dirty="0" smtClean="0">
                <a:solidFill>
                  <a:schemeClr val="bg1"/>
                </a:solidFill>
                <a:latin typeface="Times New Roman" pitchFamily="18" charset="0"/>
                <a:cs typeface="Times New Roman" pitchFamily="18" charset="0"/>
              </a:rPr>
              <a:t>ушкодження кісткового мозку;</a:t>
            </a:r>
          </a:p>
          <a:p>
            <a:pPr algn="l" rtl="0"/>
            <a:r>
              <a:rPr lang="ru-RU" sz="3400" dirty="0" smtClean="0">
                <a:solidFill>
                  <a:schemeClr val="bg1"/>
                </a:solidFill>
                <a:latin typeface="Times New Roman" pitchFamily="18" charset="0"/>
                <a:cs typeface="Times New Roman" pitchFamily="18" charset="0"/>
              </a:rPr>
              <a:t>висип;</a:t>
            </a:r>
          </a:p>
          <a:p>
            <a:pPr algn="l" rtl="0"/>
            <a:r>
              <a:rPr lang="ru-RU" sz="3400" dirty="0" smtClean="0">
                <a:solidFill>
                  <a:schemeClr val="bg1"/>
                </a:solidFill>
                <a:latin typeface="Times New Roman" pitchFamily="18" charset="0"/>
                <a:cs typeface="Times New Roman" pitchFamily="18" charset="0"/>
              </a:rPr>
              <a:t>ожиріння;</a:t>
            </a:r>
          </a:p>
          <a:p>
            <a:pPr algn="l" rtl="0"/>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843</Words>
  <Application>Microsoft Office PowerPoint</Application>
  <PresentationFormat>Экран (4:3)</PresentationFormat>
  <Paragraphs>76</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Arial</vt:lpstr>
      <vt:lpstr>Calibri</vt:lpstr>
      <vt:lpstr>Times New Roman</vt:lpstr>
      <vt:lpstr>Тема Office</vt:lpstr>
      <vt:lpstr>Антиретровіруснатерапія</vt:lpstr>
      <vt:lpstr>Цілі</vt:lpstr>
      <vt:lpstr>ПРИНЦИП ДІЇ</vt:lpstr>
      <vt:lpstr>За своєю дією ці компоненти поділяються на :</vt:lpstr>
      <vt:lpstr>Презентация PowerPoint</vt:lpstr>
      <vt:lpstr>Препарати</vt:lpstr>
      <vt:lpstr>Ненуклеозидні (ННІОТ)– препарати засновані на вплив на зворотну транскриптазу:</vt:lpstr>
      <vt:lpstr>Інгібітори протеази (ІП)- Препарати перешкоджають процесу розмноження вірусу:</vt:lpstr>
      <vt:lpstr>Інгібіториінтегрази (ІІ)– препарати перешкоджають впровадженню вірусної ДНК у ДНК здорової клітини:</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Бочаров Вячеслав</cp:lastModifiedBy>
  <cp:revision>10</cp:revision>
  <dcterms:created xsi:type="dcterms:W3CDTF">2017-11-30T19:01:50Z</dcterms:created>
  <dcterms:modified xsi:type="dcterms:W3CDTF">2023-09-20T12:20:18Z</dcterms:modified>
</cp:coreProperties>
</file>