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4" r:id="rId2"/>
    <p:sldId id="310" r:id="rId3"/>
    <p:sldId id="284" r:id="rId4"/>
    <p:sldId id="285" r:id="rId5"/>
    <p:sldId id="286" r:id="rId6"/>
    <p:sldId id="287" r:id="rId7"/>
    <p:sldId id="288" r:id="rId8"/>
    <p:sldId id="290" r:id="rId9"/>
    <p:sldId id="266" r:id="rId10"/>
    <p:sldId id="291" r:id="rId11"/>
    <p:sldId id="268" r:id="rId12"/>
    <p:sldId id="292" r:id="rId13"/>
    <p:sldId id="309" r:id="rId14"/>
    <p:sldId id="295" r:id="rId15"/>
    <p:sldId id="296" r:id="rId16"/>
    <p:sldId id="297" r:id="rId17"/>
    <p:sldId id="298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94660"/>
  </p:normalViewPr>
  <p:slideViewPr>
    <p:cSldViewPr>
      <p:cViewPr varScale="1">
        <p:scale>
          <a:sx n="109" d="100"/>
          <a:sy n="109" d="100"/>
        </p:scale>
        <p:origin x="198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EAEC34A-FA13-4F27-83D7-0B84B8A0CD83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51E34EE-5916-4605-A33C-D393D59C5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E30630E-1453-4A4C-A14F-FCD6B0037E26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9F287B5-5F7F-4764-9A13-329BA86601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11D82-3991-4E9F-A2DB-06CCB41E2E3F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DE31E-91F4-4931-AD82-BCAF304AD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F8387D-FABB-445B-8342-5782DEC4B61C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A2E7669-572B-4DBA-983B-962B6C2356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B56266-FBE4-4374-B13A-32F09CD6088B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91B89D-4F9D-49F5-9D89-A9185590E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2F2B67-F660-42D0-B4E9-F16DBD9C0E2F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01FD84-C5CF-496D-9BDF-04F8C933B2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5D99EF-95AC-47C5-8F69-80D7D3311CF9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0A500F-1F02-4138-8EDD-523568BF5B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DACCA-777D-4CB0-ACA7-3E05039A631A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37CE0-6EBF-4892-9254-E5CC0F3452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A7E30B-07A3-4AF3-9F85-8E6DABE3CAB9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BD55C7-1937-457B-97E2-CD0E1B2FAE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E3C949F-8A48-44D9-9677-62A45DA25CC2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1B67EB8-972B-48F7-83E5-D37287971B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8360D-075F-4AD4-8F27-F320DB579DBB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AF186-85C2-4046-8BB5-A597EDCC8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42B5C-0E4D-462C-B0DA-C092B283775A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A305B-4440-4393-8C98-89435B879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77479-0CB5-4587-B9FC-341A89339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2505D-655B-454F-AF80-BE0375778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2529A-E8D2-4AC8-9DE4-5222726AD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C798C-0C90-4DBD-9A85-1FFEC0974C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8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4196C9F-3C77-4682-ABF0-622D0967003B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E25C274-4AC3-403F-952E-8F8019A96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>
            <a:spLocks noGrp="1"/>
          </p:cNvSpPr>
          <p:nvPr>
            <p:ph idx="1"/>
          </p:nvPr>
        </p:nvSpPr>
        <p:spPr>
          <a:xfrm>
            <a:off x="539750" y="2420938"/>
            <a:ext cx="8229600" cy="1800225"/>
          </a:xfrm>
        </p:spPr>
        <p:txBody>
          <a:bodyPr/>
          <a:lstStyle/>
          <a:p>
            <a:pPr algn="l" rtl="0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Прихильність АРВТ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marL="365125" lvl="1" indent="-255588" algn="just" rtl="0" eaLnBrk="1" hangingPunct="1">
              <a:lnSpc>
                <a:spcPct val="150000"/>
              </a:lnSpc>
              <a:spcBef>
                <a:spcPts val="400"/>
              </a:spcBef>
              <a:buSzPct val="68000"/>
              <a:buFont typeface="Wingdings 3" pitchFamily="18" charset="2"/>
              <a:buChar char=""/>
              <a:defRPr/>
            </a:pPr>
            <a:r>
              <a:rPr lang="ru-RU" sz="2800" dirty="0" smtClean="0">
                <a:latin typeface="+mj-lt"/>
              </a:rPr>
              <a:t>Прихильність до АРВТ – суворе дотримання пацієнтом режиму прийому препаратів згідно з приписами лікаря (дозування, певний час, поєднання з їжею)</a:t>
            </a:r>
          </a:p>
        </p:txBody>
      </p:sp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Прихильність АРВТ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229600" cy="1012974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bg1"/>
                </a:solidFill>
              </a:rPr>
              <a:t>Який рівень</a:t>
            </a:r>
            <a:r>
              <a:rPr lang="ru-RU" sz="3200" dirty="0" smtClean="0">
                <a:solidFill>
                  <a:schemeClr val="bg1"/>
                </a:solidFill>
              </a:rPr>
              <a:t>прихильності необхідний</a:t>
            </a:r>
            <a:r>
              <a:rPr lang="ru-RU" sz="3200" dirty="0">
                <a:solidFill>
                  <a:schemeClr val="bg1"/>
                </a:solidFill>
              </a:rPr>
              <a:t>?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116013" y="1557338"/>
          <a:ext cx="7454900" cy="384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7456054" imgH="3846909" progId="Excel.Chart.8">
                  <p:embed/>
                </p:oleObj>
              </mc:Choice>
              <mc:Fallback>
                <p:oleObj r:id="rId3" imgW="7456054" imgH="3846909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557338"/>
                        <a:ext cx="7454900" cy="3846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 Box 5"/>
          <p:cNvSpPr txBox="1">
            <a:spLocks noChangeArrowheads="1"/>
          </p:cNvSpPr>
          <p:nvPr/>
        </p:nvSpPr>
        <p:spPr bwMode="auto">
          <a:xfrm rot="16200000">
            <a:off x="-807244" y="3191669"/>
            <a:ext cx="2963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 rtl="0" eaLnBrk="0" hangingPunct="0">
              <a:defRPr/>
            </a:pPr>
            <a:r>
              <a:rPr lang="ru-RU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Пацієнти з РНК ВІЛ</a:t>
            </a:r>
            <a:r>
              <a:rPr lang="en-US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/>
            </a:r>
            <a:br>
              <a:rPr lang="en-US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en-US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&lt; 400</a:t>
            </a:r>
            <a:r>
              <a:rPr lang="ru-RU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копій/мл</a:t>
            </a:r>
            <a:r>
              <a:rPr lang="en-US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%</a:t>
            </a:r>
          </a:p>
        </p:txBody>
      </p:sp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2268538" y="5516563"/>
            <a:ext cx="548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 rtl="0" eaLnBrk="0" hangingPunct="0">
              <a:defRPr/>
            </a:pPr>
            <a:r>
              <a:rPr lang="ru-RU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Прихильність до ІП</a:t>
            </a:r>
            <a:r>
              <a:rPr lang="en-US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% (MEMS caps)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229600" cy="1057598"/>
          </a:xfrm>
        </p:spPr>
        <p:txBody>
          <a:bodyPr/>
          <a:lstStyle/>
          <a:p>
            <a:pPr algn="ctr" rtl="0" eaLnBrk="1" hangingPunct="1"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Прихильність до 95%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ru-RU" sz="2800" dirty="0" smtClean="0">
                <a:latin typeface="+mj-lt"/>
              </a:rPr>
              <a:t>Це прийом 95 таблеток із 100</a:t>
            </a:r>
          </a:p>
          <a:p>
            <a:pPr algn="l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Для режиму прийому 2 рази на день це означає, що можна пропустити не більше</a:t>
            </a:r>
            <a:br>
              <a:rPr lang="ru-RU" sz="2800" dirty="0" smtClean="0">
                <a:latin typeface="+mj-lt"/>
              </a:rPr>
            </a:br>
            <a:r>
              <a:rPr lang="ru-RU" sz="2800" dirty="0" smtClean="0">
                <a:latin typeface="+mj-lt"/>
              </a:rPr>
              <a:t>3 дозувань на місяць</a:t>
            </a:r>
          </a:p>
          <a:p>
            <a:pPr algn="just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Такого режиму дотримуватися важко, але багато хто досягає успіху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057598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Як виміряти відданість?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142875" y="1125538"/>
            <a:ext cx="9001125" cy="5162550"/>
          </a:xfrm>
        </p:spPr>
        <p:txBody>
          <a:bodyPr/>
          <a:lstStyle/>
          <a:p>
            <a:pPr marL="639763" lvl="1" indent="-246063" algn="just" rtl="0" eaLnBrk="1" hangingPunct="1">
              <a:buFont typeface="Wingdings 2" pitchFamily="18" charset="2"/>
              <a:buChar char=""/>
              <a:defRPr/>
            </a:pPr>
            <a:r>
              <a:rPr lang="ru-RU" sz="2800" dirty="0" smtClean="0">
                <a:latin typeface="+mj-lt"/>
              </a:rPr>
              <a:t>Об'єктивні методи</a:t>
            </a:r>
          </a:p>
          <a:p>
            <a:pPr lvl="2" indent="-246063" algn="just" rtl="0" eaLnBrk="1" hangingPunct="1">
              <a:buFont typeface="Wingdings 2" pitchFamily="18" charset="2"/>
              <a:buChar char=""/>
              <a:defRPr/>
            </a:pPr>
            <a:r>
              <a:rPr lang="ru-RU" sz="2800" dirty="0" smtClean="0">
                <a:latin typeface="+mj-lt"/>
              </a:rPr>
              <a:t>Вимірювання концентрації препарату у крові</a:t>
            </a:r>
          </a:p>
          <a:p>
            <a:pPr lvl="2" indent="-246063" algn="just" rtl="0" eaLnBrk="1" hangingPunct="1">
              <a:buFont typeface="Wingdings 2" pitchFamily="18" charset="2"/>
              <a:buChar char=""/>
              <a:defRPr/>
            </a:pPr>
            <a:r>
              <a:rPr lang="ru-RU" sz="2800" dirty="0" smtClean="0">
                <a:latin typeface="+mj-lt"/>
              </a:rPr>
              <a:t>Непрямі свідоцтва (невизначена ВН, </a:t>
            </a:r>
            <a:r>
              <a:rPr lang="ru-RU" sz="2800" dirty="0" err="1" smtClean="0">
                <a:latin typeface="+mj-lt"/>
              </a:rPr>
              <a:t>зростання</a:t>
            </a:r>
            <a:r>
              <a:rPr lang="ru-RU" sz="28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CD4</a:t>
            </a:r>
            <a:r>
              <a:rPr lang="uk-UA" sz="2800" dirty="0" smtClean="0">
                <a:latin typeface="+mj-lt"/>
              </a:rPr>
              <a:t>, </a:t>
            </a:r>
            <a:r>
              <a:rPr lang="ru-RU" sz="2800" dirty="0" err="1" smtClean="0">
                <a:latin typeface="+mj-lt"/>
              </a:rPr>
              <a:t>оцінка</a:t>
            </a:r>
            <a:r>
              <a:rPr lang="ru-RU" sz="2800" dirty="0" smtClean="0">
                <a:latin typeface="+mj-lt"/>
              </a:rPr>
              <a:t> </a:t>
            </a:r>
            <a:r>
              <a:rPr lang="ru-RU" sz="2800" dirty="0" smtClean="0">
                <a:latin typeface="+mj-lt"/>
              </a:rPr>
              <a:t>середнього розміру еритроциту)</a:t>
            </a:r>
          </a:p>
          <a:p>
            <a:pPr marL="639763" lvl="1" indent="-246063" algn="just" rtl="0" eaLnBrk="1" hangingPunct="1">
              <a:buFont typeface="Wingdings 2" pitchFamily="18" charset="2"/>
              <a:buChar char=""/>
              <a:defRPr/>
            </a:pPr>
            <a:endParaRPr lang="ru-RU" sz="1600" dirty="0" smtClean="0">
              <a:latin typeface="+mj-lt"/>
            </a:endParaRPr>
          </a:p>
          <a:p>
            <a:pPr marL="639763" lvl="1" indent="-246063" algn="just" rtl="0" eaLnBrk="1" hangingPunct="1">
              <a:buFont typeface="Wingdings 2" pitchFamily="18" charset="2"/>
              <a:buChar char=""/>
              <a:defRPr/>
            </a:pPr>
            <a:r>
              <a:rPr lang="ru-RU" sz="2800" dirty="0" smtClean="0">
                <a:latin typeface="+mj-lt"/>
              </a:rPr>
              <a:t>Суб'єктивні методи</a:t>
            </a:r>
          </a:p>
          <a:p>
            <a:pPr lvl="2" indent="-246063" algn="just" rtl="0" eaLnBrk="1" hangingPunct="1">
              <a:buFont typeface="Wingdings 2" pitchFamily="18" charset="2"/>
              <a:buChar char=""/>
              <a:defRPr/>
            </a:pPr>
            <a:r>
              <a:rPr lang="ru-RU" sz="2800" dirty="0" smtClean="0">
                <a:latin typeface="+mj-lt"/>
              </a:rPr>
              <a:t>Опитування/самозвіт пацієнта</a:t>
            </a:r>
          </a:p>
          <a:p>
            <a:pPr lvl="2" indent="-246063" algn="just" rtl="0" eaLnBrk="1" hangingPunct="1">
              <a:buFont typeface="Wingdings 2" pitchFamily="18" charset="2"/>
              <a:buChar char=""/>
              <a:defRPr/>
            </a:pPr>
            <a:r>
              <a:rPr lang="ru-RU" sz="2800" dirty="0" smtClean="0">
                <a:latin typeface="+mj-lt"/>
              </a:rPr>
              <a:t>Підрахунок таблеток</a:t>
            </a:r>
          </a:p>
          <a:p>
            <a:pPr lvl="2" indent="-246063" algn="just" rtl="0" eaLnBrk="1" hangingPunct="1">
              <a:buFont typeface="Wingdings 2" pitchFamily="18" charset="2"/>
              <a:buChar char=""/>
              <a:defRPr/>
            </a:pPr>
            <a:r>
              <a:rPr lang="ru-RU" sz="2800" dirty="0" smtClean="0">
                <a:latin typeface="+mj-lt"/>
              </a:rPr>
              <a:t>Використання моніторів прихильності (</a:t>
            </a:r>
            <a:r>
              <a:rPr lang="en-US" sz="2800" dirty="0" smtClean="0">
                <a:latin typeface="+mj-lt"/>
              </a:rPr>
              <a:t>MEMS)</a:t>
            </a:r>
          </a:p>
          <a:p>
            <a:pPr lvl="2" indent="-246063" algn="just" rtl="0" eaLnBrk="1" hangingPunct="1">
              <a:buFont typeface="Wingdings 2" pitchFamily="18" charset="2"/>
              <a:buChar char=""/>
              <a:defRPr/>
            </a:pPr>
            <a:r>
              <a:rPr lang="ru-RU" sz="2800" dirty="0" smtClean="0">
                <a:latin typeface="+mj-lt"/>
              </a:rPr>
              <a:t>Використання щоденників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Як оцінюється відданість?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323850" y="1989138"/>
            <a:ext cx="8501063" cy="1357312"/>
          </a:xfrm>
        </p:spPr>
        <p:txBody>
          <a:bodyPr/>
          <a:lstStyle/>
          <a:p>
            <a:pPr algn="just" rtl="0" eaLnBrk="1" hangingPunct="1">
              <a:buFont typeface="Wingdings 2" pitchFamily="18" charset="2"/>
              <a:buNone/>
              <a:defRPr/>
            </a:pPr>
            <a:r>
              <a:rPr lang="ru-RU" sz="2800" dirty="0" smtClean="0">
                <a:latin typeface="+mj-lt"/>
              </a:rPr>
              <a:t>Прихильність до лікування оцінюється за співвідношенням прийнятих дозувань до призначених</a:t>
            </a:r>
          </a:p>
          <a:p>
            <a:pPr algn="l" rtl="0" eaLnBrk="1" hangingPunct="1">
              <a:buFont typeface="Wingdings 2" pitchFamily="18" charset="2"/>
              <a:buNone/>
              <a:defRPr/>
            </a:pPr>
            <a:endParaRPr lang="ru-RU" sz="2800" dirty="0" smtClean="0">
              <a:latin typeface="+mj-lt"/>
            </a:endParaRP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468313" y="4292600"/>
            <a:ext cx="34369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defRPr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Прихильність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nstantia" pitchFamily="18" charset="0"/>
              </a:rPr>
              <a:t>=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3819525" y="4024313"/>
            <a:ext cx="32686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Пігулок прийнято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629025" y="4567238"/>
            <a:ext cx="3521075" cy="4762"/>
          </a:xfrm>
          <a:prstGeom prst="line">
            <a:avLst/>
          </a:prstGeom>
          <a:ln w="34925" cmpd="sng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sx="1000" sy="1000" rotWithShape="0">
              <a:srgbClr val="000000"/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3799" name="TextBox 15"/>
          <p:cNvSpPr txBox="1">
            <a:spLocks noChangeArrowheads="1"/>
          </p:cNvSpPr>
          <p:nvPr/>
        </p:nvSpPr>
        <p:spPr bwMode="auto">
          <a:xfrm>
            <a:off x="3675063" y="4600575"/>
            <a:ext cx="35194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Таблеток призначено</a:t>
            </a:r>
          </a:p>
        </p:txBody>
      </p:sp>
      <p:sp>
        <p:nvSpPr>
          <p:cNvPr id="33800" name="TextBox 16"/>
          <p:cNvSpPr txBox="1">
            <a:spLocks noChangeArrowheads="1"/>
          </p:cNvSpPr>
          <p:nvPr/>
        </p:nvSpPr>
        <p:spPr bwMode="auto">
          <a:xfrm>
            <a:off x="7164388" y="4221163"/>
            <a:ext cx="17732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x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100%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Приклад розрахунку прихильності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214313" y="1481138"/>
            <a:ext cx="8715375" cy="4756150"/>
          </a:xfrm>
        </p:spPr>
        <p:txBody>
          <a:bodyPr/>
          <a:lstStyle/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Пацієнт, який </a:t>
            </a:r>
            <a:r>
              <a:rPr lang="ru-RU" sz="2800" dirty="0" err="1" smtClean="0">
                <a:latin typeface="+mj-lt"/>
              </a:rPr>
              <a:t>отримує</a:t>
            </a:r>
            <a:r>
              <a:rPr lang="ru-RU" sz="2800" dirty="0" smtClean="0">
                <a:latin typeface="+mj-lt"/>
              </a:rPr>
              <a:t> </a:t>
            </a:r>
            <a:r>
              <a:rPr lang="ru-RU" sz="2800" dirty="0" err="1" smtClean="0">
                <a:latin typeface="+mj-lt"/>
              </a:rPr>
              <a:t>комбівірістокрін</a:t>
            </a:r>
            <a:r>
              <a:rPr lang="ru-RU" sz="2800" dirty="0" smtClean="0">
                <a:latin typeface="+mj-lt"/>
              </a:rPr>
              <a:t>, повідомляє, що за тиждень він пропустив</a:t>
            </a:r>
            <a:br>
              <a:rPr lang="ru-RU" sz="2800" dirty="0" smtClean="0">
                <a:latin typeface="+mj-lt"/>
              </a:rPr>
            </a:br>
            <a:r>
              <a:rPr lang="ru-RU" sz="2800" dirty="0" smtClean="0">
                <a:latin typeface="+mj-lt"/>
              </a:rPr>
              <a:t>1 вечірнє дозування препарату (2 таблетки)</a:t>
            </a:r>
            <a:endParaRPr lang="en-US" sz="2800" dirty="0" smtClean="0">
              <a:latin typeface="+mj-lt"/>
            </a:endParaRPr>
          </a:p>
          <a:p>
            <a:pPr algn="just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Призначено на тиждень: 21 таблетка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3 таблетки на день</a:t>
            </a:r>
            <a:r>
              <a:rPr lang="ru-RU" sz="2800" dirty="0" err="1" smtClean="0">
                <a:latin typeface="+mj-lt"/>
              </a:rPr>
              <a:t>х</a:t>
            </a:r>
            <a:r>
              <a:rPr lang="ru-RU" sz="2800" dirty="0" smtClean="0">
                <a:latin typeface="+mj-lt"/>
              </a:rPr>
              <a:t>7 днів = 21 таблетка</a:t>
            </a: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З них прийнято 21 - 2 = 19 таблеток</a:t>
            </a:r>
          </a:p>
          <a:p>
            <a:pPr algn="just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Прихильність = 19 ÷ 21 ∙ 100 = 90,5%</a:t>
            </a:r>
          </a:p>
          <a:p>
            <a:pPr lvl="2" algn="just" rtl="0" eaLnBrk="1" hangingPunct="1">
              <a:defRPr/>
            </a:pPr>
            <a:r>
              <a:rPr lang="ru-RU" sz="2000" dirty="0" smtClean="0">
                <a:latin typeface="+mj-lt"/>
              </a:rPr>
              <a:t>Прихильність достатня, але близька до критичної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 rtl="0"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Затримка із прийомом препарату</a:t>
            </a: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142875" y="1285875"/>
            <a:ext cx="8858250" cy="5022850"/>
          </a:xfrm>
        </p:spPr>
        <p:txBody>
          <a:bodyPr/>
          <a:lstStyle/>
          <a:p>
            <a:pPr algn="just" rtl="0">
              <a:defRPr/>
            </a:pPr>
            <a:r>
              <a:rPr lang="ru-RU" sz="2800" dirty="0" smtClean="0">
                <a:latin typeface="+mj-lt"/>
              </a:rPr>
              <a:t>Більшість препаратів допускають прийом</a:t>
            </a:r>
            <a:br>
              <a:rPr lang="ru-RU" sz="2800" dirty="0" smtClean="0">
                <a:latin typeface="+mj-lt"/>
              </a:rPr>
            </a:br>
            <a:r>
              <a:rPr lang="ru-RU" sz="2800" dirty="0" smtClean="0">
                <a:latin typeface="+mj-lt"/>
              </a:rPr>
              <a:t>не більше ±15% від часу напіввиведення, </a:t>
            </a:r>
            <a:r>
              <a:rPr lang="ru-RU" sz="2800" dirty="0" smtClean="0">
                <a:latin typeface="+mj-lt"/>
              </a:rPr>
              <a:t>тобто- </a:t>
            </a:r>
            <a:r>
              <a:rPr lang="ru-RU" sz="2800" dirty="0" smtClean="0">
                <a:latin typeface="+mj-lt"/>
              </a:rPr>
              <a:t>від часу між прийомами дозувань</a:t>
            </a:r>
          </a:p>
          <a:p>
            <a:pPr algn="just" rtl="0">
              <a:defRPr/>
            </a:pPr>
            <a:endParaRPr lang="ru-RU" sz="2000" dirty="0" smtClean="0">
              <a:latin typeface="+mj-lt"/>
            </a:endParaRPr>
          </a:p>
          <a:p>
            <a:pPr algn="just" rtl="0">
              <a:defRPr/>
            </a:pPr>
            <a:r>
              <a:rPr lang="ru-RU" sz="2800" dirty="0" smtClean="0">
                <a:latin typeface="+mj-lt"/>
              </a:rPr>
              <a:t>Наприклад</a:t>
            </a:r>
            <a:r>
              <a:rPr lang="ru-RU" sz="2800" dirty="0" smtClean="0">
                <a:latin typeface="+mj-lt"/>
              </a:rPr>
              <a:t>, </a:t>
            </a:r>
            <a:r>
              <a:rPr lang="ru-RU" sz="2800" dirty="0" err="1" smtClean="0">
                <a:latin typeface="+mj-lt"/>
              </a:rPr>
              <a:t>калетра</a:t>
            </a:r>
            <a:r>
              <a:rPr lang="ru-RU" sz="2800" dirty="0" smtClean="0">
                <a:latin typeface="+mj-lt"/>
              </a:rPr>
              <a:t>:</a:t>
            </a:r>
          </a:p>
          <a:p>
            <a:pPr lvl="1" algn="just" rtl="0">
              <a:defRPr/>
            </a:pPr>
            <a:r>
              <a:rPr lang="ru-RU" sz="2800" dirty="0" smtClean="0">
                <a:latin typeface="+mj-lt"/>
              </a:rPr>
              <a:t>прийом 1 раз на 12 годин (720 хвилин)</a:t>
            </a:r>
          </a:p>
          <a:p>
            <a:pPr lvl="1" algn="just" rtl="0">
              <a:defRPr/>
            </a:pPr>
            <a:r>
              <a:rPr lang="ru-RU" sz="2800" dirty="0" smtClean="0">
                <a:latin typeface="+mj-lt"/>
              </a:rPr>
              <a:t>Допуск = 720</a:t>
            </a:r>
            <a:r>
              <a:rPr lang="ru-RU" sz="2800" dirty="0" err="1" smtClean="0">
                <a:latin typeface="+mj-lt"/>
              </a:rPr>
              <a:t>х</a:t>
            </a:r>
            <a:r>
              <a:rPr lang="ru-RU" sz="2800" dirty="0" smtClean="0">
                <a:latin typeface="+mj-lt"/>
              </a:rPr>
              <a:t>15÷100 = 108 хв. (1ч.45хв.)</a:t>
            </a:r>
          </a:p>
          <a:p>
            <a:pPr algn="just" rtl="0">
              <a:defRPr/>
            </a:pPr>
            <a:endParaRPr lang="ru-RU" sz="2000" dirty="0" smtClean="0">
              <a:latin typeface="+mj-lt"/>
            </a:endParaRPr>
          </a:p>
          <a:p>
            <a:pPr algn="just" rtl="0">
              <a:defRPr/>
            </a:pPr>
            <a:r>
              <a:rPr lang="ru-RU" sz="2800" dirty="0" smtClean="0">
                <a:latin typeface="+mj-lt"/>
              </a:rPr>
              <a:t>Виняток:</a:t>
            </a:r>
            <a:br>
              <a:rPr lang="ru-RU" sz="2800" dirty="0" smtClean="0">
                <a:latin typeface="+mj-lt"/>
              </a:rPr>
            </a:br>
            <a:r>
              <a:rPr lang="ru-RU" sz="2800" dirty="0" err="1" smtClean="0">
                <a:latin typeface="+mj-lt"/>
              </a:rPr>
              <a:t>азидотимідин</a:t>
            </a:r>
            <a:r>
              <a:rPr lang="ru-RU" sz="2800" dirty="0" smtClean="0">
                <a:latin typeface="+mj-lt"/>
              </a:rPr>
              <a:t> (</a:t>
            </a:r>
            <a:r>
              <a:rPr lang="ru-RU" sz="2800" dirty="0" err="1" smtClean="0">
                <a:latin typeface="+mj-lt"/>
              </a:rPr>
              <a:t>комбівір</a:t>
            </a:r>
            <a:r>
              <a:rPr lang="ru-RU" sz="2800" dirty="0" smtClean="0">
                <a:latin typeface="+mj-lt"/>
              </a:rPr>
              <a:t>) 2 рази/день (допуск 30 хв</a:t>
            </a:r>
            <a:r>
              <a:rPr lang="ru-RU" sz="2800" dirty="0" smtClean="0">
                <a:latin typeface="+mj-lt"/>
              </a:rPr>
              <a:t>.), </a:t>
            </a:r>
            <a:r>
              <a:rPr lang="ru-RU" sz="2800" dirty="0" err="1" smtClean="0">
                <a:latin typeface="+mj-lt"/>
              </a:rPr>
              <a:t>відеокс</a:t>
            </a:r>
            <a:r>
              <a:rPr lang="ru-RU" sz="2800" dirty="0" smtClean="0">
                <a:latin typeface="+mj-lt"/>
              </a:rPr>
              <a:t> 1 </a:t>
            </a:r>
            <a:r>
              <a:rPr lang="ru-RU" sz="2800" dirty="0" smtClean="0">
                <a:latin typeface="+mj-lt"/>
              </a:rPr>
              <a:t>раз/день (допуск 30 хв.)</a:t>
            </a:r>
            <a:endParaRPr lang="en-US" sz="2800" dirty="0" smtClean="0">
              <a:latin typeface="+mj-lt"/>
            </a:endParaRPr>
          </a:p>
          <a:p>
            <a:pPr algn="l" rtl="0">
              <a:defRPr/>
            </a:pPr>
            <a:endParaRPr lang="ru-RU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0188"/>
            <a:ext cx="8229600" cy="4954587"/>
          </a:xfrm>
        </p:spPr>
        <p:txBody>
          <a:bodyPr/>
          <a:lstStyle/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При прийомі препаратів двічі на день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Якщо минуло більше 6 годин, то продовжити прийом препаратів так, ніби нічого не сталося (подвоювати наступну дозу, «наганяти» не потрібно)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Якщо минуло менше 6 годин – прийняти</a:t>
            </a:r>
          </a:p>
          <a:p>
            <a:pPr marL="109537" indent="0" algn="just" rtl="0" eaLnBrk="1" hangingPunct="1">
              <a:buNone/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Намагайтеся встановити причину пропуску і зробити все, щоб уникнути її в майбутньому</a:t>
            </a:r>
          </a:p>
          <a:p>
            <a:pPr algn="l" rtl="0" eaLnBrk="1" hangingPunct="1">
              <a:defRPr/>
            </a:pPr>
            <a:endParaRPr lang="ru-RU" sz="2800" dirty="0" smtClean="0">
              <a:latin typeface="+mj-lt"/>
            </a:endParaRP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0"/>
            <a:ext cx="8472518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Що робити, якщо пропущене дозування?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1988840"/>
            <a:ext cx="6829444" cy="1143000"/>
          </a:xfrm>
        </p:spPr>
        <p:txBody>
          <a:bodyPr>
            <a:noAutofit/>
          </a:bodyPr>
          <a:lstStyle/>
          <a:p>
            <a:pPr algn="ctr" rtl="0">
              <a:defRPr/>
            </a:pPr>
            <a:r>
              <a:rPr lang="ru-RU" sz="6000" dirty="0" smtClean="0"/>
              <a:t>Від чого залежить відданість АРВТ?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Содержимое 4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72000"/>
          </a:xfrm>
        </p:spPr>
        <p:txBody>
          <a:bodyPr/>
          <a:lstStyle/>
          <a:p>
            <a:pPr algn="l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l" rtl="0" eaLnBrk="1" hangingPunct="1">
              <a:defRPr/>
            </a:pPr>
            <a:r>
              <a:rPr lang="ru-RU" sz="2800" dirty="0" smtClean="0">
                <a:latin typeface="+mj-lt"/>
              </a:rPr>
              <a:t>Пов'язані з режимом лікування</a:t>
            </a:r>
          </a:p>
          <a:p>
            <a:pPr algn="l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l" rtl="0" eaLnBrk="1" hangingPunct="1">
              <a:defRPr/>
            </a:pPr>
            <a:r>
              <a:rPr lang="ru-RU" sz="2800" dirty="0" smtClean="0">
                <a:latin typeface="+mj-lt"/>
              </a:rPr>
              <a:t>Пов'язані з індивідуальними особливостями пацієнта</a:t>
            </a:r>
          </a:p>
          <a:p>
            <a:pPr algn="l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l" rtl="0" eaLnBrk="1" hangingPunct="1">
              <a:defRPr/>
            </a:pPr>
            <a:r>
              <a:rPr lang="ru-RU" sz="2800" dirty="0" smtClean="0">
                <a:latin typeface="+mj-lt"/>
              </a:rPr>
              <a:t>Пов'язані із зовнішніми умовами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Чинники, що визначають відданість АРВТ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 rtl="0" eaLnBrk="1" hangingPunct="1"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Режим лікування</a:t>
            </a:r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5111750"/>
          </a:xfrm>
        </p:spPr>
        <p:txBody>
          <a:bodyPr/>
          <a:lstStyle/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Частота прийому препаратів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Чим частіше потрібно приймати препарат, тим гірша відданість</a:t>
            </a:r>
          </a:p>
          <a:p>
            <a:pPr algn="just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Необхідність прийому на голодний шлунок знижує відданість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Необхідність прийому препарату з їжею мало впливає на відданість</a:t>
            </a:r>
          </a:p>
          <a:p>
            <a:pPr algn="just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Побічні ефекти суттєво знижують відданість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3"/>
          <p:cNvGrpSpPr>
            <a:grpSpLocks/>
          </p:cNvGrpSpPr>
          <p:nvPr/>
        </p:nvGrpSpPr>
        <p:grpSpPr bwMode="auto">
          <a:xfrm>
            <a:off x="-57150" y="981075"/>
            <a:ext cx="8940800" cy="4606925"/>
            <a:chOff x="-74" y="938"/>
            <a:chExt cx="5632" cy="2972"/>
          </a:xfrm>
        </p:grpSpPr>
        <p:sp>
          <p:nvSpPr>
            <p:cNvPr id="40972" name="Text Box 7"/>
            <p:cNvSpPr txBox="1">
              <a:spLocks noChangeArrowheads="1"/>
            </p:cNvSpPr>
            <p:nvPr/>
          </p:nvSpPr>
          <p:spPr bwMode="auto">
            <a:xfrm>
              <a:off x="-74" y="938"/>
              <a:ext cx="693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spcBef>
                  <a:spcPct val="50000"/>
                </a:spcBef>
                <a:defRPr/>
              </a:pP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1996</a:t>
              </a:r>
            </a:p>
          </p:txBody>
        </p:sp>
        <p:sp>
          <p:nvSpPr>
            <p:cNvPr id="40973" name="Text Box 8"/>
            <p:cNvSpPr txBox="1">
              <a:spLocks noChangeArrowheads="1"/>
            </p:cNvSpPr>
            <p:nvPr/>
          </p:nvSpPr>
          <p:spPr bwMode="auto">
            <a:xfrm>
              <a:off x="206" y="1224"/>
              <a:ext cx="2092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50000"/>
                </a:spcBef>
                <a:defRPr/>
              </a:pPr>
              <a:r>
                <a:rPr lang="ru-RU" sz="2000" dirty="0" err="1">
                  <a:latin typeface="+mj-lt"/>
                </a:rPr>
                <a:t>Зерит</a:t>
              </a:r>
              <a:r>
                <a:rPr lang="en-US" sz="2000" dirty="0">
                  <a:latin typeface="+mj-lt"/>
                </a:rPr>
                <a:t>/</a:t>
              </a:r>
              <a:r>
                <a:rPr lang="ru-RU" sz="2000" dirty="0" err="1">
                  <a:latin typeface="+mj-lt"/>
                </a:rPr>
                <a:t>Епівір</a:t>
              </a:r>
              <a:r>
                <a:rPr lang="en-US" sz="2000" dirty="0">
                  <a:latin typeface="+mj-lt"/>
                </a:rPr>
                <a:t>/</a:t>
              </a:r>
              <a:r>
                <a:rPr lang="ru-RU" sz="2000" dirty="0" err="1">
                  <a:latin typeface="+mj-lt"/>
                </a:rPr>
                <a:t>Криксиван</a:t>
              </a:r>
              <a:r>
                <a:rPr lang="ru-RU" sz="2000" dirty="0">
                  <a:latin typeface="+mj-lt"/>
                </a:rPr>
                <a:t/>
              </a:r>
              <a:br>
                <a:rPr lang="ru-RU" sz="2000" dirty="0">
                  <a:latin typeface="+mj-lt"/>
                </a:rPr>
              </a:br>
              <a:r>
                <a:rPr lang="en-US" sz="2000" dirty="0">
                  <a:latin typeface="+mj-lt"/>
                </a:rPr>
                <a:t>d4T/3TC/IDV</a:t>
              </a:r>
            </a:p>
          </p:txBody>
        </p:sp>
        <p:sp>
          <p:nvSpPr>
            <p:cNvPr id="40974" name="Text Box 9"/>
            <p:cNvSpPr txBox="1">
              <a:spLocks noChangeArrowheads="1"/>
            </p:cNvSpPr>
            <p:nvPr/>
          </p:nvSpPr>
          <p:spPr bwMode="auto">
            <a:xfrm>
              <a:off x="2842" y="1330"/>
              <a:ext cx="1361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50000"/>
                </a:spcBef>
                <a:defRPr/>
              </a:pPr>
              <a:r>
                <a:rPr lang="en-US" sz="2000" dirty="0" smtClean="0">
                  <a:latin typeface="+mj-lt"/>
                </a:rPr>
                <a:t>10</a:t>
              </a:r>
              <a:r>
                <a:rPr lang="uk-UA" sz="2000" dirty="0" smtClean="0">
                  <a:latin typeface="+mj-lt"/>
                </a:rPr>
                <a:t> </a:t>
              </a:r>
              <a:r>
                <a:rPr lang="ru-RU" sz="2000" dirty="0" err="1" smtClean="0">
                  <a:latin typeface="+mj-lt"/>
                </a:rPr>
                <a:t>таб</a:t>
              </a:r>
              <a:r>
                <a:rPr lang="en-US" sz="2000" dirty="0">
                  <a:latin typeface="+mj-lt"/>
                </a:rPr>
                <a:t>,</a:t>
              </a:r>
              <a:r>
                <a:rPr lang="ru-RU" sz="2000" dirty="0">
                  <a:latin typeface="+mj-lt"/>
                </a:rPr>
                <a:t>3р. у буд.</a:t>
              </a:r>
              <a:endParaRPr lang="en-US" sz="2000" dirty="0">
                <a:latin typeface="+mj-lt"/>
              </a:endParaRPr>
            </a:p>
          </p:txBody>
        </p:sp>
        <p:pic>
          <p:nvPicPr>
            <p:cNvPr id="29709" name="Picture 10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32" y="1046"/>
              <a:ext cx="299" cy="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0" name="Picture 1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47" y="1588"/>
              <a:ext cx="299" cy="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1" name="Picture 1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19" y="1123"/>
              <a:ext cx="32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2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24" y="1046"/>
              <a:ext cx="32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3" name="Picture 1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01" y="1309"/>
              <a:ext cx="32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4" name="Picture 1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65" y="1681"/>
              <a:ext cx="32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5" name="Picture 1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19" y="1402"/>
              <a:ext cx="32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6" name="Picture 1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01" y="1588"/>
              <a:ext cx="32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7" name="Picture 18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66" y="1123"/>
              <a:ext cx="413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8" name="Picture 1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66" y="1449"/>
              <a:ext cx="413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87" name="Text Box 22"/>
            <p:cNvSpPr txBox="1">
              <a:spLocks noChangeArrowheads="1"/>
            </p:cNvSpPr>
            <p:nvPr/>
          </p:nvSpPr>
          <p:spPr bwMode="auto">
            <a:xfrm>
              <a:off x="-61" y="2378"/>
              <a:ext cx="693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spcBef>
                  <a:spcPct val="50000"/>
                </a:spcBef>
                <a:defRPr/>
              </a:pP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2002</a:t>
              </a:r>
            </a:p>
          </p:txBody>
        </p:sp>
        <p:pic>
          <p:nvPicPr>
            <p:cNvPr id="29720" name="Picture 2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02" y="2517"/>
              <a:ext cx="44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89" name="Text Box 24"/>
            <p:cNvSpPr txBox="1">
              <a:spLocks noChangeArrowheads="1"/>
            </p:cNvSpPr>
            <p:nvPr/>
          </p:nvSpPr>
          <p:spPr bwMode="auto">
            <a:xfrm>
              <a:off x="2906" y="2584"/>
              <a:ext cx="1251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50000"/>
                </a:spcBef>
                <a:defRPr/>
              </a:pPr>
              <a:r>
                <a:rPr lang="en-US" sz="2000" dirty="0" smtClean="0">
                  <a:latin typeface="+mj-lt"/>
                </a:rPr>
                <a:t>3</a:t>
              </a:r>
              <a:r>
                <a:rPr lang="uk-UA" sz="2000" dirty="0" smtClean="0">
                  <a:latin typeface="+mj-lt"/>
                </a:rPr>
                <a:t> </a:t>
              </a:r>
              <a:r>
                <a:rPr lang="ru-RU" sz="2000" dirty="0" err="1" smtClean="0">
                  <a:latin typeface="+mj-lt"/>
                </a:rPr>
                <a:t>таб</a:t>
              </a:r>
              <a:r>
                <a:rPr lang="en-US" sz="2000" dirty="0">
                  <a:latin typeface="+mj-lt"/>
                </a:rPr>
                <a:t>,</a:t>
              </a:r>
              <a:r>
                <a:rPr lang="ru-RU" sz="2000" dirty="0">
                  <a:latin typeface="+mj-lt"/>
                </a:rPr>
                <a:t>2р. у буд.</a:t>
              </a:r>
              <a:endParaRPr lang="en-US" sz="2000" dirty="0">
                <a:latin typeface="+mj-lt"/>
              </a:endParaRPr>
            </a:p>
          </p:txBody>
        </p:sp>
        <p:sp>
          <p:nvSpPr>
            <p:cNvPr id="40990" name="Text Box 25"/>
            <p:cNvSpPr txBox="1">
              <a:spLocks noChangeArrowheads="1"/>
            </p:cNvSpPr>
            <p:nvPr/>
          </p:nvSpPr>
          <p:spPr bwMode="auto">
            <a:xfrm>
              <a:off x="254" y="2584"/>
              <a:ext cx="2270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50000"/>
                </a:spcBef>
                <a:defRPr/>
              </a:pPr>
              <a:r>
                <a:rPr lang="ru-RU" sz="2000" dirty="0" err="1">
                  <a:latin typeface="+mj-lt"/>
                </a:rPr>
                <a:t>Комбівір</a:t>
              </a:r>
              <a:r>
                <a:rPr lang="ru-RU" sz="2000" dirty="0">
                  <a:latin typeface="+mj-lt"/>
                </a:rPr>
                <a:t>(</a:t>
              </a:r>
              <a:r>
                <a:rPr lang="en-US" sz="2000" dirty="0">
                  <a:latin typeface="+mj-lt"/>
                </a:rPr>
                <a:t>AZT/3TC)</a:t>
              </a:r>
              <a:r>
                <a:rPr lang="ru-RU" sz="2000" dirty="0">
                  <a:latin typeface="+mj-lt"/>
                </a:rPr>
                <a:t>/</a:t>
              </a:r>
              <a:r>
                <a:rPr lang="ru-RU" sz="2000" dirty="0" err="1">
                  <a:latin typeface="+mj-lt"/>
                </a:rPr>
                <a:t>Сустива</a:t>
              </a:r>
              <a:endParaRPr lang="en-US" sz="2000" dirty="0">
                <a:latin typeface="+mj-lt"/>
              </a:endParaRPr>
            </a:p>
          </p:txBody>
        </p:sp>
        <p:pic>
          <p:nvPicPr>
            <p:cNvPr id="29723" name="Picture 27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38" y="2796"/>
              <a:ext cx="44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24" name="Picture 28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65" y="2703"/>
              <a:ext cx="400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94" name="Text Box 29"/>
            <p:cNvSpPr txBox="1">
              <a:spLocks noChangeArrowheads="1"/>
            </p:cNvSpPr>
            <p:nvPr/>
          </p:nvSpPr>
          <p:spPr bwMode="auto">
            <a:xfrm>
              <a:off x="-74" y="1738"/>
              <a:ext cx="693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spcBef>
                  <a:spcPct val="50000"/>
                </a:spcBef>
                <a:defRPr/>
              </a:pP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1998</a:t>
              </a:r>
            </a:p>
          </p:txBody>
        </p:sp>
        <p:sp>
          <p:nvSpPr>
            <p:cNvPr id="40995" name="Text Box 30"/>
            <p:cNvSpPr txBox="1">
              <a:spLocks noChangeArrowheads="1"/>
            </p:cNvSpPr>
            <p:nvPr/>
          </p:nvSpPr>
          <p:spPr bwMode="auto">
            <a:xfrm>
              <a:off x="208" y="2014"/>
              <a:ext cx="2180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50000"/>
                </a:spcBef>
                <a:defRPr/>
              </a:pPr>
              <a:r>
                <a:rPr lang="ru-RU" sz="2000" dirty="0" err="1">
                  <a:latin typeface="+mj-lt"/>
                </a:rPr>
                <a:t>Ретровір</a:t>
              </a:r>
              <a:r>
                <a:rPr lang="en-US" sz="2000" dirty="0">
                  <a:latin typeface="+mj-lt"/>
                </a:rPr>
                <a:t>/</a:t>
              </a:r>
              <a:r>
                <a:rPr lang="ru-RU" sz="2000" dirty="0" err="1">
                  <a:latin typeface="+mj-lt"/>
                </a:rPr>
                <a:t>Епівір</a:t>
              </a:r>
              <a:r>
                <a:rPr lang="en-US" sz="2000" dirty="0">
                  <a:latin typeface="+mj-lt"/>
                </a:rPr>
                <a:t>/</a:t>
              </a:r>
              <a:r>
                <a:rPr lang="ru-RU" sz="2000" dirty="0" err="1">
                  <a:latin typeface="+mj-lt"/>
                </a:rPr>
                <a:t>Сустива</a:t>
              </a:r>
              <a:r>
                <a:rPr lang="ru-RU" sz="2000" dirty="0">
                  <a:latin typeface="+mj-lt"/>
                </a:rPr>
                <a:t/>
              </a:r>
              <a:br>
                <a:rPr lang="ru-RU" sz="2000" dirty="0">
                  <a:latin typeface="+mj-lt"/>
                </a:rPr>
              </a:br>
              <a:r>
                <a:rPr lang="en-US" sz="2000" dirty="0">
                  <a:latin typeface="+mj-lt"/>
                </a:rPr>
                <a:t>AZT/3TC/EFV</a:t>
              </a:r>
            </a:p>
          </p:txBody>
        </p:sp>
        <p:sp>
          <p:nvSpPr>
            <p:cNvPr id="40996" name="Text Box 31"/>
            <p:cNvSpPr txBox="1">
              <a:spLocks noChangeArrowheads="1"/>
            </p:cNvSpPr>
            <p:nvPr/>
          </p:nvSpPr>
          <p:spPr bwMode="auto">
            <a:xfrm>
              <a:off x="2842" y="2053"/>
              <a:ext cx="133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50000"/>
                </a:spcBef>
                <a:defRPr/>
              </a:pPr>
              <a:r>
                <a:rPr lang="en-US" sz="2000" dirty="0" smtClean="0">
                  <a:latin typeface="+mj-lt"/>
                </a:rPr>
                <a:t>5</a:t>
              </a:r>
              <a:r>
                <a:rPr lang="uk-UA" sz="2000" dirty="0" smtClean="0">
                  <a:latin typeface="+mj-lt"/>
                </a:rPr>
                <a:t> </a:t>
              </a:r>
              <a:r>
                <a:rPr lang="ru-RU" sz="2000" dirty="0" err="1" smtClean="0">
                  <a:latin typeface="+mj-lt"/>
                </a:rPr>
                <a:t>таб</a:t>
              </a:r>
              <a:r>
                <a:rPr lang="en-US" sz="2000" dirty="0">
                  <a:latin typeface="+mj-lt"/>
                </a:rPr>
                <a:t>,</a:t>
              </a:r>
              <a:r>
                <a:rPr lang="ru-RU" sz="2000" dirty="0">
                  <a:latin typeface="+mj-lt"/>
                </a:rPr>
                <a:t>2р. у буд.</a:t>
              </a:r>
              <a:endParaRPr lang="en-US" sz="2000" dirty="0">
                <a:latin typeface="+mj-lt"/>
              </a:endParaRPr>
            </a:p>
          </p:txBody>
        </p:sp>
        <p:pic>
          <p:nvPicPr>
            <p:cNvPr id="29728" name="Picture 3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10" y="2006"/>
              <a:ext cx="44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29" name="Picture 3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29" y="1913"/>
              <a:ext cx="44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30" name="Picture 35" descr="200m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11456"/>
                </a:clrFrom>
                <a:clrTo>
                  <a:srgbClr val="01145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47" y="2146"/>
              <a:ext cx="334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31" name="Picture 36" descr="200m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11456"/>
                </a:clrFrom>
                <a:clrTo>
                  <a:srgbClr val="01145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56" y="2331"/>
              <a:ext cx="334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32" name="Picture 37" descr="200m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51553"/>
                </a:clrFrom>
                <a:clrTo>
                  <a:srgbClr val="051553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29" y="2239"/>
              <a:ext cx="334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03" name="Text Box 38"/>
            <p:cNvSpPr txBox="1">
              <a:spLocks noChangeArrowheads="1"/>
            </p:cNvSpPr>
            <p:nvPr/>
          </p:nvSpPr>
          <p:spPr bwMode="auto">
            <a:xfrm>
              <a:off x="-61" y="2853"/>
              <a:ext cx="656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spcBef>
                  <a:spcPct val="50000"/>
                </a:spcBef>
                <a:defRPr/>
              </a:pP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2003</a:t>
              </a:r>
            </a:p>
          </p:txBody>
        </p:sp>
        <p:sp>
          <p:nvSpPr>
            <p:cNvPr id="41004" name="Text Box 39"/>
            <p:cNvSpPr txBox="1">
              <a:spLocks noChangeArrowheads="1"/>
            </p:cNvSpPr>
            <p:nvPr/>
          </p:nvSpPr>
          <p:spPr bwMode="auto">
            <a:xfrm>
              <a:off x="2862" y="3075"/>
              <a:ext cx="1341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50000"/>
                </a:spcBef>
                <a:defRPr/>
              </a:pPr>
              <a:r>
                <a:rPr lang="en-US" sz="2000" dirty="0" smtClean="0">
                  <a:latin typeface="+mj-lt"/>
                </a:rPr>
                <a:t>3</a:t>
              </a:r>
              <a:r>
                <a:rPr lang="uk-UA" sz="2000" dirty="0" smtClean="0">
                  <a:latin typeface="+mj-lt"/>
                </a:rPr>
                <a:t> </a:t>
              </a:r>
              <a:r>
                <a:rPr lang="ru-RU" sz="2000" dirty="0" err="1" smtClean="0">
                  <a:latin typeface="+mj-lt"/>
                </a:rPr>
                <a:t>таб</a:t>
              </a:r>
              <a:r>
                <a:rPr lang="en-US" sz="2000" dirty="0">
                  <a:latin typeface="+mj-lt"/>
                </a:rPr>
                <a:t>,</a:t>
              </a:r>
              <a:r>
                <a:rPr lang="ru-RU" sz="2000" dirty="0">
                  <a:latin typeface="+mj-lt"/>
                </a:rPr>
                <a:t>1р. у буд.</a:t>
              </a:r>
              <a:endParaRPr lang="en-US" sz="2000" dirty="0">
                <a:latin typeface="+mj-lt"/>
              </a:endParaRPr>
            </a:p>
          </p:txBody>
        </p:sp>
        <p:sp>
          <p:nvSpPr>
            <p:cNvPr id="41005" name="Text Box 40"/>
            <p:cNvSpPr txBox="1">
              <a:spLocks noChangeArrowheads="1"/>
            </p:cNvSpPr>
            <p:nvPr/>
          </p:nvSpPr>
          <p:spPr bwMode="auto">
            <a:xfrm>
              <a:off x="282" y="3075"/>
              <a:ext cx="2016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20000"/>
                </a:spcBef>
                <a:defRPr/>
              </a:pPr>
              <a:r>
                <a:rPr lang="ru-RU" sz="2000" dirty="0" err="1">
                  <a:latin typeface="+mj-lt"/>
                </a:rPr>
                <a:t>Віреад</a:t>
              </a:r>
              <a:r>
                <a:rPr lang="en-US" sz="2000" dirty="0">
                  <a:latin typeface="+mj-lt"/>
                </a:rPr>
                <a:t>/</a:t>
              </a:r>
              <a:r>
                <a:rPr lang="ru-RU" sz="2000" dirty="0" err="1">
                  <a:latin typeface="+mj-lt"/>
                </a:rPr>
                <a:t>Емтріва</a:t>
              </a:r>
              <a:r>
                <a:rPr lang="en-US" sz="2000" dirty="0">
                  <a:latin typeface="+mj-lt"/>
                </a:rPr>
                <a:t>/</a:t>
              </a:r>
              <a:r>
                <a:rPr lang="ru-RU" sz="2000" dirty="0" err="1">
                  <a:latin typeface="+mj-lt"/>
                </a:rPr>
                <a:t>Сустива</a:t>
              </a:r>
              <a:endParaRPr lang="en-US" sz="2000" dirty="0">
                <a:latin typeface="+mj-lt"/>
              </a:endParaRPr>
            </a:p>
          </p:txBody>
        </p:sp>
        <p:grpSp>
          <p:nvGrpSpPr>
            <p:cNvPr id="29736" name="Group 41"/>
            <p:cNvGrpSpPr>
              <a:grpSpLocks/>
            </p:cNvGrpSpPr>
            <p:nvPr/>
          </p:nvGrpSpPr>
          <p:grpSpPr bwMode="auto">
            <a:xfrm>
              <a:off x="4611" y="3119"/>
              <a:ext cx="763" cy="325"/>
              <a:chOff x="4611" y="3119"/>
              <a:chExt cx="763" cy="325"/>
            </a:xfrm>
          </p:grpSpPr>
          <p:pic>
            <p:nvPicPr>
              <p:cNvPr id="29747" name="Picture 42" descr="FTC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010066"/>
                  </a:clrFrom>
                  <a:clrTo>
                    <a:srgbClr val="010066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732" y="3119"/>
                <a:ext cx="359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48" name="Picture 43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974" y="3214"/>
                <a:ext cx="400" cy="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49" name="Picture 44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11" y="3214"/>
                <a:ext cx="337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37" name="Group 45"/>
            <p:cNvGrpSpPr>
              <a:grpSpLocks/>
            </p:cNvGrpSpPr>
            <p:nvPr/>
          </p:nvGrpSpPr>
          <p:grpSpPr bwMode="auto">
            <a:xfrm>
              <a:off x="343" y="1867"/>
              <a:ext cx="5088" cy="1626"/>
              <a:chOff x="0" y="2192"/>
              <a:chExt cx="5632" cy="1626"/>
            </a:xfrm>
          </p:grpSpPr>
          <p:sp>
            <p:nvSpPr>
              <p:cNvPr id="41014" name="Line 47"/>
              <p:cNvSpPr>
                <a:spLocks noChangeShapeType="1"/>
              </p:cNvSpPr>
              <p:nvPr/>
            </p:nvSpPr>
            <p:spPr bwMode="auto">
              <a:xfrm>
                <a:off x="0" y="2832"/>
                <a:ext cx="5632" cy="0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>
                  <a:defRPr/>
                </a:pPr>
                <a:endParaRPr lang="ru-RU" sz="2000">
                  <a:latin typeface="+mj-lt"/>
                </a:endParaRPr>
              </a:p>
            </p:txBody>
          </p:sp>
          <p:sp>
            <p:nvSpPr>
              <p:cNvPr id="41015" name="Line 48"/>
              <p:cNvSpPr>
                <a:spLocks noChangeShapeType="1"/>
              </p:cNvSpPr>
              <p:nvPr/>
            </p:nvSpPr>
            <p:spPr bwMode="auto">
              <a:xfrm>
                <a:off x="0" y="2192"/>
                <a:ext cx="5632" cy="0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>
                  <a:defRPr/>
                </a:pPr>
                <a:endParaRPr lang="ru-RU" sz="2000">
                  <a:latin typeface="+mj-lt"/>
                </a:endParaRPr>
              </a:p>
            </p:txBody>
          </p:sp>
          <p:sp>
            <p:nvSpPr>
              <p:cNvPr id="41016" name="Line 49"/>
              <p:cNvSpPr>
                <a:spLocks noChangeShapeType="1"/>
              </p:cNvSpPr>
              <p:nvPr/>
            </p:nvSpPr>
            <p:spPr bwMode="auto">
              <a:xfrm>
                <a:off x="0" y="3317"/>
                <a:ext cx="5632" cy="0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>
                  <a:defRPr/>
                </a:pPr>
                <a:endParaRPr lang="ru-RU" sz="2000">
                  <a:latin typeface="+mj-lt"/>
                </a:endParaRPr>
              </a:p>
            </p:txBody>
          </p:sp>
          <p:sp>
            <p:nvSpPr>
              <p:cNvPr id="41017" name="Line 50"/>
              <p:cNvSpPr>
                <a:spLocks noChangeShapeType="1"/>
              </p:cNvSpPr>
              <p:nvPr/>
            </p:nvSpPr>
            <p:spPr bwMode="auto">
              <a:xfrm>
                <a:off x="0" y="3818"/>
                <a:ext cx="5632" cy="0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>
                  <a:defRPr/>
                </a:pPr>
                <a:endParaRPr lang="ru-RU" sz="2000">
                  <a:latin typeface="+mj-lt"/>
                </a:endParaRPr>
              </a:p>
            </p:txBody>
          </p:sp>
        </p:grpSp>
        <p:sp>
          <p:nvSpPr>
            <p:cNvPr id="41008" name="Text Box 51"/>
            <p:cNvSpPr txBox="1">
              <a:spLocks noChangeArrowheads="1"/>
            </p:cNvSpPr>
            <p:nvPr/>
          </p:nvSpPr>
          <p:spPr bwMode="auto">
            <a:xfrm>
              <a:off x="-61" y="3354"/>
              <a:ext cx="801" cy="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spcBef>
                  <a:spcPct val="50000"/>
                </a:spcBef>
                <a:defRPr/>
              </a:pP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200</a:t>
              </a:r>
              <a:r>
                <a:rPr lang="ru-RU" sz="20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6</a:t>
              </a:r>
            </a:p>
            <a:p>
              <a:pPr algn="l" rtl="0" eaLnBrk="0" hangingPunct="0">
                <a:spcBef>
                  <a:spcPct val="50000"/>
                </a:spcBef>
                <a:defRPr/>
              </a:pPr>
              <a:endParaRPr lang="en-US" sz="2000" b="1" dirty="0">
                <a:latin typeface="+mj-lt"/>
              </a:endParaRPr>
            </a:p>
          </p:txBody>
        </p:sp>
        <p:sp>
          <p:nvSpPr>
            <p:cNvPr id="41009" name="Text Box 52"/>
            <p:cNvSpPr txBox="1">
              <a:spLocks noChangeArrowheads="1"/>
            </p:cNvSpPr>
            <p:nvPr/>
          </p:nvSpPr>
          <p:spPr bwMode="auto">
            <a:xfrm>
              <a:off x="2952" y="3560"/>
              <a:ext cx="1205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50000"/>
                </a:spcBef>
                <a:defRPr/>
              </a:pPr>
              <a:r>
                <a:rPr lang="en-US" sz="2000" dirty="0" smtClean="0">
                  <a:latin typeface="+mj-lt"/>
                </a:rPr>
                <a:t>2</a:t>
              </a:r>
              <a:r>
                <a:rPr lang="uk-UA" sz="2000" dirty="0" smtClean="0">
                  <a:latin typeface="+mj-lt"/>
                </a:rPr>
                <a:t> </a:t>
              </a:r>
              <a:r>
                <a:rPr lang="ru-RU" sz="2000" dirty="0" err="1" smtClean="0">
                  <a:latin typeface="+mj-lt"/>
                </a:rPr>
                <a:t>таб</a:t>
              </a:r>
              <a:r>
                <a:rPr lang="en-US" sz="2000" dirty="0">
                  <a:latin typeface="+mj-lt"/>
                </a:rPr>
                <a:t>,</a:t>
              </a:r>
              <a:r>
                <a:rPr lang="ru-RU" sz="2000" dirty="0">
                  <a:latin typeface="+mj-lt"/>
                </a:rPr>
                <a:t>1р. у буд.</a:t>
              </a:r>
              <a:endParaRPr lang="en-US" sz="2000" dirty="0">
                <a:latin typeface="+mj-lt"/>
              </a:endParaRPr>
            </a:p>
          </p:txBody>
        </p:sp>
        <p:sp>
          <p:nvSpPr>
            <p:cNvPr id="41010" name="Text Box 53"/>
            <p:cNvSpPr txBox="1">
              <a:spLocks noChangeArrowheads="1"/>
            </p:cNvSpPr>
            <p:nvPr/>
          </p:nvSpPr>
          <p:spPr bwMode="auto">
            <a:xfrm>
              <a:off x="186" y="3586"/>
              <a:ext cx="2520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eaLnBrk="0" hangingPunct="0">
                <a:spcBef>
                  <a:spcPct val="20000"/>
                </a:spcBef>
                <a:defRPr/>
              </a:pPr>
              <a:r>
                <a:rPr lang="ru-RU" sz="2000" dirty="0" err="1">
                  <a:latin typeface="+mj-lt"/>
                </a:rPr>
                <a:t>Ківекса</a:t>
              </a:r>
              <a:r>
                <a:rPr lang="en-US" sz="2000" dirty="0">
                  <a:latin typeface="+mj-lt"/>
                </a:rPr>
                <a:t>/</a:t>
              </a:r>
              <a:r>
                <a:rPr lang="ru-RU" sz="2000" dirty="0" err="1">
                  <a:latin typeface="+mj-lt"/>
                </a:rPr>
                <a:t>Стокрін</a:t>
              </a:r>
              <a:r>
                <a:rPr lang="ru-RU" sz="2000" dirty="0">
                  <a:latin typeface="+mj-lt"/>
                </a:rPr>
                <a:t>АВС</a:t>
              </a:r>
              <a:r>
                <a:rPr lang="en-US" sz="2000" dirty="0">
                  <a:latin typeface="+mj-lt"/>
                </a:rPr>
                <a:t>/3</a:t>
              </a:r>
              <a:r>
                <a:rPr lang="ru-RU" sz="2000" dirty="0">
                  <a:latin typeface="+mj-lt"/>
                </a:rPr>
                <a:t>ТС</a:t>
              </a:r>
              <a:r>
                <a:rPr lang="en-US" sz="2000" dirty="0">
                  <a:latin typeface="+mj-lt"/>
                </a:rPr>
                <a:t>/EFV</a:t>
              </a:r>
            </a:p>
          </p:txBody>
        </p:sp>
        <p:pic>
          <p:nvPicPr>
            <p:cNvPr id="29741" name="Picture 54" descr="truvada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567735">
              <a:off x="4626" y="3524"/>
              <a:ext cx="38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42" name="Picture 55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83" y="3632"/>
              <a:ext cx="400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64" name="TextBox 57"/>
          <p:cNvSpPr txBox="1">
            <a:spLocks noChangeArrowheads="1"/>
          </p:cNvSpPr>
          <p:nvPr/>
        </p:nvSpPr>
        <p:spPr bwMode="auto">
          <a:xfrm>
            <a:off x="-4763" y="5373688"/>
            <a:ext cx="83185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2008</a:t>
            </a:r>
          </a:p>
        </p:txBody>
      </p:sp>
      <p:sp>
        <p:nvSpPr>
          <p:cNvPr id="40965" name="TextBox 58"/>
          <p:cNvSpPr txBox="1">
            <a:spLocks noChangeArrowheads="1"/>
          </p:cNvSpPr>
          <p:nvPr/>
        </p:nvSpPr>
        <p:spPr bwMode="auto">
          <a:xfrm>
            <a:off x="4859338" y="5732463"/>
            <a:ext cx="22209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defRPr/>
            </a:pPr>
            <a:r>
              <a:rPr lang="ru-RU" dirty="0" smtClean="0">
                <a:latin typeface="+mj-lt"/>
              </a:rPr>
              <a:t>1 </a:t>
            </a:r>
            <a:r>
              <a:rPr lang="ru-RU" dirty="0" err="1" smtClean="0">
                <a:latin typeface="+mj-lt"/>
              </a:rPr>
              <a:t>таб</a:t>
            </a:r>
            <a:r>
              <a:rPr lang="ru-RU" dirty="0" smtClean="0">
                <a:latin typeface="+mj-lt"/>
              </a:rPr>
              <a:t>, </a:t>
            </a:r>
            <a:r>
              <a:rPr lang="ru-RU" dirty="0">
                <a:latin typeface="+mj-lt"/>
              </a:rPr>
              <a:t>1 нар. у буд.</a:t>
            </a:r>
          </a:p>
        </p:txBody>
      </p:sp>
      <p:sp>
        <p:nvSpPr>
          <p:cNvPr id="40966" name="TextBox 59"/>
          <p:cNvSpPr txBox="1">
            <a:spLocks noChangeArrowheads="1"/>
          </p:cNvSpPr>
          <p:nvPr/>
        </p:nvSpPr>
        <p:spPr bwMode="auto">
          <a:xfrm>
            <a:off x="395288" y="5732463"/>
            <a:ext cx="2928937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ru-RU" sz="2000" dirty="0" err="1">
                <a:latin typeface="+mj-lt"/>
              </a:rPr>
              <a:t>Атріпла</a:t>
            </a:r>
            <a:r>
              <a:rPr lang="ru-RU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TDF/FTC/EFV</a:t>
            </a:r>
            <a:endParaRPr lang="ru-RU" sz="2000" dirty="0">
              <a:latin typeface="+mj-lt"/>
            </a:endParaRPr>
          </a:p>
        </p:txBody>
      </p:sp>
      <p:sp>
        <p:nvSpPr>
          <p:cNvPr id="61" name="Заголовок 60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Еволюція АРВТ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9703" name="Рисунок 61" descr="8960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12088" y="5661025"/>
            <a:ext cx="5762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Line 50"/>
          <p:cNvSpPr>
            <a:spLocks noChangeShapeType="1"/>
          </p:cNvSpPr>
          <p:nvPr/>
        </p:nvSpPr>
        <p:spPr bwMode="auto">
          <a:xfrm>
            <a:off x="611188" y="5589588"/>
            <a:ext cx="8077200" cy="0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l" rtl="0">
              <a:defRPr/>
            </a:pPr>
            <a:endParaRPr lang="ru-RU" sz="200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 rtl="0" eaLnBrk="1" hangingPunct="1"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Зовнішні умови</a:t>
            </a:r>
          </a:p>
        </p:txBody>
      </p:sp>
      <p:sp>
        <p:nvSpPr>
          <p:cNvPr id="419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Наявність підтримки в оточенні підвищує відданість</a:t>
            </a: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Економічні умови та добробут людини</a:t>
            </a: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Медичні заклади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Персонал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Графік роботи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Наявність соціальних працівників та рівних консультантів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Комплексне вирішення проблем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Індивідуальні особливості пацієнта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4881562"/>
          </a:xfrm>
        </p:spPr>
        <p:txBody>
          <a:bodyPr>
            <a:noAutofit/>
          </a:bodyPr>
          <a:lstStyle/>
          <a:p>
            <a:pPr marL="274320" indent="-274320" algn="just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Депресія різко знижує прихильність до лікування</a:t>
            </a:r>
          </a:p>
          <a:p>
            <a:pPr marL="640080" lvl="1" indent="-246888" algn="just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Варіант ставлення до діагнозу так само впливає на відданість</a:t>
            </a:r>
          </a:p>
          <a:p>
            <a:pPr marL="274320" indent="-274320" algn="just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Залежність від</a:t>
            </a:r>
            <a:r>
              <a:rPr lang="ru-RU" sz="2800" dirty="0" err="1" smtClean="0">
                <a:latin typeface="+mj-lt"/>
              </a:rPr>
              <a:t>психоактивних</a:t>
            </a:r>
            <a:r>
              <a:rPr lang="ru-RU" sz="2800" dirty="0" smtClean="0">
                <a:latin typeface="+mj-lt"/>
              </a:rPr>
              <a:t>речовин знижує</a:t>
            </a:r>
            <a:r>
              <a:rPr lang="ru-RU" sz="2800" dirty="0" err="1" smtClean="0">
                <a:latin typeface="+mj-lt"/>
              </a:rPr>
              <a:t>комплієнтність</a:t>
            </a:r>
            <a:endParaRPr lang="ru-RU" sz="2800" dirty="0" smtClean="0">
              <a:latin typeface="+mj-lt"/>
            </a:endParaRPr>
          </a:p>
          <a:p>
            <a:pPr marL="640080" lvl="1" indent="-246888" algn="just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Споживачі ін'єкційних наркотиків можуть бути віддані АРВТ під час проведення низки додаткових заходів</a:t>
            </a:r>
          </a:p>
          <a:p>
            <a:pPr marL="640080" lvl="1" indent="-246888" algn="just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Зловживання алкоголем суттєво знижує відданість АРВТ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Індивідуальні особливості пацієнта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40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Рівень знань пацієнта з ВІЛ/СНІД</a:t>
            </a:r>
            <a:br>
              <a:rPr lang="ru-RU" sz="2800" dirty="0" smtClean="0">
                <a:latin typeface="+mj-lt"/>
              </a:rPr>
            </a:br>
            <a:r>
              <a:rPr lang="ru-RU" sz="2800" dirty="0" smtClean="0">
                <a:latin typeface="+mj-lt"/>
              </a:rPr>
              <a:t>та АРВТ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Переконаність у необхідності прийому препаратів</a:t>
            </a:r>
          </a:p>
          <a:p>
            <a:pPr lvl="1" algn="just" rtl="0" eaLnBrk="1" hangingPunct="1">
              <a:defRPr/>
            </a:pPr>
            <a:r>
              <a:rPr lang="ru-RU" sz="2800" dirty="0" smtClean="0">
                <a:latin typeface="+mj-lt"/>
              </a:rPr>
              <a:t>Міфи та хибні переконання щодо ВІЛ/СНІД та ВААРТ</a:t>
            </a:r>
          </a:p>
          <a:p>
            <a:pPr algn="just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Мотивація на прийом препаратів, впевненість у здатності виконати режим лікування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Формування прихильності АРВТ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5059" name="Содержимое 2"/>
          <p:cNvSpPr>
            <a:spLocks noGrp="1"/>
          </p:cNvSpPr>
          <p:nvPr>
            <p:ph idx="1"/>
          </p:nvPr>
        </p:nvSpPr>
        <p:spPr>
          <a:xfrm>
            <a:off x="214313" y="1481138"/>
            <a:ext cx="8715375" cy="4525962"/>
          </a:xfrm>
        </p:spPr>
        <p:txBody>
          <a:bodyPr/>
          <a:lstStyle/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Формування прихильності –</a:t>
            </a:r>
            <a:br>
              <a:rPr lang="ru-RU" sz="2800" dirty="0" smtClean="0">
                <a:latin typeface="+mj-lt"/>
              </a:rPr>
            </a:br>
            <a:r>
              <a:rPr lang="ru-RU" sz="2800" dirty="0" smtClean="0">
                <a:latin typeface="+mj-lt"/>
              </a:rPr>
              <a:t>тривалий процес, тривалість його індивідуальна у кожної людини</a:t>
            </a:r>
          </a:p>
          <a:p>
            <a:pPr algn="just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В ідеальних умовах починається</a:t>
            </a:r>
            <a:br>
              <a:rPr lang="ru-RU" sz="2800" dirty="0" smtClean="0">
                <a:latin typeface="+mj-lt"/>
              </a:rPr>
            </a:br>
            <a:r>
              <a:rPr lang="ru-RU" sz="2800" dirty="0" smtClean="0">
                <a:latin typeface="+mj-lt"/>
              </a:rPr>
              <a:t>з до</a:t>
            </a:r>
            <a:r>
              <a:rPr lang="en-US" sz="2800" dirty="0" smtClean="0">
                <a:latin typeface="+mj-lt"/>
              </a:rPr>
              <a:t>-</a:t>
            </a:r>
            <a:r>
              <a:rPr lang="ru-RU" sz="2800" dirty="0" smtClean="0">
                <a:latin typeface="+mj-lt"/>
              </a:rPr>
              <a:t>тестової консультації</a:t>
            </a:r>
          </a:p>
          <a:p>
            <a:pPr algn="just" rtl="0" eaLnBrk="1" hangingPunct="1">
              <a:defRPr/>
            </a:pPr>
            <a:endParaRPr lang="ru-RU" sz="2800" dirty="0" smtClean="0">
              <a:latin typeface="+mj-lt"/>
            </a:endParaRPr>
          </a:p>
          <a:p>
            <a:pPr algn="just" rtl="0" eaLnBrk="1" hangingPunct="1">
              <a:defRPr/>
            </a:pPr>
            <a:r>
              <a:rPr lang="ru-RU" sz="2800" dirty="0" smtClean="0">
                <a:latin typeface="+mj-lt"/>
              </a:rPr>
              <a:t>Основа прихильності АРВТ – прихильність до лікувально-профілактичних заходів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634</Words>
  <Application>Microsoft Office PowerPoint</Application>
  <PresentationFormat>Экран (4:3)</PresentationFormat>
  <Paragraphs>112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Cambria</vt:lpstr>
      <vt:lpstr>Constantia</vt:lpstr>
      <vt:lpstr>Lucida Sans Unicode</vt:lpstr>
      <vt:lpstr>Verdana</vt:lpstr>
      <vt:lpstr>Wingdings 2</vt:lpstr>
      <vt:lpstr>Wingdings 3</vt:lpstr>
      <vt:lpstr>Открытая</vt:lpstr>
      <vt:lpstr>Диаграмма Microsoft Excel</vt:lpstr>
      <vt:lpstr>Презентация PowerPoint</vt:lpstr>
      <vt:lpstr>Прихильність АРВТ</vt:lpstr>
      <vt:lpstr>Який рівеньприхильності необхідний?</vt:lpstr>
      <vt:lpstr>Прихильність до 95%</vt:lpstr>
      <vt:lpstr>Як виміряти відданість?</vt:lpstr>
      <vt:lpstr>Як оцінюється відданість?</vt:lpstr>
      <vt:lpstr>Приклад розрахунку прихильності</vt:lpstr>
      <vt:lpstr>Затримка із прийомом препарату</vt:lpstr>
      <vt:lpstr>Що робити, якщо пропущене дозування?</vt:lpstr>
      <vt:lpstr>Від чого залежить відданість АРВТ?</vt:lpstr>
      <vt:lpstr>Чинники, що визначають відданість АРВТ</vt:lpstr>
      <vt:lpstr>Режим лікування</vt:lpstr>
      <vt:lpstr>Еволюція АРВТ</vt:lpstr>
      <vt:lpstr>Зовнішні умови</vt:lpstr>
      <vt:lpstr>Індивідуальні особливості пацієнта</vt:lpstr>
      <vt:lpstr>Індивідуальні особливості пацієнта</vt:lpstr>
      <vt:lpstr>Формування прихильності АРВТ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Резистентность Приверженность</dc:title>
  <dc:creator>arvt.ru</dc:creator>
  <cp:lastModifiedBy>Бочаров Вячеслав</cp:lastModifiedBy>
  <cp:revision>25</cp:revision>
  <dcterms:created xsi:type="dcterms:W3CDTF">2009-11-08T16:48:04Z</dcterms:created>
  <dcterms:modified xsi:type="dcterms:W3CDTF">2023-09-20T12:27:03Z</dcterms:modified>
</cp:coreProperties>
</file>