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1" d="100"/>
          <a:sy n="41" d="100"/>
        </p:scale>
        <p:origin x="90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2/14/2024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BC2D94-29EF-4385-8E58-1C19A0619DBF}"/>
              </a:ext>
            </a:extLst>
          </p:cNvPr>
          <p:cNvSpPr>
            <a:spLocks noGrp="1"/>
          </p:cNvSpPr>
          <p:nvPr>
            <p:ph type="ctrTitle"/>
          </p:nvPr>
        </p:nvSpPr>
        <p:spPr>
          <a:xfrm>
            <a:off x="1751012" y="1300785"/>
            <a:ext cx="8689976" cy="3669800"/>
          </a:xfrm>
        </p:spPr>
        <p:txBody>
          <a:bodyPr>
            <a:normAutofit/>
          </a:bodyPr>
          <a:lstStyle/>
          <a:p>
            <a:r>
              <a:rPr lang="en-US" sz="2800" b="1" dirty="0">
                <a:solidFill>
                  <a:srgbClr val="FF0000"/>
                </a:solidFill>
              </a:rPr>
              <a:t>Medicines and blood pathology. Medicines used to stimulate erythropoiesis. Appointment of iron preparations. The appointment of vitamin B</a:t>
            </a:r>
            <a:r>
              <a:rPr lang="en-US" sz="2800" b="1" baseline="-25000" dirty="0">
                <a:solidFill>
                  <a:srgbClr val="FF0000"/>
                </a:solidFill>
              </a:rPr>
              <a:t>12 </a:t>
            </a:r>
            <a:r>
              <a:rPr lang="en-US" sz="2800" b="1" dirty="0">
                <a:solidFill>
                  <a:srgbClr val="FF0000"/>
                </a:solidFill>
              </a:rPr>
              <a:t>and folic acid. Side effects of the various hematologic effects  of different groups of drugs. </a:t>
            </a:r>
            <a:endParaRPr lang="ru-UA" sz="2800" dirty="0">
              <a:solidFill>
                <a:srgbClr val="FF0000"/>
              </a:solidFill>
            </a:endParaRPr>
          </a:p>
        </p:txBody>
      </p:sp>
      <p:sp>
        <p:nvSpPr>
          <p:cNvPr id="3" name="Подзаголовок 2">
            <a:extLst>
              <a:ext uri="{FF2B5EF4-FFF2-40B4-BE49-F238E27FC236}">
                <a16:creationId xmlns:a16="http://schemas.microsoft.com/office/drawing/2014/main" id="{D99223BB-F36B-4254-853C-6D92D085CD33}"/>
              </a:ext>
            </a:extLst>
          </p:cNvPr>
          <p:cNvSpPr>
            <a:spLocks noGrp="1"/>
          </p:cNvSpPr>
          <p:nvPr>
            <p:ph type="subTitle" idx="1"/>
          </p:nvPr>
        </p:nvSpPr>
        <p:spPr/>
        <p:txBody>
          <a:bodyPr/>
          <a:lstStyle/>
          <a:p>
            <a:endParaRPr lang="ru-UA" dirty="0"/>
          </a:p>
        </p:txBody>
      </p:sp>
    </p:spTree>
    <p:extLst>
      <p:ext uri="{BB962C8B-B14F-4D97-AF65-F5344CB8AC3E}">
        <p14:creationId xmlns:p14="http://schemas.microsoft.com/office/powerpoint/2010/main" val="104952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7A5381D-9907-4CD4-AC3C-03BFA5C92441}"/>
              </a:ext>
            </a:extLst>
          </p:cNvPr>
          <p:cNvSpPr/>
          <p:nvPr/>
        </p:nvSpPr>
        <p:spPr>
          <a:xfrm>
            <a:off x="1148862" y="422031"/>
            <a:ext cx="10081846" cy="6135398"/>
          </a:xfrm>
          <a:prstGeom prst="rect">
            <a:avLst/>
          </a:prstGeom>
        </p:spPr>
        <p:txBody>
          <a:bodyPr wrap="square">
            <a:spAutoFit/>
          </a:bodyPr>
          <a:lstStyle/>
          <a:p>
            <a:pPr>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Medicines affecting erythropoiesis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      Erythrocytes</a:t>
            </a:r>
            <a:r>
              <a:rPr lang="en-US" sz="2800" dirty="0">
                <a:latin typeface="Times New Roman" panose="02020603050405020304" pitchFamily="18" charset="0"/>
                <a:ea typeface="Calibri" panose="020F0502020204030204" pitchFamily="34" charset="0"/>
                <a:cs typeface="Times New Roman" panose="02020603050405020304" pitchFamily="18" charset="0"/>
              </a:rPr>
              <a:t> (syn: red blood cells) in an adult's body are on average 25 • 10</a:t>
            </a:r>
            <a:r>
              <a:rPr lang="en-US" sz="2800" baseline="30000" dirty="0">
                <a:latin typeface="Times New Roman" panose="02020603050405020304" pitchFamily="18" charset="0"/>
                <a:ea typeface="Calibri" panose="020F0502020204030204" pitchFamily="34" charset="0"/>
                <a:cs typeface="Times New Roman" panose="02020603050405020304" pitchFamily="18" charset="0"/>
              </a:rPr>
              <a:t>12</a:t>
            </a:r>
            <a:r>
              <a:rPr lang="en-US" sz="2800" dirty="0">
                <a:latin typeface="Times New Roman" panose="02020603050405020304" pitchFamily="18" charset="0"/>
                <a:ea typeface="Calibri" panose="020F0502020204030204" pitchFamily="34" charset="0"/>
                <a:cs typeface="Times New Roman" panose="02020603050405020304" pitchFamily="18" charset="0"/>
              </a:rPr>
              <a:t> mature erythrocytes. Under normal conditions, 1 </a:t>
            </a:r>
            <a:r>
              <a:rPr lang="en-US" sz="2800" dirty="0" err="1">
                <a:latin typeface="Times New Roman" panose="02020603050405020304" pitchFamily="18" charset="0"/>
                <a:ea typeface="Calibri" panose="020F0502020204030204" pitchFamily="34" charset="0"/>
                <a:cs typeface="Times New Roman" panose="02020603050405020304" pitchFamily="18" charset="0"/>
              </a:rPr>
              <a:t>μl</a:t>
            </a:r>
            <a:r>
              <a:rPr lang="en-US" sz="2800" dirty="0">
                <a:latin typeface="Times New Roman" panose="02020603050405020304" pitchFamily="18" charset="0"/>
                <a:ea typeface="Calibri" panose="020F0502020204030204" pitchFamily="34" charset="0"/>
                <a:cs typeface="Times New Roman" panose="02020603050405020304" pitchFamily="18" charset="0"/>
              </a:rPr>
              <a:t> of blood in men contains an average of 5.1 million, and women -4.6 million red blood cells, with a total surface area of ​​about 3800 m</a:t>
            </a:r>
            <a:r>
              <a:rPr lang="en-US" sz="2800" baseline="30000" dirty="0">
                <a:latin typeface="Times New Roman" panose="02020603050405020304" pitchFamily="18" charset="0"/>
                <a:ea typeface="Calibri" panose="020F0502020204030204" pitchFamily="34" charset="0"/>
                <a:cs typeface="Times New Roman" panose="02020603050405020304" pitchFamily="18" charset="0"/>
              </a:rPr>
              <a:t>2</a:t>
            </a:r>
            <a:r>
              <a:rPr lang="en-US" sz="2800" dirty="0">
                <a:latin typeface="Times New Roman" panose="02020603050405020304" pitchFamily="18" charset="0"/>
                <a:ea typeface="Calibri" panose="020F0502020204030204" pitchFamily="34" charset="0"/>
                <a:cs typeface="Times New Roman" panose="02020603050405020304" pitchFamily="18" charset="0"/>
              </a:rPr>
              <a:t>. Ripening, as a result of erythropoiesis (from Ersatz </a:t>
            </a:r>
            <a:r>
              <a:rPr lang="en-US" sz="2800" dirty="0" err="1">
                <a:latin typeface="Times New Roman" panose="02020603050405020304" pitchFamily="18" charset="0"/>
                <a:ea typeface="Calibri" panose="020F0502020204030204" pitchFamily="34" charset="0"/>
                <a:cs typeface="Times New Roman" panose="02020603050405020304" pitchFamily="18" charset="0"/>
              </a:rPr>
              <a:t>Erythros</a:t>
            </a:r>
            <a:r>
              <a:rPr lang="en-US" sz="2800" dirty="0">
                <a:latin typeface="Times New Roman" panose="02020603050405020304" pitchFamily="18" charset="0"/>
                <a:ea typeface="Calibri" panose="020F0502020204030204" pitchFamily="34" charset="0"/>
                <a:cs typeface="Times New Roman" panose="02020603050405020304" pitchFamily="18" charset="0"/>
              </a:rPr>
              <a:t> - red,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poiesis</a:t>
            </a:r>
            <a:r>
              <a:rPr lang="en-US" sz="2800" dirty="0">
                <a:latin typeface="Times New Roman" panose="02020603050405020304" pitchFamily="18" charset="0"/>
                <a:ea typeface="Calibri" panose="020F0502020204030204" pitchFamily="34" charset="0"/>
                <a:cs typeface="Times New Roman" panose="02020603050405020304" pitchFamily="18" charset="0"/>
              </a:rPr>
              <a:t> - education - the formation of erythrocytes in the body) erythrocytes circulate in the blood for 100 to 120 days, and then admired and destroyed by cells of the sarcoplasmic reticulum of the liver and other internal organs. Every 24 hours in the body about 0.8% of erythrocytes are updated, that is, every minute there is at least 160 - 106 new erythrocytes.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049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B3E0184-A6C1-4075-B8FD-08C636716873}"/>
              </a:ext>
            </a:extLst>
          </p:cNvPr>
          <p:cNvSpPr/>
          <p:nvPr/>
        </p:nvSpPr>
        <p:spPr>
          <a:xfrm>
            <a:off x="1312985" y="187569"/>
            <a:ext cx="10011507" cy="4025076"/>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formation of erythrocytes dramatically increases as a result of blood loss or decrease in oxygen content in blood plasma. The rate of erythropoiesis is regulated by a specialized hormone of glycoprotein origin - erythropoietin, which is synthesized by the cells of the renal interstitial, localized in the internal department of the cortex and the external parts of the kidney medulla. In addition to the tissues of the kidneys, a small amount of </a:t>
            </a:r>
            <a:r>
              <a:rPr lang="en-US" sz="2800" dirty="0" err="1">
                <a:latin typeface="Times New Roman" panose="02020603050405020304" pitchFamily="18" charset="0"/>
                <a:ea typeface="Calibri" panose="020F0502020204030204" pitchFamily="34" charset="0"/>
                <a:cs typeface="Times New Roman" panose="02020603050405020304" pitchFamily="18" charset="0"/>
              </a:rPr>
              <a:t>erythropoietins</a:t>
            </a:r>
            <a:r>
              <a:rPr lang="en-US" sz="2800" dirty="0">
                <a:latin typeface="Times New Roman" panose="02020603050405020304" pitchFamily="18" charset="0"/>
                <a:ea typeface="Calibri" panose="020F0502020204030204" pitchFamily="34" charset="0"/>
                <a:cs typeface="Times New Roman" panose="02020603050405020304" pitchFamily="18" charset="0"/>
              </a:rPr>
              <a:t> is synthesized in the liver and salivary glands.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6734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DB209C1-FAFE-47EF-A949-EF913C4EC4AE}"/>
              </a:ext>
            </a:extLst>
          </p:cNvPr>
          <p:cNvSpPr/>
          <p:nvPr/>
        </p:nvSpPr>
        <p:spPr>
          <a:xfrm>
            <a:off x="1383323" y="726832"/>
            <a:ext cx="9847385" cy="5639877"/>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mechanism of action of erythropoietin is rather complicated, but ultimately it reduces to an increase in the rate of hemoglobin formation and an increase in the content of the bone marrow of the immediate precursors of erythrocytes - reticulocytes, which in large numbers are transformed into erythrocytes and enter the systemic circulatory channel.</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 normal physiological conditions, erythropoiesis occurs, but the following pattern: stem cell - "basophilic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periterblasts</a:t>
            </a:r>
            <a:r>
              <a:rPr lang="en-US" sz="2800" dirty="0">
                <a:latin typeface="Times New Roman" panose="02020603050405020304" pitchFamily="18" charset="0"/>
                <a:ea typeface="Calibri" panose="020F0502020204030204" pitchFamily="34" charset="0"/>
                <a:cs typeface="Times New Roman" panose="02020603050405020304" pitchFamily="18" charset="0"/>
              </a:rPr>
              <a:t> -" erythroblast (macroblast) - "</a:t>
            </a:r>
            <a:r>
              <a:rPr lang="en-US" sz="2800" dirty="0" err="1">
                <a:latin typeface="Times New Roman" panose="02020603050405020304" pitchFamily="18" charset="0"/>
                <a:ea typeface="Calibri" panose="020F0502020204030204" pitchFamily="34" charset="0"/>
                <a:cs typeface="Times New Roman" panose="02020603050405020304" pitchFamily="18" charset="0"/>
              </a:rPr>
              <a:t>normoblast</a:t>
            </a:r>
            <a:r>
              <a:rPr lang="en-US" sz="2800" dirty="0">
                <a:latin typeface="Times New Roman" panose="02020603050405020304" pitchFamily="18" charset="0"/>
                <a:ea typeface="Calibri" panose="020F0502020204030204" pitchFamily="34" charset="0"/>
                <a:cs typeface="Times New Roman" panose="02020603050405020304" pitchFamily="18" charset="0"/>
              </a:rPr>
              <a:t> -" reticulocyte -&gt; erythrocyte. However, in conditions of pathology, this process can go on megaloblastic or </a:t>
            </a:r>
            <a:r>
              <a:rPr lang="en-US" sz="2800" dirty="0" err="1">
                <a:latin typeface="Times New Roman" panose="02020603050405020304" pitchFamily="18" charset="0"/>
                <a:ea typeface="Calibri" panose="020F0502020204030204" pitchFamily="34" charset="0"/>
                <a:cs typeface="Times New Roman" panose="02020603050405020304" pitchFamily="18" charset="0"/>
              </a:rPr>
              <a:t>macrocytral</a:t>
            </a:r>
            <a:r>
              <a:rPr lang="en-US" sz="2800" dirty="0">
                <a:latin typeface="Times New Roman" panose="02020603050405020304" pitchFamily="18" charset="0"/>
                <a:ea typeface="Calibri" panose="020F0502020204030204" pitchFamily="34" charset="0"/>
                <a:cs typeface="Times New Roman" panose="02020603050405020304" pitchFamily="18" charset="0"/>
              </a:rPr>
              <a:t> paths.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3901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FA40C60-4CCC-4A4B-A0B9-D2CE8F338F9F}"/>
              </a:ext>
            </a:extLst>
          </p:cNvPr>
          <p:cNvSpPr/>
          <p:nvPr/>
        </p:nvSpPr>
        <p:spPr>
          <a:xfrm>
            <a:off x="1570892" y="234462"/>
            <a:ext cx="8815754" cy="4520597"/>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main structural element of erythrocytes is a hemoglobin protein, which according to the chemical structure refers to complex metal proteins containing the atom of divalent iron. The main property of hemoglobin is its ability to reciprocally communicate in the lungs with oxygen, while the uniqueness of this protein lies in the fact that hemoglobin forms strong bonds with oxygen at its high concentrations in the lungs and easily diffuses from these bonds in the region of its low concentrations.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8766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0E94D0E-4C80-4B51-BD38-738D0EFD6D91}"/>
              </a:ext>
            </a:extLst>
          </p:cNvPr>
          <p:cNvSpPr/>
          <p:nvPr/>
        </p:nvSpPr>
        <p:spPr>
          <a:xfrm>
            <a:off x="1266091" y="703385"/>
            <a:ext cx="9519139" cy="4025076"/>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quantitative content of hemoglobin in one erythrocyte reflects the so-called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colored</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blood index</a:t>
            </a:r>
            <a:r>
              <a:rPr lang="en-US" sz="2800" dirty="0">
                <a:latin typeface="Times New Roman" panose="02020603050405020304" pitchFamily="18" charset="0"/>
                <a:ea typeface="Calibri" panose="020F0502020204030204" pitchFamily="34" charset="0"/>
                <a:cs typeface="Times New Roman" panose="02020603050405020304" pitchFamily="18" charset="0"/>
              </a:rPr>
              <a:t>, which R is normal at 1.0 and indicates that in one erythrocyte 33.34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pg</a:t>
            </a:r>
            <a:r>
              <a:rPr lang="en-US" sz="2800" dirty="0">
                <a:latin typeface="Times New Roman" panose="02020603050405020304" pitchFamily="18" charset="0"/>
                <a:ea typeface="Calibri" panose="020F0502020204030204" pitchFamily="34" charset="0"/>
                <a:cs typeface="Times New Roman" panose="02020603050405020304" pitchFamily="18" charset="0"/>
              </a:rPr>
              <a:t> of hemoglobin is present. In the case when the color index is higher than 1.0-1.1, they speak of hyperchromic anemia, and in cases where it is lower than 1.0, speak of hypochromic anemia. It should be noted that an increase in the color index is always indicative of an increase in the average size of erythrocytes.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2573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B2C5C6E-A532-44D1-A10B-5C5BADACF7E1}"/>
              </a:ext>
            </a:extLst>
          </p:cNvPr>
          <p:cNvSpPr/>
          <p:nvPr/>
        </p:nvSpPr>
        <p:spPr>
          <a:xfrm>
            <a:off x="562709" y="492369"/>
            <a:ext cx="10597660" cy="5639877"/>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In the event of a erythropoiesis disorder, pathological conditions with the general name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"anemia</a:t>
            </a:r>
            <a:r>
              <a:rPr lang="en-US" sz="2800" dirty="0">
                <a:latin typeface="Times New Roman" panose="02020603050405020304" pitchFamily="18" charset="0"/>
                <a:ea typeface="Calibri" panose="020F0502020204030204" pitchFamily="34" charset="0"/>
                <a:cs typeface="Times New Roman" panose="02020603050405020304" pitchFamily="18" charset="0"/>
              </a:rPr>
              <a:t>" (from the Greek, An - absence,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haima</a:t>
            </a:r>
            <a:r>
              <a:rPr lang="en-US" sz="2800" dirty="0">
                <a:latin typeface="Times New Roman" panose="02020603050405020304" pitchFamily="18" charset="0"/>
                <a:ea typeface="Calibri" panose="020F0502020204030204" pitchFamily="34" charset="0"/>
                <a:cs typeface="Times New Roman" panose="02020603050405020304" pitchFamily="18" charset="0"/>
              </a:rPr>
              <a:t> - blood, son: Anemia), develops, that is, a disease characterized by a decrease in the level of erythrocytes per unit volume of blood. In this case, anemia may be due to either a decrease in the total number of red blood cells, or a decrease in the content of hemoglobin in them. In some cases, anemia can be due to a combination of both factors.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As a result of the violation of erythropoiesis, a reverse phenomenon is possible - a sharp increase in the level of erythrocytes in the blood plasma. This pathological state is called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polycythemia</a:t>
            </a:r>
            <a:r>
              <a:rPr lang="en-US" sz="2800" dirty="0">
                <a:latin typeface="Times New Roman" panose="02020603050405020304" pitchFamily="18" charset="0"/>
                <a:ea typeface="Calibri" panose="020F0502020204030204" pitchFamily="34" charset="0"/>
                <a:cs typeface="Times New Roman" panose="02020603050405020304" pitchFamily="18" charset="0"/>
              </a:rPr>
              <a:t> (from the Greek. Polys - many, </a:t>
            </a:r>
            <a:r>
              <a:rPr lang="en-US" sz="2800" dirty="0" err="1">
                <a:latin typeface="Times New Roman" panose="02020603050405020304" pitchFamily="18" charset="0"/>
                <a:ea typeface="Calibri" panose="020F0502020204030204" pitchFamily="34" charset="0"/>
                <a:cs typeface="Times New Roman" panose="02020603050405020304" pitchFamily="18" charset="0"/>
              </a:rPr>
              <a:t>haima</a:t>
            </a:r>
            <a:r>
              <a:rPr lang="en-US" sz="2800" dirty="0">
                <a:latin typeface="Times New Roman" panose="02020603050405020304" pitchFamily="18" charset="0"/>
                <a:ea typeface="Calibri" panose="020F0502020204030204" pitchFamily="34" charset="0"/>
                <a:cs typeface="Times New Roman" panose="02020603050405020304" pitchFamily="18" charset="0"/>
              </a:rPr>
              <a:t> - blood; syn: erythrocytosis, </a:t>
            </a:r>
            <a:r>
              <a:rPr lang="en-US" sz="2800" dirty="0" err="1">
                <a:latin typeface="Times New Roman" panose="02020603050405020304" pitchFamily="18" charset="0"/>
                <a:ea typeface="Calibri" panose="020F0502020204030204" pitchFamily="34" charset="0"/>
                <a:cs typeface="Times New Roman" panose="02020603050405020304" pitchFamily="18" charset="0"/>
              </a:rPr>
              <a:t>erythroemia</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5048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8B20408-70C9-47FF-B3B6-701BF1BC55D9}"/>
              </a:ext>
            </a:extLst>
          </p:cNvPr>
          <p:cNvSpPr/>
          <p:nvPr/>
        </p:nvSpPr>
        <p:spPr>
          <a:xfrm>
            <a:off x="1266092" y="328246"/>
            <a:ext cx="10034954" cy="6279091"/>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In a clinic for the treatment of erythropoiesis disorders are used several groups of drugs.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I.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Drugs that stimulate erythropoiesis</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1.Medicines used for the treatment of hyperchromic anemia - vitamin B</a:t>
            </a:r>
            <a:r>
              <a:rPr lang="en-US" sz="2800" baseline="-25000" dirty="0">
                <a:latin typeface="Times New Roman" panose="02020603050405020304" pitchFamily="18" charset="0"/>
                <a:ea typeface="Calibri" panose="020F0502020204030204" pitchFamily="34" charset="0"/>
                <a:cs typeface="Times New Roman" panose="02020603050405020304" pitchFamily="18" charset="0"/>
              </a:rPr>
              <a:t>12</a:t>
            </a:r>
            <a:r>
              <a:rPr lang="en-US" sz="2800" dirty="0">
                <a:latin typeface="Times New Roman" panose="02020603050405020304" pitchFamily="18" charset="0"/>
                <a:ea typeface="Calibri" panose="020F0502020204030204" pitchFamily="34" charset="0"/>
                <a:cs typeface="Times New Roman" panose="02020603050405020304" pitchFamily="18" charset="0"/>
              </a:rPr>
              <a:t> (cyanocobalamin), vitamin </a:t>
            </a:r>
            <a:r>
              <a:rPr lang="en-US" sz="2800" dirty="0" err="1">
                <a:latin typeface="Times New Roman" panose="02020603050405020304" pitchFamily="18" charset="0"/>
                <a:ea typeface="Calibri" panose="020F0502020204030204" pitchFamily="34" charset="0"/>
                <a:cs typeface="Times New Roman" panose="02020603050405020304" pitchFamily="18" charset="0"/>
              </a:rPr>
              <a:t>Вс</a:t>
            </a:r>
            <a:r>
              <a:rPr lang="en-US" sz="2800" dirty="0">
                <a:latin typeface="Times New Roman" panose="02020603050405020304" pitchFamily="18" charset="0"/>
                <a:ea typeface="Calibri" panose="020F0502020204030204" pitchFamily="34" charset="0"/>
                <a:cs typeface="Times New Roman" panose="02020603050405020304" pitchFamily="18" charset="0"/>
              </a:rPr>
              <a:t> (folic acid).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2. Medicines used for the treatment of hypochromic anemia:</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a) </a:t>
            </a:r>
            <a:r>
              <a:rPr lang="en-US" sz="2800" u="sng" dirty="0">
                <a:latin typeface="Times New Roman" panose="02020603050405020304" pitchFamily="18" charset="0"/>
                <a:ea typeface="Calibri" panose="020F0502020204030204" pitchFamily="34" charset="0"/>
                <a:cs typeface="Times New Roman" panose="02020603050405020304" pitchFamily="18" charset="0"/>
              </a:rPr>
              <a:t>medicines of iron</a:t>
            </a:r>
            <a:r>
              <a:rPr lang="en-US" sz="2800" dirty="0">
                <a:latin typeface="Times New Roman" panose="02020603050405020304" pitchFamily="18" charset="0"/>
                <a:ea typeface="Calibri" panose="020F0502020204030204" pitchFamily="34" charset="0"/>
                <a:cs typeface="Times New Roman" panose="02020603050405020304" pitchFamily="18" charset="0"/>
              </a:rPr>
              <a:t> -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iron lactate, iron gluconate, iron fumarate</a:t>
            </a:r>
            <a:r>
              <a:rPr lang="en-US" sz="2800" dirty="0">
                <a:latin typeface="Times New Roman" panose="02020603050405020304" pitchFamily="18" charset="0"/>
                <a:ea typeface="Calibri" panose="020F0502020204030204" pitchFamily="34" charset="0"/>
                <a:cs typeface="Times New Roman" panose="02020603050405020304" pitchFamily="18" charset="0"/>
              </a:rPr>
              <a:t>, iron - hydroxide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polysomal</a:t>
            </a:r>
            <a:r>
              <a:rPr lang="en-US" sz="2800" dirty="0">
                <a:latin typeface="Times New Roman" panose="02020603050405020304" pitchFamily="18" charset="0"/>
                <a:ea typeface="Calibri" panose="020F0502020204030204" pitchFamily="34" charset="0"/>
                <a:cs typeface="Times New Roman" panose="02020603050405020304" pitchFamily="18" charset="0"/>
              </a:rPr>
              <a:t> degradation complex, etc.;</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b) </a:t>
            </a:r>
            <a:r>
              <a:rPr lang="en-US" sz="2800" u="sng" dirty="0">
                <a:latin typeface="Times New Roman" panose="02020603050405020304" pitchFamily="18" charset="0"/>
                <a:ea typeface="Calibri" panose="020F0502020204030204" pitchFamily="34" charset="0"/>
                <a:cs typeface="Times New Roman" panose="02020603050405020304" pitchFamily="18" charset="0"/>
              </a:rPr>
              <a:t>medicines of cobalt</a:t>
            </a:r>
            <a:r>
              <a:rPr lang="en-US" sz="2800" dirty="0">
                <a:latin typeface="Times New Roman" panose="02020603050405020304" pitchFamily="18" charset="0"/>
                <a:ea typeface="Calibri" panose="020F0502020204030204" pitchFamily="34" charset="0"/>
                <a:cs typeface="Times New Roman" panose="02020603050405020304" pitchFamily="18" charset="0"/>
              </a:rPr>
              <a:t> -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coamide</a:t>
            </a:r>
            <a:r>
              <a:rPr lang="en-US" sz="2800" dirty="0">
                <a:latin typeface="Times New Roman" panose="02020603050405020304" pitchFamily="18" charset="0"/>
                <a:ea typeface="Calibri" panose="020F0502020204030204" pitchFamily="34" charset="0"/>
                <a:cs typeface="Times New Roman" panose="02020603050405020304" pitchFamily="18" charset="0"/>
              </a:rPr>
              <a:t>, etc.</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3. Medicines used for the treatment of hypoplastic (aplastic) anemia – epoetin a, epoetin r.</a:t>
            </a:r>
            <a:endParaRPr lang="ru-UA" sz="2800" dirty="0"/>
          </a:p>
        </p:txBody>
      </p:sp>
    </p:spTree>
    <p:extLst>
      <p:ext uri="{BB962C8B-B14F-4D97-AF65-F5344CB8AC3E}">
        <p14:creationId xmlns:p14="http://schemas.microsoft.com/office/powerpoint/2010/main" val="1064583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174FD31-8E27-4F42-90F6-F21D4BA88A2A}"/>
              </a:ext>
            </a:extLst>
          </p:cNvPr>
          <p:cNvSpPr/>
          <p:nvPr/>
        </p:nvSpPr>
        <p:spPr>
          <a:xfrm>
            <a:off x="1523999" y="492370"/>
            <a:ext cx="9566031" cy="5768118"/>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II. Drugs suppressing erythropoiesis - a solution of sodium phosphate labeled with phosphorus -32.</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Medicines that suppress erythropoiesis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Medicines suppressing </a:t>
            </a:r>
            <a:r>
              <a:rPr lang="en-US" sz="2800" dirty="0" err="1">
                <a:latin typeface="Times New Roman" panose="02020603050405020304" pitchFamily="18" charset="0"/>
                <a:ea typeface="Calibri" panose="020F0502020204030204" pitchFamily="34" charset="0"/>
                <a:cs typeface="Times New Roman" panose="02020603050405020304" pitchFamily="18" charset="0"/>
              </a:rPr>
              <a:t>erythropoies</a:t>
            </a:r>
            <a:r>
              <a:rPr lang="en-US" sz="2800" dirty="0">
                <a:latin typeface="Times New Roman" panose="02020603050405020304" pitchFamily="18" charset="0"/>
                <a:ea typeface="Calibri" panose="020F0502020204030204" pitchFamily="34" charset="0"/>
                <a:cs typeface="Times New Roman" panose="02020603050405020304" pitchFamily="18" charset="0"/>
              </a:rPr>
              <a:t> are used in clinical practice for the treatment of polycythemia (a disease of unclear etiology characterized by a sharp increase in the number of erythrocytes, as well as platelets in the peripheral blood, using a drug such as a solution of sodium phosphate labeled with phosphorus -32. Against the background of treatment of this drug is suppressing the activity of bone marrow and in the peripheral blood decreases the content of red blood cells and platelets.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188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47CAF97-5659-44B7-AB3D-DDD4F27EBC70}"/>
              </a:ext>
            </a:extLst>
          </p:cNvPr>
          <p:cNvSpPr/>
          <p:nvPr/>
        </p:nvSpPr>
        <p:spPr>
          <a:xfrm>
            <a:off x="1031631" y="445477"/>
            <a:ext cx="10152184" cy="5262979"/>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In cases where polycythemia is accompanied by an increase in the number of leukocytes and platelets, as well as pronounced vascular complications, the drug hydroxycarbamide (syn: hydroxyurea), which has the ability to suppress the activity of the enzyme RNA-phosphorus reductase, including bone marrow cells, is used. The suppression of the activity of this enzyme causes myelosuppression (from the Greek </a:t>
            </a:r>
            <a:r>
              <a:rPr lang="en-US" sz="2800" dirty="0" err="1">
                <a:latin typeface="Times New Roman" panose="02020603050405020304" pitchFamily="18" charset="0"/>
                <a:ea typeface="Calibri" panose="020F0502020204030204" pitchFamily="34" charset="0"/>
                <a:cs typeface="Times New Roman" panose="02020603050405020304" pitchFamily="18" charset="0"/>
              </a:rPr>
              <a:t>Myelos</a:t>
            </a:r>
            <a:r>
              <a:rPr lang="en-US" sz="2800" dirty="0">
                <a:latin typeface="Times New Roman" panose="02020603050405020304" pitchFamily="18" charset="0"/>
                <a:ea typeface="Calibri" panose="020F0502020204030204" pitchFamily="34" charset="0"/>
                <a:cs typeface="Times New Roman" panose="02020603050405020304" pitchFamily="18" charset="0"/>
              </a:rPr>
              <a:t> ~ bone marrow, </a:t>
            </a:r>
            <a:r>
              <a:rPr lang="en-US" sz="2800" dirty="0" err="1">
                <a:latin typeface="Times New Roman" panose="02020603050405020304" pitchFamily="18" charset="0"/>
                <a:ea typeface="Calibri" panose="020F0502020204030204" pitchFamily="34" charset="0"/>
                <a:cs typeface="Times New Roman" panose="02020603050405020304" pitchFamily="18" charset="0"/>
              </a:rPr>
              <a:t>suppressio</a:t>
            </a:r>
            <a:r>
              <a:rPr lang="en-US" sz="2800" dirty="0">
                <a:latin typeface="Times New Roman" panose="02020603050405020304" pitchFamily="18" charset="0"/>
                <a:ea typeface="Calibri" panose="020F0502020204030204" pitchFamily="34" charset="0"/>
                <a:cs typeface="Times New Roman" panose="02020603050405020304" pitchFamily="18" charset="0"/>
              </a:rPr>
              <a:t> - suppression - a decrease in the formation in the bone marrow of blood cells) and thus a decrease in the number of red blood cells and other blood cells in the peripheral blood. During treatment with hydroxycarbamide, it is necessary to constantly monitor the level of leukocytes and platelets in plasma.</a:t>
            </a:r>
            <a:endParaRPr lang="ru-UA" sz="2800" dirty="0"/>
          </a:p>
        </p:txBody>
      </p:sp>
    </p:spTree>
    <p:extLst>
      <p:ext uri="{BB962C8B-B14F-4D97-AF65-F5344CB8AC3E}">
        <p14:creationId xmlns:p14="http://schemas.microsoft.com/office/powerpoint/2010/main" val="1229207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510004"/>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9</TotalTime>
  <Words>1061</Words>
  <Application>Microsoft Office PowerPoint</Application>
  <PresentationFormat>Широкоэкранный</PresentationFormat>
  <Paragraphs>21</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Times New Roman</vt:lpstr>
      <vt:lpstr>Tw Cen MT</vt:lpstr>
      <vt:lpstr>Капля</vt:lpstr>
      <vt:lpstr>Medicines and blood pathology. Medicines used to stimulate erythropoiesis. Appointment of iron preparations. The appointment of vitamin B12 and folic acid. Side effects of the various hematologic effects  of different groups of drugs.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Medicines and blood pathology. Medicines used to stimulate erythropoiesis. Appointment of iron preparations. The appointment of vitamin B12 and folic acid. Side effects of the various hematologic effects  of different groups of drugs. </dc:title>
  <dc:creator>Тамара Павлівна Опаріна</dc:creator>
  <cp:lastModifiedBy>Тамара Павлівна Опаріна</cp:lastModifiedBy>
  <cp:revision>1</cp:revision>
  <dcterms:created xsi:type="dcterms:W3CDTF">2024-02-14T20:02:11Z</dcterms:created>
  <dcterms:modified xsi:type="dcterms:W3CDTF">2024-02-14T20:11:57Z</dcterms:modified>
</cp:coreProperties>
</file>