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41" d="100"/>
          <a:sy n="41" d="100"/>
        </p:scale>
        <p:origin x="90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2/14/2024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6F4767-8F7B-49F5-A1B5-C7DA9B3FED5F}"/>
              </a:ext>
            </a:extLst>
          </p:cNvPr>
          <p:cNvSpPr>
            <a:spLocks noGrp="1"/>
          </p:cNvSpPr>
          <p:nvPr>
            <p:ph type="ctrTitle"/>
          </p:nvPr>
        </p:nvSpPr>
        <p:spPr/>
        <p:txBody>
          <a:bodyPr/>
          <a:lstStyle/>
          <a:p>
            <a:r>
              <a:rPr lang="en-US" b="1" dirty="0">
                <a:solidFill>
                  <a:srgbClr val="0070C0"/>
                </a:solidFill>
              </a:rPr>
              <a:t>Medicines that can cause diarrhea</a:t>
            </a:r>
            <a:endParaRPr lang="ru-UA" dirty="0">
              <a:solidFill>
                <a:srgbClr val="0070C0"/>
              </a:solidFill>
            </a:endParaRPr>
          </a:p>
        </p:txBody>
      </p:sp>
      <p:sp>
        <p:nvSpPr>
          <p:cNvPr id="3" name="Подзаголовок 2">
            <a:extLst>
              <a:ext uri="{FF2B5EF4-FFF2-40B4-BE49-F238E27FC236}">
                <a16:creationId xmlns:a16="http://schemas.microsoft.com/office/drawing/2014/main" id="{D89E3F2B-D42A-4C62-B993-83DBB1C12CA1}"/>
              </a:ext>
            </a:extLst>
          </p:cNvPr>
          <p:cNvSpPr>
            <a:spLocks noGrp="1"/>
          </p:cNvSpPr>
          <p:nvPr>
            <p:ph type="subTitle" idx="1"/>
          </p:nvPr>
        </p:nvSpPr>
        <p:spPr/>
        <p:txBody>
          <a:bodyPr/>
          <a:lstStyle/>
          <a:p>
            <a:endParaRPr lang="ru-UA"/>
          </a:p>
        </p:txBody>
      </p:sp>
    </p:spTree>
    <p:extLst>
      <p:ext uri="{BB962C8B-B14F-4D97-AF65-F5344CB8AC3E}">
        <p14:creationId xmlns:p14="http://schemas.microsoft.com/office/powerpoint/2010/main" val="256747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B976F3D-5F3A-450A-8D58-C7D73B6ED4FA}"/>
              </a:ext>
            </a:extLst>
          </p:cNvPr>
          <p:cNvSpPr/>
          <p:nvPr/>
        </p:nvSpPr>
        <p:spPr>
          <a:xfrm>
            <a:off x="2063262" y="562708"/>
            <a:ext cx="8909538" cy="3970318"/>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Annually four million children die of diarrheal diseases. At least half of these deaths can be prevented with simple, highly effective treatments - oral rehydration therapy (RDA), along with regular feeding, which will require just over 50 cents per child. Instead, hundreds of millions of dollars are spent in vain on so-called antidiabetic drugs, which at best are ineffective, and at worst - dangerous. According to the WHO, "such costs can not be justified".</a:t>
            </a:r>
            <a:endParaRPr lang="ru-UA" sz="2800" b="1" dirty="0">
              <a:solidFill>
                <a:srgbClr val="7030A0"/>
              </a:solidFill>
            </a:endParaRPr>
          </a:p>
        </p:txBody>
      </p:sp>
    </p:spTree>
    <p:extLst>
      <p:ext uri="{BB962C8B-B14F-4D97-AF65-F5344CB8AC3E}">
        <p14:creationId xmlns:p14="http://schemas.microsoft.com/office/powerpoint/2010/main" val="3063729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EFEB86E-5F3E-47CD-AA33-43A94ED31966}"/>
              </a:ext>
            </a:extLst>
          </p:cNvPr>
          <p:cNvSpPr/>
          <p:nvPr/>
        </p:nvSpPr>
        <p:spPr>
          <a:xfrm>
            <a:off x="1101969" y="445478"/>
            <a:ext cx="9823939" cy="5262979"/>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Diarrhea is one of the main causes of morbidity and mortality in a developing world where poverty, poor sanitation, lack of clean water and increased risk of infection prevail. Diarrhea is also a serious problem in the industrialized world. Studies in Western Europe and North America have shown that diarrhea is the second most common cause of hospitalization of children. For example, in the United States after ten years of country-level mortality surveillance, Atlanta's Centers for Disease Control in Atlanta in 1988 came to the conclusion that "deaths from the management form a serious and preventable share of post-neonatal mortality among American children" and amount to about 10% of all preventable deaths in childhood.</a:t>
            </a:r>
            <a:endParaRPr lang="ru-UA" sz="2800" b="1" dirty="0">
              <a:solidFill>
                <a:srgbClr val="00B050"/>
              </a:solidFill>
            </a:endParaRPr>
          </a:p>
        </p:txBody>
      </p:sp>
    </p:spTree>
    <p:extLst>
      <p:ext uri="{BB962C8B-B14F-4D97-AF65-F5344CB8AC3E}">
        <p14:creationId xmlns:p14="http://schemas.microsoft.com/office/powerpoint/2010/main" val="407266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6850106-BB5B-4AE8-ACDA-FA915FA70206}"/>
              </a:ext>
            </a:extLst>
          </p:cNvPr>
          <p:cNvSpPr/>
          <p:nvPr/>
        </p:nvSpPr>
        <p:spPr>
          <a:xfrm>
            <a:off x="1266092" y="375139"/>
            <a:ext cx="9753600" cy="6555641"/>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Usually diarrheal diseases are divided into acute, lascivious from several hours to several days; and on the settled, going on for two weeks and longer, or consisting of recurring attacks. Most cases of diarrhea are acute and go on their own, without special treatment. Diarrhea is not a disease, but a symptom. Simply put, diarrhea is a way by which the body produces foreign toxins, bacteria or other substances that upset the activity of the intestine. Diarrhea is dangerous for them (and this is the most common cause of death, especially among infants and young children), which is accompanied by dehydration (dehydration) of the body due to the loss of a large amount of water and salts (electrolytes). "A lot of babies suffering from diarrhea die not from the disease, but from the wrong treatment - and the main cause of death is dehydration."</a:t>
            </a:r>
            <a:endParaRPr lang="ru-UA" sz="2800" b="1" dirty="0">
              <a:solidFill>
                <a:srgbClr val="7030A0"/>
              </a:solidFill>
            </a:endParaRPr>
          </a:p>
        </p:txBody>
      </p:sp>
    </p:spTree>
    <p:extLst>
      <p:ext uri="{BB962C8B-B14F-4D97-AF65-F5344CB8AC3E}">
        <p14:creationId xmlns:p14="http://schemas.microsoft.com/office/powerpoint/2010/main" val="362170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56E1DCC-E731-4B18-BD14-D65960E59E2F}"/>
              </a:ext>
            </a:extLst>
          </p:cNvPr>
          <p:cNvSpPr/>
          <p:nvPr/>
        </p:nvSpPr>
        <p:spPr>
          <a:xfrm>
            <a:off x="1641231" y="422032"/>
            <a:ext cx="9120554" cy="5262979"/>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Diarrhea is a change in the frequency and consistency of the stool, it is characterized by an unusually frequent liquid or watery chair. Diarrhea may have an infectious nature, usually associated with the presence of a viral infection, or may be associated with a non-communicable disease, side effects of the drugs, or be functional in the context of intestinal dysbiosis or lactase deficiency. Acute diarrhea lasts for several days and usually takes place with or without the use of medication. Acute diarrhea is often caused by a viral or bacterial infection of the gastrointestinal tract (GT), food poisoning, anxiety, medicines, food and alcohol.</a:t>
            </a:r>
            <a:endParaRPr lang="ru-UA" sz="2800" b="1" dirty="0">
              <a:solidFill>
                <a:srgbClr val="C00000"/>
              </a:solidFill>
            </a:endParaRPr>
          </a:p>
        </p:txBody>
      </p:sp>
    </p:spTree>
    <p:extLst>
      <p:ext uri="{BB962C8B-B14F-4D97-AF65-F5344CB8AC3E}">
        <p14:creationId xmlns:p14="http://schemas.microsoft.com/office/powerpoint/2010/main" val="411471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E65C703-56DD-40F5-BE0A-854AEC5A259C}"/>
              </a:ext>
            </a:extLst>
          </p:cNvPr>
          <p:cNvSpPr/>
          <p:nvPr/>
        </p:nvSpPr>
        <p:spPr>
          <a:xfrm>
            <a:off x="1125415" y="281355"/>
            <a:ext cx="10175631" cy="6042039"/>
          </a:xfrm>
          <a:prstGeom prst="rect">
            <a:avLst/>
          </a:prstGeom>
        </p:spPr>
        <p:txBody>
          <a:bodyPr wrap="square">
            <a:spAutoFit/>
          </a:bodyPr>
          <a:lstStyle/>
          <a:p>
            <a:pPr algn="just">
              <a:lnSpc>
                <a:spcPct val="115000"/>
              </a:lnSpc>
              <a:spcAft>
                <a:spcPts val="1000"/>
              </a:spcAft>
            </a:pPr>
            <a:r>
              <a:rPr lang="en-US" sz="2800" b="1"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Types of Diarrhea:</a:t>
            </a:r>
            <a:endParaRPr lang="ru-UA" sz="28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acute;</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chronic.</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main signs of diarrhea</a:t>
            </a:r>
            <a:endParaRPr lang="ru-UA" sz="28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Regardless of the cause of stool disorder, acute or chronic form of the pathological condition, the patient will have similar manifestations:</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liquid stool (watery, with an admixture of mucus, blood);</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rapid bowel movements;</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stomach upset;</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Abdominal pain spastic in nature.</a:t>
            </a:r>
            <a:endParaRPr lang="ru-UA" sz="2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769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53EB10-B3E0-4626-9854-1C239D7A391C}"/>
              </a:ext>
            </a:extLst>
          </p:cNvPr>
          <p:cNvSpPr/>
          <p:nvPr/>
        </p:nvSpPr>
        <p:spPr>
          <a:xfrm>
            <a:off x="1430215" y="890955"/>
            <a:ext cx="8886093" cy="4170757"/>
          </a:xfrm>
          <a:prstGeom prst="rect">
            <a:avLst/>
          </a:prstGeom>
        </p:spPr>
        <p:txBody>
          <a:bodyPr wrap="square">
            <a:spAutoFit/>
          </a:bodyPr>
          <a:lstStyle/>
          <a:p>
            <a:pPr algn="just">
              <a:lnSpc>
                <a:spcPct val="115000"/>
              </a:lnSpc>
              <a:spcAft>
                <a:spcPts val="1000"/>
              </a:spcAft>
            </a:pPr>
            <a:r>
              <a:rPr lang="en-US" sz="2800" b="1" i="1" u="sng"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Acute diarrhea</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Factors causing acute diarrhea:</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infection;</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non-infectious bowel disease (Crohn's disease, non-specific ulcerative colitis);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Side effects of drugs (antibiotics);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stress.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7914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38FF29F-6D76-4B29-A9FF-C758F83D26F9}"/>
              </a:ext>
            </a:extLst>
          </p:cNvPr>
          <p:cNvSpPr/>
          <p:nvPr/>
        </p:nvSpPr>
        <p:spPr>
          <a:xfrm>
            <a:off x="844062" y="211015"/>
            <a:ext cx="10761784" cy="6263638"/>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Acute diarrhea occurs suddenly and, as a rule, is a sign of infectious disease. Often in such cases it is accompanied by a rise in body temperature, chills, headache, vomiting, and general weakness. The reason is bacterial or viral infection. Acute diarrhea of ​​supposed viral etiology usually lasts for 1-3 days.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 diarrhea of ​​bacterial nature often occurs in several members of the same team (for example, class, family, group), as it is associated with the use of contaminated food. This can be staphylococcal infection, salmonellosis, botulism, cholera, and others.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severe cases, diarrhea in feces may contain a large amount of blood impurities, which is due to the destruction of blood vessels in the intestinal wall by certain species of bacteria.</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5454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FFD2C0E-025A-4ED4-8290-E1DC4E116F60}"/>
              </a:ext>
            </a:extLst>
          </p:cNvPr>
          <p:cNvSpPr/>
          <p:nvPr/>
        </p:nvSpPr>
        <p:spPr>
          <a:xfrm>
            <a:off x="1125415" y="422031"/>
            <a:ext cx="10081847" cy="6263638"/>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As a separate species, the so-called diarrhea of ​​travelers is revealed, which arises as a result of the use of infected food or water in the new conditions of stay.</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Diarrhea may be a sign of severe non-infectious bowel disease, which is often accompanied by a bloody stool, spastic abdominal pain, and feverish condition. These symptoms require immediate medical attention to avoid aggravation of the patient's condition and to prevent the development of complications.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Diarrhea can also be caused by the administration of a number of drugs. In order to eliminate this, it is necessary to determine the drugs taken at that time period and determine the presence of a side effect.</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884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2D03C6-3D36-4D48-BC92-6D4ACCF4F5CA}"/>
              </a:ext>
            </a:extLst>
          </p:cNvPr>
          <p:cNvSpPr/>
          <p:nvPr/>
        </p:nvSpPr>
        <p:spPr>
          <a:xfrm>
            <a:off x="961292" y="562708"/>
            <a:ext cx="8182708" cy="4903330"/>
          </a:xfrm>
          <a:prstGeom prst="rect">
            <a:avLst/>
          </a:prstGeom>
        </p:spPr>
        <p:txBody>
          <a:bodyPr wrap="square">
            <a:spAutoFit/>
          </a:bodyPr>
          <a:lstStyle/>
          <a:p>
            <a:pPr algn="just">
              <a:lnSpc>
                <a:spcPct val="115000"/>
              </a:lnSpc>
              <a:spcAft>
                <a:spcPts val="1000"/>
              </a:spcAft>
            </a:pP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Diarrhea is provoked by some kind of nervous shock or stress.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Acute diarrhea often leads to dehydration of the body and disruption of the water-electrolyte exchange.</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u="sng"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Chronic diarrhea</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Diarrhea is considered chronic if it lasts for several weeks or months (may be permanent or intermittent).</a:t>
            </a:r>
            <a:endParaRPr lang="ru-UA" sz="2800" b="1" dirty="0">
              <a:solidFill>
                <a:srgbClr val="0070C0"/>
              </a:solidFill>
            </a:endParaRPr>
          </a:p>
        </p:txBody>
      </p:sp>
    </p:spTree>
    <p:extLst>
      <p:ext uri="{BB962C8B-B14F-4D97-AF65-F5344CB8AC3E}">
        <p14:creationId xmlns:p14="http://schemas.microsoft.com/office/powerpoint/2010/main" val="2502754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A8A2FD5-63CB-47B7-8EA9-75C2D7F69AAB}"/>
              </a:ext>
            </a:extLst>
          </p:cNvPr>
          <p:cNvSpPr/>
          <p:nvPr/>
        </p:nvSpPr>
        <p:spPr>
          <a:xfrm>
            <a:off x="234462" y="0"/>
            <a:ext cx="11652738" cy="6059929"/>
          </a:xfrm>
          <a:prstGeom prst="rect">
            <a:avLst/>
          </a:prstGeom>
        </p:spPr>
        <p:txBody>
          <a:bodyPr wrap="square">
            <a:spAutoFit/>
          </a:bodyPr>
          <a:lstStyle/>
          <a:p>
            <a:pPr algn="just">
              <a:lnSpc>
                <a:spcPct val="115000"/>
              </a:lnSpc>
              <a:spcAft>
                <a:spcPts val="1000"/>
              </a:spcAft>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Factors causing chronic diarrhea:</a:t>
            </a:r>
            <a:endParaRPr lang="ru-UA"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Neurological diseases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ganglioneurites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a small pelvis);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microoperations on the rectum (for example, hemorrhoidectomy);</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endocrine disorders (thyrotoxicosis, diabetes mellitus, adrenal insufficiency and hypoparathyroidism);</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congenital malformations of enzyme systems (for example, lack or absence of an enzyme such as lactase);</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pathology of the pancreas and other organs of the digestive system;</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resection of the intestine. Reducing the absorbent surface of the intestine leads to the result that as a result of the progression of fecal masses in the intestine, the required amount of fluid does not have time to suck back and a liquid stool appears;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 tumor that can be found on any part of the digestive tract.</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7601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C93F56-2670-4815-B94B-1F06FF589509}"/>
              </a:ext>
            </a:extLst>
          </p:cNvPr>
          <p:cNvSpPr/>
          <p:nvPr/>
        </p:nvSpPr>
        <p:spPr>
          <a:xfrm>
            <a:off x="1312985" y="539262"/>
            <a:ext cx="9355015" cy="3657796"/>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Chronic diarrhea can lead to a decrease in body weight and hypovitaminosis.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Diarrhea must be distinguished from incontinence of feces in case of violation of the operation of the sphincter of the rectum, increase in the volume of fecal masses due to the consumption of products with elevated fiber content, the dilution of the stool due to bleeding in the rectum.</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6761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BFD6C84-702A-40A6-A363-B46F11CA5A56}"/>
              </a:ext>
            </a:extLst>
          </p:cNvPr>
          <p:cNvSpPr/>
          <p:nvPr/>
        </p:nvSpPr>
        <p:spPr>
          <a:xfrm>
            <a:off x="351692" y="0"/>
            <a:ext cx="11465170" cy="6741141"/>
          </a:xfrm>
          <a:prstGeom prst="rect">
            <a:avLst/>
          </a:prstGeom>
        </p:spPr>
        <p:txBody>
          <a:bodyPr wrap="square">
            <a:spAutoFit/>
          </a:bodyPr>
          <a:lstStyle/>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Drugs that can cause diarrhea:</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Antimicrobials (</a:t>
            </a:r>
            <a:r>
              <a:rPr lang="en-US" sz="24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sulfanilamides</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tetracyclines, most broad-spectrum antibiotics)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Cholinergic antagonists and inhibitors of cholinesterase</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Osmotic laxatives, i.e. means for increasing the volume and dilution of the contents of the intestine (sorbitol, salt laxatives)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Prokinetic agents, i.e. stimulating functions of the gastrointestinal tract (metoclopramide, domperidone)</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Prostaglandins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Stimulant laxatives, i.e. agents causing chemical irritation of the intestinal mucosal receptors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Food supplements with magnesium</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Antihypertensive drugs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Antiarrhythmic drugs, such as quinidine sulfate.</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7893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461CEF-7639-491A-8348-BD5457E7A06C}"/>
              </a:ext>
            </a:extLst>
          </p:cNvPr>
          <p:cNvSpPr/>
          <p:nvPr/>
        </p:nvSpPr>
        <p:spPr>
          <a:xfrm>
            <a:off x="1711569" y="726832"/>
            <a:ext cx="7432431" cy="3848041"/>
          </a:xfrm>
          <a:prstGeom prst="rect">
            <a:avLst/>
          </a:prstGeom>
        </p:spPr>
        <p:txBody>
          <a:bodyPr wrap="square">
            <a:spAutoFit/>
          </a:bodyPr>
          <a:lstStyle/>
          <a:p>
            <a:pPr algn="ctr">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Antidiarrheal drugs.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1.  Adsorbent, enveloping and anti-inflammatory action -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kaopectat</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smecta</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neointestopan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desmol</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2. Tartaric, spasmolytic and anti-inflammatory action -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tanacam</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3. Biological origin, regulating the equilibrium of the intestinal microflora -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enterol</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chilak</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forte,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bifiform</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linux</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1095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FF6F7C8-8B69-4260-9D3B-2D937C38BA32}"/>
              </a:ext>
            </a:extLst>
          </p:cNvPr>
          <p:cNvSpPr/>
          <p:nvPr/>
        </p:nvSpPr>
        <p:spPr>
          <a:xfrm>
            <a:off x="445478" y="304800"/>
            <a:ext cx="11441722" cy="5785358"/>
          </a:xfrm>
          <a:prstGeom prst="rect">
            <a:avLst/>
          </a:prstGeom>
        </p:spPr>
        <p:txBody>
          <a:bodyPr wrap="square">
            <a:spAutoFit/>
          </a:bodyPr>
          <a:lstStyle/>
          <a:p>
            <a:pPr algn="just">
              <a:lnSpc>
                <a:spcPct val="115000"/>
              </a:lnSpc>
              <a:spcAft>
                <a:spcPts val="1000"/>
              </a:spcAft>
            </a:pPr>
            <a:r>
              <a:rPr lang="en-US" b="1" i="1" dirty="0" err="1">
                <a:latin typeface="Times New Roman" panose="02020603050405020304" pitchFamily="18" charset="0"/>
                <a:ea typeface="Calibri" panose="020F0502020204030204" pitchFamily="34" charset="0"/>
                <a:cs typeface="Times New Roman" panose="02020603050405020304" pitchFamily="18" charset="0"/>
              </a:rPr>
              <a:t>Kaopectat</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Pharmacological action.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Antidiarreal</a:t>
            </a:r>
            <a:r>
              <a:rPr lang="en-US" dirty="0">
                <a:latin typeface="Times New Roman" panose="02020603050405020304" pitchFamily="18" charset="0"/>
                <a:ea typeface="Calibri" panose="020F0502020204030204" pitchFamily="34" charset="0"/>
                <a:cs typeface="Times New Roman" panose="02020603050405020304" pitchFamily="18" charset="0"/>
              </a:rPr>
              <a:t> agent; adsorbs toxins, some bacteria and gases from the digestive tract, normalizes the intestinal flora. Contributing to the condensation of the liquid contents of the intestine, improves the consistency of feces and reduces the number of acts of defecation. Due to the pronounced binder effect, it has a positive effect on the irritated mucous membrane of the intestine; reduces bowel cramps. Not toxic, does not hold up X-rays and does not stain feces.</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Indications </a:t>
            </a:r>
            <a:r>
              <a:rPr lang="en-US" dirty="0">
                <a:latin typeface="Times New Roman" panose="02020603050405020304" pitchFamily="18" charset="0"/>
                <a:ea typeface="Calibri" panose="020F0502020204030204" pitchFamily="34" charset="0"/>
                <a:cs typeface="Times New Roman" panose="02020603050405020304" pitchFamily="18" charset="0"/>
              </a:rPr>
              <a:t>Acute diarrhea: infectious, allergic and drug genesis, food poisoning, disturbance of the balance of the intestinal microflora, irritation of the intestinal mucosa.</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Contraindications</a:t>
            </a:r>
            <a:r>
              <a:rPr lang="en-US" dirty="0">
                <a:latin typeface="Times New Roman" panose="02020603050405020304" pitchFamily="18" charset="0"/>
                <a:ea typeface="Calibri" panose="020F0502020204030204" pitchFamily="34" charset="0"/>
                <a:cs typeface="Times New Roman" panose="02020603050405020304" pitchFamily="18" charset="0"/>
              </a:rPr>
              <a:t>. Hypersensitivity, fever, childhood (up to 3 years), chronic diarrhea, dysentery of parasitic genesis. With caution. Child's age (3-6 years).</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Method of application</a:t>
            </a:r>
            <a:r>
              <a:rPr lang="en-US" dirty="0">
                <a:latin typeface="Times New Roman" panose="02020603050405020304" pitchFamily="18" charset="0"/>
                <a:ea typeface="Calibri" panose="020F0502020204030204" pitchFamily="34" charset="0"/>
                <a:cs typeface="Times New Roman" panose="02020603050405020304" pitchFamily="18" charset="0"/>
              </a:rPr>
              <a:t>. Inside the first dose is taken with the appearance of the first signs of diarrhea. Maximum duration of application is 2 days. </a:t>
            </a:r>
            <a:r>
              <a:rPr lang="en-US" dirty="0" err="1">
                <a:latin typeface="Times New Roman" panose="02020603050405020304" pitchFamily="18" charset="0"/>
                <a:ea typeface="Calibri" panose="020F0502020204030204" pitchFamily="34" charset="0"/>
                <a:cs typeface="Times New Roman" panose="02020603050405020304" pitchFamily="18" charset="0"/>
              </a:rPr>
              <a:t>Kaopectat</a:t>
            </a:r>
            <a:r>
              <a:rPr lang="en-US" dirty="0">
                <a:latin typeface="Times New Roman" panose="02020603050405020304" pitchFamily="18" charset="0"/>
                <a:ea typeface="Calibri" panose="020F0502020204030204" pitchFamily="34" charset="0"/>
                <a:cs typeface="Times New Roman" panose="02020603050405020304" pitchFamily="18" charset="0"/>
              </a:rPr>
              <a:t> (suspension): for diarrhea - 1.5 g after each defecation (but not more than 9 g / day); Children 6-12 years old - 750 mg after each defecation (but not more than 4.5 g / day), children 3-6 years - 375 mg. </a:t>
            </a:r>
            <a:r>
              <a:rPr lang="en-US" dirty="0" err="1">
                <a:latin typeface="Times New Roman" panose="02020603050405020304" pitchFamily="18" charset="0"/>
                <a:ea typeface="Calibri" panose="020F0502020204030204" pitchFamily="34" charset="0"/>
                <a:cs typeface="Times New Roman" panose="02020603050405020304" pitchFamily="18" charset="0"/>
              </a:rPr>
              <a:t>Neoinvestopan</a:t>
            </a:r>
            <a:r>
              <a:rPr lang="en-US" dirty="0">
                <a:latin typeface="Times New Roman" panose="02020603050405020304" pitchFamily="18" charset="0"/>
                <a:ea typeface="Calibri" panose="020F0502020204030204" pitchFamily="34" charset="0"/>
                <a:cs typeface="Times New Roman" panose="02020603050405020304" pitchFamily="18" charset="0"/>
              </a:rPr>
              <a:t> (tablets): adults: the initial dose is 2.52 g, then 1.26 g after each defecation (but not more than 8.82 g / day). Children 6-12 years old: initial dose - 1.26 g, then 0.63 g after each defecation (but no more 4.41 g / day). Pills should be swallowed without chewing, drinking with liquid.</a:t>
            </a:r>
            <a:endParaRPr lang="ru-UA"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6267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065E80C-EBAC-4609-976C-A9A7BBFB58A8}"/>
              </a:ext>
            </a:extLst>
          </p:cNvPr>
          <p:cNvSpPr/>
          <p:nvPr/>
        </p:nvSpPr>
        <p:spPr>
          <a:xfrm>
            <a:off x="375139" y="257908"/>
            <a:ext cx="11816862" cy="6641626"/>
          </a:xfrm>
          <a:prstGeom prst="rect">
            <a:avLst/>
          </a:prstGeom>
        </p:spPr>
        <p:txBody>
          <a:bodyPr wrap="square">
            <a:spAutoFit/>
          </a:bodyPr>
          <a:lstStyle/>
          <a:p>
            <a:pPr algn="just">
              <a:lnSpc>
                <a:spcPct val="115000"/>
              </a:lnSpc>
              <a:spcAft>
                <a:spcPts val="1000"/>
              </a:spcAft>
            </a:pPr>
            <a:r>
              <a:rPr lang="en-US" b="1" i="1" dirty="0" err="1">
                <a:latin typeface="Times New Roman" panose="02020603050405020304" pitchFamily="18" charset="0"/>
                <a:ea typeface="Calibri" panose="020F0502020204030204" pitchFamily="34" charset="0"/>
                <a:cs typeface="Times New Roman" panose="02020603050405020304" pitchFamily="18" charset="0"/>
              </a:rPr>
              <a:t>Smecta</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Pharmacological action:</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The drug is of natural origin, has an adsorbing effect. Stabilizes the mucosal barrier, forms the polyvalent bonds with glycoproteins of the mucus, increases the amount of mucus, improves its gastroprotective properties (in relation to the negative action of hydrogen ions, hydrochloric acid, bile salts, microorganisms and their toxins). It possesses selective sorption properties, which are explained by its discoid-crystalline structure; adsorbs bacteria in the lumen of the gut, viruses. In therapeutic doses does not affect the intestinal motility.</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Pharmacokinetics  </a:t>
            </a:r>
            <a:r>
              <a:rPr lang="en-US" dirty="0">
                <a:latin typeface="Times New Roman" panose="02020603050405020304" pitchFamily="18" charset="0"/>
                <a:ea typeface="Calibri" panose="020F0502020204030204" pitchFamily="34" charset="0"/>
                <a:cs typeface="Times New Roman" panose="02020603050405020304" pitchFamily="18" charset="0"/>
              </a:rPr>
              <a:t>Not absorbed, is displayed in the unchanged form.</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Indications for use:</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Acute and chronic diarrhea (allergic, drug genesis, disturbance of the diet and quality of food), diarrhea of ​​the infectious genesis - as part of complex therapy.</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Symptomatic treatment of heartburn, swelling and abdominal discomfort in gastritis, ulcers of the stomach and duodenum, colitis.</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latin typeface="Times New Roman" panose="02020603050405020304" pitchFamily="18" charset="0"/>
                <a:ea typeface="Calibri" panose="020F0502020204030204" pitchFamily="34" charset="0"/>
                <a:cs typeface="Times New Roman" panose="02020603050405020304" pitchFamily="18" charset="0"/>
              </a:rPr>
              <a:t>Usage:</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The recommended course of treatment is 3-7 days.</a:t>
            </a: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Adults: Inside to Z g (1 sachet) 3 times a day. The contents of 1 packet are dissolved in 1/2 cup of water, gradually pouring the powder and stirring it evenly.</a:t>
            </a:r>
            <a:endParaRPr lang="ru-UA"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3300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6223311-03BA-4076-9CF3-1E7F189FB2C8}"/>
              </a:ext>
            </a:extLst>
          </p:cNvPr>
          <p:cNvSpPr/>
          <p:nvPr/>
        </p:nvSpPr>
        <p:spPr>
          <a:xfrm>
            <a:off x="844062" y="298495"/>
            <a:ext cx="10738337" cy="6435736"/>
          </a:xfrm>
          <a:prstGeom prst="rect">
            <a:avLst/>
          </a:prstGeom>
        </p:spPr>
        <p:txBody>
          <a:bodyPr wrap="square">
            <a:spAutoFit/>
          </a:bodyPr>
          <a:lstStyle/>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Where are you:</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up to 1 year - 1 sachet (3 g / day);</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- 1-2 years - 1-2 packets (3-6 g / day);</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older than 2 years - 2-3 packets (6-9 g / day).</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contents of the packet are dissolved in a baby bottle (50 ml) and distributed to several recipes during the day or mixed with any semi-liquid product (porridge, mashed potatoes, compote, baby food).</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Side effects:</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 rare cases, constipation is noted. Treatment in this case can be continued, lowering the dosage</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Hypersensitivity to the components of the drug.</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Contraindications:</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Hypersensitivity, intestinal obstruction.</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Pregnancy:</a:t>
            </a:r>
            <a:endParaRPr lang="ru-UA"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drug can be used during pregnancy and lactation.</a:t>
            </a:r>
            <a:endParaRPr lang="ru-UA" sz="20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3998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108E14D-6784-4890-B393-23B9603B0F6D}"/>
              </a:ext>
            </a:extLst>
          </p:cNvPr>
          <p:cNvSpPr/>
          <p:nvPr/>
        </p:nvSpPr>
        <p:spPr>
          <a:xfrm>
            <a:off x="867507" y="890954"/>
            <a:ext cx="10621107" cy="5429500"/>
          </a:xfrm>
          <a:prstGeom prst="rect">
            <a:avLst/>
          </a:prstGeom>
        </p:spPr>
        <p:txBody>
          <a:bodyPr wrap="square">
            <a:spAutoFit/>
          </a:bodyPr>
          <a:lstStyle/>
          <a:p>
            <a:pPr algn="just">
              <a:lnSpc>
                <a:spcPct val="115000"/>
              </a:lnSpc>
              <a:spcAft>
                <a:spcPts val="1000"/>
              </a:spcAft>
            </a:pPr>
            <a:r>
              <a:rPr lang="en-US" b="1" i="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Neointestopan</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Indications for use</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Acute diarrhea with food poisoning, allergies or intolerance to individual foods, disturbances in the balance of the intestinal microflora.</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Form release</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Tablets coated with a shell of 1 tab. Colloid activated attapulgite of 630 mg per package of contour cell 10 pcs .; in the box of 2 packages.</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Pharmacodynamics</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Adsorbs the fluid in the intestine, pathogenic pathogens and their toxins, reduces intoxication and normalizes the intestinal flora. It forms a thin film on the glandular mucosa. After ingestion it is not absorbed. It helps to thicken the liquid contents of the intestine, improves the consistency of the stool and reduces the number of emptying of the intestines. It has a binder effect, has a positive effect on irritated mucous membrane; reduces bowel cramps.</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Use during pregnancy</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With caution (due to limited experience).</a:t>
            </a:r>
            <a:endParaRPr lang="ru-U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Contraindications to use</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Hypersensitivity, intestinal obstruction, fever, chronic diarrhea and parasitic genesis, age up to 3 years.</a:t>
            </a:r>
            <a:endParaRPr lang="ru-UA"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3986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986D8D0-246B-40C6-AD60-588D18172141}"/>
              </a:ext>
            </a:extLst>
          </p:cNvPr>
          <p:cNvSpPr/>
          <p:nvPr/>
        </p:nvSpPr>
        <p:spPr>
          <a:xfrm>
            <a:off x="703384" y="375137"/>
            <a:ext cx="10761785" cy="5989460"/>
          </a:xfrm>
          <a:prstGeom prst="rect">
            <a:avLst/>
          </a:prstGeom>
        </p:spPr>
        <p:txBody>
          <a:bodyPr wrap="square">
            <a:spAutoFit/>
          </a:bodyPr>
          <a:lstStyle/>
          <a:p>
            <a:pPr algn="just">
              <a:lnSpc>
                <a:spcPct val="115000"/>
              </a:lnSpc>
              <a:spcAft>
                <a:spcPts val="1000"/>
              </a:spcAft>
            </a:pPr>
            <a:r>
              <a:rPr lang="en-US" sz="20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Enterol</a:t>
            </a:r>
            <a:endParaRPr lang="ru-UA" sz="20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Pharmacological action:</a:t>
            </a:r>
            <a:endParaRPr lang="ru-UA" sz="20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 drug of biological origin with antimicrobial and antidiarrheal action. Medicinal yeasts have antimicrobial activity due to the antagonistic effect on pathogenic and conditionally pathogenic microorganisms: Clostridium difficile, Klebsiella pneumoniae, Staphylococcus aureus, Pseudomonas aeruginosa, Candida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kruesei</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Candida albicans, Candida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pseudotropicalis</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 vitro also for Salmonella typhi, Escherichia coli, Shigella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dysenteriae</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Yersinia enterocolitica). Inhibits the growth of these microorganisms, as well as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Enthamoeba</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hystolitica</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Lambliae</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Raises local immune protection due to increased production of IgA and other immunoglobulins. It has antitoxic effect, especially in relation to toxins Clostridium difficile, causing pseudomembranous colitis, as well as enterotoxins. The mechanism of antitoxic activity is associated with the development of a neutralizing factor that acts on intestinal cells through a receptor coupled to G protein; as well as adhesion to enterocytes and a decrease in the activation of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adenylatecyclase</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by enterotoxins and, consequently, a decrease in the secretion of water and salts. Increases the activity of the small intestine disaccharidases (lactase,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saccharase</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maltasis</a:t>
            </a: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It has a trophic effect on the mucous membrane of the small intestine due to polyamines of spermine and spermidine.</a:t>
            </a:r>
            <a:endParaRPr lang="ru-UA"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5742587"/>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18</TotalTime>
  <Words>2326</Words>
  <Application>Microsoft Office PowerPoint</Application>
  <PresentationFormat>Широкоэкранный</PresentationFormat>
  <Paragraphs>92</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Times New Roman</vt:lpstr>
      <vt:lpstr>Tw Cen MT</vt:lpstr>
      <vt:lpstr>Капля</vt:lpstr>
      <vt:lpstr>Medicines that can cause diarrhea</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Medicines that can cause diarrhea</dc:title>
  <dc:creator>Тамара Павлівна Опаріна</dc:creator>
  <cp:lastModifiedBy>Тамара Павлівна Опаріна</cp:lastModifiedBy>
  <cp:revision>2</cp:revision>
  <dcterms:created xsi:type="dcterms:W3CDTF">2024-02-14T20:14:02Z</dcterms:created>
  <dcterms:modified xsi:type="dcterms:W3CDTF">2024-02-14T20:32:31Z</dcterms:modified>
</cp:coreProperties>
</file>