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4"/>
  </p:sldMasterIdLst>
  <p:notesMasterIdLst>
    <p:notesMasterId r:id="rId3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516" y="-1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07443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125413" y="2743200"/>
            <a:ext cx="21945600" cy="3657600"/>
          </a:xfrm>
        </p:spPr>
        <p:txBody>
          <a:bodyPr vert="horz" lIns="108855" tIns="0" rIns="108855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114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657600" y="6663396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0" y="1219200"/>
            <a:ext cx="18897600" cy="3657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114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67200" y="5015572"/>
            <a:ext cx="18897600" cy="3019424"/>
          </a:xfrm>
        </p:spPr>
        <p:txBody>
          <a:bodyPr anchor="t"/>
          <a:lstStyle>
            <a:lvl1pPr marL="174168" indent="0" algn="l">
              <a:buNone/>
              <a:defRPr sz="4800">
                <a:solidFill>
                  <a:schemeClr val="tx1"/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1132800" y="12833351"/>
            <a:ext cx="2032000" cy="730250"/>
          </a:xfrm>
        </p:spPr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6100"/>
            <a:ext cx="21945600" cy="2286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070225"/>
            <a:ext cx="10773835" cy="1501774"/>
          </a:xfrm>
        </p:spPr>
        <p:txBody>
          <a:bodyPr anchor="ctr"/>
          <a:lstStyle>
            <a:lvl1pPr marL="0" indent="0">
              <a:buNone/>
              <a:defRPr sz="5700" b="0" cap="all" baseline="0">
                <a:solidFill>
                  <a:schemeClr val="tx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2386735" y="3070225"/>
            <a:ext cx="10778067" cy="1501774"/>
          </a:xfrm>
        </p:spPr>
        <p:txBody>
          <a:bodyPr anchor="ctr"/>
          <a:lstStyle>
            <a:lvl1pPr marL="0" indent="0">
              <a:buNone/>
              <a:defRPr sz="5700" b="0" cap="all" baseline="0">
                <a:solidFill>
                  <a:schemeClr val="tx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1219200" y="4724401"/>
            <a:ext cx="10773835" cy="752792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6735" y="4724401"/>
            <a:ext cx="10778067" cy="752792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5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1" y="3048001"/>
            <a:ext cx="8022168" cy="9204326"/>
          </a:xfrm>
        </p:spPr>
        <p:txBody>
          <a:bodyPr/>
          <a:lstStyle>
            <a:lvl1pPr marL="0" indent="0">
              <a:buNone/>
              <a:defRPr sz="3300"/>
            </a:lvl1pPr>
            <a:lvl2pPr>
              <a:buNone/>
              <a:defRPr sz="2900"/>
            </a:lvl2pPr>
            <a:lvl3pPr>
              <a:buNone/>
              <a:defRPr sz="2400"/>
            </a:lvl3pPr>
            <a:lvl4pPr>
              <a:buNone/>
              <a:defRPr sz="2100"/>
            </a:lvl4pPr>
            <a:lvl5pPr>
              <a:buNone/>
              <a:defRPr sz="2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5200"/>
            </a:lvl3pPr>
            <a:lvl4pPr>
              <a:defRPr sz="4800"/>
            </a:lvl4pPr>
            <a:lvl5pPr>
              <a:defRPr sz="4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0" y="1219200"/>
            <a:ext cx="14630400" cy="1044576"/>
          </a:xfrm>
        </p:spPr>
        <p:txBody>
          <a:bodyPr lIns="108855" rIns="108855" bIns="0" anchor="b">
            <a:sp3d prstMaterial="softEdge"/>
          </a:bodyPr>
          <a:lstStyle>
            <a:lvl1pPr algn="ctr">
              <a:buNone/>
              <a:defRPr sz="4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876800" y="3663950"/>
            <a:ext cx="14630400" cy="7924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76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6800" y="2333574"/>
            <a:ext cx="14630400" cy="1060704"/>
          </a:xfrm>
        </p:spPr>
        <p:txBody>
          <a:bodyPr lIns="108855" tIns="108855" rIns="108855" anchor="t"/>
          <a:lstStyle>
            <a:lvl1pPr marL="0" indent="0" algn="ctr">
              <a:buNone/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Заголовок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"/>
          <p:cNvSpPr txBox="1">
            <a:spLocks noGrp="1"/>
          </p:cNvSpPr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Заголовок</a:t>
            </a:r>
          </a:p>
        </p:txBody>
      </p:sp>
      <p:sp>
        <p:nvSpPr>
          <p:cNvPr id="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Текст заголовка</a:t>
            </a:r>
          </a:p>
        </p:txBody>
      </p:sp>
      <p:sp>
        <p:nvSpPr>
          <p:cNvPr id="1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Чёрно-белое фото с видом снизу на мост над рекой на фоне неба "/>
          <p:cNvSpPr>
            <a:spLocks noGrp="1"/>
          </p:cNvSpPr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Заголовок"/>
          <p:cNvSpPr txBox="1">
            <a:spLocks noGrp="1"/>
          </p:cNvSpPr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Заголовок</a:t>
            </a:r>
          </a:p>
        </p:txBody>
      </p:sp>
      <p:sp>
        <p:nvSpPr>
          <p:cNvPr id="52" name="Чёрно-белое фото с видом снизу на мост над рекой на фоне неба "/>
          <p:cNvSpPr>
            <a:spLocks noGrp="1"/>
          </p:cNvSpPr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709" tIns="108855" rIns="217709" bIns="108855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5600" cy="9418320"/>
          </a:xfrm>
          <a:prstGeom prst="rect">
            <a:avLst/>
          </a:prstGeom>
        </p:spPr>
        <p:txBody>
          <a:bodyPr vert="horz" lIns="217709" tIns="108855" rIns="217709" bIns="108855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1219200" y="12833351"/>
            <a:ext cx="5689600" cy="730250"/>
          </a:xfrm>
          <a:prstGeom prst="rect">
            <a:avLst/>
          </a:prstGeom>
        </p:spPr>
        <p:txBody>
          <a:bodyPr vert="horz" lIns="217709" tIns="108855" rIns="217709" bIns="108855" anchor="b"/>
          <a:lstStyle>
            <a:lvl1pPr algn="l" eaLnBrk="1" latinLnBrk="0" hangingPunct="1">
              <a:defRPr kumimoji="0" sz="2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2/16/2024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8331200" y="12833351"/>
            <a:ext cx="7721600" cy="730250"/>
          </a:xfrm>
          <a:prstGeom prst="rect">
            <a:avLst/>
          </a:prstGeom>
        </p:spPr>
        <p:txBody>
          <a:bodyPr vert="horz" lIns="217709" tIns="108855" rIns="217709" bIns="108855" anchor="b"/>
          <a:lstStyle>
            <a:lvl1pPr algn="ctr" eaLnBrk="1" latinLnBrk="0" hangingPunct="1">
              <a:defRPr kumimoji="0" sz="2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21132800" y="12833351"/>
            <a:ext cx="2032000" cy="730250"/>
          </a:xfrm>
          <a:prstGeom prst="rect">
            <a:avLst/>
          </a:prstGeom>
        </p:spPr>
        <p:txBody>
          <a:bodyPr vert="horz" lIns="0" tIns="108855" rIns="0" bIns="108855" anchor="b"/>
          <a:lstStyle>
            <a:lvl1pPr algn="r" eaLnBrk="1" latinLnBrk="0" hangingPunct="1">
              <a:defRPr kumimoji="0" sz="2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ctr" rtl="0" eaLnBrk="1" latinLnBrk="0" hangingPunct="1">
        <a:spcBef>
          <a:spcPct val="0"/>
        </a:spcBef>
        <a:buNone/>
        <a:defRPr kumimoji="0" sz="98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306257" indent="-979693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2068240" indent="-674899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699598" indent="-544274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5200" kern="1200">
          <a:solidFill>
            <a:schemeClr val="tx1"/>
          </a:solidFill>
          <a:latin typeface="+mn-lt"/>
          <a:ea typeface="+mn-ea"/>
          <a:cs typeface="+mn-cs"/>
        </a:defRPr>
      </a:lvl3pPr>
      <a:lvl4pPr marL="3222101" indent="-435419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3679290" indent="-435419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4201793" indent="-435419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4680754" indent="-435419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715" indent="-435419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5638676" indent="-435419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3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5%D0%BE%D0%B7%D0%B8%D0%BD%D0%BE%D1%84%D1%96%D0%BB%D0%B8" TargetMode="External"/><Relationship Id="rId13" Type="http://schemas.openxmlformats.org/officeDocument/2006/relationships/hyperlink" Target="https://uk.wikipedia.org/wiki/%D0%A2%D1%80%D0%BE%D0%BC%D0%B1%D0%BE%D1%86%D0%B8%D1%82" TargetMode="External"/><Relationship Id="rId3" Type="http://schemas.openxmlformats.org/officeDocument/2006/relationships/hyperlink" Target="https://uk.wikipedia.org/wiki/%D0%93%D0%B5%D0%BC%D0%BE%D0%B3%D0%BB%D0%BE%D0%B1%D1%96%D0%BD" TargetMode="External"/><Relationship Id="rId7" Type="http://schemas.openxmlformats.org/officeDocument/2006/relationships/hyperlink" Target="https://uk.wikipedia.org/wiki/%D0%91%D0%B0%D0%B7%D0%BE%D1%84%D1%96%D0%BB%D0%B8" TargetMode="External"/><Relationship Id="rId12" Type="http://schemas.openxmlformats.org/officeDocument/2006/relationships/hyperlink" Target="https://uk.wikipedia.org/wiki/%D0%A0%D0%B5%D1%82%D0%B8%D0%BA%D1%83%D0%BB%D0%BE%D1%86%D0%B8%D1%82%D0%B8" TargetMode="External"/><Relationship Id="rId2" Type="http://schemas.openxmlformats.org/officeDocument/2006/relationships/hyperlink" Target="https://uk.wikipedia.org/wiki/%D0%A8%D0%B2%D0%B8%D0%B4%D0%BA%D1%96%D1%81%D1%82%D1%8C_%D0%BE%D1%81%D1%96%D0%B4%D0%B0%D0%BD%D0%BD%D1%8F_%D0%B5%D1%80%D0%B8%D1%82%D1%80%D0%BE%D1%86%D0%B8%D1%82%D1%96%D0%B2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uk.wikipedia.org/wiki/%D0%93%D1%80%D0%B0%D0%BD%D1%83%D0%BB%D0%BE%D1%86%D0%B8%D1%82%D0%B8" TargetMode="External"/><Relationship Id="rId11" Type="http://schemas.openxmlformats.org/officeDocument/2006/relationships/hyperlink" Target="https://uk.wikipedia.org/wiki/%D0%9C%D0%BE%D0%BD%D0%BE%D1%86%D0%B8%D1%82%D0%B8" TargetMode="External"/><Relationship Id="rId5" Type="http://schemas.openxmlformats.org/officeDocument/2006/relationships/hyperlink" Target="https://uk.wikipedia.org/wiki/%D0%9B%D0%B5%D0%B9%D0%BA%D0%BE%D1%86%D0%B8%D1%82%D0%B0%D1%80%D0%BD%D0%B0_%D1%84%D0%BE%D1%80%D0%BC%D1%83%D0%BB%D0%B0" TargetMode="External"/><Relationship Id="rId10" Type="http://schemas.openxmlformats.org/officeDocument/2006/relationships/hyperlink" Target="https://uk.wikipedia.org/wiki/%D0%9B%D1%96%D0%BC%D1%84%D0%BE%D1%86%D0%B8%D1%82%D0%B8" TargetMode="External"/><Relationship Id="rId4" Type="http://schemas.openxmlformats.org/officeDocument/2006/relationships/hyperlink" Target="https://uk.wikipedia.org/wiki/%D0%95%D1%80%D0%B8%D1%82%D1%80%D0%BE%D1%86%D0%B8%D1%82" TargetMode="External"/><Relationship Id="rId9" Type="http://schemas.openxmlformats.org/officeDocument/2006/relationships/hyperlink" Target="https://uk.wikipedia.org/wiki/%D0%9D%D0%B5%D0%B9%D1%82%D1%80%D0%BE%D1%84%D1%96%D0%BB%D0%B8" TargetMode="External"/><Relationship Id="rId14" Type="http://schemas.openxmlformats.org/officeDocument/2006/relationships/hyperlink" Target="https://uk.wikipedia.org/wiki/%D0%9F%D0%BB%D0%B0%D0%B7%D0%BC%D0%B0%D1%82%D0%B8%D1%87%D0%BD%D0%B0_%D0%BA%D0%BB%D1%96%D1%82%D0%B8%D0%BD%D0%B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Загально-клінічні дослідження крові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600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t>Загально-клінічні дослідження крові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Загальний аналіз крові (Complete Blood Count) - рутинне скринінгове дослідження крові, яке включає визначення концентрації загального гемоглобіну, кількості еритроцитів, лейкоцитів і тромбоцитів в одиниці об'єму, величини гематокриту і еритроцитарних інд"/>
          <p:cNvSpPr txBox="1">
            <a:spLocks noGrp="1"/>
          </p:cNvSpPr>
          <p:nvPr>
            <p:ph type="body" idx="1"/>
          </p:nvPr>
        </p:nvSpPr>
        <p:spPr>
          <a:xfrm>
            <a:off x="1424012" y="1566728"/>
            <a:ext cx="22479001" cy="1014730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7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/>
              <a:t>Загальний аналіз крові</a:t>
            </a:r>
            <a:r>
              <a:t> (Complete Blood Count) - рутинне скринінгове дослідження крові, яке включає визначення концентрації загального гемоглобіну, кількості еритроцитів, лейкоцитів і тромбоцитів в одиниці об'єму, величини гематокриту і еритроцитарних індексів (MCV, МСН, МСНС).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G_7338.jpeg" descr="IMG_733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22827" y="1158996"/>
            <a:ext cx="9897271" cy="11398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G_7337.jpeg" descr="IMG_733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1477" y="1500837"/>
            <a:ext cx="13531237" cy="10714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Автоматизований підрахун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Автоматизований підрахунок</a:t>
            </a:r>
          </a:p>
        </p:txBody>
      </p:sp>
      <p:sp>
        <p:nvSpPr>
          <p:cNvPr id="146" name="Автоматичні геманалізатори дозволяють проводити розгорнутий аналіз крові, включаючи розрахунки показників червоної крові та тромбоцитів, гістограми розподілу лейкоцитів, еритроцитів і тромбоцитів за розмірами, а також диференціювання лейкоцитів - лімфоци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t>Автоматичні геманалізатори дозволяють проводити розгорнутий аналіз крові, включаючи розрахунки показників червоної крові та тромбоцитів, гістограми розподілу лейкоцитів, еритроцитів і тромбоцитів за розмірами, а також диференціювання лейкоцитів - лімфоцити, моноцити, нейтрофіли, еозинофіли, базофіли.</a:t>
            </a:r>
          </a:p>
          <a:p>
            <a:r>
              <a:t>NB! При встановленні патологічних змін в крові на геманалізаторі, обов'язковий  є перерахунок параметрів в мазку крові.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Загальний клінічний аналіз крові охоплює такі показники:"/>
          <p:cNvSpPr txBox="1">
            <a:spLocks noGrp="1"/>
          </p:cNvSpPr>
          <p:nvPr>
            <p:ph type="title"/>
          </p:nvPr>
        </p:nvSpPr>
        <p:spPr>
          <a:xfrm>
            <a:off x="960460" y="1149350"/>
            <a:ext cx="22479001" cy="1663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660400">
              <a:spcBef>
                <a:spcPts val="1800"/>
              </a:spcBef>
              <a:defRPr sz="6240"/>
            </a:lvl1pPr>
          </a:lstStyle>
          <a:p>
            <a:r>
              <a:t>Загальний клінічний аналіз крові охоплює такі показники:</a:t>
            </a:r>
          </a:p>
        </p:txBody>
      </p:sp>
      <p:sp>
        <p:nvSpPr>
          <p:cNvPr id="149" name="Швидкість осідання еритроцитів (ШОЕ)…"/>
          <p:cNvSpPr txBox="1">
            <a:spLocks noGrp="1"/>
          </p:cNvSpPr>
          <p:nvPr>
            <p:ph type="body" idx="1"/>
          </p:nvPr>
        </p:nvSpPr>
        <p:spPr>
          <a:xfrm>
            <a:off x="1728767" y="1645568"/>
            <a:ext cx="17626001" cy="10766311"/>
          </a:xfrm>
          <a:prstGeom prst="rect">
            <a:avLst/>
          </a:prstGeom>
        </p:spPr>
        <p:txBody>
          <a:bodyPr/>
          <a:lstStyle/>
          <a:p>
            <a:pPr marL="0" indent="0" defTabSz="310895">
              <a:spcBef>
                <a:spcPts val="0"/>
              </a:spcBef>
              <a:buClrTx/>
              <a:buSzTx/>
              <a:buFontTx/>
              <a:buNone/>
              <a:defRPr sz="2380">
                <a:solidFill>
                  <a:srgbClr val="000000"/>
                </a:solidFill>
                <a:latin typeface="Grantha Sangam MN Regular"/>
                <a:ea typeface="Grantha Sangam MN Regular"/>
                <a:cs typeface="Grantha Sangam MN Regular"/>
                <a:sym typeface="Grantha Sangam MN Regular"/>
              </a:defRPr>
            </a:pPr>
            <a:endParaRPr/>
          </a:p>
          <a:p>
            <a:pPr marL="0" indent="0" defTabSz="310895">
              <a:spcBef>
                <a:spcPts val="0"/>
              </a:spcBef>
              <a:buClrTx/>
              <a:buSzTx/>
              <a:buFontTx/>
              <a:buNone/>
              <a:defRPr sz="2380">
                <a:solidFill>
                  <a:srgbClr val="000000"/>
                </a:solidFill>
                <a:latin typeface="Grantha Sangam MN Regular"/>
                <a:ea typeface="Grantha Sangam MN Regular"/>
                <a:cs typeface="Grantha Sangam MN Regular"/>
                <a:sym typeface="Grantha Sangam MN Regular"/>
              </a:defRPr>
            </a:pPr>
            <a:endParaRPr/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rPr>
                <a:hlinkClick r:id="rId2"/>
              </a:rPr>
              <a:t>Швидкість осідання еритроцитів</a:t>
            </a:r>
            <a:r>
              <a:t> (ШОЕ)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Кількість </a:t>
            </a:r>
            <a:r>
              <a:rPr>
                <a:hlinkClick r:id="rId3"/>
              </a:rPr>
              <a:t>гемоглобіну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Кількість </a:t>
            </a:r>
            <a:r>
              <a:rPr>
                <a:hlinkClick r:id="rId4"/>
              </a:rPr>
              <a:t>еритроцитів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Обчислення кольорового показника (середній вміст гемоглобіну в одному еритроциті)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rPr>
                <a:hlinkClick r:id="rId5"/>
              </a:rPr>
              <a:t>Лейкоцитарну формулу</a:t>
            </a:r>
            <a:r>
              <a:t> (вміст </a:t>
            </a:r>
            <a:r>
              <a:rPr>
                <a:hlinkClick r:id="rId6"/>
              </a:rPr>
              <a:t>гранулоцитів</a:t>
            </a:r>
            <a:r>
              <a:t> — </a:t>
            </a:r>
            <a:r>
              <a:rPr>
                <a:hlinkClick r:id="rId7"/>
              </a:rPr>
              <a:t>базофіли</a:t>
            </a:r>
            <a:r>
              <a:t>, </a:t>
            </a:r>
            <a:r>
              <a:rPr>
                <a:hlinkClick r:id="rId8"/>
              </a:rPr>
              <a:t>еозинофіли</a:t>
            </a:r>
            <a:r>
              <a:t>, </a:t>
            </a:r>
            <a:r>
              <a:rPr>
                <a:hlinkClick r:id="rId9"/>
              </a:rPr>
              <a:t>нейтрофіли</a:t>
            </a:r>
            <a:r>
              <a:t> паличкоядерні та сегментарні; агранулоцитів — </a:t>
            </a:r>
            <a:r>
              <a:rPr>
                <a:hlinkClick r:id="rId10"/>
              </a:rPr>
              <a:t>лімфоцити</a:t>
            </a:r>
            <a:r>
              <a:t>, </a:t>
            </a:r>
            <a:r>
              <a:rPr>
                <a:hlinkClick r:id="rId11"/>
              </a:rPr>
              <a:t>моноцити</a:t>
            </a:r>
            <a:r>
              <a:t>)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Кількість </a:t>
            </a:r>
            <a:r>
              <a:rPr>
                <a:hlinkClick r:id="rId12"/>
              </a:rPr>
              <a:t>ретикулоцитів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Кількість </a:t>
            </a:r>
            <a:r>
              <a:rPr>
                <a:hlinkClick r:id="rId13"/>
              </a:rPr>
              <a:t>тромбоцитів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Опис особливостей морфології клітин периферійної крові</a:t>
            </a:r>
          </a:p>
          <a:p>
            <a:pPr marL="814662" indent="-719666" defTabSz="561340">
              <a:spcBef>
                <a:spcPts val="2300"/>
              </a:spcBef>
              <a:buClr>
                <a:srgbClr val="202122"/>
              </a:buClr>
              <a:buSzPct val="100000"/>
              <a:buFont typeface="Helvetica"/>
              <a:buAutoNum type="arabicPeriod"/>
              <a:defRPr sz="3400"/>
            </a:pPr>
            <a:r>
              <a:t>Наявність </a:t>
            </a:r>
            <a:r>
              <a:rPr>
                <a:hlinkClick r:id="rId14"/>
              </a:rPr>
              <a:t>плазматичних клітин</a:t>
            </a:r>
            <a: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ЯКІ ФАКТОРИ ВПЛИВАЮТЬ НА РЕЗУЛЬТАТИ ЛАБОРАТОРНИХ ДОСЛІДЖЕННЯ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602615">
              <a:spcBef>
                <a:spcPts val="1600"/>
              </a:spcBef>
              <a:defRPr sz="5694"/>
            </a:lvl1pPr>
          </a:lstStyle>
          <a:p>
            <a:r>
              <a:t>ЯКІ ФАКТОРИ ВПЛИВАЮТЬ НА РЕЗУЛЬТАТИ ЛАБОРАТОРНИХ ДОСЛІДЖЕННЯ?</a:t>
            </a:r>
          </a:p>
        </p:txBody>
      </p:sp>
      <p:sp>
        <p:nvSpPr>
          <p:cNvPr id="152" name="1. ДІЄТА…"/>
          <p:cNvSpPr txBox="1">
            <a:spLocks noGrp="1"/>
          </p:cNvSpPr>
          <p:nvPr>
            <p:ph type="body" idx="1"/>
          </p:nvPr>
        </p:nvSpPr>
        <p:spPr>
          <a:xfrm>
            <a:off x="1247967" y="3490554"/>
            <a:ext cx="22479001" cy="8572501"/>
          </a:xfrm>
          <a:prstGeom prst="rect">
            <a:avLst/>
          </a:prstGeom>
        </p:spPr>
        <p:txBody>
          <a:bodyPr/>
          <a:lstStyle/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1. ДІЄТА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2. ГОЛОДУВАННЯ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3. ПАЛІННЯ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4. ФІЗИЧНИХ НАВАНТАЖЕННЯХ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5. ВПЛИВ ЦИРКАДНОГО РИТМУ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6. МЕНСТРУАЛЬНИЙ ЦИКЛ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7. ДІАГНОСТИЧНІ ТА ЛІКУВАЛЬНІ ПРОЦЕДУРИ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8. ПСИХОЛОГІЧНИЙ СТРЕС</a:t>
            </a:r>
          </a:p>
          <a:p>
            <a:pPr marL="0" indent="0" defTabSz="561340">
              <a:spcBef>
                <a:spcPts val="2300"/>
              </a:spcBef>
              <a:buClrTx/>
              <a:buSzTx/>
              <a:buFontTx/>
              <a:buNone/>
              <a:defRPr sz="3400"/>
            </a:pPr>
            <a:r>
              <a:t>9. ВАГІТНІСТЬ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ГЕМАТОКРИТ (HCT) hematocrit"/>
          <p:cNvSpPr txBox="1">
            <a:spLocks noGrp="1"/>
          </p:cNvSpPr>
          <p:nvPr>
            <p:ph type="title"/>
          </p:nvPr>
        </p:nvSpPr>
        <p:spPr>
          <a:xfrm>
            <a:off x="1157377" y="1398550"/>
            <a:ext cx="10642601" cy="2806701"/>
          </a:xfrm>
          <a:prstGeom prst="rect">
            <a:avLst/>
          </a:prstGeom>
        </p:spPr>
        <p:txBody>
          <a:bodyPr/>
          <a:lstStyle/>
          <a:p>
            <a:r>
              <a:t>ГЕМАТОКРИТ (HCT) hematocrit</a:t>
            </a:r>
          </a:p>
        </p:txBody>
      </p:sp>
      <p:sp>
        <p:nvSpPr>
          <p:cNvPr id="155" name="Відображає частку об’эму крові, займану еритроцитами, виражається у відсотках або вигляді індексу з системи СІ (л/л).…"/>
          <p:cNvSpPr txBox="1">
            <a:spLocks noGrp="1"/>
          </p:cNvSpPr>
          <p:nvPr>
            <p:ph type="body" sz="quarter" idx="1"/>
          </p:nvPr>
        </p:nvSpPr>
        <p:spPr>
          <a:xfrm>
            <a:off x="939799" y="4382883"/>
            <a:ext cx="10642601" cy="7479998"/>
          </a:xfrm>
          <a:prstGeom prst="rect">
            <a:avLst/>
          </a:prstGeom>
        </p:spPr>
        <p:txBody>
          <a:bodyPr/>
          <a:lstStyle/>
          <a:p>
            <a:pPr defTabSz="767715">
              <a:defRPr sz="2976"/>
            </a:pPr>
            <a:r>
              <a:t>Відображає частку об’эму крові, займану еритроцитами, виражається у відсотках або вигляді індексу з системи СІ (л/л).</a:t>
            </a:r>
          </a:p>
          <a:p>
            <a:pPr defTabSz="767715">
              <a:defRPr sz="2976"/>
            </a:pPr>
            <a:r>
              <a:t>• Тест включає в себе центрифугування зразку крові з додованням а/коагулянту в стандартному капілярі та вимірювання висоти стовптчика еритроцитів.</a:t>
            </a:r>
          </a:p>
          <a:p>
            <a:pPr defTabSz="767715">
              <a:defRPr sz="2976"/>
            </a:pPr>
            <a:r>
              <a:t>Методика:Центрифугування: 3000 об/хв протягом 30 хв.</a:t>
            </a:r>
          </a:p>
          <a:p>
            <a:pPr defTabSz="767715">
              <a:defRPr sz="2976"/>
            </a:pPr>
            <a:r>
              <a:t>2. Автоматичний підрахунок: вимірюється середній корпускулярний обсяг еритроцитів (MCV), помножується на кількості клітин в одиниці об’єму та вираховується гематокрит.</a:t>
            </a:r>
          </a:p>
          <a:p>
            <a:pPr defTabSz="767715">
              <a:defRPr sz="2976"/>
            </a:pPr>
            <a:endParaRPr/>
          </a:p>
          <a:p>
            <a:pPr defTabSz="767715">
              <a:defRPr sz="2976"/>
            </a:pPr>
            <a:r>
              <a:t>NB!</a:t>
            </a:r>
          </a:p>
          <a:p>
            <a:pPr defTabSz="767715">
              <a:defRPr sz="2976"/>
            </a:pPr>
            <a:r>
              <a:t>Гематокрит відображає лише концентрацію еритроцитів у крові, а не їх загальну масу в організмі.</a:t>
            </a:r>
          </a:p>
        </p:txBody>
      </p:sp>
      <p:pic>
        <p:nvPicPr>
          <p:cNvPr id="156" name="IMG_6347.jpeg" descr="IMG_634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38323" y="678133"/>
            <a:ext cx="8220375" cy="114838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Концентрація гемоглобіну"/>
          <p:cNvSpPr txBox="1">
            <a:spLocks noGrp="1"/>
          </p:cNvSpPr>
          <p:nvPr>
            <p:ph type="title"/>
          </p:nvPr>
        </p:nvSpPr>
        <p:spPr>
          <a:xfrm>
            <a:off x="952799" y="831850"/>
            <a:ext cx="10642601" cy="2806700"/>
          </a:xfrm>
          <a:prstGeom prst="rect">
            <a:avLst/>
          </a:prstGeom>
        </p:spPr>
        <p:txBody>
          <a:bodyPr/>
          <a:lstStyle/>
          <a:p>
            <a:r>
              <a:t>Концентрація гемоглобіну</a:t>
            </a:r>
          </a:p>
        </p:txBody>
      </p:sp>
      <p:sp>
        <p:nvSpPr>
          <p:cNvPr id="159" name="Визначення Hb у крові – основний та найбільш важливий показник. Зменшення концентрації порушення тканинних енергетичних процесів: гіпоксії, анемії.…"/>
          <p:cNvSpPr txBox="1">
            <a:spLocks noGrp="1"/>
          </p:cNvSpPr>
          <p:nvPr>
            <p:ph type="body" sz="quarter" idx="1"/>
          </p:nvPr>
        </p:nvSpPr>
        <p:spPr>
          <a:xfrm>
            <a:off x="939800" y="4356100"/>
            <a:ext cx="10642600" cy="8004175"/>
          </a:xfrm>
          <a:prstGeom prst="rect">
            <a:avLst/>
          </a:prstGeom>
        </p:spPr>
        <p:txBody>
          <a:bodyPr/>
          <a:lstStyle/>
          <a:p>
            <a:pPr defTabSz="784225">
              <a:defRPr sz="3040"/>
            </a:pPr>
            <a:r>
              <a:t>Визначення Hb у крові – основний та найбільш важливий показник. Зменшення концентрації порушення тканинних енергетичних процесів: гіпоксії, анемії.</a:t>
            </a:r>
          </a:p>
          <a:p>
            <a:pPr defTabSz="784225">
              <a:defRPr sz="3040"/>
            </a:pPr>
            <a:r>
              <a:t>ГЕМОГЛОБІН – інтенсивно забарвлений протеїн, і ця особливість використовується для визначення його концентрації.</a:t>
            </a:r>
          </a:p>
          <a:p>
            <a:pPr defTabSz="784225">
              <a:defRPr sz="3040"/>
            </a:pPr>
            <a:r>
              <a:t>Принцип методу: перетворення різних форм Hb в окси-; карбокси-; метгемоглобіну в стійке з’єднання – циангемоглобін.</a:t>
            </a:r>
          </a:p>
          <a:p>
            <a:pPr defTabSz="784225">
              <a:defRPr sz="3040"/>
            </a:pPr>
            <a:r>
              <a:t>Відбувається при змішуванні крові з водним розчином залізосинеродистого калію і ціаністого калію (реактив Драбкіна).Кількісно Hb визначається спектрофотометрично (540 нм) за інтенсивністю забарвлення стійкого комплексу гемоглобінцианіду.</a:t>
            </a:r>
          </a:p>
          <a:p>
            <a:pPr defTabSz="784225">
              <a:defRPr sz="3040"/>
            </a:pPr>
            <a:r>
              <a:t>Визначають у г/дл або в г/л Корелює з гематокритом</a:t>
            </a:r>
          </a:p>
        </p:txBody>
      </p:sp>
      <p:pic>
        <p:nvPicPr>
          <p:cNvPr id="160" name="IMG_6349.jpeg" descr="IMG_634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33304" y="529828"/>
            <a:ext cx="6363945" cy="6738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6348.jpeg" descr="IMG_634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09102" y="6467624"/>
            <a:ext cx="6146801" cy="6146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ідрахунок еритроцитів…"/>
          <p:cNvSpPr txBox="1">
            <a:spLocks noGrp="1"/>
          </p:cNvSpPr>
          <p:nvPr>
            <p:ph type="title"/>
          </p:nvPr>
        </p:nvSpPr>
        <p:spPr>
          <a:xfrm>
            <a:off x="939800" y="865522"/>
            <a:ext cx="10642601" cy="2806701"/>
          </a:xfrm>
          <a:prstGeom prst="rect">
            <a:avLst/>
          </a:prstGeom>
        </p:spPr>
        <p:txBody>
          <a:bodyPr/>
          <a:lstStyle/>
          <a:p>
            <a:pPr defTabSz="610870">
              <a:spcBef>
                <a:spcPts val="1700"/>
              </a:spcBef>
              <a:defRPr sz="7252"/>
            </a:pPr>
            <a:r>
              <a:t>Підрахунок еритроцитів</a:t>
            </a:r>
          </a:p>
          <a:p>
            <a:pPr defTabSz="610870">
              <a:lnSpc>
                <a:spcPct val="100000"/>
              </a:lnSpc>
              <a:spcBef>
                <a:spcPts val="0"/>
              </a:spcBef>
              <a:defRPr sz="2368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2 методи  </a:t>
            </a:r>
          </a:p>
        </p:txBody>
      </p:sp>
      <p:sp>
        <p:nvSpPr>
          <p:cNvPr id="164" name="1.- Камера Горяєва, Фукса-Розенталя…"/>
          <p:cNvSpPr txBox="1">
            <a:spLocks noGrp="1"/>
          </p:cNvSpPr>
          <p:nvPr>
            <p:ph type="body" sz="quarter" idx="1"/>
          </p:nvPr>
        </p:nvSpPr>
        <p:spPr>
          <a:xfrm>
            <a:off x="747922" y="4105275"/>
            <a:ext cx="10642601" cy="8421055"/>
          </a:xfrm>
          <a:prstGeom prst="rect">
            <a:avLst/>
          </a:prstGeom>
        </p:spPr>
        <p:txBody>
          <a:bodyPr/>
          <a:lstStyle/>
          <a:p>
            <a:pPr defTabSz="767715">
              <a:defRPr sz="2976"/>
            </a:pPr>
            <a:r>
              <a:t>1.- Камера Горяєва, Фукса-Розенталя</a:t>
            </a:r>
          </a:p>
          <a:p>
            <a:pPr defTabSz="767715">
              <a:defRPr sz="2976"/>
            </a:pPr>
            <a:r>
              <a:t> (підрахунок еритроцитів при постійному розведенні і певному обсязі лічильної камери.</a:t>
            </a:r>
          </a:p>
          <a:p>
            <a:pPr defTabSz="767715">
              <a:defRPr sz="2976"/>
            </a:pPr>
            <a:endParaRPr/>
          </a:p>
          <a:p>
            <a:pPr defTabSz="767715">
              <a:defRPr sz="2976"/>
            </a:pPr>
            <a:r>
              <a:t>2. - Автоматичний (геманалізатор)</a:t>
            </a:r>
          </a:p>
          <a:p>
            <a:pPr defTabSz="767715">
              <a:defRPr sz="2976"/>
            </a:pPr>
            <a:endParaRPr/>
          </a:p>
          <a:p>
            <a:pPr defTabSz="767715">
              <a:defRPr sz="2976"/>
            </a:pPr>
            <a:r>
              <a:t>1. Цільну кров розводять в 200 раз фізіологічним розчином еритроцити.</a:t>
            </a:r>
          </a:p>
          <a:p>
            <a:pPr defTabSz="767715">
              <a:defRPr sz="2976"/>
            </a:pPr>
            <a:r>
              <a:t>2. Заповнюють лічильну камеру розведеною кров’ю.</a:t>
            </a:r>
          </a:p>
          <a:p>
            <a:pPr defTabSz="767715">
              <a:defRPr sz="2976"/>
            </a:pPr>
            <a:r>
              <a:t>3. Еритроцити слід підраховувати у 5 великих квадратах (5*16=80 малі), розташованих по діагоналі, так як розташування клітин в камері може бути не рівномірним.4. За правилами підрахунку підлягають еритроцити, що лежать в середині маленького квадрата і ті, які знаходяться на лівій і верхній його лініях. Еритроцити, розташовані на правій і нижній лінії, не рахують.</a:t>
            </a:r>
          </a:p>
        </p:txBody>
      </p:sp>
      <p:pic>
        <p:nvPicPr>
          <p:cNvPr id="165" name="IMG_6350.jpeg" descr="IMG_635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9603" y="3112970"/>
            <a:ext cx="9999616" cy="74900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РОЗРАХУНОК"/>
          <p:cNvSpPr txBox="1">
            <a:spLocks noGrp="1"/>
          </p:cNvSpPr>
          <p:nvPr>
            <p:ph type="title"/>
          </p:nvPr>
        </p:nvSpPr>
        <p:spPr>
          <a:xfrm>
            <a:off x="939799" y="688138"/>
            <a:ext cx="10642601" cy="2806701"/>
          </a:xfrm>
          <a:prstGeom prst="rect">
            <a:avLst/>
          </a:prstGeom>
        </p:spPr>
        <p:txBody>
          <a:bodyPr/>
          <a:lstStyle/>
          <a:p>
            <a:r>
              <a:t>РОЗРАХУНОК</a:t>
            </a:r>
          </a:p>
        </p:txBody>
      </p:sp>
      <p:sp>
        <p:nvSpPr>
          <p:cNvPr id="168" name="х – кількість еритроцитів в 1 мкл;…"/>
          <p:cNvSpPr txBox="1">
            <a:spLocks noGrp="1"/>
          </p:cNvSpPr>
          <p:nvPr>
            <p:ph type="body" sz="quarter" idx="1"/>
          </p:nvPr>
        </p:nvSpPr>
        <p:spPr>
          <a:xfrm>
            <a:off x="939799" y="4038599"/>
            <a:ext cx="11338165" cy="8073274"/>
          </a:xfrm>
          <a:prstGeom prst="rect">
            <a:avLst/>
          </a:prstGeom>
        </p:spPr>
        <p:txBody>
          <a:bodyPr/>
          <a:lstStyle/>
          <a:p>
            <a:r>
              <a:t>х – кількість еритроцитів в 1 мкл;</a:t>
            </a:r>
          </a:p>
          <a:p>
            <a:r>
              <a:t>a – кількість еритроцитів підраховано в 80 малих квадратах;</a:t>
            </a:r>
          </a:p>
          <a:p>
            <a:r>
              <a:t>80 – кількість малих квадратів;</a:t>
            </a:r>
          </a:p>
          <a:p>
            <a:r>
              <a:t>200 – ступінь розведення крові;</a:t>
            </a:r>
          </a:p>
          <a:p>
            <a:r>
              <a:t>4000 – множник, котрий приводить результат до об’єму в 1 мкл (об’єм малого квадрату 1/4000 мкл).</a:t>
            </a:r>
          </a:p>
        </p:txBody>
      </p:sp>
      <p:pic>
        <p:nvPicPr>
          <p:cNvPr id="169" name="IMG_7341.jpeg" descr="IMG_734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06861" y="4223966"/>
            <a:ext cx="9850569" cy="44365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Індекс еритроцитів"/>
          <p:cNvSpPr txBox="1">
            <a:spLocks noGrp="1"/>
          </p:cNvSpPr>
          <p:nvPr>
            <p:ph type="title"/>
          </p:nvPr>
        </p:nvSpPr>
        <p:spPr>
          <a:xfrm>
            <a:off x="859060" y="352518"/>
            <a:ext cx="10642601" cy="2806701"/>
          </a:xfrm>
          <a:prstGeom prst="rect">
            <a:avLst/>
          </a:prstGeom>
        </p:spPr>
        <p:txBody>
          <a:bodyPr/>
          <a:lstStyle/>
          <a:p>
            <a:r>
              <a:t>Індекс еритроцитів</a:t>
            </a:r>
          </a:p>
        </p:txBody>
      </p:sp>
      <p:sp>
        <p:nvSpPr>
          <p:cNvPr id="172" name="Середній об'єм еритроциту (MCV) –…"/>
          <p:cNvSpPr txBox="1">
            <a:spLocks noGrp="1"/>
          </p:cNvSpPr>
          <p:nvPr>
            <p:ph type="body" sz="quarter" idx="1"/>
          </p:nvPr>
        </p:nvSpPr>
        <p:spPr>
          <a:xfrm>
            <a:off x="952499" y="2955479"/>
            <a:ext cx="10455722" cy="3065618"/>
          </a:xfrm>
          <a:prstGeom prst="rect">
            <a:avLst/>
          </a:prstGeom>
        </p:spPr>
        <p:txBody>
          <a:bodyPr/>
          <a:lstStyle/>
          <a:p>
            <a:pPr defTabSz="775969">
              <a:defRPr sz="3008"/>
            </a:pPr>
            <a:r>
              <a:t>Середній об'єм еритроциту (MCV) –</a:t>
            </a:r>
          </a:p>
          <a:p>
            <a:pPr defTabSz="775969">
              <a:defRPr sz="3008"/>
            </a:pPr>
            <a:r>
              <a:t>обчислюється шляхом ділення гематокритної величини 1 мм3 крові на кількість еритроцитів у 1 мм3 за формулою:</a:t>
            </a:r>
          </a:p>
          <a:p>
            <a:pPr defTabSz="775969">
              <a:defRPr sz="3008"/>
            </a:pPr>
            <a:endParaRPr/>
          </a:p>
        </p:txBody>
      </p:sp>
      <p:sp>
        <p:nvSpPr>
          <p:cNvPr id="173" name="На практиці MCV обчислюють шляхом…"/>
          <p:cNvSpPr txBox="1"/>
          <p:nvPr/>
        </p:nvSpPr>
        <p:spPr>
          <a:xfrm>
            <a:off x="292888" y="7694903"/>
            <a:ext cx="10150533" cy="276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На практиці MCV обчислюють шляхом</a:t>
            </a:r>
          </a:p>
          <a:p>
            <a:r>
              <a:t>множення гематокриту (%) на 10 і діленням отриманого добутку на число еритроцитів в мільйонах в кубічному мілілітрі крові та виражають в фемтолітрах (фо):</a:t>
            </a:r>
          </a:p>
        </p:txBody>
      </p:sp>
      <p:pic>
        <p:nvPicPr>
          <p:cNvPr id="174" name="IMG_7343.jpeg" descr="IMG_734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3498" y="5331649"/>
            <a:ext cx="9653725" cy="153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G_7342.jpeg" descr="IMG_734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8410" y="11294056"/>
            <a:ext cx="9707632" cy="1523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G_6351.jpeg" descr="IMG_635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88358" y="3378580"/>
            <a:ext cx="10585902" cy="59569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Індекс…"/>
          <p:cNvSpPr txBox="1">
            <a:spLocks noGrp="1"/>
          </p:cNvSpPr>
          <p:nvPr>
            <p:ph type="title"/>
          </p:nvPr>
        </p:nvSpPr>
        <p:spPr>
          <a:xfrm>
            <a:off x="666091" y="1233761"/>
            <a:ext cx="10642601" cy="28067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643889">
              <a:spcBef>
                <a:spcPts val="1700"/>
              </a:spcBef>
              <a:defRPr sz="6083"/>
            </a:pPr>
            <a:r>
              <a:t>Індекс</a:t>
            </a:r>
          </a:p>
          <a:p>
            <a:pPr defTabSz="643889">
              <a:spcBef>
                <a:spcPts val="1700"/>
              </a:spcBef>
              <a:defRPr sz="6083"/>
            </a:pPr>
            <a:r>
              <a:t>Середній вміст гемоглобіну в еритроциті</a:t>
            </a:r>
          </a:p>
        </p:txBody>
      </p:sp>
      <p:sp>
        <p:nvSpPr>
          <p:cNvPr id="179" name="(MCH) - встановлюється за формулою:…"/>
          <p:cNvSpPr txBox="1">
            <a:spLocks noGrp="1"/>
          </p:cNvSpPr>
          <p:nvPr>
            <p:ph type="body" sz="quarter" idx="1"/>
          </p:nvPr>
        </p:nvSpPr>
        <p:spPr>
          <a:xfrm>
            <a:off x="939800" y="4672585"/>
            <a:ext cx="11174502" cy="7786865"/>
          </a:xfrm>
          <a:prstGeom prst="rect">
            <a:avLst/>
          </a:prstGeom>
        </p:spPr>
        <p:txBody>
          <a:bodyPr/>
          <a:lstStyle/>
          <a:p>
            <a:r>
              <a:t>(MCH) - встановлюється за формулою: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t>Результат виражають у пікограмах (пг), норма становить 27-31. Показник характеризує середній вміст Hb в окремому еритроциті.</a:t>
            </a:r>
          </a:p>
        </p:txBody>
      </p:sp>
      <p:pic>
        <p:nvPicPr>
          <p:cNvPr id="180" name="IMG_7344.jpeg" descr="IMG_734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8745" y="5528874"/>
            <a:ext cx="6573499" cy="1517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G_6352.jpeg" descr="IMG_635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75817" y="2139950"/>
            <a:ext cx="9398001" cy="6489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Індекс еритроцитів Середня концентрація гемоглобіну в…"/>
          <p:cNvSpPr txBox="1">
            <a:spLocks noGrp="1"/>
          </p:cNvSpPr>
          <p:nvPr>
            <p:ph type="title"/>
          </p:nvPr>
        </p:nvSpPr>
        <p:spPr>
          <a:xfrm>
            <a:off x="664993" y="783778"/>
            <a:ext cx="10642601" cy="28067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643889">
              <a:spcBef>
                <a:spcPts val="1700"/>
              </a:spcBef>
              <a:defRPr sz="6083"/>
            </a:pPr>
            <a:r>
              <a:t>Індекс еритроцитів Середня концентрація гемоглобіну в</a:t>
            </a:r>
          </a:p>
          <a:p>
            <a:pPr defTabSz="643889">
              <a:spcBef>
                <a:spcPts val="1700"/>
              </a:spcBef>
              <a:defRPr sz="6083"/>
            </a:pPr>
            <a:r>
              <a:t>еритроциті (MCHC)</a:t>
            </a:r>
          </a:p>
        </p:txBody>
      </p:sp>
      <p:sp>
        <p:nvSpPr>
          <p:cNvPr id="184" name="встановлюється за формулою:"/>
          <p:cNvSpPr txBox="1">
            <a:spLocks noGrp="1"/>
          </p:cNvSpPr>
          <p:nvPr>
            <p:ph type="body" sz="quarter" idx="1"/>
          </p:nvPr>
        </p:nvSpPr>
        <p:spPr>
          <a:xfrm>
            <a:off x="939800" y="3966994"/>
            <a:ext cx="10642601" cy="2835612"/>
          </a:xfrm>
          <a:prstGeom prst="rect">
            <a:avLst/>
          </a:prstGeom>
        </p:spPr>
        <p:txBody>
          <a:bodyPr/>
          <a:lstStyle/>
          <a:p>
            <a:r>
              <a:t>встановлюється за формулою:</a:t>
            </a:r>
          </a:p>
        </p:txBody>
      </p:sp>
      <p:pic>
        <p:nvPicPr>
          <p:cNvPr id="185" name="IMG_7345.jpeg" descr="IMG_734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8646" y="4827866"/>
            <a:ext cx="8935295" cy="1801218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Виражається в г/дл. MCH вказує на масу Hb в середньому еритроциті і виражається в частках грама. MCHC показує концентрацію Hb в середньому еритроциті, тобто співвідношення вмісту Hb до обсягу клітини. Відображає насичення еритроциту Hb. На відміну від MC"/>
          <p:cNvSpPr txBox="1"/>
          <p:nvPr/>
        </p:nvSpPr>
        <p:spPr>
          <a:xfrm>
            <a:off x="618921" y="7551700"/>
            <a:ext cx="10734745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Виражається в г/дл. MCH вказує на масу Hb в середньому еритроциті і виражається в частках грама. MCHC показує концентрацію Hb в середньому еритроциті, тобто співвідношення вмісту Hb до обсягу клітини. Відображає насичення еритроциту Hb. На відміну від MCH,</a:t>
            </a:r>
          </a:p>
          <a:p>
            <a:r>
              <a:t>MCHC не залежить від середнього клітинного</a:t>
            </a:r>
          </a:p>
          <a:p>
            <a:r>
              <a:t>обсягу.</a:t>
            </a:r>
          </a:p>
        </p:txBody>
      </p:sp>
      <p:pic>
        <p:nvPicPr>
          <p:cNvPr id="187" name="IMG_6353.jpeg" descr="IMG_635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81691" y="3692208"/>
            <a:ext cx="10568834" cy="6261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Кольоровий показник (КП) - відносна величина, що характеризує середній вміст Hb в еритроциті:"/>
          <p:cNvSpPr txBox="1">
            <a:spLocks noGrp="1"/>
          </p:cNvSpPr>
          <p:nvPr>
            <p:ph type="title"/>
          </p:nvPr>
        </p:nvSpPr>
        <p:spPr>
          <a:xfrm>
            <a:off x="607492" y="2012950"/>
            <a:ext cx="10642601" cy="28067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36575">
              <a:spcBef>
                <a:spcPts val="1400"/>
              </a:spcBef>
              <a:defRPr sz="5069"/>
            </a:lvl1pPr>
          </a:lstStyle>
          <a:p>
            <a:r>
              <a:t>Кольоровий показник (КП) - відносна величина, що характеризує середній вміст Hb в еритроциті:</a:t>
            </a:r>
          </a:p>
        </p:txBody>
      </p:sp>
      <p:pic>
        <p:nvPicPr>
          <p:cNvPr id="190" name="IMG_7346.jpeg" descr="IMG_734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5336" y="5946443"/>
            <a:ext cx="8094387" cy="1956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G_6357.jpeg" descr="IMG_635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74409" y="3157925"/>
            <a:ext cx="10881903" cy="66732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Швидкість осідання еритроцитів (ШОЕ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84225">
              <a:spcBef>
                <a:spcPts val="2100"/>
              </a:spcBef>
              <a:defRPr sz="9310"/>
            </a:lvl1pPr>
          </a:lstStyle>
          <a:p>
            <a:r>
              <a:t>Швидкість осідання еритроцитів (ШОЕ)</a:t>
            </a:r>
          </a:p>
        </p:txBody>
      </p:sp>
      <p:sp>
        <p:nvSpPr>
          <p:cNvPr id="194" name="Принцип - суміш крові з цитратом при стоянні розділяється на 2 шари (нижній - еритроцити; верхній - плазма). При цьому ШОЕ, тобто величина стовпчику плазми, буває різною залежно від змін фізико- хімічних властивостей крові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t>Принцип - суміш крові з цитратом при стоянні розділяється на 2 шари (нижній - еритроцити; верхній - плазма). При цьому ШОЕ, тобто величина стовпчику плазми, буває різною залежно від змін фізико- хімічних властивостей крові.</a:t>
            </a:r>
          </a:p>
          <a:p>
            <a:r>
              <a:t>Клінічне значення - збільшення ШОЕ - при запальних захворюваннях, інтоксикаціях, гострих і хронічних інфекціях, інфаркті міокарду, пухлинах, оперативних втручань.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Еритроцити — переносять O2 до тканин, а CO2 до легенів. Без’ядерні та позбавлені органел; двоввігнуті з великим співвідношенням площі поверхні до об’єму для швидкого газообміну.…"/>
          <p:cNvSpPr txBox="1">
            <a:spLocks noGrp="1"/>
          </p:cNvSpPr>
          <p:nvPr>
            <p:ph type="body" sz="quarter" idx="1"/>
          </p:nvPr>
        </p:nvSpPr>
        <p:spPr>
          <a:xfrm>
            <a:off x="952799" y="4114245"/>
            <a:ext cx="20851019" cy="923263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75969">
              <a:defRPr sz="2914"/>
            </a:pPr>
            <a:r>
              <a:t>Еритроцити — переносять O2 до тканин, а CO2 до легенів. Без’ядерні та позбавлені органел; двоввігнуті з великим співвідношенням площі поверхні до об’єму для швидкого газообміну. </a:t>
            </a:r>
          </a:p>
          <a:p>
            <a:pPr defTabSz="775969">
              <a:defRPr sz="2914"/>
            </a:pPr>
            <a:endParaRPr/>
          </a:p>
          <a:p>
            <a:pPr defTabSz="429768">
              <a:spcBef>
                <a:spcPts val="900"/>
              </a:spcBef>
              <a:defRPr sz="2914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1. Розмір еритроцита: мікроцити, нормоцити, макроцити та мегалоцити</a:t>
            </a:r>
          </a:p>
          <a:p>
            <a:pPr defTabSz="429768">
              <a:spcBef>
                <a:spcPts val="900"/>
              </a:spcBef>
              <a:defRPr sz="2914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 defTabSz="429768">
              <a:spcBef>
                <a:spcPts val="900"/>
              </a:spcBef>
              <a:defRPr sz="2914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2.</a:t>
            </a:r>
            <a:r>
              <a:rPr b="1"/>
              <a:t>Форма еритроцита</a:t>
            </a:r>
            <a:r>
              <a:t> (рис. VI.C.1-5)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1) </a:t>
            </a:r>
            <a:r>
              <a:rPr b="1"/>
              <a:t>сфероцити</a:t>
            </a:r>
            <a:r>
              <a:t> — менші та більш округлі, без просвітлення в центрі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2) </a:t>
            </a:r>
            <a:r>
              <a:rPr b="1"/>
              <a:t>лептоцити</a:t>
            </a:r>
            <a:r>
              <a:t> (анулоцити) — тонші, із надто великим просвітленням у центрі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3) </a:t>
            </a:r>
            <a:r>
              <a:rPr b="1"/>
              <a:t>мішенеподібні клітини крові</a:t>
            </a:r>
            <a:r>
              <a:t> — тонші, з сильніше зафарбованими краями і середньою частиною, набувають форми стрілецької мішені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4) </a:t>
            </a:r>
            <a:r>
              <a:rPr b="1"/>
              <a:t>овалоцити</a:t>
            </a:r>
            <a:r>
              <a:t> (еліптоцити) — мають збільшену довжину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5) </a:t>
            </a:r>
            <a:r>
              <a:rPr b="1"/>
              <a:t>акантоцити</a:t>
            </a:r>
            <a:r>
              <a:t> — еритроцити з відростками, нерівномірно розміщеними на поверхні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6) </a:t>
            </a:r>
            <a:r>
              <a:rPr b="1"/>
              <a:t>ехіноцити</a:t>
            </a:r>
            <a:r>
              <a:t> — еритроцити з рівномірно розміщеними відростками</a:t>
            </a:r>
          </a:p>
          <a:p>
            <a:pPr marL="489458" indent="-489458" defTabSz="429768">
              <a:spcBef>
                <a:spcPts val="900"/>
              </a:spcBef>
              <a:defRPr sz="2914" b="1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b="0"/>
              <a:t>7) </a:t>
            </a:r>
            <a:r>
              <a:t>серпоподібні клітини крові</a:t>
            </a:r>
            <a:r>
              <a:rPr b="0"/>
              <a:t> (дрепаноцити)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8) </a:t>
            </a:r>
            <a:r>
              <a:rPr b="1"/>
              <a:t>шистоцити</a:t>
            </a:r>
            <a:r>
              <a:t> (шизоцити) — фрагменти еритроцитів різної величини та форми</a:t>
            </a:r>
          </a:p>
          <a:p>
            <a:pPr marL="489458" indent="-489458" defTabSz="429768">
              <a:spcBef>
                <a:spcPts val="900"/>
              </a:spcBef>
              <a:defRPr sz="2914" b="1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b="0"/>
              <a:t>9) </a:t>
            </a:r>
            <a:r>
              <a:t>некруглі та деформовані клітини крові</a:t>
            </a:r>
            <a:r>
              <a:rPr b="0"/>
              <a:t>, що нагадують, напр. грушу, булаву</a:t>
            </a:r>
          </a:p>
          <a:p>
            <a:pPr marL="489458" indent="-489458" defTabSz="429768">
              <a:spcBef>
                <a:spcPts val="900"/>
              </a:spcBef>
              <a:defRPr sz="2914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10) </a:t>
            </a:r>
            <a:r>
              <a:rPr b="1"/>
              <a:t>пойкілоцитоз</a:t>
            </a:r>
            <a:r>
              <a:t> — наявність еритроцитів різної форми.</a:t>
            </a:r>
          </a:p>
        </p:txBody>
      </p:sp>
      <p:sp>
        <p:nvSpPr>
          <p:cNvPr id="197" name="Морфологія і функції клітин крові"/>
          <p:cNvSpPr txBox="1"/>
          <p:nvPr/>
        </p:nvSpPr>
        <p:spPr>
          <a:xfrm>
            <a:off x="1184769" y="144141"/>
            <a:ext cx="10178662" cy="404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Georgia"/>
              </a:defRPr>
            </a:lvl1pPr>
          </a:lstStyle>
          <a:p>
            <a:r>
              <a:t>Морфологія і функції клітин крові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Коснитесь дважды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3. Забарвлення еритроцита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000"/>
              </a:spcBef>
              <a:buClrTx/>
              <a:buSzTx/>
              <a:buFontTx/>
              <a:buNone/>
              <a:defRPr sz="2800" b="1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3. Забарвлення еритроцита</a:t>
            </a:r>
            <a:endParaRPr b="0"/>
          </a:p>
          <a:p>
            <a:pPr marL="520700" indent="-520700" defTabSz="457200">
              <a:spcBef>
                <a:spcPts val="1000"/>
              </a:spcBef>
              <a:buClrTx/>
              <a:buSzTx/>
              <a:buFontTx/>
              <a:buNone/>
              <a:defRPr sz="28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1) </a:t>
            </a:r>
            <a:r>
              <a:rPr b="1"/>
              <a:t>гіпохромія</a:t>
            </a:r>
            <a:r>
              <a:t> — слабке забарвлення, зі збільшенням просвітлення в центрі, т. зв. тонкі або кільцеподібні клітини крові (лептоцити, анулоцити); це означає зниження вмісту Hb в еритроциті</a:t>
            </a:r>
          </a:p>
          <a:p>
            <a:pPr marL="520700" indent="-520700" defTabSz="457200">
              <a:spcBef>
                <a:spcPts val="1000"/>
              </a:spcBef>
              <a:buClrTx/>
              <a:buSzTx/>
              <a:buFontTx/>
              <a:buNone/>
              <a:defRPr sz="28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2) </a:t>
            </a:r>
            <a:r>
              <a:rPr b="1"/>
              <a:t>гіперхромія</a:t>
            </a:r>
            <a:r>
              <a:t> — інтенсивніше забарвлення без просвітлення в центрі, зокрема сфероцити, мегалоцити</a:t>
            </a:r>
          </a:p>
          <a:p>
            <a:pPr marL="520700" indent="-520700" defTabSz="457200">
              <a:spcBef>
                <a:spcPts val="1000"/>
              </a:spcBef>
              <a:buClrTx/>
              <a:buSzTx/>
              <a:buFontTx/>
              <a:buNone/>
              <a:defRPr sz="28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3) </a:t>
            </a:r>
            <a:r>
              <a:rPr b="1"/>
              <a:t>анізохромія</a:t>
            </a:r>
            <a:r>
              <a:t> — наявність нормально зафарбованих та гіпер- або гіпохромних клітин крові, напр. при сфероцитозі та мегалобластних анеміях</a:t>
            </a:r>
          </a:p>
          <a:p>
            <a:pPr marL="520700" indent="-520700" defTabSz="457200">
              <a:spcBef>
                <a:spcPts val="1000"/>
              </a:spcBef>
              <a:buClrTx/>
              <a:buSzTx/>
              <a:buFontTx/>
              <a:buNone/>
              <a:defRPr sz="280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4) </a:t>
            </a:r>
            <a:r>
              <a:rPr b="1"/>
              <a:t>поліхроматофілія</a:t>
            </a:r>
            <a:r>
              <a:t> (поліхромазія) — неоднорідне забарвлення клітин крові з різними фіолетовими відтінками — незавершена гемоглобінізація клітин крові, що передчасно потрапили у периферичну кров.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Коснитесь дважды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Інші патології еритроцитів у мікроскопічній картині периферичної крові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25195">
              <a:spcBef>
                <a:spcPts val="900"/>
              </a:spcBef>
              <a:buClrTx/>
              <a:buSzTx/>
              <a:buFontTx/>
              <a:buNone/>
              <a:defRPr sz="2232" b="1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Інші патології еритроцитів у мікроскопічній картині периферичної крові</a:t>
            </a:r>
            <a:endParaRPr b="0"/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1) </a:t>
            </a:r>
            <a:r>
              <a:rPr b="1"/>
              <a:t>еритроцити, що містять клітинне ядро</a:t>
            </a:r>
            <a:r>
              <a:t> (еритробласти) — не повинні зустрічатися в периферичній крові у дорослих; з’являються при станах посиленого (напр. відновлення після кровотечі, тяжка гемолітична анемія) або неправильного еритропоезу (зокрема мієлофіброз, еритролейкемія); чим тяжче порушення, тим молодші еритробласти, які відрізняються забарвленням цитоплазми, з’являються в периферичній крові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2) </a:t>
            </a:r>
            <a:r>
              <a:rPr b="1"/>
              <a:t>рулонізація клітин крові</a:t>
            </a:r>
            <a:r>
              <a:t> — зумовлена покриттям еритроцитів імуноглобулінами, напр. при імунній анемії або внаслідок патологічної взаємодії білка при моноклональних гамапатіях (рис. VI.G.5-2)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3) </a:t>
            </a:r>
            <a:r>
              <a:rPr b="1"/>
              <a:t>базофільні включення еритроцитів</a:t>
            </a:r>
            <a:r>
              <a:t> — це агрегати рибосом, які ймовірно відповідають гранулам ретикулоцитів; при отруєнні свинцем спостерігаються великі темно-сині гранули в еритроцитах (поодиноко або по декілька); ці включення візуалізуються при зафарбуванні методом MGG, але більш чутливим є зафарбування лужним розчином метиленового синього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4) </a:t>
            </a:r>
            <a:r>
              <a:rPr b="1"/>
              <a:t>тільця Хауела-Жоллі</a:t>
            </a:r>
            <a:r>
              <a:t> — фрагменти зруйнованого ядра нормобласта; при дослідженні світловим мікроскопом забарвлені в рожево-блакитний колір, також візуалізуються при фазово-контрастній мікроскопії, спостерігаються при багатьох анеміях, у хворих після спленектомії (їх відсутність після спленектомії вказує на наявність додаткової селезінки), іноді також при гіпоспленізмі, напр. при серпоподібноклітинній анемії (рис. VI.C.1-6A)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5) </a:t>
            </a:r>
            <a:r>
              <a:rPr b="1"/>
              <a:t>тільця Гейнца</a:t>
            </a:r>
            <a:r>
              <a:t> — включення, що утворилися з денатурованого Hb і білків строми еритроцита, не візуалізуються у світловому мікроскопі, оскільки забарвлюють так само, як і Hb; візуалізуються після прижиттєвого зафарбування або зафарбування нільським синім, а також при фазово-контрастній мікроскопії; спостерігаються в осіб з дефіцитом ферментів пентозного циклу еритроцитів, особливо глюкозо-6-фосфатдегідрогенази, при таласемії, метгемоглобінемії, після отруєння певними хімічними речовинами та ЛЗ (напр. фенацетином)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6) </a:t>
            </a:r>
            <a:r>
              <a:rPr b="1"/>
              <a:t>кільця Кебота</a:t>
            </a:r>
            <a:r>
              <a:t> — включення у формі петлі або вісімки, які ймовірно є залишками веретена поділу, що виникають внаслідок неправильного перебігу еритропоезу (рис. VI.C.1-6B)</a:t>
            </a:r>
          </a:p>
          <a:p>
            <a:pPr marL="484251" indent="-484251" defTabSz="425195">
              <a:spcBef>
                <a:spcPts val="900"/>
              </a:spcBef>
              <a:buClrTx/>
              <a:buSzTx/>
              <a:buFontTx/>
              <a:buNone/>
              <a:defRPr sz="2232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7) </a:t>
            </a:r>
            <a:r>
              <a:rPr b="1"/>
              <a:t>тільця Паппенгейма</a:t>
            </a:r>
            <a:r>
              <a:t> — темні, одиничні або поєднані зернистості, які спостерігаються зазвичай по периферії цитоплазми еритроцита; вважають, що вони відповідають зернистості сидероцитів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Морфологія і функції клітин крові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r>
              <a:t>Морфологія і функції клітин крові</a:t>
            </a:r>
          </a:p>
        </p:txBody>
      </p:sp>
      <p:sp>
        <p:nvSpPr>
          <p:cNvPr id="206" name="Нейтрофіли — клітини гострої запальної відповіді. Фагоцитарні. Багатолопатеве ядро   А . Специфічні гранули містять лейкоцитарну лужну фосфатазу (LAP), колагеназу, лізоцим і лактоферин. Азурофільні гранули (лізосоми) містять протеїнази, кислу фосфатазу, 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4100622" cy="8928100"/>
          </a:xfrm>
          <a:prstGeom prst="rect">
            <a:avLst/>
          </a:prstGeom>
        </p:spPr>
        <p:txBody>
          <a:bodyPr/>
          <a:lstStyle/>
          <a:p>
            <a:pPr marL="502919" indent="-502919" defTabSz="817244">
              <a:spcBef>
                <a:spcPts val="2400"/>
              </a:spcBef>
              <a:defRPr sz="4158"/>
            </a:pPr>
            <a:r>
              <a:rPr b="1" u="sng"/>
              <a:t>Нейтрофіли</a:t>
            </a:r>
            <a:r>
              <a:t> — клітини гострої запальної відповіді. Фагоцитарні. Багатолопатеве ядро ​​А . Специфічні гранули містять лейкоцитарну лужну фосфатазу (LAP), колагеназу, лізоцим і лактоферин. Азурофільні гранули (лізосоми) містять протеїнази, кислу фосфатазу, мієлопероксидазу та β-глюкуронідазу.</a:t>
            </a:r>
          </a:p>
          <a:p>
            <a:pPr marL="502919" indent="-502919" defTabSz="817244">
              <a:spcBef>
                <a:spcPts val="2400"/>
              </a:spcBef>
              <a:defRPr sz="4158"/>
            </a:pPr>
            <a:r>
              <a:t>Запальні стани (наприклад, бактеріальна інфекція) викликають нейтрофільоз і зміни морфології нейтрофілів, такі як зсув вліво, токсичні грануляції (темно-сині, грубі гранули), тільця Деле (світло-блакитні, периферичні включення, стрілка в B) і цитоплазматичні вакуолі</a:t>
            </a:r>
          </a:p>
        </p:txBody>
      </p:sp>
      <p:pic>
        <p:nvPicPr>
          <p:cNvPr id="207" name="IMG_7339.jpeg" descr="IMG_733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72045" y="3054350"/>
            <a:ext cx="5070688" cy="9703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Лейкоцити"/>
          <p:cNvSpPr txBox="1">
            <a:spLocks noGrp="1"/>
          </p:cNvSpPr>
          <p:nvPr>
            <p:ph type="title"/>
          </p:nvPr>
        </p:nvSpPr>
        <p:spPr>
          <a:xfrm>
            <a:off x="952799" y="824606"/>
            <a:ext cx="10642601" cy="2806701"/>
          </a:xfrm>
          <a:prstGeom prst="rect">
            <a:avLst/>
          </a:prstGeom>
        </p:spPr>
        <p:txBody>
          <a:bodyPr/>
          <a:lstStyle/>
          <a:p>
            <a:r>
              <a:t> Лейкоцити</a:t>
            </a:r>
          </a:p>
        </p:txBody>
      </p:sp>
      <p:sp>
        <p:nvSpPr>
          <p:cNvPr id="210" name="Високоспеціалізовані клітини, що володіють різними захисними функціями. Завдяки фагоцитарній активності, участі в клітинному та гуморальному імунітеті, обміні гістаміну, гепарину, реалізуються антимікробні, антиоксидантні, антитілоутворюючі компоненти ім"/>
          <p:cNvSpPr txBox="1">
            <a:spLocks noGrp="1"/>
          </p:cNvSpPr>
          <p:nvPr>
            <p:ph type="body" sz="quarter" idx="1"/>
          </p:nvPr>
        </p:nvSpPr>
        <p:spPr>
          <a:xfrm>
            <a:off x="939800" y="3363289"/>
            <a:ext cx="10642601" cy="8564259"/>
          </a:xfrm>
          <a:prstGeom prst="rect">
            <a:avLst/>
          </a:prstGeom>
        </p:spPr>
        <p:txBody>
          <a:bodyPr/>
          <a:lstStyle/>
          <a:p>
            <a:pPr defTabSz="792479">
              <a:defRPr sz="3072"/>
            </a:pPr>
            <a:r>
              <a:t>Високоспеціалізовані клітини, що володіють різними захисними функціями. Завдяки фагоцитарній активності, участі в клітинному та гуморальному імунітеті, обміні гістаміну, гепарину, реалізуються антимікробні, антиоксидантні, антитілоутворюючі компоненти імунологічних реакцій.</a:t>
            </a:r>
          </a:p>
          <a:p>
            <a:pPr defTabSz="792479">
              <a:defRPr sz="3072"/>
            </a:pPr>
            <a:r>
              <a:t>Кількість лейкоцитів в крові змінюється під впливом: сезонних, кліматичних, метеорологічних факторів; періодів сонячної активності; при різних фізіологічних станах організму (вікові зміни, вагітність, фази менструального циклу).</a:t>
            </a:r>
          </a:p>
          <a:p>
            <a:pPr defTabSz="792479">
              <a:defRPr sz="3072"/>
            </a:pPr>
            <a:r>
              <a:t>Дослідження числа лейкоцитів - одне з найпоширеніших в лабораторній практиці. Проводяться не тільки хворим (ОБОВ'ЯЗКОВО всім хворим в стаціонарі і амбулаторним за показаннями), але і здоровим при профілактичних оглядах.</a:t>
            </a:r>
          </a:p>
        </p:txBody>
      </p:sp>
      <p:pic>
        <p:nvPicPr>
          <p:cNvPr id="211" name="IMG_6358.jpeg" descr="IMG_635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83437" y="3172263"/>
            <a:ext cx="10936986" cy="5468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Нормальні величини : 4000-8800 в 1 мкл, або 4х109 - 8,8х109 в 1 л. Число лейкоцитів найбільш варіабельний показник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Нормальні величини : 4000-8800 в 1 мкл, або 4х109 - 8,8х109 в 1 л. Число лейкоцитів найбільш варіабельний показник.</a:t>
            </a:r>
          </a:p>
          <a:p>
            <a:r>
              <a:t>Клінічне значення: підвищення - лейкоцитоз - запальні процеси, гострі бактеріальні інфекції, інтоксикації, шок, гострі крововтрати, коматозні стани, гемолітичний криз, алергічні реакції, пухлини. Збільшення до 50-100х109/л – розгорнута стадія хронічного мієлолейкозу і хронічний лімфолейкоз.</a:t>
            </a:r>
          </a:p>
          <a:p>
            <a:r>
              <a:t>Зниження - лейкопенія - вірусні інфекції, сепсис, цироз печінки, активний гепатит, прийом цитотоксичних препаратів.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Тромбоцити — бере участь у 1° гемостазі. Без'ядерні, малі цитоплазматичні фрагменти, що походять від мегакаріоцитів. Тривалість життя 8–10 днів. При активації внаслідок пошкодження ендотелію агрегують з іншими тромбоцитами та взаємодіють з фібриногеном, "/>
          <p:cNvSpPr txBox="1"/>
          <p:nvPr/>
        </p:nvSpPr>
        <p:spPr>
          <a:xfrm>
            <a:off x="532783" y="2692400"/>
            <a:ext cx="11482634" cy="833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spcBef>
                <a:spcPts val="3400"/>
              </a:spcBef>
              <a:defRPr sz="4100"/>
            </a:lvl1pPr>
          </a:lstStyle>
          <a:p>
            <a:r>
              <a:t>Тромбоцити — бере участь у 1° гемостазі. Без'ядерні, малі цитоплазматичні фрагменти, що походять від мегакаріоцитів. Тривалість життя 8–10 днів. При активації внаслідок пошкодження ендотелію агрегують з іншими тромбоцитами та взаємодіють з фібриногеном, утворюючи тромбоцитарну пробку. Містить щільні гранули (Ca2+, ADP, серотонін, гістамін; ) і α-гранули (vWF, фібриноген, фібронектин, тромбоцитарний фактор 4). Приблизно 1/3 пулу тромбоцитів зберігається в селезінці.</a:t>
            </a:r>
          </a:p>
        </p:txBody>
      </p:sp>
      <p:pic>
        <p:nvPicPr>
          <p:cNvPr id="216" name="IMG_6359.jpeg" descr="IMG_635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91437" y="2886362"/>
            <a:ext cx="11347537" cy="7943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Еозигофіли—Захист від глистових інфекцій ). Дволопатеве ядро. Наповнений великими еозинофільними гранулами однакового розміру . Високий фагоцитоз для комплексів антиген-антитіло.…"/>
          <p:cNvSpPr txBox="1">
            <a:spLocks noGrp="1"/>
          </p:cNvSpPr>
          <p:nvPr>
            <p:ph type="body" sz="quarter" idx="1"/>
          </p:nvPr>
        </p:nvSpPr>
        <p:spPr>
          <a:xfrm>
            <a:off x="952799" y="1419803"/>
            <a:ext cx="10642601" cy="9505316"/>
          </a:xfrm>
          <a:prstGeom prst="rect">
            <a:avLst/>
          </a:prstGeom>
        </p:spPr>
        <p:txBody>
          <a:bodyPr/>
          <a:lstStyle/>
          <a:p>
            <a:r>
              <a:t>Еозигофіли—Захист від глистових інфекцій ). Дволопатеве ядро. Наповнений великими еозинофільними гранулами однакового розміру . Високий фагоцитоз для комплексів антиген-антитіло.</a:t>
            </a:r>
          </a:p>
          <a:p>
            <a:r>
              <a:t>Виробляють гістаміназу, (MBP, гельмінтотоксин), еозинофільну пероксидазу, еозинофільний катіонний білок і еозинофільний нейротоксинПричини еозинофілії (PACMAN Eats):</a:t>
            </a:r>
          </a:p>
          <a:p>
            <a:r>
              <a:t>паразити</a:t>
            </a:r>
          </a:p>
          <a:p>
            <a:r>
              <a:t>астма</a:t>
            </a:r>
          </a:p>
          <a:p>
            <a:r>
              <a:t>Хронічна надниркова недостатність Мієлопроліферативні захворювання</a:t>
            </a:r>
          </a:p>
          <a:p>
            <a:r>
              <a:t>Алергічні процеси</a:t>
            </a:r>
          </a:p>
          <a:p>
            <a:r>
              <a:t>Неоплазія (наприклад, лімфома Ходжкіна) Еозинофільний гранулематоз з поліангіїтом</a:t>
            </a:r>
          </a:p>
        </p:txBody>
      </p:sp>
      <p:pic>
        <p:nvPicPr>
          <p:cNvPr id="219" name="IMG_6362.jpeg" descr="IMG_636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173972" y="1761591"/>
            <a:ext cx="8147044" cy="81470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Базофіли"/>
          <p:cNvSpPr txBox="1">
            <a:spLocks noGrp="1"/>
          </p:cNvSpPr>
          <p:nvPr>
            <p:ph type="title"/>
          </p:nvPr>
        </p:nvSpPr>
        <p:spPr>
          <a:xfrm>
            <a:off x="939799" y="906437"/>
            <a:ext cx="10642601" cy="2806701"/>
          </a:xfrm>
          <a:prstGeom prst="rect">
            <a:avLst/>
          </a:prstGeom>
        </p:spPr>
        <p:txBody>
          <a:bodyPr/>
          <a:lstStyle/>
          <a:p>
            <a:r>
              <a:t>Базофіли</a:t>
            </a:r>
          </a:p>
        </p:txBody>
      </p:sp>
      <p:sp>
        <p:nvSpPr>
          <p:cNvPr id="222" name="Базофіли—Опосередкована алергічна реакція. Щільнобазофільні гранули  містять гепарин (антикоагулянт) і гістамін (вазодилататор). Лейкотрієни синтезуються і вивільняються за потреби."/>
          <p:cNvSpPr txBox="1">
            <a:spLocks noGrp="1"/>
          </p:cNvSpPr>
          <p:nvPr>
            <p:ph type="body" sz="quarter" idx="1"/>
          </p:nvPr>
        </p:nvSpPr>
        <p:spPr>
          <a:xfrm>
            <a:off x="707007" y="4038600"/>
            <a:ext cx="10642601" cy="7254962"/>
          </a:xfrm>
          <a:prstGeom prst="rect">
            <a:avLst/>
          </a:prstGeom>
        </p:spPr>
        <p:txBody>
          <a:bodyPr/>
          <a:lstStyle/>
          <a:p>
            <a:r>
              <a:t>Базофіли—Опосередкована алергічна реакція. Щільнобазофільні гранули  містять гепарин (антикоагулянт) і гістамін (вазодилататор). Лейкотрієни синтезуються і вивільняються за потреби.</a:t>
            </a:r>
          </a:p>
        </p:txBody>
      </p:sp>
      <p:pic>
        <p:nvPicPr>
          <p:cNvPr id="223" name="IMG_6360.png" descr="IMG_636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47624" y="990600"/>
            <a:ext cx="10174965" cy="98512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Лікарські засоби та патологія крові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Лікарські засоби та патологія крові</a:t>
            </a:r>
          </a:p>
        </p:txBody>
      </p:sp>
      <p:sp>
        <p:nvSpPr>
          <p:cNvPr id="226" name="Основні механізми лікарсько-індукованої анемії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28574" indent="-328574" defTabSz="404495">
              <a:spcBef>
                <a:spcPts val="1600"/>
              </a:spcBef>
              <a:defRPr sz="2695" b="1" u="sng"/>
            </a:pPr>
            <a:r>
              <a:t>Основні механізми лікарсько-індукованої анемії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Денатурація гемоглобіну пряма: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препарати міді, свинцю, золота, хімотрипсин, еуфілін, аспірин, димедрол, вітаміни групи В, хлорати і, навіть, преднізолон.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Денатурація гемоглобіну оксидантна (шляхом утворення мет- і сульфогемоглобіну):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сульфаніламіди, сульфоніл, фенацетин, саліцилати, хлорати, кисень, метиленовий синій (у новонароджених), нітрити та нітрати, резорцин.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Гаптеновий механізм. При використанні великих доз лікарських засобів (ЛЗ) відбувається адсорбція їх на еритроцитах – опсонізація («обгортання»): пеніциліни, цефалоспорини, тетрацикліни.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Аутоімунний механізм (утворення аутоантитіл після тривалого застосування ЛЗ):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альфа-метилдопа.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Імунокомплексний механізм (депозіція (осідання) антилікарських антитіл на поверхні еритроцитів з утворенням імунних комплексів):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аспірин, лейкеран, фенацетин, хінідин, рифампіцин, цефотаксим, 5-фторурацил, ізоніазид, тіазиди.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Кілька механізмів одночасно:</a:t>
            </a:r>
          </a:p>
          <a:p>
            <a:pPr marL="298704" indent="-298704" defTabSz="404495">
              <a:spcBef>
                <a:spcPts val="1600"/>
              </a:spcBef>
              <a:defRPr sz="2450"/>
            </a:pPr>
            <a:r>
              <a:t>клофелін, стрептоміцин (гаптенового + аутоімунний) та ін.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ЛЗ, що найчастіше викликають пригнічення лейкопоезу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4830">
              <a:spcBef>
                <a:spcPts val="1500"/>
              </a:spcBef>
              <a:defRPr sz="6468"/>
            </a:lvl1pPr>
          </a:lstStyle>
          <a:p>
            <a:r>
              <a:t>ЛЗ, що найчастіше викликають пригнічення лейкопоезу:</a:t>
            </a:r>
          </a:p>
        </p:txBody>
      </p:sp>
      <p:sp>
        <p:nvSpPr>
          <p:cNvPr id="229" name="нестероїдні протизапальні препарати (амідопірин, бутадіон), сполуки азоту, срібла, ртуті, вісмуту, алкілуючі речовини, цитостатики, аміноглікозиди, левоміцетин, нейролептики (аміназин, еленіум та ін.), антигістамінні засоби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нестероїдні протизапальні препарати (амідопірин, бутадіон), сполуки азоту, срібла, ртуті, вісмуту, алкілуючі речовини, цитостатики, аміноглікозиди, левоміцетин, нейролептики (аміназин, еленіум та ін.), антигістамінні засоби 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Засоби, які найчастіше пригнічують функції тромбоцитів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4830">
              <a:spcBef>
                <a:spcPts val="1500"/>
              </a:spcBef>
              <a:defRPr sz="6468"/>
            </a:lvl1pPr>
          </a:lstStyle>
          <a:p>
            <a:r>
              <a:t>Засоби, які найчастіше пригнічують функції тромбоцитів:</a:t>
            </a:r>
          </a:p>
        </p:txBody>
      </p:sp>
      <p:sp>
        <p:nvSpPr>
          <p:cNvPr id="232" name="нестероїдні протизапальні засоби; антиагреганти (тиклопідин, курантил, простациклін); антикоагулянти, фібринолітики (гепарин, стрептокіназа, урокіназа), протипухлинні засоби (даунорубіцин та ін), цефалоспорини, аміноглікозиди, тетрацикліни, левоміцетин, 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нестероїдні протизапальні засоби; антиагреганти (тиклопідин, курантил, простациклін); антикоагулянти, фібринолітики (гепарин, стрептокіназа, урокіназа), протипухлинні засоби (даунорубіцин та ін), цефалоспорини, аміноглікозиди, тетрацикліни, левоміцетин, лінкозаміди (лінкоміцин, кліндаміцин), рістоміцин; противірусні засоби (ацикловір, ганцикловір, відарабін); цитостатики (азатіоприн, циклофосфан та ін); глюкокортикостероїди, фуросемід; етанол.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1843f2-23be-4c9d-b00d-c3ee0ccdb44d" xsi:nil="true"/>
    <lcf76f155ced4ddcb4097134ff3c332f xmlns="e9681779-98cf-4038-a7c6-f9fe7d751b6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11" ma:contentTypeDescription="Создание документа." ma:contentTypeScope="" ma:versionID="54e4c07a1c434dbb822fb398f4383f30">
  <xsd:schema xmlns:xsd="http://www.w3.org/2001/XMLSchema" xmlns:xs="http://www.w3.org/2001/XMLSchema" xmlns:p="http://schemas.microsoft.com/office/2006/metadata/properties" xmlns:ns2="e9681779-98cf-4038-a7c6-f9fe7d751b66" xmlns:ns3="3f1843f2-23be-4c9d-b00d-c3ee0ccdb44d" targetNamespace="http://schemas.microsoft.com/office/2006/metadata/properties" ma:root="true" ma:fieldsID="4e444394253895ecf812226a466abca1" ns2:_="" ns3:_="">
    <xsd:import namespace="e9681779-98cf-4038-a7c6-f9fe7d751b66"/>
    <xsd:import namespace="3f1843f2-23be-4c9d-b00d-c3ee0ccdb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843f2-23be-4c9d-b00d-c3ee0ccdb44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b2ae4a4-7dd8-466d-9254-c65ce2bd10b4}" ma:internalName="TaxCatchAll" ma:showField="CatchAllData" ma:web="3f1843f2-23be-4c9d-b00d-c3ee0ccdb4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B5A8D0-CA1D-4676-ACB5-0596ED895FAC}">
  <ds:schemaRefs>
    <ds:schemaRef ds:uri="http://schemas.microsoft.com/office/2006/metadata/properties"/>
    <ds:schemaRef ds:uri="http://schemas.microsoft.com/office/infopath/2007/PartnerControls"/>
    <ds:schemaRef ds:uri="3f1843f2-23be-4c9d-b00d-c3ee0ccdb44d"/>
    <ds:schemaRef ds:uri="e9681779-98cf-4038-a7c6-f9fe7d751b66"/>
  </ds:schemaRefs>
</ds:datastoreItem>
</file>

<file path=customXml/itemProps2.xml><?xml version="1.0" encoding="utf-8"?>
<ds:datastoreItem xmlns:ds="http://schemas.openxmlformats.org/officeDocument/2006/customXml" ds:itemID="{E48115A1-69DF-49C9-9799-1C0FC49222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46ABBA-2B40-44D2-932A-4A39B8B66E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3f1843f2-23be-4c9d-b00d-c3ee0ccdb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2135</Words>
  <Application>Microsoft Office PowerPoint</Application>
  <PresentationFormat>Произвольный</PresentationFormat>
  <Paragraphs>146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Апекс</vt:lpstr>
      <vt:lpstr>Загально-клінічні дослідження крові</vt:lpstr>
      <vt:lpstr>Презентация PowerPoint</vt:lpstr>
      <vt:lpstr>Презентация PowerPoint</vt:lpstr>
      <vt:lpstr>Автоматизований підрахунок</vt:lpstr>
      <vt:lpstr>Загальний клінічний аналіз крові охоплює такі показники:</vt:lpstr>
      <vt:lpstr>ЯКІ ФАКТОРИ ВПЛИВАЮТЬ НА РЕЗУЛЬТАТИ ЛАБОРАТОРНИХ ДОСЛІДЖЕННЯ?</vt:lpstr>
      <vt:lpstr>ГЕМАТОКРИТ (HCT) hematocrit</vt:lpstr>
      <vt:lpstr>Концентрація гемоглобіну</vt:lpstr>
      <vt:lpstr>Підрахунок еритроцитів 2 методи  </vt:lpstr>
      <vt:lpstr>РОЗРАХУНОК</vt:lpstr>
      <vt:lpstr>Індекс еритроцитів</vt:lpstr>
      <vt:lpstr>Індекс Середній вміст гемоглобіну в еритроциті</vt:lpstr>
      <vt:lpstr>Індекс еритроцитів Середня концентрація гемоглобіну в еритроциті (MCHC)</vt:lpstr>
      <vt:lpstr>Кольоровий показник (КП) - відносна величина, що характеризує середній вміст Hb в еритроциті:</vt:lpstr>
      <vt:lpstr>Швидкість осідання еритроцитів (ШОЕ)</vt:lpstr>
      <vt:lpstr>Презентация PowerPoint</vt:lpstr>
      <vt:lpstr>Презентация PowerPoint</vt:lpstr>
      <vt:lpstr>Презентация PowerPoint</vt:lpstr>
      <vt:lpstr>Морфологія і функції клітин крові</vt:lpstr>
      <vt:lpstr> Лейкоцити</vt:lpstr>
      <vt:lpstr>Презентация PowerPoint</vt:lpstr>
      <vt:lpstr>Презентация PowerPoint</vt:lpstr>
      <vt:lpstr>Презентация PowerPoint</vt:lpstr>
      <vt:lpstr>Базофіли</vt:lpstr>
      <vt:lpstr>Лікарські засоби та патологія крові</vt:lpstr>
      <vt:lpstr>ЛЗ, що найчастіше викликають пригнічення лейкопоезу:</vt:lpstr>
      <vt:lpstr>Засоби, які найчастіше пригнічують функції тромбоцитів: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Загально-клінічні дослідження крові</dc:title>
  <cp:lastModifiedBy>Lenovo</cp:lastModifiedBy>
  <cp:revision>1</cp:revision>
  <dcterms:modified xsi:type="dcterms:W3CDTF">2024-02-15T22:20:07Z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