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3"/>
  </p:sldMasterIdLst>
  <p:sldIdLst>
    <p:sldId id="256" r:id="rId4"/>
    <p:sldId id="257" r:id="rId5"/>
    <p:sldId id="259" r:id="rId6"/>
    <p:sldId id="258" r:id="rId7"/>
    <p:sldId id="275" r:id="rId8"/>
    <p:sldId id="276" r:id="rId9"/>
    <p:sldId id="260" r:id="rId10"/>
    <p:sldId id="277" r:id="rId11"/>
    <p:sldId id="262" r:id="rId12"/>
    <p:sldId id="278" r:id="rId13"/>
    <p:sldId id="279" r:id="rId14"/>
    <p:sldId id="263" r:id="rId15"/>
    <p:sldId id="261" r:id="rId16"/>
    <p:sldId id="280" r:id="rId17"/>
    <p:sldId id="268" r:id="rId18"/>
    <p:sldId id="266" r:id="rId19"/>
    <p:sldId id="264" r:id="rId20"/>
    <p:sldId id="281" r:id="rId21"/>
    <p:sldId id="267" r:id="rId22"/>
    <p:sldId id="282" r:id="rId23"/>
    <p:sldId id="274" r:id="rId24"/>
  </p:sldIdLst>
  <p:sldSz cx="18288000" cy="10287000"/>
  <p:notesSz cx="6858000" cy="9144000"/>
  <p:embeddedFontLst>
    <p:embeddedFont>
      <p:font typeface="Trebuchet MS" pitchFamily="34" charset="0"/>
      <p:regular r:id="rId25"/>
      <p:bold r:id="rId26"/>
      <p:italic r:id="rId27"/>
      <p:boldItalic r:id="rId28"/>
    </p:embeddedFont>
    <p:embeddedFont>
      <p:font typeface="Palatino Linotype" pitchFamily="18" charset="0"/>
      <p:regular r:id="rId29"/>
      <p:bold r:id="rId30"/>
      <p:italic r:id="rId31"/>
      <p:boldItalic r:id="rId32"/>
    </p:embeddedFont>
    <p:embeddedFont>
      <p:font typeface="Verdana" pitchFamily="34" charset="0"/>
      <p:regular r:id="rId33"/>
      <p:bold r:id="rId34"/>
      <p:italic r:id="rId35"/>
      <p:boldItalic r:id="rId36"/>
    </p:embeddedFont>
    <p:embeddedFont>
      <p:font typeface="Montserrat" charset="-52"/>
      <p:regular r:id="rId37"/>
      <p:bold r:id="rId38"/>
      <p:italic r:id="rId39"/>
      <p:boldItalic r:id="rId40"/>
    </p:embeddedFont>
    <p:embeddedFont>
      <p:font typeface="DM Sans Bold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-5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57600" y="4590810"/>
            <a:ext cx="914400" cy="1848857"/>
          </a:xfrm>
          <a:prstGeom prst="rect">
            <a:avLst/>
          </a:prstGeom>
          <a:noFill/>
        </p:spPr>
        <p:txBody>
          <a:bodyPr wrap="square" lIns="0" tIns="16328" rIns="0" bIns="16328" rtlCol="0" anchor="ctr" anchorCtr="0">
            <a:spAutoFit/>
          </a:bodyPr>
          <a:lstStyle/>
          <a:p>
            <a:r>
              <a:rPr lang="en-US" sz="1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828800"/>
            <a:ext cx="15087600" cy="3228975"/>
          </a:xfrm>
        </p:spPr>
        <p:txBody>
          <a:bodyPr>
            <a:noAutofit/>
          </a:bodyPr>
          <a:lstStyle>
            <a:lvl1pPr>
              <a:defRPr sz="107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5063237"/>
            <a:ext cx="12344400" cy="10287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34400" y="6111746"/>
            <a:ext cx="914400" cy="18158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0" y="6401052"/>
            <a:ext cx="7467600" cy="1097280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2857500"/>
            <a:ext cx="12070080" cy="3525012"/>
          </a:xfrm>
        </p:spPr>
        <p:txBody>
          <a:bodyPr/>
          <a:lstStyle>
            <a:lvl1pPr marL="0" algn="l" defTabSz="1632844" rtl="0" eaLnBrk="1" latinLnBrk="0" hangingPunct="1">
              <a:spcBef>
                <a:spcPct val="0"/>
              </a:spcBef>
              <a:buNone/>
              <a:defRPr lang="en-US" sz="96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688336" y="987552"/>
            <a:ext cx="6547104" cy="5143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10058400" y="987552"/>
            <a:ext cx="6547104" cy="51482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2240" y="992964"/>
            <a:ext cx="6547104" cy="959643"/>
          </a:xfrm>
        </p:spPr>
        <p:txBody>
          <a:bodyPr anchor="ctr">
            <a:noAutofit/>
          </a:bodyPr>
          <a:lstStyle>
            <a:lvl1pPr marL="0" indent="0">
              <a:buNone/>
              <a:defRPr sz="3900" b="0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88336" y="2057400"/>
            <a:ext cx="6553200" cy="4114800"/>
          </a:xfrm>
        </p:spPr>
        <p:txBody>
          <a:bodyPr anchor="t"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58400" y="992964"/>
            <a:ext cx="6547104" cy="959643"/>
          </a:xfrm>
        </p:spPr>
        <p:txBody>
          <a:bodyPr anchor="ctr">
            <a:noAutofit/>
          </a:bodyPr>
          <a:lstStyle>
            <a:lvl1pPr marL="0" indent="0">
              <a:buNone/>
              <a:defRPr sz="3900" b="0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058400" y="2057400"/>
            <a:ext cx="6547104" cy="4114800"/>
          </a:xfrm>
        </p:spPr>
        <p:txBody>
          <a:bodyPr anchor="t"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13280" y="780288"/>
            <a:ext cx="914400" cy="1646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0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0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60560" y="780288"/>
            <a:ext cx="914400" cy="1646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0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0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657840" y="2661882"/>
            <a:ext cx="914400" cy="22006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4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4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28702"/>
            <a:ext cx="8686800" cy="5143500"/>
          </a:xfrm>
        </p:spPr>
        <p:txBody>
          <a:bodyPr anchor="ctr"/>
          <a:lstStyle>
            <a:lvl1pPr>
              <a:defRPr sz="4300"/>
            </a:lvl1pPr>
            <a:lvl2pPr>
              <a:defRPr sz="39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0" y="1028702"/>
            <a:ext cx="5181600" cy="5143500"/>
          </a:xfrm>
        </p:spPr>
        <p:txBody>
          <a:bodyPr anchor="ctr">
            <a:normAutofit/>
          </a:bodyPr>
          <a:lstStyle>
            <a:lvl1pPr marL="0" indent="0">
              <a:buNone/>
              <a:defRPr sz="29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919163"/>
            <a:ext cx="13411200" cy="3820478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57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5179571"/>
            <a:ext cx="10058400" cy="1081206"/>
          </a:xfrm>
        </p:spPr>
        <p:txBody>
          <a:bodyPr anchor="ctr">
            <a:normAutofit/>
          </a:bodyPr>
          <a:lstStyle>
            <a:lvl1pPr marL="0" indent="0">
              <a:buNone/>
              <a:defRPr sz="29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0704" y="4997196"/>
            <a:ext cx="914400" cy="1646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0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10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67200" y="1028702"/>
            <a:ext cx="11582400" cy="52577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19200" y="914402"/>
            <a:ext cx="4267200" cy="7772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91200" y="1028702"/>
            <a:ext cx="10058400" cy="6858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2746442" y="1557661"/>
            <a:ext cx="14481240" cy="856048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836196" y="628698"/>
            <a:ext cx="8307708" cy="896091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6555910" y="175282"/>
            <a:ext cx="12958724" cy="713213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7315200"/>
            <a:ext cx="15087600" cy="1371600"/>
          </a:xfrm>
          <a:prstGeom prst="rect">
            <a:avLst/>
          </a:prstGeom>
        </p:spPr>
        <p:txBody>
          <a:bodyPr vert="horz" lIns="163284" tIns="81642" rIns="163284" bIns="81642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0" y="1028702"/>
            <a:ext cx="12192000" cy="5486399"/>
          </a:xfrm>
          <a:prstGeom prst="rect">
            <a:avLst/>
          </a:prstGeom>
        </p:spPr>
        <p:txBody>
          <a:bodyPr vert="horz" lIns="163284" tIns="81642" rIns="163284" bIns="81642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44400" y="9232108"/>
            <a:ext cx="4267200" cy="547688"/>
          </a:xfrm>
          <a:prstGeom prst="rect">
            <a:avLst/>
          </a:prstGeom>
        </p:spPr>
        <p:txBody>
          <a:bodyPr vert="horz" lIns="163284" tIns="81642" rIns="163284" bIns="81642" rtlCol="0" anchor="t"/>
          <a:lstStyle>
            <a:lvl1pPr algn="r">
              <a:defRPr sz="20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5920" y="9232108"/>
            <a:ext cx="9144000" cy="547688"/>
          </a:xfrm>
          <a:prstGeom prst="rect">
            <a:avLst/>
          </a:prstGeom>
        </p:spPr>
        <p:txBody>
          <a:bodyPr vert="horz" lIns="163284" tIns="81642" rIns="163284" bIns="81642" rtlCol="0" anchor="t"/>
          <a:lstStyle>
            <a:lvl1pPr algn="l">
              <a:defRPr sz="20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5920" y="8763000"/>
            <a:ext cx="4267200" cy="457200"/>
          </a:xfrm>
          <a:prstGeom prst="rect">
            <a:avLst/>
          </a:prstGeom>
        </p:spPr>
        <p:txBody>
          <a:bodyPr vert="horz" lIns="163284" tIns="81642" rIns="163284" bIns="16328" rtlCol="0" anchor="b"/>
          <a:lstStyle>
            <a:lvl1pPr algn="l">
              <a:defRPr sz="29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8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9853" indent="-457196" algn="l" defTabSz="1632844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3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1142991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3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796128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3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2449266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2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939119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2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3510615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4000468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2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4490321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2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5061817" indent="-457196" algn="l" defTabSz="1632844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2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319139" flipH="1">
            <a:off x="1717312" y="-2532663"/>
            <a:ext cx="14853376" cy="1535232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008">
            <a:off x="1028700" y="7129449"/>
            <a:ext cx="162306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028700" y="1836205"/>
            <a:ext cx="15659100" cy="3160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uk-UA" sz="7200" dirty="0">
                <a:solidFill>
                  <a:srgbClr val="000000"/>
                </a:solidFill>
                <a:latin typeface="DM Sans Bold"/>
              </a:rPr>
              <a:t>Дослідження сечі при захворюваннях сечовидільної системи</a:t>
            </a:r>
            <a:endParaRPr lang="en-US" sz="7200" dirty="0">
              <a:solidFill>
                <a:srgbClr val="000000"/>
              </a:solidFill>
              <a:latin typeface="DM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70559" y="-3540568"/>
            <a:ext cx="8291788" cy="8229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8B934C4-BBF3-EE9C-94F9-C058C6B88C5D}"/>
              </a:ext>
            </a:extLst>
          </p:cNvPr>
          <p:cNvSpPr txBox="1"/>
          <p:nvPr/>
        </p:nvSpPr>
        <p:spPr>
          <a:xfrm>
            <a:off x="533400" y="647700"/>
            <a:ext cx="16764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Сеча</a:t>
            </a:r>
            <a:r>
              <a:rPr lang="uk-UA" sz="2400" dirty="0"/>
              <a:t> - 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біологічна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рідина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у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складі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якої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організму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виводяться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кінцеві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продукти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обміну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Сеча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утворюється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шляхом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фільтрації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плазми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крові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ниркових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клубочках і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зворотного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всмоктування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канальцях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більшості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розчинених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ній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води.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Нирки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щодня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виділяють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близько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1,5 л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яка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містить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25–30 г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сечовини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25–30 г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неорганічних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солей,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сечової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кислоти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креатиніну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інших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Кількість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її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склад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коливаються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залежно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складу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їжі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умов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навколишнього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середовища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інтенсивності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м’язової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роботи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sz="24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sz="24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B05DE23C-F2A7-BE3E-A33C-9DE2FDEB7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916382"/>
            <a:ext cx="8839200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8412404">
            <a:off x="5808682" y="6172200"/>
            <a:ext cx="8075295" cy="822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351D783-6F84-9EF0-0F2A-5952850B4A79}"/>
              </a:ext>
            </a:extLst>
          </p:cNvPr>
          <p:cNvSpPr txBox="1"/>
          <p:nvPr/>
        </p:nvSpPr>
        <p:spPr>
          <a:xfrm>
            <a:off x="381000" y="495300"/>
            <a:ext cx="17145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/>
              <a:t>Для діагностики захворювань сечовидільної системи досліджують такі показники сечі:</a:t>
            </a:r>
          </a:p>
          <a:p>
            <a:r>
              <a:rPr lang="uk-UA" dirty="0"/>
              <a:t> </a:t>
            </a:r>
            <a:r>
              <a:rPr lang="uk-UA" sz="1200" dirty="0"/>
              <a:t>- </a:t>
            </a:r>
            <a:r>
              <a:rPr lang="uk-UA" sz="2800" dirty="0"/>
              <a:t>кількість</a:t>
            </a:r>
          </a:p>
          <a:p>
            <a:r>
              <a:rPr lang="uk-UA" sz="2800" dirty="0"/>
              <a:t> - питома вага</a:t>
            </a:r>
          </a:p>
          <a:p>
            <a:r>
              <a:rPr lang="uk-UA" sz="2800" dirty="0"/>
              <a:t> - прозорість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Колір</a:t>
            </a:r>
          </a:p>
          <a:p>
            <a:pPr marL="285750" indent="-285750">
              <a:buFontTx/>
              <a:buChar char="-"/>
            </a:pPr>
            <a:r>
              <a:rPr lang="uk-UA" sz="2800" dirty="0" err="1"/>
              <a:t>рН</a:t>
            </a:r>
            <a:r>
              <a:rPr lang="uk-UA" sz="2800" dirty="0"/>
              <a:t> сечі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Запах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білку в сечі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циліндрів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кетонових тіл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бактерій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білірубіну в сечі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слизу</a:t>
            </a:r>
          </a:p>
          <a:p>
            <a:pPr marL="285750" indent="-285750">
              <a:buFontTx/>
              <a:buChar char="-"/>
            </a:pPr>
            <a:r>
              <a:rPr lang="uk-UA" sz="2800" dirty="0"/>
              <a:t>Наявність еритроцитів ( їх характер, вилужені чи ні)/ лейкоцитів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293AE64-6F89-6890-C829-5CA8A24B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709483"/>
            <a:ext cx="1731137" cy="16383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618680-2313-9AEB-7935-495B9EF8B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2857500"/>
            <a:ext cx="4743778" cy="29565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9A9126E-35CA-2B8D-516C-F6B302190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82222" y="6286500"/>
            <a:ext cx="4743778" cy="31625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E9A8BD0-12EE-2F23-77A9-36BB85F2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1913" cy="85381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DE872C-40E3-1FA3-B981-DF8111E3A2DA}"/>
              </a:ext>
            </a:extLst>
          </p:cNvPr>
          <p:cNvSpPr txBox="1"/>
          <p:nvPr/>
        </p:nvSpPr>
        <p:spPr>
          <a:xfrm>
            <a:off x="6553200" y="266700"/>
            <a:ext cx="11201400" cy="898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КІЛЬКІСТЬ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Загальна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кількість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виділеної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людиною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на добу,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коливається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1000 до 1800 мл (0,7–1,2 мл/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зменшуючись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обмеженні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надходження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води до 300 мл та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збільшуючись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прийомі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великої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кількості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рідини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Мінімальна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величина Д.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визначається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кількістю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води і солей,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необхідних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підтримки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нормального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осмотичного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тиску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плазми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крові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Д.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значно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коливається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залежно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умов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харчування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фізичного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навантаження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температури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вологості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навколишнього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середовища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інших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факторів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uk-UA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endParaRPr lang="uk-UA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uk-UA" sz="2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Олігоурія</a:t>
            </a:r>
            <a:r>
              <a:rPr lang="uk-UA" sz="2000" dirty="0">
                <a:solidFill>
                  <a:srgbClr val="333333"/>
                </a:solidFill>
                <a:latin typeface="Arial" panose="020B0604020202020204" pitchFamily="34" charset="0"/>
              </a:rPr>
              <a:t> – кількість сечі за добу складає 500мл і менше. </a:t>
            </a:r>
          </a:p>
          <a:p>
            <a:r>
              <a:rPr lang="uk-UA" sz="2000" b="1" u="sng" dirty="0">
                <a:solidFill>
                  <a:srgbClr val="333333"/>
                </a:solidFill>
                <a:latin typeface="Arial" panose="020B0604020202020204" pitchFamily="34" charset="0"/>
              </a:rPr>
              <a:t>Причини</a:t>
            </a:r>
            <a:r>
              <a:rPr lang="uk-UA" sz="2000" dirty="0">
                <a:solidFill>
                  <a:srgbClr val="333333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Зневоднення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блювота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діарея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підвищене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потовиділення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найчастіше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є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наслідком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отруєння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Як результат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організм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повноцінно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компенсувати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ту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рідину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яку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втрачає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відповідно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нирки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стараються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затримати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якомога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більше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рідини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викликає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олігурію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Закупорення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сечовивідних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шляхів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обструкція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виникає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через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неможливість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відтоку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нирок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Інфекційний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процес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травма: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дуже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часто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внаслідок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процесів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організм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перебуває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стані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«шоку»,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знижує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кровопостачання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органу.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Приймання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певних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медикаментозних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нестероїдні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протизапальні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гіпотензивні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Нефротичний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синдром (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набряки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Гострий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 нефрит</a:t>
            </a:r>
          </a:p>
          <a:p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Гостра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ниркова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недостатність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2000" b="1" u="sng" dirty="0" err="1">
                <a:solidFill>
                  <a:srgbClr val="333333"/>
                </a:solidFill>
                <a:latin typeface="Arial" panose="020B0604020202020204" pitchFamily="34" charset="0"/>
              </a:rPr>
              <a:t>Види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: 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Преренальна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олігурія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: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найчастіше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причиною є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низький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нирковий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кровообіг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,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внаслідок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розладу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клінічного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характеру;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реальна форма: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поява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пов’язана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з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наявністю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в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анамнезі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патологічного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розвитку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хвороби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нирок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постренальна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форма: даний тип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виникає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внаслідок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порушення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функції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сечовивідних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шляхів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 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виводити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сечу.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Викликається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закупорюванням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їх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пухлиною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чи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ru-RU" sz="2000" b="0" i="0" u="none" strike="noStrike" dirty="0" err="1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камінцями</a:t>
            </a:r>
            <a:r>
              <a:rPr lang="ru-RU" sz="2000" b="0" i="0" u="none" strike="noStrike" dirty="0">
                <a:solidFill>
                  <a:srgbClr val="333232"/>
                </a:solidFill>
                <a:effectLst/>
                <a:latin typeface="Trebuchet MS" panose="020B0603020202020204" pitchFamily="34" charset="0"/>
              </a:rPr>
              <a:t>.</a:t>
            </a:r>
          </a:p>
          <a:p>
            <a:endParaRPr lang="ru-RU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E9A8BD0-12EE-2F23-77A9-36BB85F2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1913" cy="85381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DE872C-40E3-1FA3-B981-DF8111E3A2DA}"/>
              </a:ext>
            </a:extLst>
          </p:cNvPr>
          <p:cNvSpPr txBox="1"/>
          <p:nvPr/>
        </p:nvSpPr>
        <p:spPr>
          <a:xfrm>
            <a:off x="6553200" y="266700"/>
            <a:ext cx="11201400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КІЛЬКІСТЬ</a:t>
            </a:r>
            <a:endParaRPr lang="uk-UA" sz="2000" b="1" dirty="0"/>
          </a:p>
          <a:p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Поліурія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кількість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за добу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складає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більше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2 л.</a:t>
            </a:r>
          </a:p>
          <a:p>
            <a:endParaRPr lang="ru-RU" sz="2000" b="1" u="sng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2000" b="1" u="sng" dirty="0">
                <a:solidFill>
                  <a:srgbClr val="333333"/>
                </a:solidFill>
                <a:latin typeface="Arial" panose="020B0604020202020204" pitchFamily="34" charset="0"/>
              </a:rPr>
              <a:t>Причини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хронічна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ниркова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недостатність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пієлонефрит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саркоїдоз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цукровий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діабет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камені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 в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Verdana" panose="020B0604030504040204" pitchFamily="34" charset="0"/>
              </a:rPr>
              <a:t>нирках</a:t>
            </a:r>
            <a:endParaRPr lang="ru-RU" sz="2000" b="0" i="0" dirty="0">
              <a:solidFill>
                <a:srgbClr val="1E1E1E"/>
              </a:solidFill>
              <a:effectLst/>
              <a:latin typeface="Verdan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Прийом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сечогінних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Великий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об’єм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випитої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рідини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Розсмоктування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набряків</a:t>
            </a:r>
            <a:endParaRPr lang="ru-RU" sz="20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l"/>
            <a:r>
              <a:rPr lang="ru-RU" sz="2400" b="1" i="0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Різновиди</a:t>
            </a:r>
            <a:endParaRPr lang="ru-RU" sz="2400" b="1" i="0" u="sng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0" i="0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 </a:t>
            </a:r>
            <a:r>
              <a:rPr lang="ru-RU" sz="2400" b="0" i="0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мірі</a:t>
            </a:r>
            <a:r>
              <a:rPr lang="ru-RU" sz="2400" b="0" i="0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протікання</a:t>
            </a:r>
            <a:r>
              <a:rPr lang="ru-RU" sz="2400" b="0" i="0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поліурія</a:t>
            </a:r>
            <a:r>
              <a:rPr lang="ru-RU" sz="2400" b="0" i="0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u="sng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може</a:t>
            </a:r>
            <a:r>
              <a:rPr lang="ru-RU" sz="2400" b="0" i="0" u="sng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бути:</a:t>
            </a:r>
          </a:p>
          <a:p>
            <a:pPr algn="l"/>
            <a:endParaRPr lang="ru-RU" sz="24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тимчасової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спровокованої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інфекційними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процесами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організмі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вагітністю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/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постійною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виникла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тлі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патологічних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порушень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роботи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нирок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 факторам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походження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хвороба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буває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/>
            <a:endParaRPr lang="ru-RU" sz="24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патологічної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як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ускладнення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хвороб. До такого типу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відносять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нічну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поліурію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Підтвердженням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наявності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саме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цієї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хвороби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стають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походи в туалет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вночі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двічі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більше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разів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Патологічної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вважається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поліурія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цукровому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діабеті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/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фізіологічною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пов’язаної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вживанням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збільшують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вироблення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284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E9A8BD0-12EE-2F23-77A9-36BB85F2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1913" cy="85381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DE872C-40E3-1FA3-B981-DF8111E3A2DA}"/>
              </a:ext>
            </a:extLst>
          </p:cNvPr>
          <p:cNvSpPr txBox="1"/>
          <p:nvPr/>
        </p:nvSpPr>
        <p:spPr>
          <a:xfrm>
            <a:off x="6705600" y="2560921"/>
            <a:ext cx="1120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Анурія  - кількість сечі за добу складає менше 200 мл.</a:t>
            </a:r>
          </a:p>
          <a:p>
            <a:endParaRPr lang="uk-UA" sz="24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uk-UA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Причини:</a:t>
            </a:r>
          </a:p>
          <a:p>
            <a:r>
              <a:rPr lang="uk-UA" sz="2400" b="1" dirty="0">
                <a:solidFill>
                  <a:srgbClr val="333333"/>
                </a:solidFill>
                <a:latin typeface="Arial" panose="020B0604020202020204" pitchFamily="34" charset="0"/>
              </a:rPr>
              <a:t>-сечокам’яна хвороба</a:t>
            </a:r>
          </a:p>
          <a:p>
            <a:pPr marL="342900" indent="-342900">
              <a:buFontTx/>
              <a:buChar char="-"/>
            </a:pPr>
            <a:r>
              <a:rPr lang="uk-UA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Пухлини, які розташовані у сечовивідних шляхах</a:t>
            </a:r>
          </a:p>
          <a:p>
            <a:pPr marL="342900" indent="-342900">
              <a:buFontTx/>
              <a:buChar char="-"/>
            </a:pPr>
            <a:r>
              <a:rPr lang="uk-UA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Гостра ниркова недостатність</a:t>
            </a:r>
          </a:p>
          <a:p>
            <a:pPr marL="342900" indent="-342900">
              <a:buFontTx/>
              <a:buChar char="-"/>
            </a:pPr>
            <a:r>
              <a:rPr lang="uk-UA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Гострий нефрит</a:t>
            </a:r>
          </a:p>
          <a:p>
            <a:pPr marL="342900" indent="-342900">
              <a:buFontTx/>
              <a:buChar char="-"/>
            </a:pPr>
            <a:endParaRPr lang="uk-UA" sz="24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sz="24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1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14400" y="3381047"/>
            <a:ext cx="98298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0"/>
              </a:lnSpc>
              <a:spcBef>
                <a:spcPct val="0"/>
              </a:spcBef>
            </a:pPr>
            <a:r>
              <a:rPr lang="uk-UA" sz="6000" dirty="0">
                <a:solidFill>
                  <a:srgbClr val="000000"/>
                </a:solidFill>
                <a:latin typeface="DM Sans Bold"/>
              </a:rPr>
              <a:t>Прозорість</a:t>
            </a:r>
            <a:endParaRPr lang="en-US" sz="6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5517FBE-C726-9D02-44A4-36D5656BB9DE}"/>
              </a:ext>
            </a:extLst>
          </p:cNvPr>
          <p:cNvSpPr txBox="1"/>
          <p:nvPr/>
        </p:nvSpPr>
        <p:spPr>
          <a:xfrm>
            <a:off x="5562600" y="3619500"/>
            <a:ext cx="12115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 </a:t>
            </a:r>
            <a:r>
              <a:rPr lang="ru-RU" sz="2400" dirty="0" err="1"/>
              <a:t>нормі</a:t>
            </a:r>
            <a:r>
              <a:rPr lang="ru-RU" sz="2400" dirty="0"/>
              <a:t> сеча прозора, але при </a:t>
            </a:r>
            <a:r>
              <a:rPr lang="ru-RU" sz="2400" dirty="0" err="1"/>
              <a:t>стоянні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випадати</a:t>
            </a:r>
            <a:r>
              <a:rPr lang="ru-RU" sz="2400" dirty="0"/>
              <a:t> </a:t>
            </a:r>
            <a:r>
              <a:rPr lang="ru-RU" sz="2400" dirty="0" err="1"/>
              <a:t>хмароподібна</a:t>
            </a:r>
            <a:r>
              <a:rPr lang="ru-RU" sz="2400" dirty="0"/>
              <a:t> муть (</a:t>
            </a:r>
            <a:r>
              <a:rPr lang="ru-RU" sz="2400" dirty="0" err="1"/>
              <a:t>урати</a:t>
            </a:r>
            <a:r>
              <a:rPr lang="ru-RU" sz="2400" dirty="0"/>
              <a:t>) – </a:t>
            </a:r>
            <a:r>
              <a:rPr lang="ru-RU" sz="2400" dirty="0" err="1"/>
              <a:t>діагностичного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не </a:t>
            </a:r>
            <a:r>
              <a:rPr lang="ru-RU" sz="2400" dirty="0" err="1"/>
              <a:t>має</a:t>
            </a:r>
            <a:r>
              <a:rPr lang="ru-RU" sz="2400" dirty="0"/>
              <a:t>. При </a:t>
            </a:r>
            <a:r>
              <a:rPr lang="ru-RU" sz="2400" dirty="0" err="1"/>
              <a:t>довгому</a:t>
            </a:r>
            <a:r>
              <a:rPr lang="ru-RU" sz="2400" dirty="0"/>
              <a:t> </a:t>
            </a:r>
            <a:r>
              <a:rPr lang="ru-RU" sz="2400" dirty="0" err="1"/>
              <a:t>стоянні</a:t>
            </a:r>
            <a:r>
              <a:rPr lang="ru-RU" sz="2400" dirty="0"/>
              <a:t> сеча </a:t>
            </a:r>
            <a:r>
              <a:rPr lang="ru-RU" sz="2400" dirty="0" err="1"/>
              <a:t>каламутніє</a:t>
            </a:r>
            <a:r>
              <a:rPr lang="ru-RU" sz="2400" dirty="0"/>
              <a:t>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</a:t>
            </a:r>
            <a:r>
              <a:rPr lang="ru-RU" sz="2400" dirty="0" err="1"/>
              <a:t>бактерій</a:t>
            </a:r>
            <a:r>
              <a:rPr lang="ru-RU" sz="2400" dirty="0"/>
              <a:t>. </a:t>
            </a:r>
            <a:r>
              <a:rPr lang="ru-RU" sz="2400" dirty="0" err="1"/>
              <a:t>Помутніння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викликане</a:t>
            </a:r>
            <a:r>
              <a:rPr lang="ru-RU" sz="2400" dirty="0"/>
              <a:t> солями, </a:t>
            </a:r>
            <a:r>
              <a:rPr lang="ru-RU" sz="2400" dirty="0" err="1"/>
              <a:t>клітинними</a:t>
            </a:r>
            <a:r>
              <a:rPr lang="ru-RU" sz="2400" dirty="0"/>
              <a:t> </a:t>
            </a:r>
            <a:r>
              <a:rPr lang="ru-RU" sz="2400" dirty="0" err="1"/>
              <a:t>елементами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 В таких </a:t>
            </a:r>
            <a:r>
              <a:rPr lang="ru-RU" sz="2400" dirty="0" err="1"/>
              <a:t>випадках</a:t>
            </a:r>
            <a:r>
              <a:rPr lang="ru-RU" sz="2400" dirty="0"/>
              <a:t> для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досліджень</a:t>
            </a:r>
            <a:r>
              <a:rPr lang="ru-RU" sz="2400" dirty="0"/>
              <a:t> (</a:t>
            </a:r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білку</a:t>
            </a:r>
            <a:r>
              <a:rPr lang="ru-RU" sz="2400" dirty="0"/>
              <a:t>, </a:t>
            </a:r>
            <a:r>
              <a:rPr lang="ru-RU" sz="2400" dirty="0" err="1"/>
              <a:t>глюкози</a:t>
            </a:r>
            <a:r>
              <a:rPr lang="ru-RU" sz="2400" dirty="0"/>
              <a:t>) </a:t>
            </a:r>
            <a:r>
              <a:rPr lang="ru-RU" sz="2400" dirty="0" err="1"/>
              <a:t>помутніння</a:t>
            </a:r>
            <a:r>
              <a:rPr lang="ru-RU" sz="2400" dirty="0"/>
              <a:t> </a:t>
            </a:r>
            <a:r>
              <a:rPr lang="ru-RU" sz="2400" dirty="0" err="1"/>
              <a:t>потрібно</a:t>
            </a:r>
            <a:r>
              <a:rPr lang="ru-RU" sz="2400" dirty="0"/>
              <a:t> </a:t>
            </a:r>
            <a:r>
              <a:rPr lang="ru-RU" sz="2400" dirty="0" err="1"/>
              <a:t>ліквідувати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04D253F-DFFF-A30A-5FD0-64B46DE18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6352524"/>
            <a:ext cx="8172450" cy="36480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D17CC2E-7CF5-F117-606A-1C00CF55AF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882"/>
          <a:stretch/>
        </p:blipFill>
        <p:spPr>
          <a:xfrm>
            <a:off x="-1" y="-93167"/>
            <a:ext cx="18288001" cy="3474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9600" y="4002732"/>
            <a:ext cx="98298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0"/>
              </a:lnSpc>
              <a:spcBef>
                <a:spcPct val="0"/>
              </a:spcBef>
            </a:pPr>
            <a:r>
              <a:rPr lang="uk-UA" sz="6000" dirty="0">
                <a:solidFill>
                  <a:srgbClr val="000000"/>
                </a:solidFill>
                <a:latin typeface="DM Sans Bold"/>
              </a:rPr>
              <a:t>Колір сечі</a:t>
            </a:r>
            <a:endParaRPr lang="en-US" sz="6000" dirty="0">
              <a:solidFill>
                <a:srgbClr val="000000"/>
              </a:solidFill>
              <a:latin typeface="DM Sans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D17CC2E-7CF5-F117-606A-1C00CF55A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882"/>
          <a:stretch/>
        </p:blipFill>
        <p:spPr>
          <a:xfrm>
            <a:off x="-1" y="-93167"/>
            <a:ext cx="18288001" cy="34742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44CD5A6-5D1A-CDAC-A0E2-D9EEED654719}"/>
              </a:ext>
            </a:extLst>
          </p:cNvPr>
          <p:cNvSpPr txBox="1"/>
          <p:nvPr/>
        </p:nvSpPr>
        <p:spPr>
          <a:xfrm>
            <a:off x="4572000" y="4610100"/>
            <a:ext cx="1325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Колір</a:t>
            </a:r>
            <a:r>
              <a:rPr lang="ru-RU" sz="2800" dirty="0"/>
              <a:t> </a:t>
            </a:r>
            <a:r>
              <a:rPr lang="ru-RU" sz="2800" dirty="0" err="1"/>
              <a:t>сечі</a:t>
            </a:r>
            <a:r>
              <a:rPr lang="ru-RU" sz="2800" dirty="0"/>
              <a:t> </a:t>
            </a:r>
            <a:r>
              <a:rPr lang="ru-RU" sz="2800" dirty="0" err="1"/>
              <a:t>визначають</a:t>
            </a:r>
            <a:r>
              <a:rPr lang="ru-RU" sz="2800" dirty="0"/>
              <a:t> в </a:t>
            </a:r>
            <a:r>
              <a:rPr lang="ru-RU" sz="2800" dirty="0" err="1"/>
              <a:t>проходячому</a:t>
            </a:r>
            <a:r>
              <a:rPr lang="ru-RU" sz="2800" dirty="0"/>
              <a:t> </a:t>
            </a:r>
            <a:r>
              <a:rPr lang="ru-RU" sz="2800" dirty="0" err="1"/>
              <a:t>світлі</a:t>
            </a:r>
            <a:r>
              <a:rPr lang="ru-RU" sz="2800" dirty="0"/>
              <a:t>, </a:t>
            </a:r>
            <a:r>
              <a:rPr lang="ru-RU" sz="2800" dirty="0" err="1"/>
              <a:t>припіднявши</a:t>
            </a:r>
            <a:r>
              <a:rPr lang="ru-RU" sz="2800" dirty="0"/>
              <a:t> </a:t>
            </a:r>
            <a:r>
              <a:rPr lang="ru-RU" sz="2800" dirty="0" err="1"/>
              <a:t>пробірку</a:t>
            </a:r>
            <a:r>
              <a:rPr lang="ru-RU" sz="2800" dirty="0"/>
              <a:t> на </a:t>
            </a:r>
            <a:r>
              <a:rPr lang="ru-RU" sz="2800" dirty="0" err="1"/>
              <a:t>рівень</a:t>
            </a:r>
            <a:r>
              <a:rPr lang="ru-RU" sz="2800" dirty="0"/>
              <a:t> очей.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позаду</a:t>
            </a:r>
            <a:r>
              <a:rPr lang="ru-RU" sz="2800" dirty="0"/>
              <a:t> </a:t>
            </a:r>
            <a:r>
              <a:rPr lang="ru-RU" sz="2800" dirty="0" err="1"/>
              <a:t>пробірки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зразком</a:t>
            </a:r>
            <a:r>
              <a:rPr lang="ru-RU" sz="2800" dirty="0"/>
              <a:t> </a:t>
            </a:r>
            <a:r>
              <a:rPr lang="ru-RU" sz="2800" dirty="0" err="1"/>
              <a:t>помістити</a:t>
            </a:r>
            <a:r>
              <a:rPr lang="ru-RU" sz="2800" dirty="0"/>
              <a:t> </a:t>
            </a:r>
            <a:r>
              <a:rPr lang="ru-RU" sz="2800" dirty="0" err="1"/>
              <a:t>білу</a:t>
            </a:r>
            <a:r>
              <a:rPr lang="ru-RU" sz="2800" dirty="0"/>
              <a:t> </a:t>
            </a:r>
            <a:r>
              <a:rPr lang="ru-RU" sz="2800" dirty="0" err="1"/>
              <a:t>серветку</a:t>
            </a:r>
            <a:r>
              <a:rPr lang="ru-RU" sz="2800" dirty="0"/>
              <a:t>. В </a:t>
            </a:r>
            <a:r>
              <a:rPr lang="ru-RU" sz="2800" dirty="0" err="1"/>
              <a:t>нормі</a:t>
            </a:r>
            <a:r>
              <a:rPr lang="ru-RU" sz="2800" dirty="0"/>
              <a:t> </a:t>
            </a:r>
            <a:r>
              <a:rPr lang="ru-RU" sz="2800" dirty="0" err="1"/>
              <a:t>колір</a:t>
            </a:r>
            <a:r>
              <a:rPr lang="ru-RU" sz="2800" dirty="0"/>
              <a:t> </a:t>
            </a:r>
            <a:r>
              <a:rPr lang="ru-RU" sz="2800" dirty="0" err="1"/>
              <a:t>сечі</a:t>
            </a:r>
            <a:r>
              <a:rPr lang="ru-RU" sz="2800" dirty="0"/>
              <a:t> </a:t>
            </a:r>
            <a:r>
              <a:rPr lang="ru-RU" sz="2800" dirty="0" err="1"/>
              <a:t>солом’яно-жовтий</a:t>
            </a:r>
            <a:r>
              <a:rPr lang="ru-RU" dirty="0"/>
              <a:t>. </a:t>
            </a:r>
          </a:p>
          <a:p>
            <a:r>
              <a:rPr lang="ru-RU" sz="3200" b="1" dirty="0" err="1"/>
              <a:t>Зміна</a:t>
            </a:r>
            <a:r>
              <a:rPr lang="ru-RU" sz="3200" b="1" dirty="0"/>
              <a:t> </a:t>
            </a:r>
            <a:r>
              <a:rPr lang="ru-RU" sz="3200" b="1" dirty="0" err="1"/>
              <a:t>кольору</a:t>
            </a:r>
            <a:r>
              <a:rPr lang="ru-RU" sz="3200" b="1" dirty="0"/>
              <a:t> </a:t>
            </a:r>
            <a:r>
              <a:rPr lang="ru-RU" sz="3200" b="1" dirty="0" err="1"/>
              <a:t>сечі</a:t>
            </a:r>
            <a:r>
              <a:rPr lang="ru-RU" sz="3200" b="1" dirty="0"/>
              <a:t> </a:t>
            </a:r>
            <a:r>
              <a:rPr lang="ru-RU" sz="3200" b="1" dirty="0" err="1"/>
              <a:t>може</a:t>
            </a:r>
            <a:r>
              <a:rPr lang="ru-RU" sz="3200" b="1" dirty="0"/>
              <a:t> </a:t>
            </a:r>
            <a:r>
              <a:rPr lang="ru-RU" sz="3200" b="1" dirty="0" err="1"/>
              <a:t>свідчити</a:t>
            </a:r>
            <a:r>
              <a:rPr lang="ru-RU" sz="3200" b="1" dirty="0"/>
              <a:t> про </a:t>
            </a:r>
            <a:r>
              <a:rPr lang="ru-RU" sz="3200" b="1" dirty="0" err="1"/>
              <a:t>наявність</a:t>
            </a:r>
            <a:r>
              <a:rPr lang="ru-RU" sz="3200" b="1" dirty="0"/>
              <a:t> таких </a:t>
            </a:r>
            <a:r>
              <a:rPr lang="ru-RU" sz="3200" b="1" dirty="0" err="1"/>
              <a:t>захворювань</a:t>
            </a:r>
            <a:r>
              <a:rPr lang="ru-RU" sz="3200" b="1" dirty="0"/>
              <a:t>:</a:t>
            </a:r>
          </a:p>
          <a:p>
            <a:r>
              <a:rPr lang="ru-RU" sz="3200" dirty="0" err="1"/>
              <a:t>Колір</a:t>
            </a:r>
            <a:r>
              <a:rPr lang="ru-RU" sz="3200" dirty="0"/>
              <a:t> «кока-коли» (</a:t>
            </a:r>
            <a:r>
              <a:rPr lang="ru-RU" sz="3200" dirty="0" err="1"/>
              <a:t>м’ясних</a:t>
            </a:r>
            <a:r>
              <a:rPr lang="ru-RU" sz="3200" dirty="0"/>
              <a:t> </a:t>
            </a:r>
            <a:r>
              <a:rPr lang="ru-RU" sz="3200" dirty="0" err="1"/>
              <a:t>помиїв</a:t>
            </a:r>
            <a:r>
              <a:rPr lang="ru-RU" sz="3200" dirty="0"/>
              <a:t>) – </a:t>
            </a:r>
            <a:r>
              <a:rPr lang="ru-RU" sz="3200" dirty="0" err="1"/>
              <a:t>гострий</a:t>
            </a:r>
            <a:r>
              <a:rPr lang="ru-RU" sz="3200" dirty="0"/>
              <a:t> нефрит(</a:t>
            </a:r>
            <a:r>
              <a:rPr lang="ru-RU" sz="3200" dirty="0" err="1"/>
              <a:t>гематурія</a:t>
            </a:r>
            <a:r>
              <a:rPr lang="ru-RU" sz="3200" dirty="0"/>
              <a:t>)</a:t>
            </a:r>
          </a:p>
          <a:p>
            <a:r>
              <a:rPr lang="ru-RU" sz="3200" dirty="0"/>
              <a:t>Темно </a:t>
            </a:r>
            <a:r>
              <a:rPr lang="ru-RU" sz="3200" dirty="0" err="1"/>
              <a:t>жовтий</a:t>
            </a:r>
            <a:r>
              <a:rPr lang="ru-RU" sz="3200" dirty="0"/>
              <a:t> – </a:t>
            </a:r>
            <a:r>
              <a:rPr lang="ru-RU" sz="3200" dirty="0" err="1"/>
              <a:t>застійна</a:t>
            </a:r>
            <a:r>
              <a:rPr lang="ru-RU" sz="3200" dirty="0"/>
              <a:t> </a:t>
            </a:r>
            <a:r>
              <a:rPr lang="ru-RU" sz="3200" dirty="0" err="1"/>
              <a:t>нирка</a:t>
            </a:r>
            <a:endParaRPr lang="ru-RU" sz="3200" dirty="0"/>
          </a:p>
          <a:p>
            <a:r>
              <a:rPr lang="ru-RU" sz="3200" dirty="0" err="1"/>
              <a:t>Білий</a:t>
            </a:r>
            <a:r>
              <a:rPr lang="ru-RU" sz="3200" dirty="0"/>
              <a:t> – </a:t>
            </a:r>
            <a:r>
              <a:rPr lang="ru-RU" sz="3200" dirty="0" err="1"/>
              <a:t>жирове</a:t>
            </a:r>
            <a:r>
              <a:rPr lang="ru-RU" sz="3200" dirty="0"/>
              <a:t> </a:t>
            </a:r>
            <a:r>
              <a:rPr lang="ru-RU" sz="3200" dirty="0" err="1"/>
              <a:t>переродження</a:t>
            </a:r>
            <a:r>
              <a:rPr lang="ru-RU" sz="3200" dirty="0"/>
              <a:t> </a:t>
            </a:r>
            <a:r>
              <a:rPr lang="ru-RU" sz="3200" dirty="0" err="1"/>
              <a:t>нирки</a:t>
            </a:r>
            <a:r>
              <a:rPr lang="ru-RU" sz="3200" dirty="0"/>
              <a:t>( </a:t>
            </a:r>
            <a:r>
              <a:rPr lang="ru-RU" sz="3200" dirty="0" err="1"/>
              <a:t>ліпідурія</a:t>
            </a:r>
            <a:r>
              <a:rPr lang="ru-RU" sz="3200" dirty="0"/>
              <a:t>)</a:t>
            </a:r>
          </a:p>
          <a:p>
            <a:r>
              <a:rPr lang="ru-RU" sz="3200" dirty="0" err="1"/>
              <a:t>Молочний</a:t>
            </a:r>
            <a:r>
              <a:rPr lang="ru-RU" sz="3200" dirty="0"/>
              <a:t> – </a:t>
            </a:r>
            <a:r>
              <a:rPr lang="ru-RU" sz="3200" dirty="0" err="1"/>
              <a:t>лімфостаз</a:t>
            </a:r>
            <a:r>
              <a:rPr lang="ru-RU" sz="3200" dirty="0"/>
              <a:t> </a:t>
            </a:r>
            <a:r>
              <a:rPr lang="ru-RU" sz="3200" dirty="0" err="1"/>
              <a:t>нирок</a:t>
            </a:r>
            <a:endParaRPr lang="ru-RU" sz="32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048134" flipH="1">
            <a:off x="2014210" y="-2985758"/>
            <a:ext cx="15136400" cy="1564485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008">
            <a:off x="1028698" y="3639800"/>
            <a:ext cx="162306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028699" y="1208088"/>
            <a:ext cx="797673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Запах сечі</a:t>
            </a:r>
            <a:endParaRPr lang="en-US" sz="9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716F9F6-40BF-2BA5-1677-4B5AD8B02771}"/>
              </a:ext>
            </a:extLst>
          </p:cNvPr>
          <p:cNvSpPr txBox="1"/>
          <p:nvPr/>
        </p:nvSpPr>
        <p:spPr>
          <a:xfrm>
            <a:off x="480165" y="4076700"/>
            <a:ext cx="71398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Сеча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специфічний</a:t>
            </a:r>
            <a:r>
              <a:rPr lang="ru-RU" sz="2400" dirty="0"/>
              <a:t> запах. При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процесах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endParaRPr lang="ru-RU" sz="2400" dirty="0"/>
          </a:p>
          <a:p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різним</a:t>
            </a:r>
            <a:r>
              <a:rPr lang="ru-RU" sz="2400" dirty="0"/>
              <a:t>:</a:t>
            </a:r>
          </a:p>
          <a:p>
            <a:r>
              <a:rPr lang="ru-RU" sz="2400" dirty="0"/>
              <a:t>Запах </a:t>
            </a:r>
            <a:r>
              <a:rPr lang="ru-RU" sz="2400" dirty="0" err="1"/>
              <a:t>аміаку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важкий</a:t>
            </a:r>
            <a:r>
              <a:rPr lang="ru-RU" sz="2400" dirty="0"/>
              <a:t> цистит;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пієліт</a:t>
            </a:r>
            <a:r>
              <a:rPr lang="ru-RU" sz="2400" dirty="0"/>
              <a:t>, </a:t>
            </a:r>
            <a:r>
              <a:rPr lang="ru-RU" sz="2400" dirty="0" err="1"/>
              <a:t>пієлонефрит</a:t>
            </a:r>
            <a:r>
              <a:rPr lang="ru-RU" sz="2400" dirty="0"/>
              <a:t>, </a:t>
            </a:r>
            <a:r>
              <a:rPr lang="ru-RU" sz="2400" dirty="0" err="1"/>
              <a:t>туберкульоз</a:t>
            </a:r>
            <a:r>
              <a:rPr lang="ru-RU" sz="2400" dirty="0"/>
              <a:t>;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злоякісні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розпадаються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ацетону (</a:t>
            </a:r>
            <a:r>
              <a:rPr lang="ru-RU" sz="2400" dirty="0" err="1"/>
              <a:t>незрілих</a:t>
            </a:r>
            <a:r>
              <a:rPr lang="ru-RU" sz="2400" dirty="0"/>
              <a:t> </a:t>
            </a:r>
            <a:r>
              <a:rPr lang="ru-RU" sz="2400" dirty="0" err="1"/>
              <a:t>яблук</a:t>
            </a:r>
            <a:r>
              <a:rPr lang="ru-RU" sz="2400" dirty="0"/>
              <a:t>, </a:t>
            </a:r>
            <a:r>
              <a:rPr lang="ru-RU" sz="2400" dirty="0" err="1"/>
              <a:t>солодкуватий</a:t>
            </a:r>
            <a:r>
              <a:rPr lang="ru-RU" sz="2400" dirty="0"/>
              <a:t>) </a:t>
            </a:r>
            <a:r>
              <a:rPr lang="ru-RU" sz="2400" dirty="0" err="1"/>
              <a:t>викликає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гіперкетонемія</a:t>
            </a:r>
            <a:r>
              <a:rPr lang="ru-RU" sz="2400" dirty="0"/>
              <a:t> у </a:t>
            </a:r>
            <a:r>
              <a:rPr lang="ru-RU" sz="2400" dirty="0" err="1"/>
              <a:t>випадках</a:t>
            </a:r>
            <a:r>
              <a:rPr lang="ru-RU" sz="2400" dirty="0"/>
              <a:t> </a:t>
            </a:r>
            <a:r>
              <a:rPr lang="ru-RU" sz="2400" dirty="0" err="1"/>
              <a:t>цукрового</a:t>
            </a:r>
            <a:r>
              <a:rPr lang="ru-RU" sz="2400" dirty="0"/>
              <a:t> </a:t>
            </a:r>
            <a:r>
              <a:rPr lang="ru-RU" sz="2400" dirty="0" err="1"/>
              <a:t>дібету</a:t>
            </a:r>
            <a:r>
              <a:rPr lang="ru-RU" sz="2400" dirty="0"/>
              <a:t> і </a:t>
            </a:r>
            <a:r>
              <a:rPr lang="ru-RU" sz="2400" dirty="0" err="1"/>
              <a:t>ін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</a:t>
            </a:r>
            <a:r>
              <a:rPr lang="ru-RU" sz="2400" dirty="0" err="1"/>
              <a:t>випорожнювань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сечопузирно-прямокишковий</a:t>
            </a:r>
            <a:r>
              <a:rPr lang="ru-RU" sz="2400" dirty="0"/>
              <a:t> свищ;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запалення</a:t>
            </a:r>
            <a:r>
              <a:rPr lang="ru-RU" sz="2400" dirty="0"/>
              <a:t> </a:t>
            </a:r>
            <a:r>
              <a:rPr lang="ru-RU" sz="2400" dirty="0" err="1"/>
              <a:t>сечових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, </a:t>
            </a:r>
            <a:r>
              <a:rPr lang="ru-RU" sz="2400" dirty="0" err="1"/>
              <a:t>викликане</a:t>
            </a:r>
            <a:r>
              <a:rPr lang="ru-RU" sz="2400" dirty="0"/>
              <a:t> </a:t>
            </a:r>
            <a:r>
              <a:rPr lang="ru-RU" sz="2400" dirty="0" err="1"/>
              <a:t>кишковими</a:t>
            </a:r>
            <a:endParaRPr lang="ru-RU" sz="2400" dirty="0"/>
          </a:p>
          <a:p>
            <a:r>
              <a:rPr lang="ru-RU" sz="2400" dirty="0" err="1"/>
              <a:t>бактеріями</a:t>
            </a:r>
            <a:r>
              <a:rPr lang="ru-RU" sz="2400" dirty="0"/>
              <a:t> (</a:t>
            </a:r>
            <a:r>
              <a:rPr lang="ru-RU" sz="2400" dirty="0" err="1"/>
              <a:t>рідше</a:t>
            </a:r>
            <a:r>
              <a:rPr lang="ru-RU" sz="2400" dirty="0"/>
              <a:t>).</a:t>
            </a:r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50E5D21-A4D1-1426-C284-D7BE6E0C29B6}"/>
              </a:ext>
            </a:extLst>
          </p:cNvPr>
          <p:cNvSpPr txBox="1"/>
          <p:nvPr/>
        </p:nvSpPr>
        <p:spPr>
          <a:xfrm>
            <a:off x="8610600" y="4081460"/>
            <a:ext cx="864869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Запах </a:t>
            </a:r>
            <a:r>
              <a:rPr lang="ru-RU" sz="2400" dirty="0" err="1"/>
              <a:t>плісені</a:t>
            </a:r>
            <a:r>
              <a:rPr lang="ru-RU" sz="2400" dirty="0"/>
              <a:t>, </a:t>
            </a:r>
            <a:r>
              <a:rPr lang="ru-RU" sz="2400" dirty="0" err="1"/>
              <a:t>мишей</a:t>
            </a:r>
            <a:r>
              <a:rPr lang="ru-RU" sz="2400" dirty="0"/>
              <a:t> </a:t>
            </a:r>
            <a:r>
              <a:rPr lang="ru-RU" sz="2400" dirty="0" err="1"/>
              <a:t>викликає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фенілкетонурія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</a:t>
            </a:r>
            <a:r>
              <a:rPr lang="ru-RU" sz="2400" dirty="0" err="1"/>
              <a:t>гнилості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гангренозні</a:t>
            </a:r>
            <a:r>
              <a:rPr lang="ru-RU" sz="2400" dirty="0"/>
              <a:t> </a:t>
            </a:r>
            <a:r>
              <a:rPr lang="ru-RU" sz="2400" dirty="0" err="1"/>
              <a:t>процеси</a:t>
            </a:r>
            <a:r>
              <a:rPr lang="ru-RU" sz="2400" dirty="0"/>
              <a:t> </a:t>
            </a:r>
            <a:r>
              <a:rPr lang="ru-RU" sz="2400" dirty="0" err="1"/>
              <a:t>сечового</a:t>
            </a:r>
            <a:r>
              <a:rPr lang="ru-RU" sz="2400" dirty="0"/>
              <a:t> </a:t>
            </a:r>
            <a:r>
              <a:rPr lang="ru-RU" sz="2400" dirty="0" err="1"/>
              <a:t>міхура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сечовивідних</a:t>
            </a:r>
            <a:endParaRPr lang="ru-RU" sz="2400" dirty="0"/>
          </a:p>
          <a:p>
            <a:r>
              <a:rPr lang="ru-RU" sz="2400" dirty="0" err="1"/>
              <a:t>шляхів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</a:t>
            </a:r>
            <a:r>
              <a:rPr lang="ru-RU" sz="2400" dirty="0" err="1"/>
              <a:t>сірки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цистинурія</a:t>
            </a:r>
            <a:r>
              <a:rPr lang="ru-RU" sz="2400" dirty="0"/>
              <a:t>;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гомоцистинурія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</a:t>
            </a:r>
            <a:r>
              <a:rPr lang="ru-RU" sz="2400" dirty="0" err="1"/>
              <a:t>капусти</a:t>
            </a:r>
            <a:r>
              <a:rPr lang="ru-RU" sz="2400" dirty="0"/>
              <a:t>, </a:t>
            </a:r>
            <a:r>
              <a:rPr lang="ru-RU" sz="2400" dirty="0" err="1"/>
              <a:t>риби</a:t>
            </a:r>
            <a:r>
              <a:rPr lang="ru-RU" sz="2400" dirty="0"/>
              <a:t>: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тирозинемія</a:t>
            </a:r>
            <a:r>
              <a:rPr lang="ru-RU" sz="2400" dirty="0"/>
              <a:t>;</a:t>
            </a:r>
          </a:p>
          <a:p>
            <a:r>
              <a:rPr lang="ru-RU" sz="2400" dirty="0"/>
              <a:t> </a:t>
            </a:r>
            <a:r>
              <a:rPr lang="ru-RU" sz="2400" dirty="0" err="1"/>
              <a:t>триметиламінурія</a:t>
            </a:r>
            <a:r>
              <a:rPr lang="ru-RU" sz="2400" dirty="0"/>
              <a:t>.</a:t>
            </a:r>
          </a:p>
          <a:p>
            <a:r>
              <a:rPr lang="ru-RU" sz="2400" dirty="0"/>
              <a:t>Запах пива:</a:t>
            </a:r>
          </a:p>
          <a:p>
            <a:r>
              <a:rPr lang="ru-RU" sz="2400" dirty="0"/>
              <a:t>  </a:t>
            </a:r>
            <a:r>
              <a:rPr lang="ru-RU" sz="2400" dirty="0" err="1"/>
              <a:t>мальабсорбція</a:t>
            </a:r>
            <a:r>
              <a:rPr lang="ru-RU" sz="2400" dirty="0"/>
              <a:t> </a:t>
            </a:r>
            <a:r>
              <a:rPr lang="ru-RU" sz="2400" dirty="0" err="1"/>
              <a:t>метіоніну</a:t>
            </a:r>
            <a:r>
              <a:rPr lang="ru-RU" sz="2400" dirty="0"/>
              <a:t>. </a:t>
            </a:r>
          </a:p>
          <a:p>
            <a:r>
              <a:rPr lang="ru-RU" sz="2400" dirty="0"/>
              <a:t>Запах кленового сиропу (паленого </a:t>
            </a:r>
            <a:r>
              <a:rPr lang="ru-RU" sz="2400" dirty="0" err="1"/>
              <a:t>цукру</a:t>
            </a:r>
            <a:r>
              <a:rPr lang="ru-RU" sz="2400" dirty="0"/>
              <a:t>):  хвороба кленового сиропу. Запах масла,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протухнуло</a:t>
            </a:r>
            <a:r>
              <a:rPr lang="ru-RU" sz="2400" dirty="0"/>
              <a:t>, </a:t>
            </a:r>
            <a:r>
              <a:rPr lang="ru-RU" sz="2400" dirty="0" err="1"/>
              <a:t>гнилої</a:t>
            </a:r>
            <a:r>
              <a:rPr lang="ru-RU" sz="2400" dirty="0"/>
              <a:t> </a:t>
            </a:r>
            <a:r>
              <a:rPr lang="ru-RU" sz="2400" dirty="0" err="1"/>
              <a:t>капусти</a:t>
            </a:r>
            <a:r>
              <a:rPr lang="ru-RU" sz="2400" dirty="0"/>
              <a:t>:  </a:t>
            </a:r>
            <a:r>
              <a:rPr lang="ru-RU" sz="2400" dirty="0" err="1"/>
              <a:t>гіперметіонінемія</a:t>
            </a:r>
            <a:r>
              <a:rPr lang="ru-RU" sz="2400" dirty="0"/>
              <a:t>. 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048134" flipH="1">
            <a:off x="2143644" y="-3007065"/>
            <a:ext cx="15136400" cy="1564485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008">
            <a:off x="1028698" y="3639800"/>
            <a:ext cx="162306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028699" y="1208088"/>
            <a:ext cx="797673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Реакція сечі</a:t>
            </a:r>
            <a:endParaRPr lang="en-US" sz="9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716F9F6-40BF-2BA5-1677-4B5AD8B02771}"/>
              </a:ext>
            </a:extLst>
          </p:cNvPr>
          <p:cNvSpPr txBox="1"/>
          <p:nvPr/>
        </p:nvSpPr>
        <p:spPr>
          <a:xfrm>
            <a:off x="533400" y="3848100"/>
            <a:ext cx="103402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 </a:t>
            </a:r>
            <a:r>
              <a:rPr lang="ru-RU" sz="2400" dirty="0" err="1"/>
              <a:t>нормі</a:t>
            </a:r>
            <a:r>
              <a:rPr lang="ru-RU" sz="2400" dirty="0"/>
              <a:t> рН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нейтральне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слабокисле</a:t>
            </a:r>
            <a:r>
              <a:rPr lang="ru-RU" sz="2400" dirty="0"/>
              <a:t> (рН 5,0-7,0). </a:t>
            </a:r>
            <a:r>
              <a:rPr lang="ru-RU" sz="2400" dirty="0" err="1"/>
              <a:t>Реакція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(рН)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кількості</a:t>
            </a:r>
            <a:r>
              <a:rPr lang="ru-RU" sz="2400" dirty="0"/>
              <a:t> </a:t>
            </a:r>
            <a:r>
              <a:rPr lang="ru-RU" sz="2400" dirty="0" err="1"/>
              <a:t>вільних</a:t>
            </a:r>
            <a:r>
              <a:rPr lang="ru-RU" sz="2400" dirty="0"/>
              <a:t> </a:t>
            </a:r>
            <a:r>
              <a:rPr lang="ru-RU" sz="2400" dirty="0" err="1"/>
              <a:t>водневих</a:t>
            </a:r>
            <a:r>
              <a:rPr lang="ru-RU" sz="2400" dirty="0"/>
              <a:t> </a:t>
            </a:r>
            <a:r>
              <a:rPr lang="ru-RU" sz="2400" dirty="0" err="1"/>
              <a:t>іонів</a:t>
            </a:r>
            <a:r>
              <a:rPr lang="ru-RU" sz="2400" dirty="0"/>
              <a:t> Н+,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утворюються</a:t>
            </a:r>
            <a:r>
              <a:rPr lang="ru-RU" sz="2400" dirty="0"/>
              <a:t>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дисоціації</a:t>
            </a:r>
            <a:r>
              <a:rPr lang="ru-RU" sz="2400" dirty="0"/>
              <a:t> </a:t>
            </a:r>
            <a:r>
              <a:rPr lang="ru-RU" sz="2400" dirty="0" err="1"/>
              <a:t>органічних</a:t>
            </a:r>
            <a:r>
              <a:rPr lang="ru-RU" sz="2400" dirty="0"/>
              <a:t> і </a:t>
            </a:r>
            <a:r>
              <a:rPr lang="ru-RU" sz="2400" dirty="0" err="1"/>
              <a:t>неорганічних</a:t>
            </a:r>
            <a:r>
              <a:rPr lang="ru-RU" sz="2400" dirty="0"/>
              <a:t> кислот,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виникають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катаболічних</a:t>
            </a:r>
            <a:r>
              <a:rPr lang="ru-RU" sz="2400" dirty="0"/>
              <a:t> </a:t>
            </a:r>
            <a:r>
              <a:rPr lang="ru-RU" sz="2400" dirty="0" err="1"/>
              <a:t>процесів</a:t>
            </a:r>
            <a:r>
              <a:rPr lang="ru-RU" sz="2400" dirty="0"/>
              <a:t> в </a:t>
            </a:r>
            <a:r>
              <a:rPr lang="ru-RU" sz="2400" dirty="0" err="1"/>
              <a:t>організмі</a:t>
            </a:r>
            <a:r>
              <a:rPr lang="ru-RU" sz="2400" dirty="0"/>
              <a:t>. </a:t>
            </a:r>
            <a:r>
              <a:rPr lang="ru-RU" sz="2400" dirty="0" err="1"/>
              <a:t>Іони</a:t>
            </a:r>
            <a:r>
              <a:rPr lang="ru-RU" sz="2400" dirty="0"/>
              <a:t> Н+ </a:t>
            </a:r>
            <a:r>
              <a:rPr lang="ru-RU" sz="2400" dirty="0" err="1"/>
              <a:t>виділяються</a:t>
            </a:r>
            <a:r>
              <a:rPr lang="ru-RU" sz="2400" dirty="0"/>
              <a:t> дистальною </a:t>
            </a:r>
            <a:r>
              <a:rPr lang="ru-RU" sz="2400" dirty="0" err="1"/>
              <a:t>частиною</a:t>
            </a:r>
            <a:r>
              <a:rPr lang="ru-RU" sz="2400" dirty="0"/>
              <a:t> </a:t>
            </a:r>
            <a:r>
              <a:rPr lang="ru-RU" sz="2400" dirty="0" err="1"/>
              <a:t>ниркового</a:t>
            </a:r>
            <a:r>
              <a:rPr lang="ru-RU" sz="2400" dirty="0"/>
              <a:t> </a:t>
            </a:r>
            <a:r>
              <a:rPr lang="ru-RU" sz="2400" dirty="0" err="1"/>
              <a:t>канальця</a:t>
            </a:r>
            <a:r>
              <a:rPr lang="ru-RU" sz="2400" dirty="0"/>
              <a:t> в сечу, де, в основному, </a:t>
            </a:r>
            <a:r>
              <a:rPr lang="ru-RU" sz="2400" dirty="0" err="1"/>
              <a:t>зв'язуються</a:t>
            </a:r>
            <a:r>
              <a:rPr lang="ru-RU" sz="2400" dirty="0"/>
              <a:t> з </a:t>
            </a:r>
            <a:r>
              <a:rPr lang="ru-RU" sz="2400" dirty="0" err="1"/>
              <a:t>буферними</a:t>
            </a:r>
            <a:r>
              <a:rPr lang="ru-RU" sz="2400" dirty="0"/>
              <a:t> основами, і </a:t>
            </a:r>
            <a:r>
              <a:rPr lang="ru-RU" sz="2400" dirty="0" err="1"/>
              <a:t>лише</a:t>
            </a:r>
            <a:r>
              <a:rPr lang="ru-RU" sz="2400" dirty="0"/>
              <a:t> невелика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частина</a:t>
            </a:r>
            <a:r>
              <a:rPr lang="ru-RU" sz="2400" dirty="0"/>
              <a:t> </a:t>
            </a:r>
            <a:r>
              <a:rPr lang="ru-RU" sz="2400" dirty="0" err="1"/>
              <a:t>виводиться</a:t>
            </a:r>
            <a:r>
              <a:rPr lang="ru-RU" sz="2400" dirty="0"/>
              <a:t> з сечею у </a:t>
            </a:r>
            <a:r>
              <a:rPr lang="ru-RU" sz="2400" dirty="0" err="1"/>
              <a:t>вільному</a:t>
            </a:r>
            <a:r>
              <a:rPr lang="ru-RU" sz="2400" dirty="0"/>
              <a:t> </a:t>
            </a:r>
            <a:r>
              <a:rPr lang="ru-RU" sz="2400" dirty="0" err="1"/>
              <a:t>вигляді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визначення</a:t>
            </a:r>
            <a:r>
              <a:rPr lang="ru-RU" sz="2400" dirty="0"/>
              <a:t> рН </a:t>
            </a:r>
            <a:r>
              <a:rPr lang="ru-RU" sz="2400" dirty="0" err="1"/>
              <a:t>сечі</a:t>
            </a:r>
            <a:r>
              <a:rPr lang="ru-RU" sz="2400" dirty="0"/>
              <a:t>: </a:t>
            </a:r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реакції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індикаторного</a:t>
            </a:r>
            <a:r>
              <a:rPr lang="ru-RU" sz="2400" dirty="0"/>
              <a:t> </a:t>
            </a:r>
            <a:r>
              <a:rPr lang="ru-RU" sz="2400" dirty="0" err="1"/>
              <a:t>паперу</a:t>
            </a:r>
            <a:r>
              <a:rPr lang="ru-RU" sz="2400" dirty="0"/>
              <a:t>.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застосовувати</a:t>
            </a:r>
            <a:r>
              <a:rPr lang="ru-RU" sz="2400" dirty="0"/>
              <a:t> будь-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індикаторний</a:t>
            </a:r>
            <a:r>
              <a:rPr lang="ru-RU" sz="2400" dirty="0"/>
              <a:t> </a:t>
            </a:r>
            <a:r>
              <a:rPr lang="ru-RU" sz="2400" dirty="0" err="1"/>
              <a:t>папір</a:t>
            </a:r>
            <a:r>
              <a:rPr lang="ru-RU" sz="2400" dirty="0"/>
              <a:t>, </a:t>
            </a:r>
            <a:r>
              <a:rPr lang="ru-RU" sz="2400" dirty="0" err="1"/>
              <a:t>придатний</a:t>
            </a:r>
            <a:r>
              <a:rPr lang="ru-RU" sz="2400" dirty="0"/>
              <a:t> для </a:t>
            </a:r>
            <a:r>
              <a:rPr lang="ru-RU" sz="2400" dirty="0" err="1"/>
              <a:t>вимірювання</a:t>
            </a:r>
            <a:r>
              <a:rPr lang="ru-RU" sz="2400" dirty="0"/>
              <a:t> рН в </a:t>
            </a:r>
            <a:r>
              <a:rPr lang="ru-RU" sz="2400" dirty="0" err="1"/>
              <a:t>інтервалі</a:t>
            </a:r>
            <a:r>
              <a:rPr lang="ru-RU" sz="2400" dirty="0"/>
              <a:t> 5,0-8,0: Біофан-3 (</a:t>
            </a:r>
            <a:r>
              <a:rPr lang="ru-RU" sz="2400" dirty="0" err="1"/>
              <a:t>Німеччина</a:t>
            </a:r>
            <a:r>
              <a:rPr lang="ru-RU" sz="2400" dirty="0"/>
              <a:t>), </a:t>
            </a:r>
            <a:r>
              <a:rPr lang="ru-RU" sz="2400" dirty="0" err="1"/>
              <a:t>Альбуфан</a:t>
            </a:r>
            <a:r>
              <a:rPr lang="ru-RU" sz="2400" dirty="0"/>
              <a:t>, АГ-фан, </a:t>
            </a:r>
            <a:r>
              <a:rPr lang="ru-RU" sz="2400" dirty="0" err="1"/>
              <a:t>Тріфан</a:t>
            </a:r>
            <a:r>
              <a:rPr lang="ru-RU" sz="2400" dirty="0"/>
              <a:t>, </a:t>
            </a:r>
            <a:r>
              <a:rPr lang="ru-RU" sz="2400" dirty="0" err="1"/>
              <a:t>Тетрафан</a:t>
            </a:r>
            <a:r>
              <a:rPr lang="ru-RU" sz="2400" dirty="0"/>
              <a:t>, </a:t>
            </a:r>
            <a:r>
              <a:rPr lang="ru-RU" sz="2400" dirty="0" err="1"/>
              <a:t>Пентафан</a:t>
            </a:r>
            <a:r>
              <a:rPr lang="ru-RU" sz="2400" dirty="0"/>
              <a:t>, </a:t>
            </a:r>
            <a:r>
              <a:rPr lang="ru-RU" sz="2400" dirty="0" err="1"/>
              <a:t>Гексафан</a:t>
            </a:r>
            <a:r>
              <a:rPr lang="ru-RU" sz="2400" dirty="0"/>
              <a:t> (</a:t>
            </a:r>
            <a:r>
              <a:rPr lang="ru-RU" sz="2400" dirty="0" err="1"/>
              <a:t>Чехія</a:t>
            </a:r>
            <a:r>
              <a:rPr lang="ru-RU" sz="2400" dirty="0"/>
              <a:t>).</a:t>
            </a:r>
          </a:p>
          <a:p>
            <a:r>
              <a:rPr lang="ru-RU" sz="2400" dirty="0" err="1"/>
              <a:t>Реакцію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орієнтовно</a:t>
            </a:r>
            <a:r>
              <a:rPr lang="ru-RU" sz="2400" dirty="0"/>
              <a:t> </a:t>
            </a:r>
            <a:r>
              <a:rPr lang="ru-RU" sz="2400" dirty="0" err="1"/>
              <a:t>визначають</a:t>
            </a:r>
            <a:r>
              <a:rPr lang="ru-RU" sz="2400" dirty="0"/>
              <a:t> у </a:t>
            </a:r>
            <a:r>
              <a:rPr lang="ru-RU" sz="2400" dirty="0" err="1"/>
              <a:t>свіжовипущеній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, </a:t>
            </a:r>
            <a:r>
              <a:rPr lang="ru-RU" sz="2400" dirty="0" err="1"/>
              <a:t>бажано</a:t>
            </a:r>
            <a:r>
              <a:rPr lang="ru-RU" sz="2400" dirty="0"/>
              <a:t> </a:t>
            </a:r>
            <a:r>
              <a:rPr lang="ru-RU" sz="2400" dirty="0" err="1"/>
              <a:t>відразу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сечовипускання</a:t>
            </a:r>
            <a:r>
              <a:rPr lang="ru-RU" sz="2400" dirty="0"/>
              <a:t>, </a:t>
            </a:r>
            <a:r>
              <a:rPr lang="ru-RU" sz="2400" dirty="0" err="1"/>
              <a:t>оскільки</a:t>
            </a:r>
            <a:r>
              <a:rPr lang="ru-RU" sz="2400" dirty="0"/>
              <a:t> при </a:t>
            </a:r>
            <a:r>
              <a:rPr lang="ru-RU" sz="2400" dirty="0" err="1"/>
              <a:t>стоянні</a:t>
            </a:r>
            <a:r>
              <a:rPr lang="ru-RU" sz="2400" dirty="0"/>
              <a:t> вона </a:t>
            </a:r>
            <a:r>
              <a:rPr lang="ru-RU" sz="2400" dirty="0" err="1"/>
              <a:t>стає</a:t>
            </a:r>
            <a:r>
              <a:rPr lang="ru-RU" sz="2400" dirty="0"/>
              <a:t> </a:t>
            </a:r>
            <a:r>
              <a:rPr lang="ru-RU" sz="2400" dirty="0" err="1"/>
              <a:t>лужною</a:t>
            </a:r>
            <a:r>
              <a:rPr lang="ru-RU" sz="2400" dirty="0"/>
              <a:t>. </a:t>
            </a:r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реакції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універсального</a:t>
            </a:r>
            <a:r>
              <a:rPr lang="ru-RU" sz="2400" dirty="0"/>
              <a:t> </a:t>
            </a:r>
            <a:r>
              <a:rPr lang="ru-RU" sz="2400" dirty="0" err="1"/>
              <a:t>індикаторного</a:t>
            </a:r>
            <a:r>
              <a:rPr lang="ru-RU" sz="2400" dirty="0"/>
              <a:t> </a:t>
            </a:r>
            <a:r>
              <a:rPr lang="ru-RU" sz="2400" dirty="0" err="1"/>
              <a:t>паперу</a:t>
            </a:r>
            <a:r>
              <a:rPr lang="ru-RU" sz="2400" dirty="0"/>
              <a:t>: </a:t>
            </a:r>
            <a:r>
              <a:rPr lang="ru-RU" sz="2400" dirty="0" err="1"/>
              <a:t>індикаторний</a:t>
            </a:r>
            <a:r>
              <a:rPr lang="ru-RU" sz="2400" dirty="0"/>
              <a:t> </a:t>
            </a:r>
            <a:r>
              <a:rPr lang="ru-RU" sz="2400" dirty="0" err="1"/>
              <a:t>папір</a:t>
            </a:r>
            <a:r>
              <a:rPr lang="ru-RU" sz="2400" dirty="0"/>
              <a:t> </a:t>
            </a:r>
            <a:r>
              <a:rPr lang="ru-RU" sz="2400" dirty="0" err="1"/>
              <a:t>опускають</a:t>
            </a:r>
            <a:r>
              <a:rPr lang="ru-RU" sz="2400" dirty="0"/>
              <a:t> в </a:t>
            </a:r>
            <a:r>
              <a:rPr lang="ru-RU" sz="2400" dirty="0" err="1"/>
              <a:t>досліджувану</a:t>
            </a:r>
            <a:r>
              <a:rPr lang="ru-RU" sz="2400" dirty="0"/>
              <a:t> сечу і через 1-2 </a:t>
            </a:r>
            <a:r>
              <a:rPr lang="ru-RU" sz="2400" dirty="0" err="1"/>
              <a:t>хв</a:t>
            </a:r>
            <a:r>
              <a:rPr lang="ru-RU" sz="2400" dirty="0"/>
              <a:t>. </a:t>
            </a:r>
            <a:r>
              <a:rPr lang="ru-RU" sz="2400" dirty="0" err="1"/>
              <a:t>відзначають</a:t>
            </a:r>
            <a:r>
              <a:rPr lang="ru-RU" sz="2400" dirty="0"/>
              <a:t> </a:t>
            </a:r>
            <a:r>
              <a:rPr lang="ru-RU" sz="2400" dirty="0" err="1"/>
              <a:t>зміну</a:t>
            </a:r>
            <a:r>
              <a:rPr lang="ru-RU" sz="2400" dirty="0"/>
              <a:t> </a:t>
            </a:r>
            <a:r>
              <a:rPr lang="ru-RU" sz="2400" dirty="0" err="1"/>
              <a:t>забарвлення</a:t>
            </a:r>
            <a:r>
              <a:rPr lang="ru-RU" sz="2400" dirty="0"/>
              <a:t>, </a:t>
            </a:r>
            <a:r>
              <a:rPr lang="ru-RU" sz="2400" dirty="0" err="1"/>
              <a:t>порівнюючи</a:t>
            </a:r>
            <a:r>
              <a:rPr lang="ru-RU" sz="2400" dirty="0"/>
              <a:t> з </a:t>
            </a:r>
            <a:r>
              <a:rPr lang="ru-RU" sz="2400" dirty="0" err="1"/>
              <a:t>колірною</a:t>
            </a:r>
            <a:r>
              <a:rPr lang="ru-RU" sz="2400" dirty="0"/>
              <a:t> шкалою.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19461E4-2DF4-652D-9446-86C35658F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4800" y="4690387"/>
            <a:ext cx="5814759" cy="384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13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048134" flipH="1">
            <a:off x="2143644" y="-3007065"/>
            <a:ext cx="15136400" cy="1564485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008">
            <a:off x="1028698" y="3639800"/>
            <a:ext cx="162306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028699" y="1208088"/>
            <a:ext cx="797673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Реакція сечі</a:t>
            </a:r>
            <a:endParaRPr lang="en-US" sz="9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716F9F6-40BF-2BA5-1677-4B5AD8B02771}"/>
              </a:ext>
            </a:extLst>
          </p:cNvPr>
          <p:cNvSpPr txBox="1"/>
          <p:nvPr/>
        </p:nvSpPr>
        <p:spPr>
          <a:xfrm>
            <a:off x="533400" y="3848100"/>
            <a:ext cx="1684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Якщо реакція сечі лужна – це свідчить про активний запальний процес у сечовивідних </a:t>
            </a:r>
            <a:r>
              <a:rPr lang="uk-UA" sz="2400" dirty="0" err="1"/>
              <a:t>хляхах</a:t>
            </a:r>
            <a:r>
              <a:rPr lang="uk-UA" sz="2400" dirty="0"/>
              <a:t> , хронічну ниркову недостатність, а якщо кисла – гострий нефрит, туберкульоз нирки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DA6CFFE-59EC-E607-E0A6-12122EB39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5383212"/>
            <a:ext cx="63341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00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152296">
            <a:off x="10554543" y="-3785506"/>
            <a:ext cx="10173187" cy="101477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697" y="1019175"/>
            <a:ext cx="7976732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Протеїнурія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F79E24-AC04-4C3D-0EF1-D44029A63B66}"/>
              </a:ext>
            </a:extLst>
          </p:cNvPr>
          <p:cNvSpPr txBox="1"/>
          <p:nvPr/>
        </p:nvSpPr>
        <p:spPr>
          <a:xfrm>
            <a:off x="609600" y="3086100"/>
            <a:ext cx="17068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u="sng" dirty="0"/>
              <a:t>Причини</a:t>
            </a:r>
            <a:r>
              <a:rPr lang="uk-UA" sz="3200" dirty="0"/>
              <a:t>: </a:t>
            </a:r>
          </a:p>
          <a:p>
            <a:r>
              <a:rPr lang="uk-UA" sz="3200" dirty="0"/>
              <a:t>-</a:t>
            </a:r>
            <a:r>
              <a:rPr lang="uk-UA" sz="3200" dirty="0" err="1"/>
              <a:t>гломерулонефрит</a:t>
            </a:r>
            <a:r>
              <a:rPr lang="uk-UA" sz="3200" dirty="0"/>
              <a:t> </a:t>
            </a:r>
          </a:p>
          <a:p>
            <a:pPr marL="285750" indent="-285750">
              <a:buFontTx/>
              <a:buChar char="-"/>
            </a:pPr>
            <a:r>
              <a:rPr lang="uk-UA" sz="3200" dirty="0"/>
              <a:t>Пієлонефрит</a:t>
            </a:r>
          </a:p>
          <a:p>
            <a:pPr marL="285750" indent="-285750">
              <a:buFontTx/>
              <a:buChar char="-"/>
            </a:pPr>
            <a:r>
              <a:rPr lang="uk-UA" sz="3200" dirty="0" err="1"/>
              <a:t>Інтерстиціальний</a:t>
            </a:r>
            <a:r>
              <a:rPr lang="uk-UA" sz="3200" dirty="0"/>
              <a:t> нефрит</a:t>
            </a:r>
          </a:p>
          <a:p>
            <a:pPr marL="285750" indent="-285750">
              <a:buFontTx/>
              <a:buChar char="-"/>
            </a:pPr>
            <a:r>
              <a:rPr lang="uk-UA" sz="3200" dirty="0" err="1"/>
              <a:t>Канальцевий</a:t>
            </a:r>
            <a:r>
              <a:rPr lang="uk-UA" sz="3200" dirty="0"/>
              <a:t> некроз</a:t>
            </a:r>
          </a:p>
          <a:p>
            <a:pPr marL="285750" indent="-285750">
              <a:buFontTx/>
              <a:buChar char="-"/>
            </a:pPr>
            <a:r>
              <a:rPr lang="uk-UA" sz="3200" dirty="0" err="1"/>
              <a:t>Цистити</a:t>
            </a:r>
            <a:endParaRPr lang="uk-UA" sz="3200" dirty="0"/>
          </a:p>
          <a:p>
            <a:pPr marL="285750" indent="-285750">
              <a:buFontTx/>
              <a:buChar char="-"/>
            </a:pPr>
            <a:r>
              <a:rPr lang="uk-UA" sz="3200" dirty="0" err="1"/>
              <a:t>уретрити</a:t>
            </a:r>
            <a:endParaRPr lang="ru-RU" sz="3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97E9193-871C-FB3F-4EDF-257138AA1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781300"/>
            <a:ext cx="9682163" cy="6946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028700" y="1019175"/>
            <a:ext cx="162306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Сечові циліндри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007C6B4-CA98-6308-D9E6-152104B2870C}"/>
              </a:ext>
            </a:extLst>
          </p:cNvPr>
          <p:cNvSpPr txBox="1"/>
          <p:nvPr/>
        </p:nvSpPr>
        <p:spPr>
          <a:xfrm>
            <a:off x="381000" y="2552700"/>
            <a:ext cx="172974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Сечові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утворюються</a:t>
            </a:r>
            <a:r>
              <a:rPr lang="ru-RU" sz="2400" dirty="0"/>
              <a:t> в </a:t>
            </a:r>
            <a:r>
              <a:rPr lang="ru-RU" sz="2400" dirty="0" err="1"/>
              <a:t>ниркових</a:t>
            </a:r>
            <a:r>
              <a:rPr lang="ru-RU" sz="2400" dirty="0"/>
              <a:t> </a:t>
            </a:r>
            <a:r>
              <a:rPr lang="ru-RU" sz="2400" dirty="0" err="1"/>
              <a:t>канальцях</a:t>
            </a:r>
            <a:r>
              <a:rPr lang="ru-RU" sz="2400" dirty="0"/>
              <a:t>, будучи </a:t>
            </a:r>
            <a:r>
              <a:rPr lang="ru-RU" sz="2400" dirty="0" err="1"/>
              <a:t>ніби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відбитками</a:t>
            </a:r>
            <a:r>
              <a:rPr lang="ru-RU" sz="2400" dirty="0"/>
              <a:t>, </a:t>
            </a:r>
            <a:r>
              <a:rPr lang="ru-RU" sz="2400" dirty="0" err="1"/>
              <a:t>зліпками</a:t>
            </a:r>
            <a:r>
              <a:rPr lang="ru-RU" sz="2400" dirty="0"/>
              <a:t>. Вони </a:t>
            </a:r>
            <a:r>
              <a:rPr lang="ru-RU" sz="2400" dirty="0" err="1"/>
              <a:t>являють</a:t>
            </a:r>
            <a:r>
              <a:rPr lang="ru-RU" sz="2400" dirty="0"/>
              <a:t> собою </a:t>
            </a:r>
            <a:r>
              <a:rPr lang="ru-RU" sz="2400" dirty="0" err="1"/>
              <a:t>похідні</a:t>
            </a:r>
            <a:r>
              <a:rPr lang="ru-RU" sz="2400" dirty="0"/>
              <a:t> </a:t>
            </a:r>
            <a:r>
              <a:rPr lang="ru-RU" sz="2400" dirty="0" err="1"/>
              <a:t>білка</a:t>
            </a:r>
            <a:r>
              <a:rPr lang="ru-RU" sz="2400" dirty="0"/>
              <a:t> – </a:t>
            </a:r>
            <a:r>
              <a:rPr lang="ru-RU" sz="2400" dirty="0" err="1"/>
              <a:t>альбуміноїди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виводяться</a:t>
            </a:r>
            <a:r>
              <a:rPr lang="ru-RU" sz="2400" dirty="0"/>
              <a:t> </a:t>
            </a:r>
            <a:r>
              <a:rPr lang="ru-RU" sz="2400" dirty="0" err="1"/>
              <a:t>струмом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з </a:t>
            </a:r>
            <a:r>
              <a:rPr lang="ru-RU" sz="2400" dirty="0" err="1"/>
              <a:t>нирок</a:t>
            </a:r>
            <a:r>
              <a:rPr lang="ru-RU" sz="2400" dirty="0"/>
              <a:t>. </a:t>
            </a:r>
            <a:r>
              <a:rPr lang="ru-RU" sz="2400" dirty="0" err="1"/>
              <a:t>Циліндри</a:t>
            </a:r>
            <a:r>
              <a:rPr lang="ru-RU" sz="2400" dirty="0"/>
              <a:t> є </a:t>
            </a:r>
            <a:r>
              <a:rPr lang="ru-RU" sz="2400" dirty="0" err="1"/>
              <a:t>прямі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більш-менш</a:t>
            </a:r>
            <a:r>
              <a:rPr lang="ru-RU" sz="2400" dirty="0"/>
              <a:t> </a:t>
            </a:r>
            <a:r>
              <a:rPr lang="ru-RU" sz="2400" dirty="0" err="1"/>
              <a:t>звиті</a:t>
            </a:r>
            <a:r>
              <a:rPr lang="ru-RU" sz="2400" dirty="0"/>
              <a:t> </a:t>
            </a:r>
            <a:r>
              <a:rPr lang="ru-RU" sz="2400" dirty="0" err="1"/>
              <a:t>ніжні</a:t>
            </a:r>
            <a:r>
              <a:rPr lang="ru-RU" sz="2400" dirty="0"/>
              <a:t>, </a:t>
            </a:r>
            <a:r>
              <a:rPr lang="ru-RU" sz="2400" dirty="0" err="1"/>
              <a:t>тендітні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з </a:t>
            </a:r>
            <a:r>
              <a:rPr lang="ru-RU" sz="2400" dirty="0" err="1"/>
              <a:t>рівномірними</a:t>
            </a:r>
            <a:r>
              <a:rPr lang="ru-RU" sz="2400" dirty="0"/>
              <a:t> контурами, з </a:t>
            </a:r>
            <a:r>
              <a:rPr lang="ru-RU" sz="2400" dirty="0" err="1"/>
              <a:t>заокругленим</a:t>
            </a:r>
            <a:r>
              <a:rPr lang="ru-RU" sz="2400" dirty="0"/>
              <a:t> </a:t>
            </a:r>
            <a:r>
              <a:rPr lang="ru-RU" sz="2400" dirty="0" err="1"/>
              <a:t>кінцем</a:t>
            </a:r>
            <a:r>
              <a:rPr lang="ru-RU" sz="2400" dirty="0"/>
              <a:t> з одного боку (по </a:t>
            </a:r>
            <a:r>
              <a:rPr lang="ru-RU" sz="2400" dirty="0" err="1"/>
              <a:t>довжині</a:t>
            </a:r>
            <a:r>
              <a:rPr lang="ru-RU" sz="2400" dirty="0"/>
              <a:t>) і </a:t>
            </a:r>
            <a:r>
              <a:rPr lang="ru-RU" sz="2400" dirty="0" err="1"/>
              <a:t>обламаним</a:t>
            </a:r>
            <a:r>
              <a:rPr lang="ru-RU" sz="2400" dirty="0"/>
              <a:t>, </a:t>
            </a:r>
            <a:r>
              <a:rPr lang="ru-RU" sz="2400" dirty="0" err="1"/>
              <a:t>ніби</a:t>
            </a:r>
            <a:r>
              <a:rPr lang="ru-RU" sz="2400" dirty="0"/>
              <a:t> </a:t>
            </a:r>
            <a:r>
              <a:rPr lang="ru-RU" sz="2400" dirty="0" err="1"/>
              <a:t>обірваним</a:t>
            </a:r>
            <a:r>
              <a:rPr lang="ru-RU" sz="2400" dirty="0"/>
              <a:t>, </a:t>
            </a:r>
            <a:r>
              <a:rPr lang="ru-RU" sz="2400" dirty="0" err="1"/>
              <a:t>кінцем</a:t>
            </a:r>
            <a:r>
              <a:rPr lang="ru-RU" sz="2400" dirty="0"/>
              <a:t> – з </a:t>
            </a:r>
            <a:r>
              <a:rPr lang="ru-RU" sz="2400" dirty="0" err="1"/>
              <a:t>іншого</a:t>
            </a:r>
            <a:r>
              <a:rPr lang="ru-RU" sz="2400" dirty="0"/>
              <a:t>.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важливе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для </a:t>
            </a:r>
            <a:r>
              <a:rPr lang="ru-RU" sz="2400" dirty="0" err="1"/>
              <a:t>діагнозу</a:t>
            </a:r>
            <a:r>
              <a:rPr lang="ru-RU" sz="2400" dirty="0"/>
              <a:t>. Вони </a:t>
            </a:r>
            <a:r>
              <a:rPr lang="ru-RU" sz="2400" dirty="0" err="1"/>
              <a:t>швидко</a:t>
            </a:r>
            <a:r>
              <a:rPr lang="ru-RU" sz="2400" dirty="0"/>
              <a:t> </a:t>
            </a:r>
            <a:r>
              <a:rPr lang="ru-RU" sz="2400" dirty="0" err="1"/>
              <a:t>руйнуються</a:t>
            </a:r>
            <a:r>
              <a:rPr lang="ru-RU" sz="2400" dirty="0"/>
              <a:t> в </a:t>
            </a:r>
            <a:r>
              <a:rPr lang="ru-RU" sz="2400" dirty="0" err="1"/>
              <a:t>сечі</a:t>
            </a:r>
            <a:r>
              <a:rPr lang="ru-RU" sz="2400" dirty="0"/>
              <a:t> при </a:t>
            </a:r>
            <a:r>
              <a:rPr lang="ru-RU" sz="2400" dirty="0" err="1"/>
              <a:t>стоянні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надмірному</a:t>
            </a:r>
            <a:r>
              <a:rPr lang="ru-RU" sz="2400" dirty="0"/>
              <a:t> </a:t>
            </a:r>
            <a:r>
              <a:rPr lang="ru-RU" sz="2400" dirty="0" err="1"/>
              <a:t>центрифугуванні</a:t>
            </a:r>
            <a:r>
              <a:rPr lang="ru-RU" sz="2400" dirty="0"/>
              <a:t>. Тому для </a:t>
            </a:r>
            <a:r>
              <a:rPr lang="ru-RU" sz="2400" dirty="0" err="1"/>
              <a:t>мікроскопічного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необхідно</a:t>
            </a:r>
            <a:r>
              <a:rPr lang="ru-RU" sz="2400" dirty="0"/>
              <a:t> </a:t>
            </a:r>
            <a:r>
              <a:rPr lang="ru-RU" sz="2400" dirty="0" err="1"/>
              <a:t>користуватися</a:t>
            </a:r>
            <a:r>
              <a:rPr lang="ru-RU" sz="2400" dirty="0"/>
              <a:t> </a:t>
            </a:r>
            <a:r>
              <a:rPr lang="ru-RU" sz="2400" dirty="0" err="1"/>
              <a:t>свіжою</a:t>
            </a:r>
            <a:r>
              <a:rPr lang="ru-RU" sz="2400" dirty="0"/>
              <a:t> сечею.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зберігаються</a:t>
            </a:r>
            <a:r>
              <a:rPr lang="ru-RU" sz="2400" dirty="0"/>
              <a:t> </a:t>
            </a:r>
            <a:r>
              <a:rPr lang="ru-RU" sz="2400" dirty="0" err="1"/>
              <a:t>довше</a:t>
            </a:r>
            <a:r>
              <a:rPr lang="ru-RU" sz="2400" dirty="0"/>
              <a:t> в </a:t>
            </a:r>
            <a:r>
              <a:rPr lang="ru-RU" sz="2400" dirty="0" err="1"/>
              <a:t>кислій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. У </a:t>
            </a:r>
            <a:r>
              <a:rPr lang="ru-RU" sz="2400" dirty="0" err="1"/>
              <a:t>лужному</a:t>
            </a:r>
            <a:r>
              <a:rPr lang="ru-RU" sz="2400" dirty="0"/>
              <a:t> </a:t>
            </a:r>
            <a:r>
              <a:rPr lang="ru-RU" sz="2400" dirty="0" err="1"/>
              <a:t>середовищі</a:t>
            </a:r>
            <a:r>
              <a:rPr lang="ru-RU" sz="2400" dirty="0"/>
              <a:t> вони </a:t>
            </a:r>
            <a:r>
              <a:rPr lang="ru-RU" sz="2400" dirty="0" err="1"/>
              <a:t>швидко</a:t>
            </a:r>
            <a:r>
              <a:rPr lang="ru-RU" sz="2400" dirty="0"/>
              <a:t> </a:t>
            </a:r>
            <a:r>
              <a:rPr lang="ru-RU" sz="2400" dirty="0" err="1"/>
              <a:t>руйнуються</a:t>
            </a:r>
            <a:r>
              <a:rPr lang="ru-RU" sz="2400" dirty="0"/>
              <a:t>. </a:t>
            </a:r>
          </a:p>
          <a:p>
            <a:r>
              <a:rPr lang="ru-RU" sz="2400" b="1" dirty="0" err="1"/>
              <a:t>Зернисті</a:t>
            </a:r>
            <a:r>
              <a:rPr lang="ru-RU" sz="2400" b="1" dirty="0"/>
              <a:t> </a:t>
            </a:r>
            <a:r>
              <a:rPr lang="ru-RU" sz="2400" b="1" dirty="0" err="1"/>
              <a:t>циліндри</a:t>
            </a:r>
            <a:r>
              <a:rPr lang="ru-RU" sz="2400" b="1" dirty="0"/>
              <a:t>. </a:t>
            </a:r>
            <a:r>
              <a:rPr lang="ru-RU" sz="2400" dirty="0" err="1"/>
              <a:t>Утворюються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розпаду</a:t>
            </a:r>
            <a:r>
              <a:rPr lang="ru-RU" sz="2400" dirty="0"/>
              <a:t> </a:t>
            </a:r>
            <a:r>
              <a:rPr lang="ru-RU" sz="2400" dirty="0" err="1"/>
              <a:t>клітин</a:t>
            </a:r>
            <a:r>
              <a:rPr lang="ru-RU" sz="2400" dirty="0"/>
              <a:t> </a:t>
            </a:r>
            <a:r>
              <a:rPr lang="ru-RU" sz="2400" dirty="0" err="1"/>
              <a:t>ниркового</a:t>
            </a:r>
            <a:r>
              <a:rPr lang="ru-RU" sz="2400" dirty="0"/>
              <a:t> </a:t>
            </a:r>
            <a:r>
              <a:rPr lang="ru-RU" sz="2400" dirty="0" err="1"/>
              <a:t>епітелію</a:t>
            </a:r>
            <a:r>
              <a:rPr lang="ru-RU" sz="2400" dirty="0"/>
              <a:t> і </a:t>
            </a:r>
            <a:r>
              <a:rPr lang="ru-RU" sz="2400" dirty="0" err="1"/>
              <a:t>кров'яних</a:t>
            </a:r>
            <a:r>
              <a:rPr lang="ru-RU" sz="2400" dirty="0"/>
              <a:t> </a:t>
            </a:r>
            <a:r>
              <a:rPr lang="ru-RU" sz="2400" dirty="0" err="1"/>
              <a:t>тілець</a:t>
            </a:r>
            <a:r>
              <a:rPr lang="ru-RU" sz="2400" dirty="0"/>
              <a:t> і </a:t>
            </a:r>
            <a:r>
              <a:rPr lang="ru-RU" sz="2400" dirty="0" err="1"/>
              <a:t>мають</a:t>
            </a:r>
            <a:r>
              <a:rPr lang="ru-RU" sz="2400" dirty="0"/>
              <a:t> крупно-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дрібнозернисту</a:t>
            </a:r>
            <a:r>
              <a:rPr lang="ru-RU" sz="2400" dirty="0"/>
              <a:t> </a:t>
            </a:r>
            <a:r>
              <a:rPr lang="ru-RU" sz="2400" dirty="0" err="1"/>
              <a:t>поверхню</a:t>
            </a:r>
            <a:r>
              <a:rPr lang="ru-RU" sz="2400" dirty="0"/>
              <a:t> </a:t>
            </a:r>
            <a:r>
              <a:rPr lang="ru-RU" sz="2400" dirty="0" err="1"/>
              <a:t>білкового</a:t>
            </a:r>
            <a:r>
              <a:rPr lang="ru-RU" sz="2400" dirty="0"/>
              <a:t> </a:t>
            </a:r>
            <a:r>
              <a:rPr lang="ru-RU" sz="2400" dirty="0" err="1"/>
              <a:t>походження</a:t>
            </a:r>
            <a:r>
              <a:rPr lang="ru-RU" sz="2400" dirty="0"/>
              <a:t> з </a:t>
            </a:r>
            <a:r>
              <a:rPr lang="ru-RU" sz="2400" dirty="0" err="1"/>
              <a:t>поперечними</a:t>
            </a:r>
            <a:r>
              <a:rPr lang="ru-RU" sz="2400" dirty="0"/>
              <a:t> перетяжками, за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легко </a:t>
            </a:r>
            <a:r>
              <a:rPr lang="ru-RU" sz="2400" dirty="0" err="1"/>
              <a:t>розпадаються</a:t>
            </a:r>
            <a:r>
              <a:rPr lang="ru-RU" sz="2400" dirty="0"/>
              <a:t>, </a:t>
            </a:r>
            <a:r>
              <a:rPr lang="ru-RU" sz="2400" dirty="0" err="1"/>
              <a:t>утворюють</a:t>
            </a:r>
            <a:r>
              <a:rPr lang="ru-RU" sz="2400" dirty="0"/>
              <a:t> </a:t>
            </a:r>
            <a:r>
              <a:rPr lang="ru-RU" sz="2400" dirty="0" err="1"/>
              <a:t>уламки</a:t>
            </a:r>
            <a:r>
              <a:rPr lang="ru-RU" sz="2400" dirty="0"/>
              <a:t>. </a:t>
            </a:r>
            <a:r>
              <a:rPr lang="ru-RU" sz="2400" dirty="0" err="1"/>
              <a:t>Зернисті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бувають</a:t>
            </a:r>
            <a:r>
              <a:rPr lang="ru-RU" sz="2400" dirty="0"/>
              <a:t> </a:t>
            </a:r>
            <a:r>
              <a:rPr lang="ru-RU" sz="2400" dirty="0" err="1"/>
              <a:t>короткі</a:t>
            </a:r>
            <a:r>
              <a:rPr lang="ru-RU" sz="2400" dirty="0"/>
              <a:t> та </a:t>
            </a:r>
            <a:r>
              <a:rPr lang="ru-RU" sz="2400" dirty="0" err="1"/>
              <a:t>товсті</a:t>
            </a:r>
            <a:r>
              <a:rPr lang="ru-RU" sz="2400" dirty="0"/>
              <a:t>, </a:t>
            </a:r>
            <a:r>
              <a:rPr lang="ru-RU" sz="2400" dirty="0" err="1"/>
              <a:t>світло-жовтого</a:t>
            </a:r>
            <a:r>
              <a:rPr lang="ru-RU" sz="2400" dirty="0"/>
              <a:t> </a:t>
            </a:r>
            <a:r>
              <a:rPr lang="ru-RU" sz="2400" dirty="0" err="1"/>
              <a:t>кольору</a:t>
            </a:r>
            <a:r>
              <a:rPr lang="ru-RU" sz="2400" dirty="0"/>
              <a:t>, вони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забарвлюватися</a:t>
            </a:r>
            <a:r>
              <a:rPr lang="ru-RU" sz="2400" dirty="0"/>
              <a:t> в </a:t>
            </a:r>
            <a:r>
              <a:rPr lang="ru-RU" sz="2400" dirty="0" err="1"/>
              <a:t>червонувато-бурий</a:t>
            </a:r>
            <a:r>
              <a:rPr lang="ru-RU" sz="2400" dirty="0"/>
              <a:t> </a:t>
            </a:r>
            <a:r>
              <a:rPr lang="ru-RU" sz="2400" dirty="0" err="1"/>
              <a:t>колір</a:t>
            </a:r>
            <a:r>
              <a:rPr lang="ru-RU" sz="2400" dirty="0"/>
              <a:t>. </a:t>
            </a:r>
            <a:r>
              <a:rPr lang="ru-RU" sz="2400" dirty="0" err="1"/>
              <a:t>Нерідко</a:t>
            </a:r>
            <a:r>
              <a:rPr lang="ru-RU" sz="2400" dirty="0"/>
              <a:t> до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поверхні</a:t>
            </a:r>
            <a:r>
              <a:rPr lang="ru-RU" sz="2400" dirty="0"/>
              <a:t> </a:t>
            </a:r>
            <a:r>
              <a:rPr lang="ru-RU" sz="2400" dirty="0" err="1"/>
              <a:t>пристають</a:t>
            </a:r>
            <a:r>
              <a:rPr lang="ru-RU" sz="2400" dirty="0"/>
              <a:t> </a:t>
            </a:r>
            <a:r>
              <a:rPr lang="ru-RU" sz="2400" dirty="0" err="1"/>
              <a:t>кристали</a:t>
            </a:r>
            <a:r>
              <a:rPr lang="ru-RU" sz="2400" dirty="0"/>
              <a:t> </a:t>
            </a:r>
            <a:r>
              <a:rPr lang="ru-RU" sz="2400" dirty="0" err="1"/>
              <a:t>жирних</a:t>
            </a:r>
            <a:r>
              <a:rPr lang="ru-RU" sz="2400" dirty="0"/>
              <a:t> кислот.</a:t>
            </a:r>
          </a:p>
          <a:p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зернистості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бувають</a:t>
            </a:r>
            <a:r>
              <a:rPr lang="ru-RU" sz="2400" dirty="0"/>
              <a:t> </a:t>
            </a:r>
            <a:r>
              <a:rPr lang="ru-RU" sz="2400" dirty="0" err="1"/>
              <a:t>дрібнозернисті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грубозернисті</a:t>
            </a:r>
            <a:r>
              <a:rPr lang="ru-RU" sz="2400" dirty="0"/>
              <a:t>. </a:t>
            </a:r>
            <a:r>
              <a:rPr lang="ru-RU" sz="2400" dirty="0" err="1"/>
              <a:t>Зернисті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не </a:t>
            </a:r>
            <a:r>
              <a:rPr lang="ru-RU" sz="2400" dirty="0" err="1"/>
              <a:t>слід</a:t>
            </a:r>
            <a:r>
              <a:rPr lang="ru-RU" sz="2400" dirty="0"/>
              <a:t> </a:t>
            </a:r>
            <a:r>
              <a:rPr lang="ru-RU" sz="2400" dirty="0" err="1"/>
              <a:t>плутати</a:t>
            </a:r>
            <a:r>
              <a:rPr lang="ru-RU" sz="2400" dirty="0"/>
              <a:t> з </a:t>
            </a:r>
            <a:r>
              <a:rPr lang="ru-RU" sz="2400" dirty="0" err="1"/>
              <a:t>надзвичайно</a:t>
            </a:r>
            <a:r>
              <a:rPr lang="ru-RU" sz="2400" dirty="0"/>
              <a:t> схожими на них </a:t>
            </a:r>
            <a:r>
              <a:rPr lang="ru-RU" sz="2400" dirty="0" err="1"/>
              <a:t>гіаліновими</a:t>
            </a:r>
            <a:r>
              <a:rPr lang="ru-RU" sz="2400" dirty="0"/>
              <a:t> </a:t>
            </a:r>
            <a:r>
              <a:rPr lang="ru-RU" sz="2400" dirty="0" err="1"/>
              <a:t>циліндрами</a:t>
            </a:r>
            <a:r>
              <a:rPr lang="ru-RU" sz="2400" dirty="0"/>
              <a:t>, </a:t>
            </a:r>
            <a:r>
              <a:rPr lang="ru-RU" sz="2400" dirty="0" err="1"/>
              <a:t>покритими</a:t>
            </a:r>
            <a:r>
              <a:rPr lang="ru-RU" sz="2400" dirty="0"/>
              <a:t> </a:t>
            </a:r>
            <a:r>
              <a:rPr lang="ru-RU" sz="2400" dirty="0" err="1"/>
              <a:t>аморфними</a:t>
            </a:r>
            <a:r>
              <a:rPr lang="ru-RU" sz="2400" dirty="0"/>
              <a:t> уратами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мікрококами</a:t>
            </a:r>
            <a:r>
              <a:rPr lang="ru-RU" sz="2400" dirty="0"/>
              <a:t>. </a:t>
            </a:r>
            <a:r>
              <a:rPr lang="ru-RU" sz="2400" dirty="0" err="1"/>
              <a:t>Зернисті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відрізняються</a:t>
            </a:r>
            <a:r>
              <a:rPr lang="ru-RU" sz="2400" dirty="0"/>
              <a:t> </a:t>
            </a:r>
            <a:r>
              <a:rPr lang="ru-RU" sz="2400" dirty="0" err="1"/>
              <a:t>суцільною</a:t>
            </a:r>
            <a:r>
              <a:rPr lang="ru-RU" sz="2400" dirty="0"/>
              <a:t> </a:t>
            </a:r>
            <a:r>
              <a:rPr lang="ru-RU" sz="2400" dirty="0" err="1"/>
              <a:t>зернистістю</a:t>
            </a:r>
            <a:r>
              <a:rPr lang="ru-RU" sz="2400" dirty="0"/>
              <a:t> в той час як </a:t>
            </a:r>
            <a:r>
              <a:rPr lang="ru-RU" sz="2400" dirty="0" err="1"/>
              <a:t>зазначені</a:t>
            </a:r>
            <a:r>
              <a:rPr lang="ru-RU" sz="2400" dirty="0"/>
              <a:t> </a:t>
            </a:r>
            <a:r>
              <a:rPr lang="ru-RU" sz="2400" dirty="0" err="1"/>
              <a:t>гіалінові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прозорі</a:t>
            </a:r>
            <a:r>
              <a:rPr lang="ru-RU" sz="2400" dirty="0"/>
              <a:t> </a:t>
            </a:r>
            <a:r>
              <a:rPr lang="ru-RU" sz="2400" dirty="0" err="1"/>
              <a:t>проміжки</a:t>
            </a:r>
            <a:r>
              <a:rPr lang="ru-RU" sz="2400" dirty="0"/>
              <a:t>, вони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довші</a:t>
            </a:r>
            <a:r>
              <a:rPr lang="ru-RU" sz="2400" dirty="0"/>
              <a:t> та </a:t>
            </a:r>
            <a:r>
              <a:rPr lang="ru-RU" sz="2400" dirty="0" err="1"/>
              <a:t>світліші</a:t>
            </a:r>
            <a:r>
              <a:rPr lang="ru-RU" sz="2400" dirty="0"/>
              <a:t> </a:t>
            </a:r>
            <a:r>
              <a:rPr lang="ru-RU" sz="2400" dirty="0" err="1"/>
              <a:t>зернистих</a:t>
            </a:r>
            <a:r>
              <a:rPr lang="ru-RU" sz="2400" dirty="0"/>
              <a:t>. </a:t>
            </a:r>
            <a:r>
              <a:rPr lang="ru-RU" sz="2400" dirty="0" err="1"/>
              <a:t>Крім</a:t>
            </a:r>
            <a:r>
              <a:rPr lang="ru-RU" sz="2400" dirty="0"/>
              <a:t> </a:t>
            </a:r>
            <a:r>
              <a:rPr lang="ru-RU" sz="2400" dirty="0" err="1"/>
              <a:t>цього</a:t>
            </a:r>
            <a:r>
              <a:rPr lang="ru-RU" sz="2400" dirty="0"/>
              <a:t>, при </a:t>
            </a:r>
            <a:r>
              <a:rPr lang="ru-RU" sz="2400" dirty="0" err="1"/>
              <a:t>нагріванні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при </a:t>
            </a:r>
            <a:r>
              <a:rPr lang="ru-RU" sz="2400" dirty="0" err="1"/>
              <a:t>додаванні</a:t>
            </a:r>
            <a:r>
              <a:rPr lang="ru-RU" sz="2400" dirty="0"/>
              <a:t> до препарату </a:t>
            </a:r>
            <a:r>
              <a:rPr lang="ru-RU" sz="2400" dirty="0" err="1"/>
              <a:t>одній</a:t>
            </a:r>
            <a:r>
              <a:rPr lang="ru-RU" sz="2400" dirty="0"/>
              <a:t> </a:t>
            </a:r>
            <a:r>
              <a:rPr lang="ru-RU" sz="2400" dirty="0" err="1"/>
              <a:t>краплі</a:t>
            </a:r>
            <a:r>
              <a:rPr lang="ru-RU" sz="2400" dirty="0"/>
              <a:t> 10% </a:t>
            </a:r>
            <a:r>
              <a:rPr lang="ru-RU" sz="2400" dirty="0" err="1"/>
              <a:t>розчину</a:t>
            </a:r>
            <a:r>
              <a:rPr lang="ru-RU" sz="2400" dirty="0"/>
              <a:t> </a:t>
            </a:r>
            <a:r>
              <a:rPr lang="ru-RU" sz="2400" dirty="0" err="1"/>
              <a:t>оцтової</a:t>
            </a:r>
            <a:r>
              <a:rPr lang="ru-RU" sz="2400" dirty="0"/>
              <a:t> </a:t>
            </a:r>
            <a:r>
              <a:rPr lang="ru-RU" sz="2400" dirty="0" err="1"/>
              <a:t>кислоти</a:t>
            </a:r>
            <a:r>
              <a:rPr lang="ru-RU" sz="2400" dirty="0"/>
              <a:t> </a:t>
            </a:r>
            <a:r>
              <a:rPr lang="ru-RU" sz="2400" dirty="0" err="1"/>
              <a:t>урати</a:t>
            </a:r>
            <a:r>
              <a:rPr lang="ru-RU" sz="2400" dirty="0"/>
              <a:t> </a:t>
            </a:r>
            <a:r>
              <a:rPr lang="ru-RU" sz="2400" dirty="0" err="1"/>
              <a:t>розчиняються</a:t>
            </a:r>
            <a:r>
              <a:rPr lang="ru-RU" sz="2400" dirty="0"/>
              <a:t> і </a:t>
            </a:r>
            <a:r>
              <a:rPr lang="ru-RU" sz="2400" dirty="0" err="1"/>
              <a:t>викристалізовується</a:t>
            </a:r>
            <a:r>
              <a:rPr lang="ru-RU" sz="2400" dirty="0"/>
              <a:t> </a:t>
            </a:r>
            <a:r>
              <a:rPr lang="ru-RU" sz="2400" dirty="0" err="1"/>
              <a:t>сечова</a:t>
            </a:r>
            <a:r>
              <a:rPr lang="ru-RU" sz="2400" dirty="0"/>
              <a:t> кислота. </a:t>
            </a:r>
            <a:r>
              <a:rPr lang="ru-RU" sz="2400" dirty="0" err="1"/>
              <a:t>Зернисті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розчиняються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міцної</a:t>
            </a:r>
            <a:r>
              <a:rPr lang="ru-RU" sz="2400" dirty="0"/>
              <a:t> </a:t>
            </a:r>
            <a:r>
              <a:rPr lang="ru-RU" sz="2400" dirty="0" err="1"/>
              <a:t>азотної</a:t>
            </a:r>
            <a:r>
              <a:rPr lang="ru-RU" sz="2400" dirty="0"/>
              <a:t> </a:t>
            </a:r>
            <a:r>
              <a:rPr lang="ru-RU" sz="2400" dirty="0" err="1"/>
              <a:t>кислоти</a:t>
            </a:r>
            <a:r>
              <a:rPr lang="ru-RU" sz="2400" dirty="0"/>
              <a:t>, яка абсолютно не </a:t>
            </a:r>
            <a:r>
              <a:rPr lang="ru-RU" sz="2400" dirty="0" err="1"/>
              <a:t>діє</a:t>
            </a:r>
            <a:r>
              <a:rPr lang="ru-RU" sz="2400" dirty="0"/>
              <a:t> на </a:t>
            </a:r>
            <a:r>
              <a:rPr lang="ru-RU" sz="2400" dirty="0" err="1"/>
              <a:t>циліндри</a:t>
            </a:r>
            <a:r>
              <a:rPr lang="ru-RU" sz="2400" dirty="0"/>
              <a:t>, </a:t>
            </a:r>
            <a:r>
              <a:rPr lang="ru-RU" sz="2400" dirty="0" err="1"/>
              <a:t>покриті</a:t>
            </a:r>
            <a:r>
              <a:rPr lang="ru-RU" sz="2400" dirty="0"/>
              <a:t> </a:t>
            </a:r>
            <a:r>
              <a:rPr lang="ru-RU" sz="2400" dirty="0" err="1"/>
              <a:t>мікрококами</a:t>
            </a:r>
            <a:r>
              <a:rPr lang="ru-RU" sz="2400" dirty="0"/>
              <a:t>.</a:t>
            </a:r>
          </a:p>
          <a:p>
            <a:r>
              <a:rPr lang="ru-RU" sz="2400" b="1" dirty="0" err="1"/>
              <a:t>Захворювання</a:t>
            </a:r>
            <a:r>
              <a:rPr lang="ru-RU" sz="2400" dirty="0"/>
              <a:t>: </a:t>
            </a:r>
            <a:r>
              <a:rPr lang="ru-RU" sz="2400" dirty="0" err="1"/>
              <a:t>нефротичний</a:t>
            </a:r>
            <a:r>
              <a:rPr lang="ru-RU" sz="2400" dirty="0"/>
              <a:t> синдром, </a:t>
            </a:r>
            <a:r>
              <a:rPr lang="ru-RU" sz="2400" dirty="0" err="1"/>
              <a:t>пієлонефрит</a:t>
            </a:r>
            <a:r>
              <a:rPr lang="ru-RU" sz="2400" dirty="0"/>
              <a:t>, </a:t>
            </a:r>
            <a:r>
              <a:rPr lang="ru-RU" sz="2400" dirty="0" err="1"/>
              <a:t>ураження</a:t>
            </a:r>
            <a:r>
              <a:rPr lang="ru-RU" sz="2400" dirty="0"/>
              <a:t> </a:t>
            </a:r>
            <a:r>
              <a:rPr lang="ru-RU" sz="2400" dirty="0" err="1"/>
              <a:t>канальців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609600" y="131916"/>
            <a:ext cx="162306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000000"/>
                </a:solidFill>
                <a:latin typeface="DM Sans Bold"/>
              </a:rPr>
              <a:t>Сечові циліндри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19D5CC-8CC6-5829-8E32-D16D46C1322F}"/>
              </a:ext>
            </a:extLst>
          </p:cNvPr>
          <p:cNvSpPr txBox="1"/>
          <p:nvPr/>
        </p:nvSpPr>
        <p:spPr>
          <a:xfrm>
            <a:off x="516082" y="1714500"/>
            <a:ext cx="163449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Кров'яні</a:t>
            </a:r>
            <a:r>
              <a:rPr lang="ru-RU" sz="2400" b="1" dirty="0"/>
              <a:t> </a:t>
            </a:r>
            <a:r>
              <a:rPr lang="ru-RU" sz="2400" b="1" dirty="0" err="1"/>
              <a:t>циліндри</a:t>
            </a:r>
            <a:r>
              <a:rPr lang="ru-RU" sz="2400" b="1" dirty="0"/>
              <a:t>. </a:t>
            </a:r>
            <a:r>
              <a:rPr lang="ru-RU" sz="2400" dirty="0" err="1"/>
              <a:t>Складаються</a:t>
            </a:r>
            <a:r>
              <a:rPr lang="ru-RU" sz="2400" dirty="0"/>
              <a:t> з </a:t>
            </a:r>
            <a:r>
              <a:rPr lang="ru-RU" sz="2400" dirty="0" err="1"/>
              <a:t>червоних</a:t>
            </a:r>
            <a:r>
              <a:rPr lang="ru-RU" sz="2400" dirty="0"/>
              <a:t> </a:t>
            </a:r>
            <a:r>
              <a:rPr lang="ru-RU" sz="2400" dirty="0" err="1"/>
              <a:t>кров'яних</a:t>
            </a:r>
            <a:r>
              <a:rPr lang="ru-RU" sz="2400" dirty="0"/>
              <a:t> </a:t>
            </a:r>
            <a:r>
              <a:rPr lang="ru-RU" sz="2400" dirty="0" err="1"/>
              <a:t>тілець</a:t>
            </a:r>
            <a:r>
              <a:rPr lang="ru-RU" sz="2400" dirty="0"/>
              <a:t>, </a:t>
            </a:r>
            <a:r>
              <a:rPr lang="ru-RU" sz="2400" dirty="0" err="1"/>
              <a:t>змінених</a:t>
            </a:r>
            <a:r>
              <a:rPr lang="ru-RU" sz="2400" dirty="0"/>
              <a:t> в </a:t>
            </a:r>
            <a:r>
              <a:rPr lang="ru-RU" sz="2400" dirty="0" err="1"/>
              <a:t>залежності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часу </a:t>
            </a:r>
            <a:r>
              <a:rPr lang="ru-RU" sz="2400" dirty="0" err="1"/>
              <a:t>крововиливу</a:t>
            </a:r>
            <a:r>
              <a:rPr lang="ru-RU" sz="2400" dirty="0"/>
              <a:t>. При </a:t>
            </a:r>
            <a:r>
              <a:rPr lang="ru-RU" sz="2400" dirty="0" err="1"/>
              <a:t>свіжому</a:t>
            </a:r>
            <a:r>
              <a:rPr lang="ru-RU" sz="2400" dirty="0"/>
              <a:t> </a:t>
            </a:r>
            <a:r>
              <a:rPr lang="ru-RU" sz="2400" dirty="0" err="1"/>
              <a:t>крововиливі</a:t>
            </a:r>
            <a:r>
              <a:rPr lang="ru-RU" sz="2400" dirty="0"/>
              <a:t> </a:t>
            </a:r>
            <a:r>
              <a:rPr lang="ru-RU" sz="2400" dirty="0" err="1"/>
              <a:t>еритроцити</a:t>
            </a:r>
            <a:r>
              <a:rPr lang="ru-RU" sz="2400" dirty="0"/>
              <a:t> мало </a:t>
            </a:r>
            <a:r>
              <a:rPr lang="ru-RU" sz="2400" dirty="0" err="1"/>
              <a:t>змінені</a:t>
            </a:r>
            <a:r>
              <a:rPr lang="ru-RU" sz="2400" dirty="0"/>
              <a:t>, а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жовто-червоного</a:t>
            </a:r>
            <a:r>
              <a:rPr lang="ru-RU" sz="2400" dirty="0"/>
              <a:t> </a:t>
            </a:r>
            <a:r>
              <a:rPr lang="ru-RU" sz="2400" dirty="0" err="1"/>
              <a:t>кольору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ж вони є продуктом </a:t>
            </a:r>
            <a:r>
              <a:rPr lang="ru-RU" sz="2400" dirty="0" err="1"/>
              <a:t>давнього</a:t>
            </a:r>
            <a:r>
              <a:rPr lang="ru-RU" sz="2400" dirty="0"/>
              <a:t> </a:t>
            </a:r>
            <a:r>
              <a:rPr lang="ru-RU" sz="2400" dirty="0" err="1"/>
              <a:t>крововиливу</a:t>
            </a:r>
            <a:r>
              <a:rPr lang="ru-RU" sz="2400" dirty="0"/>
              <a:t>, то </a:t>
            </a:r>
            <a:r>
              <a:rPr lang="ru-RU" sz="2400" dirty="0" err="1"/>
              <a:t>барвник</a:t>
            </a:r>
            <a:r>
              <a:rPr lang="ru-RU" sz="2400" dirty="0"/>
              <a:t> </a:t>
            </a:r>
            <a:r>
              <a:rPr lang="ru-RU" sz="2400" dirty="0" err="1"/>
              <a:t>вилужується</a:t>
            </a:r>
            <a:r>
              <a:rPr lang="ru-RU" sz="2400" dirty="0"/>
              <a:t> і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стають</a:t>
            </a:r>
            <a:r>
              <a:rPr lang="ru-RU" sz="2400" dirty="0"/>
              <a:t> </a:t>
            </a:r>
            <a:r>
              <a:rPr lang="ru-RU" sz="2400" dirty="0" err="1"/>
              <a:t>майже</a:t>
            </a:r>
            <a:r>
              <a:rPr lang="ru-RU" sz="2400" dirty="0"/>
              <a:t> </a:t>
            </a:r>
            <a:r>
              <a:rPr lang="ru-RU" sz="2400" dirty="0" err="1"/>
              <a:t>безбарвними</a:t>
            </a:r>
            <a:r>
              <a:rPr lang="ru-RU" sz="2400" dirty="0"/>
              <a:t>, </a:t>
            </a:r>
            <a:r>
              <a:rPr lang="ru-RU" sz="2400" dirty="0" err="1"/>
              <a:t>утворюючись</a:t>
            </a:r>
            <a:r>
              <a:rPr lang="ru-RU" sz="2400" dirty="0"/>
              <a:t> з </a:t>
            </a:r>
            <a:r>
              <a:rPr lang="ru-RU" sz="2400" dirty="0" err="1"/>
              <a:t>тіней</a:t>
            </a:r>
            <a:r>
              <a:rPr lang="ru-RU" sz="2400" dirty="0"/>
              <a:t> </a:t>
            </a:r>
            <a:r>
              <a:rPr lang="ru-RU" sz="2400" dirty="0" err="1"/>
              <a:t>червоних</a:t>
            </a:r>
            <a:r>
              <a:rPr lang="ru-RU" sz="2400" dirty="0"/>
              <a:t> </a:t>
            </a:r>
            <a:r>
              <a:rPr lang="ru-RU" sz="2400" dirty="0" err="1"/>
              <a:t>кров'яних</a:t>
            </a:r>
            <a:r>
              <a:rPr lang="ru-RU" sz="2400" dirty="0"/>
              <a:t> </a:t>
            </a:r>
            <a:r>
              <a:rPr lang="ru-RU" sz="2400" dirty="0" err="1"/>
              <a:t>тілець</a:t>
            </a:r>
            <a:r>
              <a:rPr lang="ru-RU" sz="2400" dirty="0"/>
              <a:t>. </a:t>
            </a:r>
            <a:r>
              <a:rPr lang="ru-RU" sz="2400" dirty="0" err="1"/>
              <a:t>Кров'яні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утворюються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згорнутого</a:t>
            </a:r>
            <a:r>
              <a:rPr lang="ru-RU" sz="2400" dirty="0"/>
              <a:t> </a:t>
            </a:r>
            <a:r>
              <a:rPr lang="ru-RU" sz="2400" dirty="0" err="1"/>
              <a:t>барвника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і </a:t>
            </a:r>
            <a:r>
              <a:rPr lang="ru-RU" sz="2400" dirty="0" err="1"/>
              <a:t>виділяються</a:t>
            </a:r>
            <a:r>
              <a:rPr lang="ru-RU" sz="2400" dirty="0"/>
              <a:t> з сечею. </a:t>
            </a:r>
            <a:r>
              <a:rPr lang="ru-RU" sz="2400" dirty="0" err="1"/>
              <a:t>Кров'яні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служать</a:t>
            </a:r>
            <a:r>
              <a:rPr lang="ru-RU" sz="2400" dirty="0"/>
              <a:t> </a:t>
            </a:r>
            <a:r>
              <a:rPr lang="ru-RU" sz="2400" dirty="0" err="1"/>
              <a:t>ознакою</a:t>
            </a:r>
            <a:r>
              <a:rPr lang="ru-RU" sz="2400" dirty="0"/>
              <a:t> </a:t>
            </a:r>
            <a:r>
              <a:rPr lang="ru-RU" sz="2400" dirty="0" err="1"/>
              <a:t>запалення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, </a:t>
            </a:r>
            <a:r>
              <a:rPr lang="ru-RU" sz="2400" dirty="0" err="1"/>
              <a:t>зустрічаються</a:t>
            </a:r>
            <a:r>
              <a:rPr lang="ru-RU" sz="2400" dirty="0"/>
              <a:t> </a:t>
            </a:r>
            <a:r>
              <a:rPr lang="ru-RU" sz="2400" dirty="0" err="1"/>
              <a:t>нерідко</a:t>
            </a:r>
            <a:r>
              <a:rPr lang="ru-RU" sz="2400" dirty="0"/>
              <a:t> при скарлатинозному </a:t>
            </a:r>
            <a:r>
              <a:rPr lang="ru-RU" sz="2400" dirty="0" err="1"/>
              <a:t>нефриті</a:t>
            </a:r>
            <a:r>
              <a:rPr lang="ru-RU" sz="2400" dirty="0"/>
              <a:t>, </a:t>
            </a:r>
            <a:r>
              <a:rPr lang="ru-RU" sz="2400" dirty="0" err="1"/>
              <a:t>гломерулонефриті</a:t>
            </a:r>
            <a:r>
              <a:rPr lang="ru-RU" sz="2400" dirty="0"/>
              <a:t>, </a:t>
            </a:r>
            <a:r>
              <a:rPr lang="ru-RU" sz="2400" dirty="0" err="1"/>
              <a:t>інфаркті</a:t>
            </a:r>
            <a:r>
              <a:rPr lang="ru-RU" sz="2400" dirty="0"/>
              <a:t> </a:t>
            </a:r>
            <a:r>
              <a:rPr lang="ru-RU" sz="2400" dirty="0" err="1"/>
              <a:t>ниркової</a:t>
            </a:r>
            <a:r>
              <a:rPr lang="ru-RU" sz="2400" dirty="0"/>
              <a:t> вени і т.д.</a:t>
            </a:r>
          </a:p>
          <a:p>
            <a:endParaRPr lang="ru-RU" sz="2400" dirty="0"/>
          </a:p>
          <a:p>
            <a:r>
              <a:rPr lang="ru-RU" sz="2400" b="1" dirty="0" err="1"/>
              <a:t>Пігментні</a:t>
            </a:r>
            <a:r>
              <a:rPr lang="ru-RU" sz="2400" b="1" dirty="0"/>
              <a:t> </a:t>
            </a:r>
            <a:r>
              <a:rPr lang="ru-RU" sz="2400" b="1" dirty="0" err="1"/>
              <a:t>циліндри</a:t>
            </a:r>
            <a:r>
              <a:rPr lang="ru-RU" sz="2400" b="1" dirty="0"/>
              <a:t>. </a:t>
            </a:r>
            <a:r>
              <a:rPr lang="ru-RU" sz="2400" dirty="0" err="1"/>
              <a:t>Утворюються</a:t>
            </a:r>
            <a:r>
              <a:rPr lang="ru-RU" sz="2400" dirty="0"/>
              <a:t> при </a:t>
            </a:r>
            <a:r>
              <a:rPr lang="ru-RU" sz="2400" dirty="0" err="1"/>
              <a:t>нирковому</a:t>
            </a:r>
            <a:r>
              <a:rPr lang="ru-RU" sz="2400" dirty="0"/>
              <a:t> </a:t>
            </a:r>
            <a:r>
              <a:rPr lang="ru-RU" sz="2400" dirty="0" err="1"/>
              <a:t>крововиливі</a:t>
            </a:r>
            <a:r>
              <a:rPr lang="ru-RU" sz="2400" dirty="0"/>
              <a:t> </a:t>
            </a:r>
            <a:r>
              <a:rPr lang="ru-RU" sz="2400" dirty="0" err="1"/>
              <a:t>давнішого</a:t>
            </a:r>
            <a:r>
              <a:rPr lang="ru-RU" sz="2400" dirty="0"/>
              <a:t> </a:t>
            </a:r>
            <a:r>
              <a:rPr lang="ru-RU" sz="2400" dirty="0" err="1"/>
              <a:t>походження</a:t>
            </a:r>
            <a:r>
              <a:rPr lang="ru-RU" sz="2400" dirty="0"/>
              <a:t>, коли, </a:t>
            </a:r>
            <a:r>
              <a:rPr lang="ru-RU" sz="2400" dirty="0" err="1"/>
              <a:t>вилужуючись</a:t>
            </a:r>
            <a:r>
              <a:rPr lang="ru-RU" sz="2400" dirty="0"/>
              <a:t>, </a:t>
            </a:r>
            <a:r>
              <a:rPr lang="ru-RU" sz="2400" dirty="0" err="1"/>
              <a:t>розпадаються</a:t>
            </a:r>
            <a:r>
              <a:rPr lang="ru-RU" sz="2400" dirty="0"/>
              <a:t> </a:t>
            </a:r>
            <a:r>
              <a:rPr lang="ru-RU" sz="2400" dirty="0" err="1"/>
              <a:t>еритроцити</a:t>
            </a:r>
            <a:r>
              <a:rPr lang="ru-RU" sz="2400" dirty="0"/>
              <a:t> і </a:t>
            </a:r>
            <a:r>
              <a:rPr lang="ru-RU" sz="2400" dirty="0" err="1"/>
              <a:t>барвник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</a:t>
            </a:r>
            <a:r>
              <a:rPr lang="ru-RU" sz="2400" dirty="0" err="1"/>
              <a:t>приймає</a:t>
            </a:r>
            <a:r>
              <a:rPr lang="ru-RU" sz="2400" dirty="0"/>
              <a:t> </a:t>
            </a:r>
            <a:r>
              <a:rPr lang="ru-RU" sz="2400" dirty="0" err="1"/>
              <a:t>бурий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жовто-бурий</a:t>
            </a:r>
            <a:r>
              <a:rPr lang="ru-RU" sz="2400" dirty="0"/>
              <a:t> </a:t>
            </a:r>
            <a:r>
              <a:rPr lang="ru-RU" sz="2400" dirty="0" err="1"/>
              <a:t>колір</a:t>
            </a:r>
            <a:r>
              <a:rPr lang="ru-RU" sz="2400" dirty="0"/>
              <a:t>. </a:t>
            </a:r>
            <a:r>
              <a:rPr lang="ru-RU" sz="2400" dirty="0" err="1"/>
              <a:t>Крім</a:t>
            </a:r>
            <a:r>
              <a:rPr lang="ru-RU" sz="2400" dirty="0"/>
              <a:t> </a:t>
            </a:r>
            <a:r>
              <a:rPr lang="ru-RU" sz="2400" dirty="0" err="1"/>
              <a:t>барвника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, в </a:t>
            </a:r>
            <a:r>
              <a:rPr lang="ru-RU" sz="2400" dirty="0" err="1"/>
              <a:t>утворенні</a:t>
            </a:r>
            <a:r>
              <a:rPr lang="ru-RU" sz="2400" dirty="0"/>
              <a:t> </a:t>
            </a:r>
            <a:r>
              <a:rPr lang="ru-RU" sz="2400" dirty="0" err="1"/>
              <a:t>пігментних</a:t>
            </a:r>
            <a:r>
              <a:rPr lang="ru-RU" sz="2400" dirty="0"/>
              <a:t> </a:t>
            </a:r>
            <a:r>
              <a:rPr lang="ru-RU" sz="2400" dirty="0" err="1"/>
              <a:t>циліндрів</a:t>
            </a:r>
            <a:r>
              <a:rPr lang="ru-RU" sz="2400" dirty="0"/>
              <a:t> </a:t>
            </a:r>
            <a:r>
              <a:rPr lang="ru-RU" sz="2400" dirty="0" err="1"/>
              <a:t>беруть</a:t>
            </a:r>
            <a:r>
              <a:rPr lang="ru-RU" sz="2400" dirty="0"/>
              <a:t> участь і </a:t>
            </a:r>
            <a:r>
              <a:rPr lang="ru-RU" sz="2400" dirty="0" err="1"/>
              <a:t>фарбувальні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(</a:t>
            </a:r>
            <a:r>
              <a:rPr lang="ru-RU" sz="2400" dirty="0" err="1"/>
              <a:t>меланін</a:t>
            </a:r>
            <a:r>
              <a:rPr lang="ru-RU" sz="2400" dirty="0"/>
              <a:t>, </a:t>
            </a:r>
            <a:r>
              <a:rPr lang="ru-RU" sz="2400" dirty="0" err="1"/>
              <a:t>індиго</a:t>
            </a:r>
            <a:r>
              <a:rPr lang="ru-RU" sz="2400" dirty="0"/>
              <a:t>). </a:t>
            </a:r>
            <a:r>
              <a:rPr lang="ru-RU" sz="2400" dirty="0" err="1"/>
              <a:t>Пігментні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</a:t>
            </a:r>
            <a:r>
              <a:rPr lang="ru-RU" sz="2400" dirty="0" err="1"/>
              <a:t>зустрічаються</a:t>
            </a:r>
            <a:r>
              <a:rPr lang="ru-RU" sz="2400" dirty="0"/>
              <a:t> при </a:t>
            </a:r>
            <a:r>
              <a:rPr lang="ru-RU" sz="2400" dirty="0" err="1"/>
              <a:t>гемоглобінурії</a:t>
            </a:r>
            <a:r>
              <a:rPr lang="ru-RU" sz="2400" dirty="0"/>
              <a:t>, при </a:t>
            </a:r>
            <a:r>
              <a:rPr lang="ru-RU" sz="2400" dirty="0" err="1"/>
              <a:t>ниркових</a:t>
            </a:r>
            <a:r>
              <a:rPr lang="ru-RU" sz="2400" dirty="0"/>
              <a:t> саркомах. </a:t>
            </a:r>
          </a:p>
          <a:p>
            <a:endParaRPr lang="ru-RU" sz="2400" dirty="0"/>
          </a:p>
          <a:p>
            <a:r>
              <a:rPr lang="ru-RU" sz="2400" b="1" dirty="0" err="1"/>
              <a:t>Восковидні</a:t>
            </a:r>
            <a:r>
              <a:rPr lang="ru-RU" sz="2400" b="1" dirty="0"/>
              <a:t> </a:t>
            </a:r>
            <a:r>
              <a:rPr lang="ru-RU" sz="2400" b="1" dirty="0" err="1"/>
              <a:t>циліндри</a:t>
            </a:r>
            <a:r>
              <a:rPr lang="ru-RU" sz="2400" b="1" dirty="0"/>
              <a:t>. </a:t>
            </a:r>
            <a:r>
              <a:rPr lang="ru-RU" sz="2400" dirty="0" err="1"/>
              <a:t>Представляють</a:t>
            </a:r>
            <a:r>
              <a:rPr lang="ru-RU" sz="2400" dirty="0"/>
              <a:t> собою </a:t>
            </a:r>
            <a:r>
              <a:rPr lang="ru-RU" sz="2400" dirty="0" err="1"/>
              <a:t>різко</a:t>
            </a:r>
            <a:r>
              <a:rPr lang="ru-RU" sz="2400" dirty="0"/>
              <a:t> </a:t>
            </a:r>
            <a:r>
              <a:rPr lang="ru-RU" sz="2400" dirty="0" err="1"/>
              <a:t>окреслені</a:t>
            </a:r>
            <a:r>
              <a:rPr lang="ru-RU" sz="2400" dirty="0"/>
              <a:t> </a:t>
            </a:r>
            <a:r>
              <a:rPr lang="ru-RU" sz="2400" dirty="0" err="1"/>
              <a:t>хвилястозвивисті</a:t>
            </a:r>
            <a:r>
              <a:rPr lang="ru-RU" sz="2400" dirty="0"/>
              <a:t> </a:t>
            </a:r>
            <a:r>
              <a:rPr lang="ru-RU" sz="2400" dirty="0" err="1"/>
              <a:t>жовтуватого</a:t>
            </a:r>
            <a:r>
              <a:rPr lang="ru-RU" sz="2400" dirty="0"/>
              <a:t> </a:t>
            </a:r>
            <a:r>
              <a:rPr lang="ru-RU" sz="2400" dirty="0" err="1"/>
              <a:t>кольору</a:t>
            </a:r>
            <a:r>
              <a:rPr lang="ru-RU" sz="2400" dirty="0"/>
              <a:t> з сильною </a:t>
            </a:r>
            <a:r>
              <a:rPr lang="ru-RU" sz="2400" dirty="0" err="1"/>
              <a:t>променезаломлюваністю</a:t>
            </a:r>
            <a:r>
              <a:rPr lang="ru-RU" sz="2400" dirty="0"/>
              <a:t> </a:t>
            </a:r>
            <a:r>
              <a:rPr lang="ru-RU" sz="2400" dirty="0" err="1"/>
              <a:t>однорідні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. Вони </a:t>
            </a:r>
            <a:r>
              <a:rPr lang="ru-RU" sz="2400" dirty="0" err="1"/>
              <a:t>бувають</a:t>
            </a:r>
            <a:r>
              <a:rPr lang="ru-RU" sz="2400" dirty="0"/>
              <a:t> </a:t>
            </a:r>
            <a:r>
              <a:rPr lang="ru-RU" sz="2400" dirty="0" err="1"/>
              <a:t>довгі</a:t>
            </a:r>
            <a:r>
              <a:rPr lang="ru-RU" sz="2400" dirty="0"/>
              <a:t> і </a:t>
            </a:r>
            <a:r>
              <a:rPr lang="ru-RU" sz="2400" dirty="0" err="1"/>
              <a:t>широкі</a:t>
            </a:r>
            <a:r>
              <a:rPr lang="ru-RU" sz="2400" dirty="0"/>
              <a:t>, з перетяжками. </a:t>
            </a:r>
            <a:r>
              <a:rPr lang="ru-RU" sz="2400" dirty="0" err="1"/>
              <a:t>Зустрічаються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короткі</a:t>
            </a:r>
            <a:r>
              <a:rPr lang="ru-RU" sz="2400" dirty="0"/>
              <a:t>, </a:t>
            </a:r>
            <a:r>
              <a:rPr lang="ru-RU" sz="2400" dirty="0" err="1"/>
              <a:t>широкі</a:t>
            </a:r>
            <a:r>
              <a:rPr lang="ru-RU" sz="2400" dirty="0"/>
              <a:t>. </a:t>
            </a:r>
            <a:r>
              <a:rPr lang="ru-RU" sz="2400" dirty="0" err="1"/>
              <a:t>Восковидні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, на </a:t>
            </a:r>
            <a:r>
              <a:rPr lang="ru-RU" sz="2400" dirty="0" err="1"/>
              <a:t>противагу</a:t>
            </a:r>
            <a:r>
              <a:rPr lang="ru-RU" sz="2400" dirty="0"/>
              <a:t> </a:t>
            </a:r>
            <a:r>
              <a:rPr lang="ru-RU" sz="2400" dirty="0" err="1"/>
              <a:t>гіалінових</a:t>
            </a:r>
            <a:r>
              <a:rPr lang="ru-RU" sz="2400" dirty="0"/>
              <a:t>,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стійкі</a:t>
            </a:r>
            <a:r>
              <a:rPr lang="ru-RU" sz="2400" dirty="0"/>
              <a:t> в кислому та </a:t>
            </a:r>
            <a:r>
              <a:rPr lang="ru-RU" sz="2400" dirty="0" err="1"/>
              <a:t>лужному</a:t>
            </a:r>
            <a:r>
              <a:rPr lang="ru-RU" sz="2400" dirty="0"/>
              <a:t> </a:t>
            </a:r>
            <a:r>
              <a:rPr lang="ru-RU" sz="2400" dirty="0" err="1"/>
              <a:t>середовищах</a:t>
            </a:r>
            <a:r>
              <a:rPr lang="ru-RU" sz="2400" dirty="0"/>
              <a:t>. </a:t>
            </a:r>
            <a:r>
              <a:rPr lang="ru-RU" sz="2400" dirty="0" err="1"/>
              <a:t>Восковидні</a:t>
            </a:r>
            <a:r>
              <a:rPr lang="ru-RU" sz="2400" dirty="0"/>
              <a:t> </a:t>
            </a:r>
            <a:r>
              <a:rPr lang="ru-RU" sz="2400" dirty="0" err="1"/>
              <a:t>циліндри</a:t>
            </a:r>
            <a:r>
              <a:rPr lang="ru-RU" sz="2400" dirty="0"/>
              <a:t> добре </a:t>
            </a:r>
            <a:r>
              <a:rPr lang="ru-RU" sz="2400" dirty="0" err="1"/>
              <a:t>фарбуються</a:t>
            </a:r>
            <a:r>
              <a:rPr lang="ru-RU" sz="2400" dirty="0"/>
              <a:t> </a:t>
            </a:r>
            <a:r>
              <a:rPr lang="ru-RU" sz="2400" dirty="0" err="1"/>
              <a:t>метилфіолетовою</a:t>
            </a:r>
            <a:r>
              <a:rPr lang="ru-RU" sz="2400" dirty="0"/>
              <a:t> </a:t>
            </a:r>
            <a:r>
              <a:rPr lang="ru-RU" sz="2400" dirty="0" err="1"/>
              <a:t>фарбою</a:t>
            </a:r>
            <a:r>
              <a:rPr lang="ru-RU" sz="2400" dirty="0"/>
              <a:t>. </a:t>
            </a:r>
            <a:r>
              <a:rPr lang="ru-RU" sz="2400" dirty="0" err="1"/>
              <a:t>Поява</a:t>
            </a:r>
            <a:r>
              <a:rPr lang="ru-RU" sz="2400" dirty="0"/>
              <a:t> </a:t>
            </a:r>
            <a:r>
              <a:rPr lang="ru-RU" sz="2400" dirty="0" err="1"/>
              <a:t>воскоподібних</a:t>
            </a:r>
            <a:r>
              <a:rPr lang="ru-RU" sz="2400" dirty="0"/>
              <a:t> </a:t>
            </a:r>
            <a:r>
              <a:rPr lang="ru-RU" sz="2400" dirty="0" err="1"/>
              <a:t>циліндрів</a:t>
            </a:r>
            <a:r>
              <a:rPr lang="ru-RU" sz="2400" dirty="0"/>
              <a:t> у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вказує</a:t>
            </a:r>
            <a:r>
              <a:rPr lang="ru-RU" sz="2400" dirty="0"/>
              <a:t> на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важкий</a:t>
            </a:r>
            <a:r>
              <a:rPr lang="ru-RU" sz="2400" dirty="0"/>
              <a:t> </a:t>
            </a:r>
            <a:r>
              <a:rPr lang="ru-RU" sz="2400" dirty="0" err="1"/>
              <a:t>перебіг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 Вони </a:t>
            </a:r>
            <a:r>
              <a:rPr lang="ru-RU" sz="2400" dirty="0" err="1"/>
              <a:t>бувають</a:t>
            </a:r>
            <a:r>
              <a:rPr lang="ru-RU" sz="2400" dirty="0"/>
              <a:t> при </a:t>
            </a:r>
            <a:r>
              <a:rPr lang="ru-RU" sz="2400" dirty="0" err="1"/>
              <a:t>важких</a:t>
            </a:r>
            <a:r>
              <a:rPr lang="ru-RU" sz="2400" dirty="0"/>
              <a:t> </a:t>
            </a:r>
            <a:r>
              <a:rPr lang="ru-RU" sz="2400" dirty="0" err="1"/>
              <a:t>хронічних</a:t>
            </a:r>
            <a:r>
              <a:rPr lang="ru-RU" sz="2400" dirty="0"/>
              <a:t> нефритах, при </a:t>
            </a:r>
            <a:r>
              <a:rPr lang="ru-RU" sz="2400" dirty="0" err="1"/>
              <a:t>зморщеній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амілоїдній</a:t>
            </a:r>
            <a:r>
              <a:rPr lang="ru-RU" sz="2400" dirty="0"/>
              <a:t> </a:t>
            </a:r>
            <a:r>
              <a:rPr lang="ru-RU" sz="2400" dirty="0" err="1"/>
              <a:t>нирці</a:t>
            </a:r>
            <a:r>
              <a:rPr lang="ru-RU" sz="2400" dirty="0"/>
              <a:t>, при </a:t>
            </a:r>
            <a:r>
              <a:rPr lang="ru-RU" sz="2400" dirty="0" err="1"/>
              <a:t>отруєнні</a:t>
            </a:r>
            <a:r>
              <a:rPr lang="ru-RU" sz="2400" dirty="0"/>
              <a:t> </a:t>
            </a:r>
            <a:r>
              <a:rPr lang="ru-RU" sz="2400" dirty="0" err="1"/>
              <a:t>мінеральними</a:t>
            </a:r>
            <a:r>
              <a:rPr lang="ru-RU" sz="2400" dirty="0"/>
              <a:t> кислотами. </a:t>
            </a:r>
          </a:p>
          <a:p>
            <a:r>
              <a:rPr lang="ru-RU" sz="2400" b="1" dirty="0" err="1"/>
              <a:t>Жирові</a:t>
            </a:r>
            <a:r>
              <a:rPr lang="ru-RU" sz="2400" b="1" dirty="0"/>
              <a:t> </a:t>
            </a:r>
            <a:r>
              <a:rPr lang="ru-RU" sz="2400" b="1" dirty="0" err="1"/>
              <a:t>циліндри</a:t>
            </a:r>
            <a:r>
              <a:rPr lang="ru-RU" sz="2400" b="1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вигляд</a:t>
            </a:r>
            <a:r>
              <a:rPr lang="ru-RU" sz="2400" dirty="0"/>
              <a:t> трубок, </a:t>
            </a:r>
            <a:r>
              <a:rPr lang="ru-RU" sz="2400" dirty="0" err="1"/>
              <a:t>покритих</a:t>
            </a:r>
            <a:r>
              <a:rPr lang="ru-RU" sz="2400" dirty="0"/>
              <a:t> </a:t>
            </a:r>
            <a:r>
              <a:rPr lang="ru-RU" sz="2400" dirty="0" err="1"/>
              <a:t>крапельками</a:t>
            </a:r>
            <a:r>
              <a:rPr lang="ru-RU" sz="2400" dirty="0"/>
              <a:t> жиру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голкоподібними</a:t>
            </a:r>
            <a:r>
              <a:rPr lang="ru-RU" sz="2400" dirty="0"/>
              <a:t> </a:t>
            </a:r>
            <a:r>
              <a:rPr lang="ru-RU" sz="2400" dirty="0" err="1"/>
              <a:t>кристалами</a:t>
            </a:r>
            <a:r>
              <a:rPr lang="ru-RU" sz="2400" dirty="0"/>
              <a:t> </a:t>
            </a:r>
            <a:r>
              <a:rPr lang="ru-RU" sz="2400" dirty="0" err="1"/>
              <a:t>жирових</a:t>
            </a:r>
            <a:r>
              <a:rPr lang="ru-RU" sz="2400" dirty="0"/>
              <a:t> кислот. </a:t>
            </a:r>
            <a:r>
              <a:rPr lang="ru-RU" sz="2400" dirty="0" err="1"/>
              <a:t>Зустрічаються</a:t>
            </a:r>
            <a:r>
              <a:rPr lang="ru-RU" sz="2400" dirty="0"/>
              <a:t> в </a:t>
            </a:r>
            <a:r>
              <a:rPr lang="ru-RU" sz="2400" dirty="0" err="1"/>
              <a:t>осаді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 при </a:t>
            </a:r>
            <a:r>
              <a:rPr lang="ru-RU" sz="2400" dirty="0" err="1"/>
              <a:t>запальних</a:t>
            </a:r>
            <a:r>
              <a:rPr lang="ru-RU" sz="2400" dirty="0"/>
              <a:t> </a:t>
            </a:r>
            <a:r>
              <a:rPr lang="ru-RU" sz="2400" dirty="0" err="1"/>
              <a:t>процесах</a:t>
            </a:r>
            <a:r>
              <a:rPr lang="ru-RU" sz="2400" dirty="0"/>
              <a:t> з </a:t>
            </a:r>
            <a:r>
              <a:rPr lang="ru-RU" sz="2400" dirty="0" err="1"/>
              <a:t>жировим</a:t>
            </a:r>
            <a:r>
              <a:rPr lang="ru-RU" sz="2400" dirty="0"/>
              <a:t> </a:t>
            </a:r>
            <a:r>
              <a:rPr lang="ru-RU" sz="2400" dirty="0" err="1"/>
              <a:t>переродженням</a:t>
            </a:r>
            <a:r>
              <a:rPr lang="ru-RU" sz="2400" dirty="0"/>
              <a:t> </a:t>
            </a:r>
            <a:r>
              <a:rPr lang="ru-RU" sz="2400" dirty="0" err="1"/>
              <a:t>ниркової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, </a:t>
            </a:r>
            <a:r>
              <a:rPr lang="ru-RU" sz="2400" dirty="0" err="1"/>
              <a:t>наприклад</a:t>
            </a:r>
            <a:r>
              <a:rPr lang="ru-RU" sz="2400" dirty="0"/>
              <a:t>, при </a:t>
            </a:r>
            <a:r>
              <a:rPr lang="ru-RU" sz="2400" dirty="0" err="1"/>
              <a:t>паренхіматозному</a:t>
            </a:r>
            <a:r>
              <a:rPr lang="ru-RU" sz="2400" dirty="0"/>
              <a:t>, жировому </a:t>
            </a:r>
            <a:r>
              <a:rPr lang="ru-RU" sz="2400" dirty="0" err="1"/>
              <a:t>нефриті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0774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194878">
            <a:off x="-1299255" y="-3855503"/>
            <a:ext cx="14212134" cy="14034482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1008">
            <a:off x="1143000" y="2402679"/>
            <a:ext cx="162306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E657A19-5582-B9A4-C992-0B6C76665976}"/>
              </a:ext>
            </a:extLst>
          </p:cNvPr>
          <p:cNvSpPr txBox="1"/>
          <p:nvPr/>
        </p:nvSpPr>
        <p:spPr>
          <a:xfrm>
            <a:off x="1371600" y="647700"/>
            <a:ext cx="1554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/>
              <a:t>Визначення мікроорганізмів в сечі</a:t>
            </a:r>
            <a:endParaRPr lang="ru-RU" sz="5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3B9244-3DEB-CE20-32E1-026E3E3D3BB1}"/>
              </a:ext>
            </a:extLst>
          </p:cNvPr>
          <p:cNvSpPr txBox="1"/>
          <p:nvPr/>
        </p:nvSpPr>
        <p:spPr>
          <a:xfrm>
            <a:off x="685800" y="2781300"/>
            <a:ext cx="17068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/>
              <a:t>Бактеріурія</a:t>
            </a:r>
            <a:r>
              <a:rPr lang="uk-UA" sz="2400" dirty="0"/>
              <a:t> – кількість 50 000 в 1 мл може вказувати на активний запальний процес. </a:t>
            </a:r>
          </a:p>
          <a:p>
            <a:r>
              <a:rPr lang="ru-RU" sz="2400" dirty="0" err="1"/>
              <a:t>Сарцини</a:t>
            </a:r>
            <a:r>
              <a:rPr lang="ru-RU" sz="2400" dirty="0"/>
              <a:t> </a:t>
            </a:r>
            <a:r>
              <a:rPr lang="ru-RU" sz="2400" dirty="0" err="1"/>
              <a:t>сечові</a:t>
            </a:r>
            <a:r>
              <a:rPr lang="ru-RU" sz="2400" dirty="0"/>
              <a:t> (</a:t>
            </a:r>
            <a:r>
              <a:rPr lang="en-US" sz="2400" dirty="0" err="1"/>
              <a:t>Sarcina</a:t>
            </a:r>
            <a:r>
              <a:rPr lang="en-US" sz="2400" dirty="0"/>
              <a:t> </a:t>
            </a:r>
            <a:r>
              <a:rPr lang="en-US" sz="2400" dirty="0" err="1"/>
              <a:t>urinae</a:t>
            </a:r>
            <a:r>
              <a:rPr lang="en-US" sz="2400" dirty="0"/>
              <a:t>) </a:t>
            </a:r>
            <a:r>
              <a:rPr lang="ru-RU" sz="2400" dirty="0" err="1"/>
              <a:t>зустрічаються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в </a:t>
            </a:r>
            <a:r>
              <a:rPr lang="ru-RU" sz="2400" dirty="0" err="1"/>
              <a:t>лужній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, легко </a:t>
            </a:r>
            <a:r>
              <a:rPr lang="ru-RU" sz="2400" dirty="0" err="1"/>
              <a:t>впізнаються</a:t>
            </a:r>
            <a:r>
              <a:rPr lang="ru-RU" sz="2400" dirty="0"/>
              <a:t> </a:t>
            </a:r>
            <a:r>
              <a:rPr lang="ru-RU" sz="2400" dirty="0" err="1"/>
              <a:t>завдяки</a:t>
            </a:r>
            <a:r>
              <a:rPr lang="ru-RU" sz="2400" dirty="0"/>
              <a:t> </a:t>
            </a:r>
            <a:r>
              <a:rPr lang="ru-RU" sz="2400" dirty="0" err="1"/>
              <a:t>характерній</a:t>
            </a:r>
            <a:r>
              <a:rPr lang="ru-RU" sz="2400" dirty="0"/>
              <a:t> </a:t>
            </a:r>
            <a:r>
              <a:rPr lang="ru-RU" sz="2400" dirty="0" err="1"/>
              <a:t>формі</a:t>
            </a:r>
            <a:r>
              <a:rPr lang="ru-RU" sz="2400" dirty="0"/>
              <a:t>: коки, </a:t>
            </a:r>
            <a:r>
              <a:rPr lang="ru-RU" sz="2400" dirty="0" err="1"/>
              <a:t>складені</a:t>
            </a:r>
            <a:r>
              <a:rPr lang="ru-RU" sz="2400" dirty="0"/>
              <a:t> у </a:t>
            </a:r>
            <a:r>
              <a:rPr lang="ru-RU" sz="2400" dirty="0" err="1"/>
              <a:t>вигляді</a:t>
            </a:r>
            <a:r>
              <a:rPr lang="ru-RU" sz="2400" dirty="0"/>
              <a:t> </a:t>
            </a:r>
            <a:r>
              <a:rPr lang="ru-RU" sz="2400" dirty="0" err="1"/>
              <a:t>товарних</a:t>
            </a:r>
            <a:r>
              <a:rPr lang="ru-RU" sz="2400" dirty="0"/>
              <a:t> </a:t>
            </a:r>
            <a:r>
              <a:rPr lang="ru-RU" sz="2400" dirty="0" err="1"/>
              <a:t>тюків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Стрептокок</a:t>
            </a:r>
            <a:r>
              <a:rPr lang="ru-RU" sz="2400" dirty="0"/>
              <a:t> </a:t>
            </a:r>
            <a:r>
              <a:rPr lang="ru-RU" sz="2400" dirty="0" err="1"/>
              <a:t>сечовий</a:t>
            </a:r>
            <a:r>
              <a:rPr lang="ru-RU" sz="2400" dirty="0"/>
              <a:t> (</a:t>
            </a:r>
            <a:r>
              <a:rPr lang="en-US" sz="2400" dirty="0"/>
              <a:t>Streptococcus </a:t>
            </a:r>
            <a:r>
              <a:rPr lang="en-US" sz="2400" dirty="0" err="1"/>
              <a:t>urinae</a:t>
            </a:r>
            <a:r>
              <a:rPr lang="en-US" sz="2400" dirty="0"/>
              <a:t>), </a:t>
            </a:r>
            <a:r>
              <a:rPr lang="ru-RU" sz="2400" dirty="0" err="1"/>
              <a:t>великі</a:t>
            </a:r>
            <a:r>
              <a:rPr lang="ru-RU" sz="2400" dirty="0"/>
              <a:t> </a:t>
            </a:r>
            <a:r>
              <a:rPr lang="ru-RU" sz="2400" dirty="0" err="1"/>
              <a:t>диплококи</a:t>
            </a:r>
            <a:r>
              <a:rPr lang="ru-RU" sz="2400" dirty="0"/>
              <a:t>, </a:t>
            </a:r>
            <a:r>
              <a:rPr lang="ru-RU" sz="2400" dirty="0" err="1"/>
              <a:t>розташовані</a:t>
            </a:r>
            <a:r>
              <a:rPr lang="ru-RU" sz="2400" dirty="0"/>
              <a:t> </a:t>
            </a:r>
            <a:r>
              <a:rPr lang="ru-RU" sz="2400" dirty="0" err="1"/>
              <a:t>ланцюжком</a:t>
            </a:r>
            <a:r>
              <a:rPr lang="ru-RU" sz="2400" dirty="0"/>
              <a:t>;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з'являється</a:t>
            </a:r>
            <a:r>
              <a:rPr lang="ru-RU" sz="2400" dirty="0"/>
              <a:t> в </a:t>
            </a:r>
            <a:r>
              <a:rPr lang="ru-RU" sz="2400" dirty="0" err="1"/>
              <a:t>лужній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.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бактерії</a:t>
            </a:r>
            <a:r>
              <a:rPr lang="ru-RU" sz="2400" dirty="0"/>
              <a:t> є </a:t>
            </a:r>
            <a:r>
              <a:rPr lang="ru-RU" sz="2400" dirty="0" err="1"/>
              <a:t>сапрофітами</a:t>
            </a:r>
            <a:r>
              <a:rPr lang="ru-RU" sz="2400" dirty="0"/>
              <a:t>. </a:t>
            </a:r>
          </a:p>
          <a:p>
            <a:r>
              <a:rPr lang="ru-RU" sz="2400" dirty="0"/>
              <a:t>З </a:t>
            </a:r>
            <a:r>
              <a:rPr lang="ru-RU" sz="2400" dirty="0" err="1"/>
              <a:t>хвороботворних</a:t>
            </a:r>
            <a:r>
              <a:rPr lang="ru-RU" sz="2400" dirty="0"/>
              <a:t> </a:t>
            </a:r>
            <a:r>
              <a:rPr lang="ru-RU" sz="2400" dirty="0" err="1"/>
              <a:t>бактерій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знаходять</a:t>
            </a:r>
            <a:r>
              <a:rPr lang="ru-RU" sz="2400" dirty="0"/>
              <a:t> в </a:t>
            </a:r>
            <a:r>
              <a:rPr lang="ru-RU" sz="2400" dirty="0" err="1"/>
              <a:t>сечі</a:t>
            </a:r>
            <a:r>
              <a:rPr lang="ru-RU" sz="2400" dirty="0"/>
              <a:t>, </a:t>
            </a:r>
            <a:r>
              <a:rPr lang="ru-RU" sz="2400" dirty="0" err="1"/>
              <a:t>серйозне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туберкульозні</a:t>
            </a:r>
            <a:r>
              <a:rPr lang="ru-RU" sz="2400" dirty="0"/>
              <a:t> </a:t>
            </a:r>
            <a:r>
              <a:rPr lang="ru-RU" sz="2400" dirty="0" err="1"/>
              <a:t>бацили</a:t>
            </a:r>
            <a:r>
              <a:rPr lang="ru-RU" sz="2400" dirty="0"/>
              <a:t> Коха і </a:t>
            </a:r>
            <a:r>
              <a:rPr lang="ru-RU" sz="2400" dirty="0" err="1"/>
              <a:t>гонококи</a:t>
            </a:r>
            <a:r>
              <a:rPr lang="ru-RU" sz="2400" dirty="0"/>
              <a:t> </a:t>
            </a:r>
            <a:r>
              <a:rPr lang="ru-RU" sz="2400" dirty="0" err="1"/>
              <a:t>Нейссера</a:t>
            </a:r>
            <a:r>
              <a:rPr lang="ru-RU" sz="2400" dirty="0"/>
              <a:t>. </a:t>
            </a:r>
            <a:r>
              <a:rPr lang="ru-RU" sz="2400" dirty="0" err="1"/>
              <a:t>Крім</a:t>
            </a:r>
            <a:r>
              <a:rPr lang="ru-RU" sz="2400" dirty="0"/>
              <a:t> них, у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кишкова</a:t>
            </a:r>
            <a:r>
              <a:rPr lang="ru-RU" sz="2400" dirty="0"/>
              <a:t> </a:t>
            </a:r>
            <a:r>
              <a:rPr lang="ru-RU" sz="2400" dirty="0" err="1"/>
              <a:t>паличка</a:t>
            </a:r>
            <a:r>
              <a:rPr lang="ru-RU" sz="2400" dirty="0"/>
              <a:t>, </a:t>
            </a:r>
            <a:r>
              <a:rPr lang="ru-RU" sz="2400" dirty="0" err="1"/>
              <a:t>синьогнійна</a:t>
            </a:r>
            <a:r>
              <a:rPr lang="ru-RU" sz="2400" dirty="0"/>
              <a:t> </a:t>
            </a:r>
            <a:r>
              <a:rPr lang="ru-RU" sz="2400" dirty="0" err="1"/>
              <a:t>паличка</a:t>
            </a:r>
            <a:r>
              <a:rPr lang="ru-RU" sz="2400" dirty="0"/>
              <a:t>, тифозна </a:t>
            </a:r>
            <a:r>
              <a:rPr lang="ru-RU" sz="2400" dirty="0" err="1"/>
              <a:t>паличка</a:t>
            </a:r>
            <a:r>
              <a:rPr lang="ru-RU" sz="2400" dirty="0"/>
              <a:t> і </a:t>
            </a:r>
            <a:r>
              <a:rPr lang="ru-RU" sz="2400" dirty="0" err="1"/>
              <a:t>різні</a:t>
            </a:r>
            <a:r>
              <a:rPr lang="ru-RU" sz="2400" dirty="0"/>
              <a:t> </a:t>
            </a:r>
            <a:r>
              <a:rPr lang="ru-RU" sz="2400" dirty="0" err="1"/>
              <a:t>гноєтворні</a:t>
            </a:r>
            <a:r>
              <a:rPr lang="ru-RU" sz="2400" dirty="0"/>
              <a:t> </a:t>
            </a:r>
            <a:r>
              <a:rPr lang="ru-RU" sz="2400" dirty="0" err="1"/>
              <a:t>бактерії</a:t>
            </a:r>
            <a:r>
              <a:rPr lang="ru-RU" sz="2400" dirty="0"/>
              <a:t>: </a:t>
            </a:r>
            <a:r>
              <a:rPr lang="ru-RU" sz="2400" dirty="0" err="1"/>
              <a:t>стрептокок</a:t>
            </a:r>
            <a:r>
              <a:rPr lang="ru-RU" sz="2400" dirty="0"/>
              <a:t> (</a:t>
            </a:r>
            <a:r>
              <a:rPr lang="en-US" sz="2400" dirty="0"/>
              <a:t>Streptococcus pyogenes), </a:t>
            </a:r>
            <a:r>
              <a:rPr lang="ru-RU" sz="2400" dirty="0" err="1"/>
              <a:t>стафілокок</a:t>
            </a:r>
            <a:r>
              <a:rPr lang="ru-RU" sz="2400" dirty="0"/>
              <a:t> (</a:t>
            </a:r>
            <a:r>
              <a:rPr lang="en-US" sz="2400" dirty="0"/>
              <a:t>Staphylococcus pyogenes aureus) </a:t>
            </a:r>
            <a:r>
              <a:rPr lang="ru-RU" sz="2400" dirty="0"/>
              <a:t>та </a:t>
            </a:r>
            <a:r>
              <a:rPr lang="ru-RU" sz="2400" dirty="0" err="1"/>
              <a:t>ін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Гонококи</a:t>
            </a:r>
            <a:r>
              <a:rPr lang="ru-RU" sz="2400" dirty="0"/>
              <a:t>. </a:t>
            </a:r>
            <a:r>
              <a:rPr lang="ru-RU" sz="2400" dirty="0" err="1"/>
              <a:t>Перебувають</a:t>
            </a:r>
            <a:r>
              <a:rPr lang="ru-RU" sz="2400" dirty="0"/>
              <a:t> у </a:t>
            </a:r>
            <a:r>
              <a:rPr lang="ru-RU" sz="2400" dirty="0" err="1"/>
              <a:t>гнійному</a:t>
            </a:r>
            <a:r>
              <a:rPr lang="ru-RU" sz="2400" dirty="0"/>
              <a:t> </a:t>
            </a:r>
            <a:r>
              <a:rPr lang="ru-RU" sz="2400" dirty="0" err="1"/>
              <a:t>осаді</a:t>
            </a:r>
            <a:r>
              <a:rPr lang="ru-RU" sz="2400" dirty="0"/>
              <a:t> </a:t>
            </a:r>
            <a:r>
              <a:rPr lang="ru-RU" sz="2400" dirty="0" err="1"/>
              <a:t>сечі</a:t>
            </a:r>
            <a:r>
              <a:rPr lang="ru-RU" sz="2400" dirty="0"/>
              <a:t>.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вигляд</a:t>
            </a:r>
            <a:r>
              <a:rPr lang="ru-RU" sz="2400" dirty="0"/>
              <a:t> </a:t>
            </a:r>
            <a:r>
              <a:rPr lang="ru-RU" sz="2400" dirty="0" err="1"/>
              <a:t>кавового</a:t>
            </a:r>
            <a:r>
              <a:rPr lang="ru-RU" sz="2400" dirty="0"/>
              <a:t> бобу, </a:t>
            </a:r>
            <a:r>
              <a:rPr lang="ru-RU" sz="2400" dirty="0" err="1"/>
              <a:t>розташовуються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попарно, </a:t>
            </a:r>
            <a:r>
              <a:rPr lang="ru-RU" sz="2400" dirty="0" err="1"/>
              <a:t>увігнутою</a:t>
            </a:r>
            <a:r>
              <a:rPr lang="ru-RU" sz="2400" dirty="0"/>
              <a:t> </a:t>
            </a:r>
            <a:r>
              <a:rPr lang="ru-RU" sz="2400" dirty="0" err="1"/>
              <a:t>частиною</a:t>
            </a:r>
            <a:r>
              <a:rPr lang="ru-RU" sz="2400" dirty="0"/>
              <a:t> </a:t>
            </a:r>
            <a:r>
              <a:rPr lang="ru-RU" sz="2400" dirty="0" err="1"/>
              <a:t>всередину</a:t>
            </a:r>
            <a:r>
              <a:rPr lang="ru-RU" sz="2400" dirty="0"/>
              <a:t>. </a:t>
            </a:r>
            <a:r>
              <a:rPr lang="ru-RU" sz="2400" dirty="0" err="1"/>
              <a:t>Крім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, характерною </a:t>
            </a:r>
            <a:r>
              <a:rPr lang="ru-RU" sz="2400" dirty="0" err="1"/>
              <a:t>особливістю</a:t>
            </a:r>
            <a:r>
              <a:rPr lang="ru-RU" sz="2400" dirty="0"/>
              <a:t> </a:t>
            </a:r>
            <a:r>
              <a:rPr lang="ru-RU" sz="2400" dirty="0" err="1"/>
              <a:t>гонококів</a:t>
            </a:r>
            <a:r>
              <a:rPr lang="ru-RU" sz="2400" dirty="0"/>
              <a:t> є </a:t>
            </a:r>
            <a:r>
              <a:rPr lang="ru-RU" sz="2400" dirty="0" err="1"/>
              <a:t>ще</a:t>
            </a:r>
            <a:r>
              <a:rPr lang="ru-RU" sz="2400" dirty="0"/>
              <a:t> й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внутрішньоклітинне</a:t>
            </a:r>
            <a:r>
              <a:rPr lang="ru-RU" sz="2400" dirty="0"/>
              <a:t> </a:t>
            </a:r>
            <a:r>
              <a:rPr lang="ru-RU" sz="2400" dirty="0" err="1"/>
              <a:t>розташування</a:t>
            </a:r>
            <a:r>
              <a:rPr lang="ru-RU" sz="2400" dirty="0"/>
              <a:t>. Вони </a:t>
            </a:r>
            <a:r>
              <a:rPr lang="ru-RU" sz="2400" dirty="0" err="1"/>
              <a:t>розташовуються</a:t>
            </a:r>
            <a:r>
              <a:rPr lang="ru-RU" sz="2400" dirty="0"/>
              <a:t> </a:t>
            </a:r>
            <a:r>
              <a:rPr lang="ru-RU" sz="2400" dirty="0" err="1"/>
              <a:t>всередині</a:t>
            </a:r>
            <a:r>
              <a:rPr lang="ru-RU" sz="2400" dirty="0"/>
              <a:t> </a:t>
            </a:r>
            <a:r>
              <a:rPr lang="ru-RU" sz="2400" dirty="0" err="1"/>
              <a:t>лейкоцитів</a:t>
            </a:r>
            <a:r>
              <a:rPr lang="ru-RU" sz="2400" dirty="0"/>
              <a:t>, </a:t>
            </a:r>
            <a:r>
              <a:rPr lang="ru-RU" sz="2400" dirty="0" err="1"/>
              <a:t>ніби</a:t>
            </a:r>
            <a:r>
              <a:rPr lang="ru-RU" sz="2400" dirty="0"/>
              <a:t> </a:t>
            </a:r>
            <a:r>
              <a:rPr lang="ru-RU" sz="2400" dirty="0" err="1"/>
              <a:t>роєм</a:t>
            </a:r>
            <a:r>
              <a:rPr lang="ru-RU" sz="2400" dirty="0"/>
              <a:t>, і </a:t>
            </a:r>
            <a:r>
              <a:rPr lang="ru-RU" sz="2400" dirty="0" err="1"/>
              <a:t>ніколи</a:t>
            </a:r>
            <a:r>
              <a:rPr lang="ru-RU" sz="2400" dirty="0"/>
              <a:t> не </a:t>
            </a:r>
            <a:r>
              <a:rPr lang="ru-RU" sz="2400" dirty="0" err="1"/>
              <a:t>розміщуються</a:t>
            </a:r>
            <a:r>
              <a:rPr lang="ru-RU" sz="2400" dirty="0"/>
              <a:t> у </a:t>
            </a:r>
            <a:r>
              <a:rPr lang="ru-RU" sz="2400" dirty="0" err="1"/>
              <a:t>вигляді</a:t>
            </a:r>
            <a:r>
              <a:rPr lang="ru-RU" sz="2400" dirty="0"/>
              <a:t> </a:t>
            </a:r>
            <a:r>
              <a:rPr lang="ru-RU" sz="2400" dirty="0" err="1"/>
              <a:t>ланцюжка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Дріжджові</a:t>
            </a:r>
            <a:r>
              <a:rPr lang="ru-RU" sz="2400" dirty="0"/>
              <a:t> грибки (</a:t>
            </a:r>
            <a:r>
              <a:rPr lang="en-US" sz="2400" dirty="0"/>
              <a:t>Saccharomyces) </a:t>
            </a:r>
            <a:r>
              <a:rPr lang="ru-RU" sz="2400" dirty="0" err="1"/>
              <a:t>нерідко</a:t>
            </a:r>
            <a:r>
              <a:rPr lang="ru-RU" sz="2400" dirty="0"/>
              <a:t> </a:t>
            </a:r>
            <a:r>
              <a:rPr lang="ru-RU" sz="2400" dirty="0" err="1"/>
              <a:t>з'являються</a:t>
            </a:r>
            <a:r>
              <a:rPr lang="ru-RU" sz="2400" dirty="0"/>
              <a:t> в </a:t>
            </a:r>
            <a:r>
              <a:rPr lang="ru-RU" sz="2400" dirty="0" err="1"/>
              <a:t>сечі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 на </a:t>
            </a:r>
            <a:r>
              <a:rPr lang="ru-RU" sz="2400" dirty="0" err="1"/>
              <a:t>діабет</a:t>
            </a:r>
            <a:r>
              <a:rPr lang="ru-RU" sz="2400" dirty="0"/>
              <a:t> у </a:t>
            </a:r>
            <a:r>
              <a:rPr lang="ru-RU" sz="2400" dirty="0" err="1"/>
              <a:t>вигляді</a:t>
            </a:r>
            <a:r>
              <a:rPr lang="ru-RU" sz="2400" dirty="0"/>
              <a:t> маленьких </a:t>
            </a:r>
            <a:r>
              <a:rPr lang="ru-RU" sz="2400" dirty="0" err="1"/>
              <a:t>круглих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овальної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блискучих</a:t>
            </a:r>
            <a:r>
              <a:rPr lang="ru-RU" sz="2400" dirty="0"/>
              <a:t> </a:t>
            </a:r>
            <a:r>
              <a:rPr lang="ru-RU" sz="2400" dirty="0" err="1"/>
              <a:t>безядерних</a:t>
            </a:r>
            <a:r>
              <a:rPr lang="ru-RU" sz="2400" dirty="0"/>
              <a:t> </a:t>
            </a:r>
            <a:r>
              <a:rPr lang="ru-RU" sz="2400" dirty="0" err="1"/>
              <a:t>утворень</a:t>
            </a:r>
            <a:r>
              <a:rPr lang="ru-RU" sz="2400" dirty="0"/>
              <a:t>, </a:t>
            </a:r>
            <a:r>
              <a:rPr lang="ru-RU" sz="2400" dirty="0" err="1"/>
              <a:t>розташованих</a:t>
            </a:r>
            <a:r>
              <a:rPr lang="ru-RU" sz="2400" dirty="0"/>
              <a:t> </a:t>
            </a:r>
            <a:r>
              <a:rPr lang="ru-RU" sz="2400" dirty="0" err="1"/>
              <a:t>окремо</a:t>
            </a:r>
            <a:r>
              <a:rPr lang="ru-RU" sz="2400" dirty="0"/>
              <a:t>, </a:t>
            </a:r>
            <a:r>
              <a:rPr lang="ru-RU" sz="2400" dirty="0" err="1"/>
              <a:t>групами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ланцюжками</a:t>
            </a:r>
            <a:r>
              <a:rPr lang="ru-RU" sz="2400" dirty="0"/>
              <a:t>. На </a:t>
            </a:r>
            <a:r>
              <a:rPr lang="ru-RU" sz="2400" dirty="0" err="1"/>
              <a:t>окремих</a:t>
            </a:r>
            <a:r>
              <a:rPr lang="ru-RU" sz="2400" dirty="0"/>
              <a:t> </a:t>
            </a:r>
            <a:r>
              <a:rPr lang="ru-RU" sz="2400" dirty="0" err="1"/>
              <a:t>клітинах</a:t>
            </a:r>
            <a:r>
              <a:rPr lang="ru-RU" sz="2400" dirty="0"/>
              <a:t> </a:t>
            </a:r>
            <a:r>
              <a:rPr lang="ru-RU" sz="2400" dirty="0" err="1"/>
              <a:t>дріжджового</a:t>
            </a:r>
            <a:r>
              <a:rPr lang="ru-RU" sz="2400" dirty="0"/>
              <a:t> грибка </a:t>
            </a:r>
            <a:r>
              <a:rPr lang="ru-RU" sz="2400" dirty="0" err="1"/>
              <a:t>утворюється</a:t>
            </a:r>
            <a:r>
              <a:rPr lang="ru-RU" sz="2400" dirty="0"/>
              <a:t> нова </a:t>
            </a:r>
            <a:r>
              <a:rPr lang="ru-RU" sz="2400" dirty="0" err="1"/>
              <a:t>клітина</a:t>
            </a:r>
            <a:r>
              <a:rPr lang="ru-RU" sz="2400" dirty="0"/>
              <a:t> шляхом </a:t>
            </a:r>
            <a:r>
              <a:rPr lang="ru-RU" sz="2400" dirty="0" err="1"/>
              <a:t>брунькування</a:t>
            </a:r>
            <a:r>
              <a:rPr lang="ru-RU" sz="2400" dirty="0"/>
              <a:t>. </a:t>
            </a:r>
          </a:p>
          <a:p>
            <a:r>
              <a:rPr lang="ru-RU" sz="2400" dirty="0"/>
              <a:t>Для </a:t>
            </a:r>
            <a:r>
              <a:rPr lang="ru-RU" sz="2400" dirty="0" err="1"/>
              <a:t>відрізнення</a:t>
            </a:r>
            <a:r>
              <a:rPr lang="ru-RU" sz="2400" dirty="0"/>
              <a:t> грибка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кристалічних</a:t>
            </a:r>
            <a:r>
              <a:rPr lang="ru-RU" sz="2400" dirty="0"/>
              <a:t> </a:t>
            </a:r>
            <a:r>
              <a:rPr lang="ru-RU" sz="2400" dirty="0" err="1"/>
              <a:t>жирових</a:t>
            </a:r>
            <a:r>
              <a:rPr lang="ru-RU" sz="2400" dirty="0"/>
              <a:t> </a:t>
            </a:r>
            <a:r>
              <a:rPr lang="ru-RU" sz="2400" dirty="0" err="1"/>
              <a:t>утворень</a:t>
            </a:r>
            <a:r>
              <a:rPr lang="ru-RU" sz="2400" dirty="0"/>
              <a:t>, </a:t>
            </a:r>
            <a:r>
              <a:rPr lang="ru-RU" sz="2400" dirty="0" err="1"/>
              <a:t>іноді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химерної</a:t>
            </a:r>
            <a:r>
              <a:rPr lang="ru-RU" sz="2400" dirty="0"/>
              <a:t>, </a:t>
            </a:r>
            <a:r>
              <a:rPr lang="ru-RU" sz="2400" dirty="0" err="1"/>
              <a:t>своєрідної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, препарат </a:t>
            </a:r>
            <a:r>
              <a:rPr lang="ru-RU" sz="2400" dirty="0" err="1"/>
              <a:t>обробляють</a:t>
            </a:r>
            <a:r>
              <a:rPr lang="ru-RU" sz="2400" dirty="0"/>
              <a:t> 1-2 </a:t>
            </a:r>
            <a:r>
              <a:rPr lang="ru-RU" sz="2400" dirty="0" err="1"/>
              <a:t>краплями</a:t>
            </a:r>
            <a:r>
              <a:rPr lang="ru-RU" sz="2400" dirty="0"/>
              <a:t> алкоголю і </a:t>
            </a:r>
            <a:r>
              <a:rPr lang="ru-RU" sz="2400" dirty="0" err="1"/>
              <a:t>ефіру</a:t>
            </a:r>
            <a:r>
              <a:rPr lang="ru-RU" sz="2400" dirty="0"/>
              <a:t>,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чого</a:t>
            </a:r>
            <a:r>
              <a:rPr lang="ru-RU" sz="2400" dirty="0"/>
              <a:t> </a:t>
            </a:r>
            <a:r>
              <a:rPr lang="ru-RU" sz="2400" dirty="0" err="1"/>
              <a:t>жирові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розчиняються</a:t>
            </a:r>
            <a:r>
              <a:rPr lang="ru-RU" sz="2400" dirty="0"/>
              <a:t>. </a:t>
            </a:r>
            <a:r>
              <a:rPr lang="ru-RU" sz="2400" dirty="0" err="1"/>
              <a:t>Дуже</a:t>
            </a:r>
            <a:r>
              <a:rPr lang="ru-RU" sz="2400" dirty="0"/>
              <a:t> добре </a:t>
            </a:r>
            <a:r>
              <a:rPr lang="ru-RU" sz="2400" dirty="0" err="1"/>
              <a:t>розрізняється</a:t>
            </a:r>
            <a:r>
              <a:rPr lang="ru-RU" sz="2400" dirty="0"/>
              <a:t> </a:t>
            </a:r>
            <a:r>
              <a:rPr lang="ru-RU" sz="2400" dirty="0" err="1"/>
              <a:t>променистий</a:t>
            </a:r>
            <a:r>
              <a:rPr lang="ru-RU" sz="2400" dirty="0"/>
              <a:t> грибок при </a:t>
            </a:r>
            <a:r>
              <a:rPr lang="ru-RU" sz="2400" dirty="0" err="1"/>
              <a:t>забарвленні</a:t>
            </a:r>
            <a:r>
              <a:rPr lang="ru-RU" sz="2400" dirty="0"/>
              <a:t> за </a:t>
            </a:r>
            <a:r>
              <a:rPr lang="ru-RU" sz="2400" dirty="0" err="1"/>
              <a:t>Грамом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3934330">
            <a:off x="8735911" y="-5500518"/>
            <a:ext cx="12220904" cy="121903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5B89028-FE9F-3B2A-8612-D7880BE3CA01}"/>
              </a:ext>
            </a:extLst>
          </p:cNvPr>
          <p:cNvSpPr txBox="1"/>
          <p:nvPr/>
        </p:nvSpPr>
        <p:spPr>
          <a:xfrm>
            <a:off x="304800" y="342900"/>
            <a:ext cx="17221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/>
              <a:t>Визначення лейкоцитів у сечі</a:t>
            </a:r>
          </a:p>
          <a:p>
            <a:endParaRPr lang="uk-UA" sz="3600" b="1" dirty="0"/>
          </a:p>
          <a:p>
            <a:r>
              <a:rPr lang="ru-RU" sz="3600" dirty="0"/>
              <a:t>Нормальна сеча </a:t>
            </a:r>
            <a:r>
              <a:rPr lang="ru-RU" sz="3600" dirty="0" err="1"/>
              <a:t>зазвичай</a:t>
            </a:r>
            <a:r>
              <a:rPr lang="ru-RU" sz="3600" dirty="0"/>
              <a:t> </a:t>
            </a:r>
            <a:r>
              <a:rPr lang="ru-RU" sz="3600" dirty="0" err="1"/>
              <a:t>містить</a:t>
            </a:r>
            <a:r>
              <a:rPr lang="ru-RU" sz="3600" dirty="0"/>
              <a:t> </a:t>
            </a:r>
            <a:r>
              <a:rPr lang="ru-RU" sz="3600" dirty="0" err="1"/>
              <a:t>незначну</a:t>
            </a:r>
            <a:r>
              <a:rPr lang="ru-RU" sz="3600" dirty="0"/>
              <a:t> </a:t>
            </a:r>
            <a:r>
              <a:rPr lang="ru-RU" sz="3600" dirty="0" err="1"/>
              <a:t>кількість</a:t>
            </a:r>
            <a:r>
              <a:rPr lang="ru-RU" sz="3600" dirty="0"/>
              <a:t> </a:t>
            </a:r>
            <a:r>
              <a:rPr lang="ru-RU" sz="3600" dirty="0" err="1"/>
              <a:t>лейкоцитів</a:t>
            </a:r>
            <a:r>
              <a:rPr lang="ru-RU" sz="3600" dirty="0"/>
              <a:t>, </a:t>
            </a:r>
            <a:r>
              <a:rPr lang="ru-RU" sz="3600" dirty="0" err="1"/>
              <a:t>що</a:t>
            </a:r>
            <a:r>
              <a:rPr lang="ru-RU" sz="3600" dirty="0"/>
              <a:t> </a:t>
            </a:r>
            <a:r>
              <a:rPr lang="ru-RU" sz="3600" dirty="0" err="1"/>
              <a:t>зустрічаються</a:t>
            </a:r>
            <a:r>
              <a:rPr lang="ru-RU" sz="3600" dirty="0"/>
              <a:t> не в кожному </a:t>
            </a:r>
            <a:r>
              <a:rPr lang="ru-RU" sz="3600" dirty="0" err="1"/>
              <a:t>полі</a:t>
            </a:r>
            <a:r>
              <a:rPr lang="ru-RU" sz="3600" dirty="0"/>
              <a:t> </a:t>
            </a:r>
            <a:r>
              <a:rPr lang="ru-RU" sz="3600" dirty="0" err="1"/>
              <a:t>зору</a:t>
            </a:r>
            <a:r>
              <a:rPr lang="ru-RU" sz="3600" dirty="0"/>
              <a:t> </a:t>
            </a:r>
            <a:r>
              <a:rPr lang="ru-RU" sz="3600" dirty="0" err="1"/>
              <a:t>мікроскопа</a:t>
            </a:r>
            <a:r>
              <a:rPr lang="ru-RU" sz="3600" dirty="0"/>
              <a:t>. У </a:t>
            </a:r>
            <a:r>
              <a:rPr lang="ru-RU" sz="3600" dirty="0" err="1"/>
              <a:t>сечі</a:t>
            </a:r>
            <a:r>
              <a:rPr lang="ru-RU" sz="3600" dirty="0"/>
              <a:t> </a:t>
            </a:r>
            <a:r>
              <a:rPr lang="ru-RU" sz="3600" dirty="0" err="1"/>
              <a:t>жінок</a:t>
            </a:r>
            <a:r>
              <a:rPr lang="ru-RU" sz="3600" dirty="0"/>
              <a:t> </a:t>
            </a:r>
            <a:r>
              <a:rPr lang="ru-RU" sz="3600" dirty="0" err="1"/>
              <a:t>лейкоцитів</a:t>
            </a:r>
            <a:r>
              <a:rPr lang="ru-RU" sz="3600" dirty="0"/>
              <a:t> </a:t>
            </a:r>
            <a:r>
              <a:rPr lang="ru-RU" sz="3600" dirty="0" err="1"/>
              <a:t>буває</a:t>
            </a:r>
            <a:r>
              <a:rPr lang="ru-RU" sz="3600" dirty="0"/>
              <a:t> </a:t>
            </a:r>
            <a:r>
              <a:rPr lang="ru-RU" sz="3600" dirty="0" err="1"/>
              <a:t>більше</a:t>
            </a:r>
            <a:r>
              <a:rPr lang="ru-RU" sz="3600" dirty="0"/>
              <a:t> (0-6), </a:t>
            </a:r>
            <a:r>
              <a:rPr lang="ru-RU" sz="3600" dirty="0" err="1"/>
              <a:t>ніж</a:t>
            </a:r>
            <a:r>
              <a:rPr lang="ru-RU" sz="3600" dirty="0"/>
              <a:t> у </a:t>
            </a:r>
            <a:r>
              <a:rPr lang="ru-RU" sz="3600" dirty="0" err="1"/>
              <a:t>чоловіків</a:t>
            </a:r>
            <a:r>
              <a:rPr lang="ru-RU" sz="3600" dirty="0"/>
              <a:t> (0-3). Форма </a:t>
            </a:r>
            <a:r>
              <a:rPr lang="ru-RU" sz="3600" dirty="0" err="1"/>
              <a:t>їх</a:t>
            </a:r>
            <a:r>
              <a:rPr lang="ru-RU" sz="3600" dirty="0"/>
              <a:t> </a:t>
            </a:r>
            <a:r>
              <a:rPr lang="ru-RU" sz="3600" dirty="0" err="1"/>
              <a:t>залежить</a:t>
            </a:r>
            <a:r>
              <a:rPr lang="ru-RU" sz="3600" dirty="0"/>
              <a:t> </a:t>
            </a:r>
            <a:r>
              <a:rPr lang="ru-RU" sz="3600" dirty="0" err="1"/>
              <a:t>від</a:t>
            </a:r>
            <a:r>
              <a:rPr lang="ru-RU" sz="3600" dirty="0"/>
              <a:t> </a:t>
            </a:r>
            <a:r>
              <a:rPr lang="ru-RU" sz="3600" dirty="0" err="1"/>
              <a:t>реакції</a:t>
            </a:r>
            <a:r>
              <a:rPr lang="ru-RU" sz="3600" dirty="0"/>
              <a:t> </a:t>
            </a:r>
            <a:r>
              <a:rPr lang="ru-RU" sz="3600" dirty="0" err="1"/>
              <a:t>сечі</a:t>
            </a:r>
            <a:r>
              <a:rPr lang="ru-RU" sz="3600" dirty="0"/>
              <a:t>. У кислому </a:t>
            </a:r>
            <a:r>
              <a:rPr lang="ru-RU" sz="3600" dirty="0" err="1"/>
              <a:t>або</a:t>
            </a:r>
            <a:r>
              <a:rPr lang="ru-RU" sz="3600" dirty="0"/>
              <a:t> </a:t>
            </a:r>
            <a:r>
              <a:rPr lang="ru-RU" sz="3600" dirty="0" err="1"/>
              <a:t>слабколужному</a:t>
            </a:r>
            <a:r>
              <a:rPr lang="ru-RU" sz="3600" dirty="0"/>
              <a:t> </a:t>
            </a:r>
            <a:r>
              <a:rPr lang="ru-RU" sz="3600" dirty="0" err="1"/>
              <a:t>середовищі</a:t>
            </a:r>
            <a:r>
              <a:rPr lang="ru-RU" sz="3600" dirty="0"/>
              <a:t> </a:t>
            </a:r>
            <a:r>
              <a:rPr lang="ru-RU" sz="3600" dirty="0" err="1"/>
              <a:t>клітини</a:t>
            </a:r>
            <a:r>
              <a:rPr lang="ru-RU" sz="3600" dirty="0"/>
              <a:t> </a:t>
            </a:r>
            <a:r>
              <a:rPr lang="ru-RU" sz="3600" dirty="0" err="1"/>
              <a:t>стають</a:t>
            </a:r>
            <a:r>
              <a:rPr lang="ru-RU" sz="3600" dirty="0"/>
              <a:t> </a:t>
            </a:r>
            <a:r>
              <a:rPr lang="ru-RU" sz="3600" dirty="0" err="1"/>
              <a:t>різної</a:t>
            </a:r>
            <a:r>
              <a:rPr lang="ru-RU" sz="3600" dirty="0"/>
              <a:t> </a:t>
            </a:r>
            <a:r>
              <a:rPr lang="ru-RU" sz="3600" dirty="0" err="1"/>
              <a:t>величини</a:t>
            </a:r>
            <a:r>
              <a:rPr lang="ru-RU" sz="3600" dirty="0"/>
              <a:t> з зернистою, сильно </a:t>
            </a:r>
            <a:r>
              <a:rPr lang="ru-RU" sz="3600" dirty="0" err="1"/>
              <a:t>заломлюючою</a:t>
            </a:r>
            <a:r>
              <a:rPr lang="ru-RU" sz="3600" dirty="0"/>
              <a:t> </a:t>
            </a:r>
            <a:r>
              <a:rPr lang="ru-RU" sz="3600" dirty="0" err="1"/>
              <a:t>світло</a:t>
            </a:r>
            <a:r>
              <a:rPr lang="ru-RU" sz="3600" dirty="0"/>
              <a:t> протоплазмою.</a:t>
            </a:r>
          </a:p>
          <a:p>
            <a:endParaRPr lang="ru-RU" sz="3600" b="1" dirty="0"/>
          </a:p>
          <a:p>
            <a:r>
              <a:rPr lang="ru-RU" sz="3600" b="1" dirty="0" err="1"/>
              <a:t>Збільшення</a:t>
            </a:r>
            <a:r>
              <a:rPr lang="ru-RU" sz="3600" b="1" dirty="0"/>
              <a:t> </a:t>
            </a:r>
            <a:r>
              <a:rPr lang="ru-RU" sz="3600" b="1" dirty="0" err="1"/>
              <a:t>їх</a:t>
            </a:r>
            <a:r>
              <a:rPr lang="ru-RU" sz="3600" b="1" dirty="0"/>
              <a:t> </a:t>
            </a:r>
            <a:r>
              <a:rPr lang="ru-RU" sz="3600" b="1" dirty="0" err="1"/>
              <a:t>кількості</a:t>
            </a:r>
            <a:r>
              <a:rPr lang="ru-RU" sz="3600" b="1" dirty="0"/>
              <a:t> в </a:t>
            </a:r>
            <a:r>
              <a:rPr lang="ru-RU" sz="3600" b="1" dirty="0" err="1"/>
              <a:t>сечі</a:t>
            </a:r>
            <a:r>
              <a:rPr lang="ru-RU" sz="3600" b="1" dirty="0"/>
              <a:t> </a:t>
            </a:r>
            <a:r>
              <a:rPr lang="ru-RU" sz="3600" b="1" dirty="0" err="1"/>
              <a:t>може</a:t>
            </a:r>
            <a:r>
              <a:rPr lang="ru-RU" sz="3600" b="1" dirty="0"/>
              <a:t> </a:t>
            </a:r>
            <a:r>
              <a:rPr lang="ru-RU" sz="3600" b="1" dirty="0" err="1"/>
              <a:t>свідчити</a:t>
            </a:r>
            <a:r>
              <a:rPr lang="ru-RU" sz="3600" b="1" dirty="0"/>
              <a:t> про:</a:t>
            </a:r>
          </a:p>
          <a:p>
            <a:pPr marL="571500" indent="-571500">
              <a:buFontTx/>
              <a:buChar char="-"/>
            </a:pPr>
            <a:r>
              <a:rPr lang="uk-UA" sz="3600" dirty="0"/>
              <a:t>пієлонефрит, </a:t>
            </a:r>
            <a:r>
              <a:rPr lang="uk-UA" sz="3600" dirty="0" err="1"/>
              <a:t>гломерулонефрит</a:t>
            </a:r>
            <a:r>
              <a:rPr lang="uk-UA" sz="3600" dirty="0"/>
              <a:t>, </a:t>
            </a:r>
            <a:r>
              <a:rPr lang="uk-UA" sz="3600" dirty="0" err="1"/>
              <a:t>вовчаковий</a:t>
            </a:r>
            <a:r>
              <a:rPr lang="uk-UA" sz="3600" dirty="0"/>
              <a:t> нефрит, </a:t>
            </a:r>
            <a:r>
              <a:rPr lang="uk-UA" sz="3600" dirty="0" err="1"/>
              <a:t>інтерстиціальний</a:t>
            </a:r>
            <a:r>
              <a:rPr lang="uk-UA" sz="3600" dirty="0"/>
              <a:t> нефрит</a:t>
            </a:r>
          </a:p>
          <a:p>
            <a:pPr marL="571500" indent="-571500">
              <a:buFontTx/>
              <a:buChar char="-"/>
            </a:pPr>
            <a:r>
              <a:rPr lang="uk-UA" sz="3600" dirty="0"/>
              <a:t>Уретрит, цистит, простатит, </a:t>
            </a:r>
            <a:r>
              <a:rPr lang="uk-UA" sz="3600" dirty="0" err="1"/>
              <a:t>пієлит</a:t>
            </a:r>
            <a:endParaRPr lang="uk-UA" sz="3600" dirty="0"/>
          </a:p>
          <a:p>
            <a:pPr marL="571500" indent="-571500">
              <a:buFontTx/>
              <a:buChar char="-"/>
            </a:pPr>
            <a:r>
              <a:rPr lang="uk-UA" sz="3600" dirty="0"/>
              <a:t>Туберкульоз нирки і </a:t>
            </a:r>
            <a:r>
              <a:rPr lang="uk-UA" sz="3600" dirty="0" err="1"/>
              <a:t>т.д</a:t>
            </a:r>
            <a:endParaRPr lang="uk-UA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2400300"/>
            <a:ext cx="16230600" cy="62284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62000" y="419100"/>
            <a:ext cx="162305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0"/>
              </a:lnSpc>
              <a:spcBef>
                <a:spcPct val="0"/>
              </a:spcBef>
            </a:pPr>
            <a:r>
              <a:rPr lang="uk-UA" sz="6000" dirty="0">
                <a:solidFill>
                  <a:srgbClr val="000000"/>
                </a:solidFill>
                <a:latin typeface="DM Sans Bold"/>
              </a:rPr>
              <a:t>Визначення еритроцитів  у сечі (1-3)</a:t>
            </a:r>
          </a:p>
          <a:p>
            <a:pPr>
              <a:lnSpc>
                <a:spcPts val="7200"/>
              </a:lnSpc>
              <a:spcBef>
                <a:spcPct val="0"/>
              </a:spcBef>
            </a:pPr>
            <a:endParaRPr lang="en-US" sz="6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83F33F2-D8BE-262D-FCEE-3332F17EC6CF}"/>
              </a:ext>
            </a:extLst>
          </p:cNvPr>
          <p:cNvSpPr txBox="1"/>
          <p:nvPr/>
        </p:nvSpPr>
        <p:spPr>
          <a:xfrm>
            <a:off x="609600" y="1790700"/>
            <a:ext cx="169164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/>
              <a:t>Еритроцити</a:t>
            </a:r>
            <a:r>
              <a:rPr lang="ru-RU" sz="3200" dirty="0"/>
              <a:t> в нормальному </a:t>
            </a:r>
            <a:r>
              <a:rPr lang="ru-RU" sz="3200" dirty="0" err="1"/>
              <a:t>стані</a:t>
            </a:r>
            <a:r>
              <a:rPr lang="ru-RU" sz="3200" dirty="0"/>
              <a:t> </a:t>
            </a:r>
            <a:r>
              <a:rPr lang="ru-RU" sz="3200" dirty="0" err="1"/>
              <a:t>під</a:t>
            </a:r>
            <a:r>
              <a:rPr lang="ru-RU" sz="3200" dirty="0"/>
              <a:t> </a:t>
            </a:r>
            <a:r>
              <a:rPr lang="ru-RU" sz="3200" dirty="0" err="1"/>
              <a:t>мікроскопом</a:t>
            </a:r>
            <a:r>
              <a:rPr lang="ru-RU" sz="3200" dirty="0"/>
              <a:t> </a:t>
            </a:r>
            <a:r>
              <a:rPr lang="ru-RU" sz="3200" dirty="0" err="1"/>
              <a:t>мають</a:t>
            </a:r>
            <a:r>
              <a:rPr lang="ru-RU" sz="3200" dirty="0"/>
              <a:t> </a:t>
            </a:r>
            <a:r>
              <a:rPr lang="ru-RU" sz="3200" dirty="0" err="1"/>
              <a:t>вигляд</a:t>
            </a:r>
            <a:r>
              <a:rPr lang="ru-RU" sz="3200" dirty="0"/>
              <a:t> </a:t>
            </a:r>
            <a:r>
              <a:rPr lang="ru-RU" sz="3200" dirty="0" err="1"/>
              <a:t>круглих</a:t>
            </a:r>
            <a:r>
              <a:rPr lang="ru-RU" sz="3200" dirty="0"/>
              <a:t> </a:t>
            </a:r>
            <a:r>
              <a:rPr lang="ru-RU" sz="3200" dirty="0" err="1"/>
              <a:t>двоввігнутих</a:t>
            </a:r>
            <a:r>
              <a:rPr lang="ru-RU" sz="3200" dirty="0"/>
              <a:t> </a:t>
            </a:r>
            <a:r>
              <a:rPr lang="ru-RU" sz="3200" dirty="0" err="1"/>
              <a:t>дисків</a:t>
            </a:r>
            <a:r>
              <a:rPr lang="ru-RU" sz="3200" dirty="0"/>
              <a:t> </a:t>
            </a:r>
            <a:r>
              <a:rPr lang="ru-RU" sz="3200" dirty="0" err="1"/>
              <a:t>жовтувато-зеленуватого</a:t>
            </a:r>
            <a:r>
              <a:rPr lang="ru-RU" sz="3200" dirty="0"/>
              <a:t> </a:t>
            </a:r>
            <a:r>
              <a:rPr lang="ru-RU" sz="3200" dirty="0" err="1"/>
              <a:t>кольору</a:t>
            </a:r>
            <a:r>
              <a:rPr lang="ru-RU" sz="3200" dirty="0"/>
              <a:t>.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змінюють</a:t>
            </a:r>
            <a:r>
              <a:rPr lang="ru-RU" sz="3200" dirty="0"/>
              <a:t> </a:t>
            </a:r>
            <a:r>
              <a:rPr lang="ru-RU" sz="3200" dirty="0" err="1"/>
              <a:t>свій</a:t>
            </a:r>
            <a:r>
              <a:rPr lang="ru-RU" sz="3200" dirty="0"/>
              <a:t> </a:t>
            </a:r>
            <a:r>
              <a:rPr lang="ru-RU" sz="3200" dirty="0" err="1"/>
              <a:t>колір</a:t>
            </a:r>
            <a:r>
              <a:rPr lang="ru-RU" sz="3200" dirty="0"/>
              <a:t>, форму, а </a:t>
            </a:r>
            <a:r>
              <a:rPr lang="ru-RU" sz="3200" dirty="0" err="1"/>
              <a:t>також</a:t>
            </a:r>
            <a:r>
              <a:rPr lang="ru-RU" sz="3200" dirty="0"/>
              <a:t> величину </a:t>
            </a:r>
            <a:r>
              <a:rPr lang="ru-RU" sz="3200" dirty="0" err="1"/>
              <a:t>залежно</a:t>
            </a:r>
            <a:r>
              <a:rPr lang="ru-RU" sz="3200" dirty="0"/>
              <a:t> </a:t>
            </a:r>
            <a:r>
              <a:rPr lang="ru-RU" sz="3200" dirty="0" err="1"/>
              <a:t>від</a:t>
            </a:r>
            <a:r>
              <a:rPr lang="ru-RU" sz="3200" dirty="0"/>
              <a:t> </a:t>
            </a:r>
            <a:r>
              <a:rPr lang="ru-RU" sz="3200" dirty="0" err="1"/>
              <a:t>ступеня</a:t>
            </a:r>
            <a:r>
              <a:rPr lang="ru-RU" sz="3200" dirty="0"/>
              <a:t> </a:t>
            </a:r>
            <a:r>
              <a:rPr lang="ru-RU" sz="3200" dirty="0" err="1"/>
              <a:t>концентрації</a:t>
            </a:r>
            <a:r>
              <a:rPr lang="ru-RU" sz="3200" dirty="0"/>
              <a:t> і </a:t>
            </a:r>
            <a:r>
              <a:rPr lang="ru-RU" sz="3200" dirty="0" err="1"/>
              <a:t>ступеня</a:t>
            </a:r>
            <a:r>
              <a:rPr lang="ru-RU" sz="3200" dirty="0"/>
              <a:t> </a:t>
            </a:r>
            <a:r>
              <a:rPr lang="ru-RU" sz="3200" dirty="0" err="1"/>
              <a:t>кислотності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лужності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. У </a:t>
            </a:r>
            <a:r>
              <a:rPr lang="ru-RU" sz="3200" dirty="0" err="1"/>
              <a:t>слабокислій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кислій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зберігаються</a:t>
            </a:r>
            <a:r>
              <a:rPr lang="ru-RU" sz="3200" dirty="0"/>
              <a:t> </a:t>
            </a:r>
            <a:r>
              <a:rPr lang="ru-RU" sz="3200" dirty="0" err="1"/>
              <a:t>краще</a:t>
            </a:r>
            <a:r>
              <a:rPr lang="ru-RU" sz="3200" dirty="0"/>
              <a:t>, у </a:t>
            </a:r>
            <a:r>
              <a:rPr lang="ru-RU" sz="3200" dirty="0" err="1"/>
              <a:t>лужній</a:t>
            </a:r>
            <a:r>
              <a:rPr lang="ru-RU" sz="3200" dirty="0"/>
              <a:t> вони </a:t>
            </a:r>
            <a:r>
              <a:rPr lang="ru-RU" sz="3200" dirty="0" err="1"/>
              <a:t>швидко</a:t>
            </a:r>
            <a:r>
              <a:rPr lang="ru-RU" sz="3200" dirty="0"/>
              <a:t> </a:t>
            </a:r>
            <a:r>
              <a:rPr lang="ru-RU" sz="3200" dirty="0" err="1"/>
              <a:t>руйнуються</a:t>
            </a:r>
            <a:r>
              <a:rPr lang="ru-RU" sz="3200" dirty="0"/>
              <a:t>. У </a:t>
            </a:r>
            <a:r>
              <a:rPr lang="ru-RU" sz="3200" dirty="0" err="1"/>
              <a:t>сечі</a:t>
            </a:r>
            <a:r>
              <a:rPr lang="ru-RU" sz="3200" dirty="0"/>
              <a:t> з </a:t>
            </a:r>
            <a:r>
              <a:rPr lang="ru-RU" sz="3200" dirty="0" err="1"/>
              <a:t>низькою</a:t>
            </a:r>
            <a:r>
              <a:rPr lang="ru-RU" sz="3200" dirty="0"/>
              <a:t> </a:t>
            </a:r>
            <a:r>
              <a:rPr lang="ru-RU" sz="3200" dirty="0" err="1"/>
              <a:t>концентрацією</a:t>
            </a:r>
            <a:r>
              <a:rPr lang="ru-RU" sz="3200" dirty="0"/>
              <a:t> (з малою ПВ), в </a:t>
            </a:r>
            <a:r>
              <a:rPr lang="ru-RU" sz="3200" dirty="0" err="1"/>
              <a:t>слабокислій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слаболужній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мають</a:t>
            </a:r>
            <a:r>
              <a:rPr lang="ru-RU" sz="3200" dirty="0"/>
              <a:t> </a:t>
            </a:r>
            <a:r>
              <a:rPr lang="ru-RU" sz="3200" dirty="0" err="1"/>
              <a:t>вигляд</a:t>
            </a:r>
            <a:r>
              <a:rPr lang="ru-RU" sz="3200" dirty="0"/>
              <a:t> </a:t>
            </a:r>
            <a:r>
              <a:rPr lang="ru-RU" sz="3200" dirty="0" err="1"/>
              <a:t>ніжних</a:t>
            </a:r>
            <a:r>
              <a:rPr lang="ru-RU" sz="3200" dirty="0"/>
              <a:t>, </a:t>
            </a:r>
            <a:r>
              <a:rPr lang="ru-RU" sz="3200" dirty="0" err="1"/>
              <a:t>блідо-жовтих</a:t>
            </a:r>
            <a:r>
              <a:rPr lang="ru-RU" sz="3200" dirty="0"/>
              <a:t> </a:t>
            </a:r>
            <a:r>
              <a:rPr lang="ru-RU" sz="3200" dirty="0" err="1"/>
              <a:t>гуртків</a:t>
            </a:r>
            <a:r>
              <a:rPr lang="ru-RU" sz="3200" dirty="0"/>
              <a:t>, </a:t>
            </a:r>
            <a:r>
              <a:rPr lang="ru-RU" sz="3200" dirty="0" err="1"/>
              <a:t>названі</a:t>
            </a:r>
            <a:r>
              <a:rPr lang="ru-RU" sz="3200" dirty="0"/>
              <a:t> </a:t>
            </a:r>
            <a:r>
              <a:rPr lang="ru-RU" sz="3200" dirty="0" err="1"/>
              <a:t>вилуженими</a:t>
            </a:r>
            <a:r>
              <a:rPr lang="ru-RU" sz="3200" dirty="0"/>
              <a:t> </a:t>
            </a:r>
            <a:r>
              <a:rPr lang="ru-RU" sz="3200" dirty="0" err="1"/>
              <a:t>еритроцитами</a:t>
            </a:r>
            <a:r>
              <a:rPr lang="ru-RU" sz="3200" dirty="0"/>
              <a:t>. </a:t>
            </a:r>
            <a:r>
              <a:rPr lang="ru-RU" sz="3200" dirty="0" err="1"/>
              <a:t>Вилужені</a:t>
            </a:r>
            <a:r>
              <a:rPr lang="ru-RU" sz="3200" dirty="0"/>
              <a:t>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бувають</a:t>
            </a:r>
            <a:r>
              <a:rPr lang="ru-RU" sz="3200" dirty="0"/>
              <a:t> </a:t>
            </a:r>
            <a:r>
              <a:rPr lang="ru-RU" sz="3200" dirty="0" err="1"/>
              <a:t>також</a:t>
            </a:r>
            <a:r>
              <a:rPr lang="ru-RU" sz="3200" dirty="0"/>
              <a:t> у </a:t>
            </a:r>
            <a:r>
              <a:rPr lang="ru-RU" sz="3200" dirty="0" err="1"/>
              <a:t>вигляді</a:t>
            </a:r>
            <a:r>
              <a:rPr lang="ru-RU" sz="3200" dirty="0"/>
              <a:t> невеликих </a:t>
            </a:r>
            <a:r>
              <a:rPr lang="ru-RU" sz="3200" dirty="0" err="1"/>
              <a:t>уламків</a:t>
            </a:r>
            <a:r>
              <a:rPr lang="ru-RU" sz="3200" dirty="0"/>
              <a:t>, </a:t>
            </a:r>
            <a:r>
              <a:rPr lang="ru-RU" sz="3200" dirty="0" err="1"/>
              <a:t>що</a:t>
            </a:r>
            <a:r>
              <a:rPr lang="ru-RU" sz="3200" dirty="0"/>
              <a:t> часто </a:t>
            </a:r>
            <a:r>
              <a:rPr lang="ru-RU" sz="3200" dirty="0" err="1"/>
              <a:t>відбувається</a:t>
            </a:r>
            <a:r>
              <a:rPr lang="ru-RU" sz="3200" dirty="0"/>
              <a:t> в </a:t>
            </a:r>
            <a:r>
              <a:rPr lang="ru-RU" sz="3200" dirty="0" err="1"/>
              <a:t>результаті</a:t>
            </a:r>
            <a:r>
              <a:rPr lang="ru-RU" sz="3200" dirty="0"/>
              <a:t> </a:t>
            </a:r>
            <a:r>
              <a:rPr lang="ru-RU" sz="3200" dirty="0" err="1"/>
              <a:t>більш</a:t>
            </a:r>
            <a:r>
              <a:rPr lang="ru-RU" sz="3200" dirty="0"/>
              <a:t> </a:t>
            </a:r>
            <a:r>
              <a:rPr lang="ru-RU" sz="3200" dirty="0" err="1"/>
              <a:t>тривалої</a:t>
            </a:r>
            <a:r>
              <a:rPr lang="ru-RU" sz="3200" dirty="0"/>
              <a:t> </a:t>
            </a:r>
            <a:r>
              <a:rPr lang="ru-RU" sz="3200" dirty="0" err="1"/>
              <a:t>дії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на </a:t>
            </a:r>
            <a:r>
              <a:rPr lang="ru-RU" sz="3200" dirty="0" err="1"/>
              <a:t>еритроцити</a:t>
            </a:r>
            <a:r>
              <a:rPr lang="ru-RU" sz="3200" dirty="0"/>
              <a:t> в </a:t>
            </a:r>
            <a:r>
              <a:rPr lang="ru-RU" sz="3200" dirty="0" err="1"/>
              <a:t>організмі</a:t>
            </a:r>
            <a:r>
              <a:rPr lang="ru-RU" sz="3200" dirty="0"/>
              <a:t>. </a:t>
            </a:r>
            <a:r>
              <a:rPr lang="ru-RU" sz="3200" dirty="0" err="1"/>
              <a:t>Такі</a:t>
            </a:r>
            <a:r>
              <a:rPr lang="ru-RU" sz="3200" dirty="0"/>
              <a:t> </a:t>
            </a:r>
            <a:r>
              <a:rPr lang="ru-RU" sz="3200" dirty="0" err="1"/>
              <a:t>уламки</a:t>
            </a:r>
            <a:r>
              <a:rPr lang="ru-RU" sz="3200" dirty="0"/>
              <a:t> </a:t>
            </a:r>
            <a:r>
              <a:rPr lang="ru-RU" sz="3200" dirty="0" err="1"/>
              <a:t>називаються</a:t>
            </a:r>
            <a:r>
              <a:rPr lang="ru-RU" sz="3200" dirty="0"/>
              <a:t> </a:t>
            </a:r>
            <a:r>
              <a:rPr lang="ru-RU" sz="3200" dirty="0" err="1"/>
              <a:t>фрагментованими</a:t>
            </a:r>
            <a:r>
              <a:rPr lang="ru-RU" sz="3200" dirty="0"/>
              <a:t> </a:t>
            </a:r>
            <a:r>
              <a:rPr lang="ru-RU" sz="3200" dirty="0" err="1"/>
              <a:t>еритроцитами</a:t>
            </a:r>
            <a:r>
              <a:rPr lang="ru-RU" sz="3200" dirty="0"/>
              <a:t>. У </a:t>
            </a:r>
            <a:r>
              <a:rPr lang="ru-RU" sz="3200" dirty="0" err="1"/>
              <a:t>концентрованій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зморщуються</a:t>
            </a:r>
            <a:r>
              <a:rPr lang="ru-RU" sz="3200" dirty="0"/>
              <a:t>, </a:t>
            </a:r>
            <a:r>
              <a:rPr lang="ru-RU" sz="3200" dirty="0" err="1"/>
              <a:t>приймають</a:t>
            </a:r>
            <a:r>
              <a:rPr lang="ru-RU" sz="3200" dirty="0"/>
              <a:t> </a:t>
            </a:r>
            <a:r>
              <a:rPr lang="ru-RU" sz="3200" dirty="0" err="1"/>
              <a:t>вигляд</a:t>
            </a:r>
            <a:r>
              <a:rPr lang="ru-RU" sz="3200" dirty="0"/>
              <a:t> </a:t>
            </a:r>
            <a:r>
              <a:rPr lang="ru-RU" sz="3200" dirty="0" err="1"/>
              <a:t>зірочок</a:t>
            </a:r>
            <a:r>
              <a:rPr lang="ru-RU" sz="3200" dirty="0"/>
              <a:t>, плода дурману. У </a:t>
            </a:r>
            <a:r>
              <a:rPr lang="ru-RU" sz="3200" dirty="0" err="1"/>
              <a:t>нормальній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еритроцити</a:t>
            </a:r>
            <a:r>
              <a:rPr lang="ru-RU" sz="3200" dirty="0"/>
              <a:t> </a:t>
            </a:r>
            <a:r>
              <a:rPr lang="ru-RU" sz="3200" dirty="0" err="1"/>
              <a:t>зазвичай</a:t>
            </a:r>
            <a:r>
              <a:rPr lang="ru-RU" sz="3200" dirty="0"/>
              <a:t> </a:t>
            </a:r>
            <a:r>
              <a:rPr lang="ru-RU" sz="3200" dirty="0" err="1"/>
              <a:t>відсутні</a:t>
            </a:r>
            <a:r>
              <a:rPr lang="ru-RU" sz="3200" dirty="0"/>
              <a:t>. При </a:t>
            </a:r>
            <a:r>
              <a:rPr lang="ru-RU" sz="3200" dirty="0" err="1"/>
              <a:t>появі</a:t>
            </a:r>
            <a:r>
              <a:rPr lang="ru-RU" sz="3200" dirty="0"/>
              <a:t> в </a:t>
            </a:r>
            <a:r>
              <a:rPr lang="ru-RU" sz="3200" dirty="0" err="1"/>
              <a:t>досліджуваній</a:t>
            </a:r>
            <a:r>
              <a:rPr lang="ru-RU" sz="3200" dirty="0"/>
              <a:t> </a:t>
            </a:r>
            <a:r>
              <a:rPr lang="ru-RU" sz="3200" dirty="0" err="1"/>
              <a:t>під</a:t>
            </a:r>
            <a:r>
              <a:rPr lang="ru-RU" sz="3200" dirty="0"/>
              <a:t> </a:t>
            </a:r>
            <a:r>
              <a:rPr lang="ru-RU" sz="3200" dirty="0" err="1"/>
              <a:t>мікроскопом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циліндрів</a:t>
            </a:r>
            <a:r>
              <a:rPr lang="ru-RU" sz="3200" dirty="0"/>
              <a:t>, </a:t>
            </a:r>
            <a:r>
              <a:rPr lang="ru-RU" sz="3200" dirty="0" err="1"/>
              <a:t>покритих</a:t>
            </a:r>
            <a:r>
              <a:rPr lang="ru-RU" sz="3200" dirty="0"/>
              <a:t> </a:t>
            </a:r>
            <a:r>
              <a:rPr lang="ru-RU" sz="3200" dirty="0" err="1"/>
              <a:t>еритроцитами</a:t>
            </a:r>
            <a:r>
              <a:rPr lang="ru-RU" sz="3200" dirty="0"/>
              <a:t>, </a:t>
            </a:r>
            <a:r>
              <a:rPr lang="ru-RU" sz="3200" dirty="0" err="1"/>
              <a:t>епітелію</a:t>
            </a:r>
            <a:r>
              <a:rPr lang="ru-RU" sz="3200" dirty="0"/>
              <a:t> </a:t>
            </a:r>
            <a:r>
              <a:rPr lang="ru-RU" sz="3200" dirty="0" err="1"/>
              <a:t>нирок</a:t>
            </a:r>
            <a:r>
              <a:rPr lang="ru-RU" sz="3200" dirty="0"/>
              <a:t> (</a:t>
            </a:r>
            <a:r>
              <a:rPr lang="ru-RU" sz="3200" dirty="0" err="1"/>
              <a:t>нерідко</a:t>
            </a:r>
            <a:r>
              <a:rPr lang="ru-RU" sz="3200" dirty="0"/>
              <a:t> при </a:t>
            </a:r>
            <a:r>
              <a:rPr lang="ru-RU" sz="3200" dirty="0" err="1"/>
              <a:t>цьому</a:t>
            </a:r>
            <a:r>
              <a:rPr lang="ru-RU" sz="3200" dirty="0"/>
              <a:t> </a:t>
            </a:r>
            <a:r>
              <a:rPr lang="ru-RU" sz="3200" dirty="0" err="1"/>
              <a:t>жирноперерожденого</a:t>
            </a:r>
            <a:r>
              <a:rPr lang="ru-RU" sz="3200" dirty="0"/>
              <a:t>), а </a:t>
            </a:r>
            <a:r>
              <a:rPr lang="ru-RU" sz="3200" dirty="0" err="1"/>
              <a:t>також</a:t>
            </a:r>
            <a:r>
              <a:rPr lang="ru-RU" sz="3200" dirty="0"/>
              <a:t> </a:t>
            </a:r>
            <a:r>
              <a:rPr lang="ru-RU" sz="3200" dirty="0" err="1"/>
              <a:t>хімічно</a:t>
            </a:r>
            <a:r>
              <a:rPr lang="ru-RU" sz="3200" dirty="0"/>
              <a:t> </a:t>
            </a:r>
            <a:r>
              <a:rPr lang="ru-RU" sz="3200" dirty="0" err="1"/>
              <a:t>доведеної</a:t>
            </a:r>
            <a:r>
              <a:rPr lang="ru-RU" sz="3200" dirty="0"/>
              <a:t> </a:t>
            </a:r>
            <a:r>
              <a:rPr lang="ru-RU" sz="3200" dirty="0" err="1"/>
              <a:t>досить</a:t>
            </a:r>
            <a:r>
              <a:rPr lang="ru-RU" sz="3200" dirty="0"/>
              <a:t> </a:t>
            </a:r>
            <a:r>
              <a:rPr lang="ru-RU" sz="3200" dirty="0" err="1"/>
              <a:t>великої</a:t>
            </a:r>
            <a:r>
              <a:rPr lang="ru-RU" sz="3200" dirty="0"/>
              <a:t> </a:t>
            </a:r>
            <a:r>
              <a:rPr lang="ru-RU" sz="3200" dirty="0" err="1"/>
              <a:t>кількості</a:t>
            </a:r>
            <a:r>
              <a:rPr lang="ru-RU" sz="3200" dirty="0"/>
              <a:t> </a:t>
            </a:r>
            <a:r>
              <a:rPr lang="ru-RU" sz="3200" dirty="0" err="1"/>
              <a:t>білка</a:t>
            </a:r>
            <a:r>
              <a:rPr lang="ru-RU" sz="3200" dirty="0"/>
              <a:t> є </a:t>
            </a:r>
            <a:r>
              <a:rPr lang="ru-RU" sz="3200" dirty="0" err="1"/>
              <a:t>всі</a:t>
            </a:r>
            <a:r>
              <a:rPr lang="ru-RU" sz="3200" dirty="0"/>
              <a:t> </a:t>
            </a:r>
            <a:r>
              <a:rPr lang="ru-RU" sz="3200" dirty="0" err="1"/>
              <a:t>підстави</a:t>
            </a:r>
            <a:r>
              <a:rPr lang="ru-RU" sz="3200" dirty="0"/>
              <a:t> </a:t>
            </a:r>
            <a:r>
              <a:rPr lang="ru-RU" sz="3200" dirty="0" err="1"/>
              <a:t>припускати</a:t>
            </a:r>
            <a:r>
              <a:rPr lang="ru-RU" sz="3200" dirty="0"/>
              <a:t> </a:t>
            </a:r>
            <a:r>
              <a:rPr lang="ru-RU" sz="3200" dirty="0" err="1"/>
              <a:t>захворювання</a:t>
            </a:r>
            <a:r>
              <a:rPr lang="ru-RU" sz="3200" dirty="0"/>
              <a:t> </a:t>
            </a:r>
            <a:r>
              <a:rPr lang="ru-RU" sz="3200" dirty="0" err="1"/>
              <a:t>нирок</a:t>
            </a:r>
            <a:r>
              <a:rPr lang="ru-RU" sz="3200" dirty="0"/>
              <a:t>. </a:t>
            </a:r>
            <a:r>
              <a:rPr lang="ru-RU" sz="3200" dirty="0" err="1"/>
              <a:t>Іноді</a:t>
            </a:r>
            <a:r>
              <a:rPr lang="ru-RU" sz="3200" dirty="0"/>
              <a:t> </a:t>
            </a:r>
            <a:r>
              <a:rPr lang="ru-RU" sz="3200" dirty="0" err="1"/>
              <a:t>зустрічаються</a:t>
            </a:r>
            <a:r>
              <a:rPr lang="ru-RU" sz="3200" dirty="0"/>
              <a:t> в </a:t>
            </a:r>
            <a:r>
              <a:rPr lang="ru-RU" sz="3200" dirty="0" err="1"/>
              <a:t>сечі</a:t>
            </a:r>
            <a:r>
              <a:rPr lang="ru-RU" sz="3200" dirty="0"/>
              <a:t> </a:t>
            </a:r>
            <a:r>
              <a:rPr lang="ru-RU" sz="3200" dirty="0" err="1"/>
              <a:t>кров'яні</a:t>
            </a:r>
            <a:r>
              <a:rPr lang="ru-RU" sz="3200" dirty="0"/>
              <a:t> </a:t>
            </a:r>
            <a:r>
              <a:rPr lang="ru-RU" sz="3200" dirty="0" err="1"/>
              <a:t>згустки</a:t>
            </a:r>
            <a:r>
              <a:rPr lang="ru-RU" sz="3200" dirty="0"/>
              <a:t>, </a:t>
            </a:r>
            <a:r>
              <a:rPr lang="ru-RU" sz="3200" dirty="0" err="1"/>
              <a:t>видимі</a:t>
            </a:r>
            <a:r>
              <a:rPr lang="ru-RU" sz="3200" dirty="0"/>
              <a:t> </a:t>
            </a:r>
            <a:r>
              <a:rPr lang="ru-RU" sz="3200" dirty="0" err="1"/>
              <a:t>макроскопічно</a:t>
            </a:r>
            <a:r>
              <a:rPr lang="ru-RU" sz="3200" dirty="0"/>
              <a:t>, </a:t>
            </a:r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під</a:t>
            </a:r>
            <a:r>
              <a:rPr lang="ru-RU" sz="3200" dirty="0"/>
              <a:t> </a:t>
            </a:r>
            <a:r>
              <a:rPr lang="ru-RU" sz="3200" dirty="0" err="1"/>
              <a:t>мікроскопом</a:t>
            </a:r>
            <a:r>
              <a:rPr lang="ru-RU" sz="3200" dirty="0"/>
              <a:t> </a:t>
            </a:r>
            <a:r>
              <a:rPr lang="ru-RU" sz="3200" dirty="0" err="1"/>
              <a:t>виявляються</a:t>
            </a:r>
            <a:r>
              <a:rPr lang="ru-RU" sz="3200" dirty="0"/>
              <a:t> у </a:t>
            </a:r>
            <a:r>
              <a:rPr lang="ru-RU" sz="3200" dirty="0" err="1"/>
              <a:t>вигляді</a:t>
            </a:r>
            <a:r>
              <a:rPr lang="ru-RU" sz="3200" dirty="0"/>
              <a:t> </a:t>
            </a:r>
            <a:r>
              <a:rPr lang="ru-RU" sz="3200" dirty="0" err="1"/>
              <a:t>фібринової</a:t>
            </a:r>
            <a:r>
              <a:rPr lang="ru-RU" sz="3200" dirty="0"/>
              <a:t> </a:t>
            </a:r>
            <a:r>
              <a:rPr lang="ru-RU" sz="3200" dirty="0" err="1"/>
              <a:t>сітки</a:t>
            </a:r>
            <a:r>
              <a:rPr lang="ru-RU" sz="3200" dirty="0"/>
              <a:t>, </a:t>
            </a:r>
            <a:r>
              <a:rPr lang="ru-RU" sz="3200" dirty="0" err="1"/>
              <a:t>покритої</a:t>
            </a:r>
            <a:r>
              <a:rPr lang="ru-RU" sz="3200" dirty="0"/>
              <a:t> </a:t>
            </a:r>
            <a:r>
              <a:rPr lang="ru-RU" sz="3200" dirty="0" err="1"/>
              <a:t>зміненими</a:t>
            </a:r>
            <a:r>
              <a:rPr lang="ru-RU" sz="3200" dirty="0"/>
              <a:t> </a:t>
            </a:r>
            <a:r>
              <a:rPr lang="ru-RU" sz="3200" dirty="0" err="1"/>
              <a:t>еритроцитами</a:t>
            </a:r>
            <a:r>
              <a:rPr lang="ru-RU" sz="3200" dirty="0"/>
              <a:t>.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буває</a:t>
            </a:r>
            <a:r>
              <a:rPr lang="ru-RU" sz="3200" dirty="0"/>
              <a:t> при </a:t>
            </a:r>
            <a:r>
              <a:rPr lang="ru-RU" sz="3200" dirty="0" err="1"/>
              <a:t>пієліті</a:t>
            </a:r>
            <a:r>
              <a:rPr lang="ru-RU" sz="3200" dirty="0"/>
              <a:t>. При </a:t>
            </a:r>
            <a:r>
              <a:rPr lang="ru-RU" sz="3200" dirty="0" err="1"/>
              <a:t>крововиливі</a:t>
            </a:r>
            <a:r>
              <a:rPr lang="ru-RU" sz="3200" dirty="0"/>
              <a:t> з </a:t>
            </a:r>
            <a:r>
              <a:rPr lang="ru-RU" sz="3200" dirty="0" err="1"/>
              <a:t>сечового</a:t>
            </a:r>
            <a:r>
              <a:rPr lang="ru-RU" sz="3200" dirty="0"/>
              <a:t> </a:t>
            </a:r>
            <a:r>
              <a:rPr lang="ru-RU" sz="3200" dirty="0" err="1"/>
              <a:t>міхура</a:t>
            </a:r>
            <a:r>
              <a:rPr lang="ru-RU" sz="3200" dirty="0"/>
              <a:t> кров </a:t>
            </a:r>
            <a:r>
              <a:rPr lang="ru-RU" sz="3200" dirty="0" err="1"/>
              <a:t>зазвичай</a:t>
            </a:r>
            <a:r>
              <a:rPr lang="ru-RU" sz="3200" dirty="0"/>
              <a:t> </a:t>
            </a:r>
            <a:r>
              <a:rPr lang="ru-RU" sz="3200" dirty="0" err="1"/>
              <a:t>надходить</a:t>
            </a:r>
            <a:r>
              <a:rPr lang="ru-RU" sz="3200" dirty="0"/>
              <a:t> в </a:t>
            </a:r>
            <a:r>
              <a:rPr lang="ru-RU" sz="3200" dirty="0" err="1"/>
              <a:t>кінці</a:t>
            </a:r>
            <a:r>
              <a:rPr lang="ru-RU" sz="3200" dirty="0"/>
              <a:t> </a:t>
            </a:r>
            <a:r>
              <a:rPr lang="ru-RU" sz="3200" dirty="0" err="1"/>
              <a:t>процесу</a:t>
            </a:r>
            <a:r>
              <a:rPr lang="ru-RU" sz="3200" dirty="0"/>
              <a:t> </a:t>
            </a:r>
            <a:r>
              <a:rPr lang="ru-RU" sz="3200" dirty="0" err="1"/>
              <a:t>виділення</a:t>
            </a:r>
            <a:r>
              <a:rPr lang="ru-RU" sz="3200" dirty="0"/>
              <a:t> </a:t>
            </a:r>
            <a:r>
              <a:rPr lang="ru-RU" sz="3200" dirty="0" err="1"/>
              <a:t>сечі</a:t>
            </a:r>
            <a:r>
              <a:rPr lang="ru-RU" sz="3200" dirty="0"/>
              <a:t>. </a:t>
            </a:r>
            <a:r>
              <a:rPr lang="ru-RU" sz="3200" dirty="0" err="1"/>
              <a:t>Циліндри</a:t>
            </a:r>
            <a:r>
              <a:rPr lang="ru-RU" sz="3200" dirty="0"/>
              <a:t> при </a:t>
            </a:r>
            <a:r>
              <a:rPr lang="ru-RU" sz="3200" dirty="0" err="1"/>
              <a:t>цьому</a:t>
            </a:r>
            <a:r>
              <a:rPr lang="ru-RU" sz="3200" dirty="0"/>
              <a:t> </a:t>
            </a:r>
            <a:r>
              <a:rPr lang="ru-RU" sz="3200" dirty="0" err="1"/>
              <a:t>захворюванні</a:t>
            </a:r>
            <a:r>
              <a:rPr lang="ru-RU" sz="3200" dirty="0"/>
              <a:t> </a:t>
            </a:r>
            <a:r>
              <a:rPr lang="ru-RU" sz="3200" dirty="0" err="1"/>
              <a:t>відсутні</a:t>
            </a:r>
            <a:r>
              <a:rPr lang="ru-RU" sz="3200" dirty="0"/>
              <a:t>, </a:t>
            </a:r>
            <a:r>
              <a:rPr lang="ru-RU" sz="3200" dirty="0" err="1"/>
              <a:t>бувають</a:t>
            </a:r>
            <a:r>
              <a:rPr lang="ru-RU" sz="3200" dirty="0"/>
              <a:t> </a:t>
            </a:r>
            <a:r>
              <a:rPr lang="ru-RU" sz="3200" dirty="0" err="1"/>
              <a:t>кров'яні</a:t>
            </a:r>
            <a:r>
              <a:rPr lang="ru-RU" sz="3200" dirty="0"/>
              <a:t> </a:t>
            </a:r>
            <a:r>
              <a:rPr lang="ru-RU" sz="3200" dirty="0" err="1"/>
              <a:t>згустки</a:t>
            </a:r>
            <a:r>
              <a:rPr lang="ru-RU" sz="3200" dirty="0"/>
              <a:t>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2400300"/>
            <a:ext cx="16230600" cy="62284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62000" y="419100"/>
            <a:ext cx="162305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0"/>
              </a:lnSpc>
              <a:spcBef>
                <a:spcPct val="0"/>
              </a:spcBef>
            </a:pPr>
            <a:r>
              <a:rPr lang="uk-UA" sz="6000" dirty="0">
                <a:solidFill>
                  <a:srgbClr val="000000"/>
                </a:solidFill>
                <a:latin typeface="DM Sans Bold"/>
              </a:rPr>
              <a:t>Визначення еритроцитів  у сечі (1-3)</a:t>
            </a:r>
          </a:p>
          <a:p>
            <a:pPr>
              <a:lnSpc>
                <a:spcPts val="7200"/>
              </a:lnSpc>
              <a:spcBef>
                <a:spcPct val="0"/>
              </a:spcBef>
            </a:pPr>
            <a:endParaRPr lang="en-US" sz="6000" dirty="0">
              <a:solidFill>
                <a:srgbClr val="000000"/>
              </a:solidFill>
              <a:latin typeface="DM Sans 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83F33F2-D8BE-262D-FCEE-3332F17EC6CF}"/>
              </a:ext>
            </a:extLst>
          </p:cNvPr>
          <p:cNvSpPr txBox="1"/>
          <p:nvPr/>
        </p:nvSpPr>
        <p:spPr>
          <a:xfrm>
            <a:off x="609600" y="1649136"/>
            <a:ext cx="169164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dirty="0" err="1">
                <a:solidFill>
                  <a:srgbClr val="333333"/>
                </a:solidFill>
                <a:effectLst/>
              </a:rPr>
              <a:t>Гематурія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–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наявність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еритроцитів</a:t>
            </a:r>
            <a:r>
              <a:rPr lang="ru-RU" sz="3200" dirty="0">
                <a:solidFill>
                  <a:srgbClr val="333333"/>
                </a:solidFill>
                <a:effectLst/>
              </a:rPr>
              <a:t> в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сечі</a:t>
            </a:r>
            <a:r>
              <a:rPr lang="ru-RU" sz="3200" dirty="0">
                <a:solidFill>
                  <a:srgbClr val="333333"/>
                </a:solidFill>
                <a:effectLst/>
              </a:rPr>
              <a:t>.</a:t>
            </a:r>
          </a:p>
          <a:p>
            <a:pPr algn="l"/>
            <a:r>
              <a:rPr lang="ru-RU" sz="3200" u="sng" dirty="0">
                <a:solidFill>
                  <a:srgbClr val="333333"/>
                </a:solidFill>
              </a:rPr>
              <a:t>Причини</a:t>
            </a:r>
            <a:r>
              <a:rPr lang="ru-RU" sz="3200" dirty="0">
                <a:solidFill>
                  <a:srgbClr val="333333"/>
                </a:solidFill>
              </a:rPr>
              <a:t>: </a:t>
            </a:r>
            <a:endParaRPr lang="ru-RU" sz="3200" dirty="0">
              <a:solidFill>
                <a:srgbClr val="333333"/>
              </a:solidFill>
              <a:effectLst/>
            </a:endParaRP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1) </a:t>
            </a:r>
            <a:r>
              <a:rPr lang="ru-RU" sz="3200" b="1" dirty="0" err="1">
                <a:solidFill>
                  <a:srgbClr val="333333"/>
                </a:solidFill>
                <a:effectLst/>
              </a:rPr>
              <a:t>клубочкові</a:t>
            </a:r>
            <a:r>
              <a:rPr lang="ru-RU" sz="3200" dirty="0">
                <a:solidFill>
                  <a:srgbClr val="333333"/>
                </a:solidFill>
                <a:effectLst/>
              </a:rPr>
              <a:t> (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гломерулопатії</a:t>
            </a:r>
            <a:r>
              <a:rPr lang="ru-RU" sz="3200" dirty="0">
                <a:solidFill>
                  <a:srgbClr val="333333"/>
                </a:solidFill>
                <a:effectLst/>
              </a:rPr>
              <a:t>) — </a:t>
            </a:r>
            <a:r>
              <a:rPr lang="en-US" sz="3200" dirty="0">
                <a:solidFill>
                  <a:srgbClr val="333333"/>
                </a:solidFill>
                <a:effectLst/>
              </a:rPr>
              <a:t>IgA-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нефропатія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нефропатія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тонких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базальних</a:t>
            </a:r>
            <a:r>
              <a:rPr lang="ru-RU" sz="3200" dirty="0">
                <a:solidFill>
                  <a:srgbClr val="333333"/>
                </a:solidFill>
                <a:effectLst/>
              </a:rPr>
              <a:t> мембран, синдром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Альпорта</a:t>
            </a:r>
            <a:r>
              <a:rPr lang="ru-RU" sz="3200" b="1" dirty="0">
                <a:solidFill>
                  <a:srgbClr val="333333"/>
                </a:solidFill>
                <a:effectLst/>
              </a:rPr>
              <a:t>,</a:t>
            </a:r>
            <a:r>
              <a:rPr lang="ru-RU" sz="3200" dirty="0">
                <a:solidFill>
                  <a:srgbClr val="333333"/>
                </a:solidFill>
                <a:effectLst/>
              </a:rPr>
              <a:t> 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кожний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гострий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або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хронічний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гломерулонефрит;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2) </a:t>
            </a:r>
            <a:r>
              <a:rPr lang="ru-RU" sz="3200" b="1" dirty="0" err="1">
                <a:solidFill>
                  <a:srgbClr val="333333"/>
                </a:solidFill>
                <a:effectLst/>
              </a:rPr>
              <a:t>позаклубочкові</a:t>
            </a:r>
            <a:r>
              <a:rPr lang="ru-RU" sz="3200" dirty="0">
                <a:solidFill>
                  <a:srgbClr val="333333"/>
                </a:solidFill>
                <a:effectLst/>
              </a:rPr>
              <a:t>: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а) 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верхня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частина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сечовивідних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шляхів</a:t>
            </a:r>
            <a:r>
              <a:rPr lang="ru-RU" sz="3200" dirty="0">
                <a:solidFill>
                  <a:srgbClr val="333333"/>
                </a:solidFill>
                <a:effectLst/>
              </a:rPr>
              <a:t> —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сечокам'яна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хвороба,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кісти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нирок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новоутворення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(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нирки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ниркової</a:t>
            </a:r>
            <a:r>
              <a:rPr lang="ru-RU" sz="3200" dirty="0">
                <a:solidFill>
                  <a:srgbClr val="333333"/>
                </a:solidFill>
                <a:effectLst/>
              </a:rPr>
              <a:t> миски,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чашок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сечов</a:t>
            </a:r>
            <a:r>
              <a:rPr lang="en-US" sz="3200" dirty="0">
                <a:solidFill>
                  <a:srgbClr val="333333"/>
                </a:solidFill>
                <a:effectLst/>
              </a:rPr>
              <a:t>o</a:t>
            </a:r>
            <a:r>
              <a:rPr lang="ru-RU" sz="3200" dirty="0">
                <a:solidFill>
                  <a:srgbClr val="333333"/>
                </a:solidFill>
                <a:effectLst/>
              </a:rPr>
              <a:t>ду),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гіперкальціурія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гіперурикозурія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пієлонефрит</a:t>
            </a:r>
            <a:r>
              <a:rPr lang="ru-RU" sz="3200" dirty="0">
                <a:solidFill>
                  <a:srgbClr val="333333"/>
                </a:solidFill>
                <a:effectLst/>
              </a:rPr>
              <a:t>, травма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нирки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папілярний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некроз,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інфаркт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нирки</a:t>
            </a:r>
            <a:r>
              <a:rPr lang="ru-RU" sz="3200" dirty="0">
                <a:solidFill>
                  <a:srgbClr val="333333"/>
                </a:solidFill>
                <a:effectLst/>
              </a:rPr>
              <a:t>, тромбоз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ниркових</a:t>
            </a:r>
            <a:r>
              <a:rPr lang="ru-RU" sz="3200" dirty="0">
                <a:solidFill>
                  <a:srgbClr val="333333"/>
                </a:solidFill>
                <a:effectLst/>
              </a:rPr>
              <a:t> вен,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туберкульоз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нирок</a:t>
            </a:r>
            <a:r>
              <a:rPr lang="ru-RU" sz="3200" dirty="0">
                <a:solidFill>
                  <a:srgbClr val="333333"/>
                </a:solidFill>
                <a:effectLst/>
              </a:rPr>
              <a:t>;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б) 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сечовий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міхур</a:t>
            </a:r>
            <a:r>
              <a:rPr lang="ru-RU" sz="3200" dirty="0">
                <a:solidFill>
                  <a:srgbClr val="333333"/>
                </a:solidFill>
                <a:effectLst/>
              </a:rPr>
              <a:t> —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запалення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рак,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поліп</a:t>
            </a:r>
            <a:r>
              <a:rPr lang="ru-RU" sz="3200" dirty="0">
                <a:solidFill>
                  <a:srgbClr val="333333"/>
                </a:solidFill>
                <a:effectLst/>
              </a:rPr>
              <a:t>, травма,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камінь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ендометріоз</a:t>
            </a:r>
            <a:r>
              <a:rPr lang="ru-RU" sz="3200" dirty="0">
                <a:solidFill>
                  <a:srgbClr val="333333"/>
                </a:solidFill>
                <a:effectLst/>
              </a:rPr>
              <a:t>;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в) уретра —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запалення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травма, стеноз,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новоутворення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стороннє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тіло</a:t>
            </a:r>
            <a:r>
              <a:rPr lang="ru-RU" sz="3200" dirty="0">
                <a:solidFill>
                  <a:srgbClr val="333333"/>
                </a:solidFill>
                <a:effectLst/>
              </a:rPr>
              <a:t>;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г) 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передміхурова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залоза</a:t>
            </a:r>
            <a:r>
              <a:rPr lang="ru-RU" sz="3200" dirty="0">
                <a:solidFill>
                  <a:srgbClr val="333333"/>
                </a:solidFill>
                <a:effectLst/>
              </a:rPr>
              <a:t> — рак,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доброякісна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гіперплазія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простатит;</a:t>
            </a:r>
          </a:p>
          <a:p>
            <a:pPr algn="l"/>
            <a:r>
              <a:rPr lang="ru-RU" sz="3200" dirty="0">
                <a:solidFill>
                  <a:srgbClr val="333333"/>
                </a:solidFill>
                <a:effectLst/>
              </a:rPr>
              <a:t>3) </a:t>
            </a:r>
            <a:r>
              <a:rPr lang="ru-RU" sz="3200" b="1" dirty="0" err="1">
                <a:solidFill>
                  <a:srgbClr val="333333"/>
                </a:solidFill>
                <a:effectLst/>
              </a:rPr>
              <a:t>інші</a:t>
            </a:r>
            <a:r>
              <a:rPr lang="ru-RU" sz="3200" dirty="0">
                <a:solidFill>
                  <a:srgbClr val="333333"/>
                </a:solidFill>
                <a:effectLst/>
              </a:rPr>
              <a:t> —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інтенсивне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фізичне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навантаження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гарячка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статевий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акт,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геморагічний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діатез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домішка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менструальної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крові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нез’ясована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причина.</a:t>
            </a:r>
          </a:p>
          <a:p>
            <a:pPr algn="l"/>
            <a:r>
              <a:rPr lang="ru-RU" sz="3200" dirty="0" err="1">
                <a:solidFill>
                  <a:srgbClr val="333333"/>
                </a:solidFill>
                <a:effectLst/>
              </a:rPr>
              <a:t>Позаклубочкова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гематурія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вивляється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в ≈90 %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випадків</a:t>
            </a:r>
            <a:r>
              <a:rPr lang="ru-RU" sz="3200" dirty="0">
                <a:solidFill>
                  <a:srgbClr val="333333"/>
                </a:solidFill>
                <a:effectLst/>
              </a:rPr>
              <a:t>.</a:t>
            </a:r>
          </a:p>
          <a:p>
            <a:pPr algn="l"/>
            <a:r>
              <a:rPr lang="ru-RU" sz="3200" dirty="0" err="1">
                <a:solidFill>
                  <a:srgbClr val="333333"/>
                </a:solidFill>
                <a:effectLst/>
              </a:rPr>
              <a:t>Колір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сечі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що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вказує</a:t>
            </a:r>
            <a:r>
              <a:rPr lang="ru-RU" sz="3200" dirty="0">
                <a:solidFill>
                  <a:srgbClr val="333333"/>
                </a:solidFill>
                <a:effectLst/>
              </a:rPr>
              <a:t> на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гематурію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може</a:t>
            </a:r>
            <a:r>
              <a:rPr lang="ru-RU" sz="3200" dirty="0">
                <a:solidFill>
                  <a:srgbClr val="333333"/>
                </a:solidFill>
                <a:effectLst/>
              </a:rPr>
              <a:t> бути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викликаний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наявністю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барвників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із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продуктів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харчування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(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буряки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ревінь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рижик</a:t>
            </a:r>
            <a:r>
              <a:rPr lang="ru-RU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смачний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синтетичн</a:t>
            </a:r>
            <a:r>
              <a:rPr lang="en-US" sz="3200" dirty="0" err="1">
                <a:solidFill>
                  <a:srgbClr val="333333"/>
                </a:solidFill>
                <a:effectLst/>
              </a:rPr>
              <a:t>i</a:t>
            </a:r>
            <a:r>
              <a:rPr lang="en-US" sz="3200" dirty="0">
                <a:solidFill>
                  <a:srgbClr val="333333"/>
                </a:solidFill>
                <a:effectLst/>
              </a:rPr>
              <a:t>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барвники</a:t>
            </a:r>
            <a:r>
              <a:rPr lang="ru-RU" sz="3200" dirty="0">
                <a:solidFill>
                  <a:srgbClr val="333333"/>
                </a:solidFill>
                <a:effectLst/>
              </a:rPr>
              <a:t>), та ЛЗ (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листя</a:t>
            </a:r>
            <a:r>
              <a:rPr lang="ru-RU" sz="3200" dirty="0">
                <a:solidFill>
                  <a:srgbClr val="333333"/>
                </a:solidFill>
                <a:effectLst/>
              </a:rPr>
              <a:t> сени,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рифампіцин</a:t>
            </a:r>
            <a:r>
              <a:rPr lang="ru-RU" sz="3200" dirty="0">
                <a:solidFill>
                  <a:srgbClr val="333333"/>
                </a:solidFill>
                <a:effectLst/>
              </a:rPr>
              <a:t>, </a:t>
            </a:r>
            <a:r>
              <a:rPr lang="ru-RU" sz="3200" dirty="0" err="1">
                <a:solidFill>
                  <a:srgbClr val="333333"/>
                </a:solidFill>
                <a:effectLst/>
              </a:rPr>
              <a:t>фенолфталеїн</a:t>
            </a:r>
            <a:r>
              <a:rPr lang="ru-RU" sz="3200" dirty="0">
                <a:solidFill>
                  <a:srgbClr val="333333"/>
                </a:solidFill>
                <a:effectLst/>
              </a:rPr>
              <a:t>).</a:t>
            </a:r>
          </a:p>
          <a:p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192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8100000" flipH="1">
            <a:off x="7089400" y="600041"/>
            <a:ext cx="8075295" cy="822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A9D7A7-DC84-0350-9553-405CBF55E62C}"/>
              </a:ext>
            </a:extLst>
          </p:cNvPr>
          <p:cNvSpPr txBox="1"/>
          <p:nvPr/>
        </p:nvSpPr>
        <p:spPr>
          <a:xfrm>
            <a:off x="685800" y="495300"/>
            <a:ext cx="10972800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Аналіз  сечі за </a:t>
            </a:r>
            <a:r>
              <a:rPr lang="uk-UA" sz="2400" dirty="0" err="1"/>
              <a:t>Зимницьким</a:t>
            </a:r>
            <a:endParaRPr lang="uk-UA" sz="2400" dirty="0"/>
          </a:p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Проба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Зимницкого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 служить для 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діагностики</a:t>
            </a:r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захворювань</a:t>
            </a:r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серцево-судинної</a:t>
            </a:r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системи</a:t>
            </a:r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і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нирок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 Для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цього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дослідження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також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збирають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сечу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протягом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доби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, але 8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окремі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контейнери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через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кожні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три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: в 9, 12, 15, 18, 21, 24, 3 і 6-ої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наступного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дня (перша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о 6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ранку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збирається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).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Зберігати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їх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треба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теж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прохолодному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місці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або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холодильнику.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Крім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того,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необхідно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зафіксувати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скільки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рідини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було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випито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протягом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доби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 </a:t>
            </a:r>
          </a:p>
          <a:p>
            <a:pPr algn="l"/>
            <a:r>
              <a:rPr lang="ru-RU" b="1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Підготовка</a:t>
            </a:r>
            <a:r>
              <a:rPr lang="ru-RU" b="1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:</a:t>
            </a:r>
          </a:p>
          <a:p>
            <a:pPr algn="l"/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Збирається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протягом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доби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порційно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окремі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стерильні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одноразові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контейнера для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зазначенням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часу забору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кожної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порції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Перед початком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збору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о 6-й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ранку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слід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опорожнити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сечовий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міхур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цю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сечу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виливають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).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Збір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починають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після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6-ї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ранку й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здійснюють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кожних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три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години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6:15 до 9:00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II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9:00 до 12:00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III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12:00 до 15:00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IV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15:00 до 18:00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V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18:00 до 21:00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VI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21:00 до 24:00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VII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24:00 до 3:00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VIII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3:00 до 6:00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всі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контейнери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з сечею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наклеюють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етикетки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зазначенням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номера та часового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проміжку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, коли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була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отримана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ця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порція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Для забору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слід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використовувати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одноразовий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стерильний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контейнер.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цьому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він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зберігається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прохолодному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місці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(оптимально в холодильнику 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нижній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полиці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при t = + 4–8 °С),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допускаючи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замерзання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Якщо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якомусь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часовому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проміжку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сечовипускання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було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, то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відповідна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ємність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залишається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порожньою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цьому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підписана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ємність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обов’язково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доставляється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лабораторію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Кожний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контейнер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сечею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щільно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закривається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кришкою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кладеться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чистий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одноразовий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пакет,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всі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вісім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ємностей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сечею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доставляються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лабораторію</a:t>
            </a:r>
            <a:r>
              <a:rPr lang="ru-RU" b="0" i="0" dirty="0">
                <a:solidFill>
                  <a:srgbClr val="333333"/>
                </a:solidFill>
                <a:effectLst/>
                <a:latin typeface="Montserrat" panose="020B0604020202020204" pitchFamily="2" charset="-52"/>
              </a:rPr>
              <a:t>.</a:t>
            </a:r>
          </a:p>
          <a:p>
            <a:endParaRPr lang="uk-UA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A031E08-124E-FB89-43AA-F91ADB1AF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3013" y="2400300"/>
            <a:ext cx="6391275" cy="4791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8100000" flipH="1">
            <a:off x="7089400" y="600041"/>
            <a:ext cx="8075295" cy="822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A9D7A7-DC84-0350-9553-405CBF55E62C}"/>
              </a:ext>
            </a:extLst>
          </p:cNvPr>
          <p:cNvSpPr txBox="1"/>
          <p:nvPr/>
        </p:nvSpPr>
        <p:spPr>
          <a:xfrm>
            <a:off x="685800" y="495300"/>
            <a:ext cx="1097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Аналіз сечі за Нечипоренко: за допомогою цього методу підраховують кількість лейкоцитів еритроцитів та циліндрів в 1 мл сечі.</a:t>
            </a:r>
          </a:p>
          <a:p>
            <a:endParaRPr lang="uk-UA" sz="2800" b="1" dirty="0"/>
          </a:p>
          <a:p>
            <a:r>
              <a:rPr lang="uk-UA" sz="2800" b="1" dirty="0"/>
              <a:t>Нормальні значення:</a:t>
            </a:r>
          </a:p>
          <a:p>
            <a:r>
              <a:rPr lang="uk-UA" sz="2800" b="1" dirty="0"/>
              <a:t>Еритроцити не більше 1000 в 1 мл</a:t>
            </a:r>
          </a:p>
          <a:p>
            <a:r>
              <a:rPr lang="uk-UA" sz="2800" b="1" dirty="0"/>
              <a:t>Лейкоцити не більше 2-4 тис на 1 мл</a:t>
            </a:r>
          </a:p>
          <a:p>
            <a:r>
              <a:rPr lang="uk-UA" sz="2800" b="1" dirty="0"/>
              <a:t>Циліндри не більше 20 на 1 мл.</a:t>
            </a:r>
          </a:p>
          <a:p>
            <a:endParaRPr lang="uk-UA" sz="2800" b="1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C8E52A-6090-92BA-3B4F-FFB5DE7D9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742617"/>
            <a:ext cx="10367727" cy="504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6B1F763-9478-FA86-22F6-698657CB135F}"/>
              </a:ext>
            </a:extLst>
          </p:cNvPr>
          <p:cNvSpPr txBox="1"/>
          <p:nvPr/>
        </p:nvSpPr>
        <p:spPr>
          <a:xfrm>
            <a:off x="4724400" y="3924300"/>
            <a:ext cx="1676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dirty="0"/>
              <a:t>ДЯКУЮ ЗА УВАГУ!</a:t>
            </a:r>
            <a:endParaRPr lang="ru-RU" sz="8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D03874FAEEE841903A81309A252389" ma:contentTypeVersion="11" ma:contentTypeDescription="Создание документа." ma:contentTypeScope="" ma:versionID="31817cfb840b3b41b1594b45ab971a97">
  <xsd:schema xmlns:xsd="http://www.w3.org/2001/XMLSchema" xmlns:xs="http://www.w3.org/2001/XMLSchema" xmlns:p="http://schemas.microsoft.com/office/2006/metadata/properties" xmlns:ns2="dac2bfd0-d979-4dd2-9df4-50ff2ce65256" xmlns:ns3="3d95cd84-1a81-4268-a008-a9dee23a2885" targetNamespace="http://schemas.microsoft.com/office/2006/metadata/properties" ma:root="true" ma:fieldsID="a7414c8a5f63b5979bd2e6d73cf458af" ns2:_="" ns3:_="">
    <xsd:import namespace="dac2bfd0-d979-4dd2-9df4-50ff2ce65256"/>
    <xsd:import namespace="3d95cd84-1a81-4268-a008-a9dee23a28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bfd0-d979-4dd2-9df4-50ff2ce652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95cd84-1a81-4268-a008-a9dee23a288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c8bd9a7-6b65-45ee-898d-b077b0f8ae60}" ma:internalName="TaxCatchAll" ma:showField="CatchAllData" ma:web="3d95cd84-1a81-4268-a008-a9dee23a28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2974D-F01C-4FED-9D60-2AF3ABAAD2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0EBED2-3117-4EE5-9071-CC2FE5716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c2bfd0-d979-4dd2-9df4-50ff2ce65256"/>
    <ds:schemaRef ds:uri="3d95cd84-1a81-4268-a008-a9dee23a2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129</TotalTime>
  <Words>2095</Words>
  <Application>Microsoft Office PowerPoint</Application>
  <PresentationFormat>Произвольный</PresentationFormat>
  <Paragraphs>179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Trebuchet MS</vt:lpstr>
      <vt:lpstr>Wingdings</vt:lpstr>
      <vt:lpstr>Palatino Linotype</vt:lpstr>
      <vt:lpstr>Verdana</vt:lpstr>
      <vt:lpstr>Montserrat</vt:lpstr>
      <vt:lpstr>DM Sans Bold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Pastel Orange Pastel Purple Professional Gradients College Thesis Education Presentation</dc:title>
  <dc:creator>User</dc:creator>
  <cp:lastModifiedBy>Lenovo</cp:lastModifiedBy>
  <cp:revision>4</cp:revision>
  <dcterms:created xsi:type="dcterms:W3CDTF">2006-08-16T00:00:00Z</dcterms:created>
  <dcterms:modified xsi:type="dcterms:W3CDTF">2024-02-15T22:13:21Z</dcterms:modified>
  <dc:identifier>DAFeCF_qJQA</dc:identifier>
</cp:coreProperties>
</file>