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42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50" b="0" i="0">
                <a:solidFill>
                  <a:schemeClr val="bg1"/>
                </a:solidFill>
                <a:latin typeface="Roboto Lt"/>
                <a:cs typeface="Roboto L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50" b="0" i="0">
                <a:solidFill>
                  <a:schemeClr val="bg1"/>
                </a:solidFill>
                <a:latin typeface="Roboto Lt"/>
                <a:cs typeface="Roboto L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1B2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50" b="0" i="0">
                <a:solidFill>
                  <a:schemeClr val="bg1"/>
                </a:solidFill>
                <a:latin typeface="Roboto Lt"/>
                <a:cs typeface="Roboto L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1B2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381001"/>
            <a:ext cx="808990" cy="808990"/>
          </a:xfrm>
          <a:custGeom>
            <a:avLst/>
            <a:gdLst/>
            <a:ahLst/>
            <a:cxnLst/>
            <a:rect l="l" t="t" r="r" b="b"/>
            <a:pathLst>
              <a:path w="808990" h="808990">
                <a:moveTo>
                  <a:pt x="808799" y="808799"/>
                </a:moveTo>
                <a:lnTo>
                  <a:pt x="404399" y="808799"/>
                </a:lnTo>
                <a:lnTo>
                  <a:pt x="0" y="404399"/>
                </a:lnTo>
                <a:lnTo>
                  <a:pt x="0" y="0"/>
                </a:lnTo>
                <a:lnTo>
                  <a:pt x="808799" y="808799"/>
                </a:lnTo>
                <a:close/>
              </a:path>
            </a:pathLst>
          </a:custGeom>
          <a:solidFill>
            <a:srgbClr val="014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29049" y="588488"/>
            <a:ext cx="808990" cy="808990"/>
          </a:xfrm>
          <a:custGeom>
            <a:avLst/>
            <a:gdLst/>
            <a:ahLst/>
            <a:cxnLst/>
            <a:rect l="l" t="t" r="r" b="b"/>
            <a:pathLst>
              <a:path w="808990" h="808990">
                <a:moveTo>
                  <a:pt x="808799" y="808799"/>
                </a:moveTo>
                <a:lnTo>
                  <a:pt x="0" y="0"/>
                </a:lnTo>
                <a:lnTo>
                  <a:pt x="404399" y="0"/>
                </a:lnTo>
                <a:lnTo>
                  <a:pt x="808799" y="404399"/>
                </a:lnTo>
                <a:lnTo>
                  <a:pt x="808799" y="808799"/>
                </a:lnTo>
                <a:close/>
              </a:path>
            </a:pathLst>
          </a:custGeom>
          <a:solidFill>
            <a:srgbClr val="82C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0525" y="455802"/>
            <a:ext cx="6402949" cy="6838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0" i="0">
                <a:solidFill>
                  <a:schemeClr val="bg1"/>
                </a:solidFill>
                <a:latin typeface="Roboto Lt"/>
                <a:cs typeface="Roboto L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5629" y="1231653"/>
            <a:ext cx="7372740" cy="2000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00300" y="504"/>
            <a:ext cx="1644014" cy="1644014"/>
          </a:xfrm>
          <a:custGeom>
            <a:avLst/>
            <a:gdLst/>
            <a:ahLst/>
            <a:cxnLst/>
            <a:rect l="l" t="t" r="r" b="b"/>
            <a:pathLst>
              <a:path w="1644015" h="1644014">
                <a:moveTo>
                  <a:pt x="1643699" y="1643700"/>
                </a:moveTo>
                <a:lnTo>
                  <a:pt x="0" y="0"/>
                </a:lnTo>
                <a:lnTo>
                  <a:pt x="1643699" y="0"/>
                </a:lnTo>
                <a:lnTo>
                  <a:pt x="1643699" y="1643700"/>
                </a:lnTo>
                <a:close/>
              </a:path>
            </a:pathLst>
          </a:custGeom>
          <a:solidFill>
            <a:srgbClr val="FFFFFF">
              <a:alpha val="302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490"/>
            <a:ext cx="5154295" cy="5134610"/>
            <a:chOff x="0" y="490"/>
            <a:chExt cx="5154295" cy="5134610"/>
          </a:xfrm>
        </p:grpSpPr>
        <p:sp>
          <p:nvSpPr>
            <p:cNvPr id="4" name="object 4"/>
            <p:cNvSpPr/>
            <p:nvPr/>
          </p:nvSpPr>
          <p:spPr>
            <a:xfrm>
              <a:off x="0" y="647"/>
              <a:ext cx="5154295" cy="5134610"/>
            </a:xfrm>
            <a:custGeom>
              <a:avLst/>
              <a:gdLst/>
              <a:ahLst/>
              <a:cxnLst/>
              <a:rect l="l" t="t" r="r" b="b"/>
              <a:pathLst>
                <a:path w="5154295" h="5134610">
                  <a:moveTo>
                    <a:pt x="5153698" y="5134254"/>
                  </a:moveTo>
                  <a:lnTo>
                    <a:pt x="0" y="0"/>
                  </a:lnTo>
                  <a:lnTo>
                    <a:pt x="0" y="1141628"/>
                  </a:lnTo>
                  <a:lnTo>
                    <a:pt x="0" y="2567127"/>
                  </a:lnTo>
                  <a:lnTo>
                    <a:pt x="0" y="2783332"/>
                  </a:lnTo>
                  <a:lnTo>
                    <a:pt x="2349131" y="5123840"/>
                  </a:lnTo>
                  <a:lnTo>
                    <a:pt x="2566378" y="5123840"/>
                  </a:lnTo>
                  <a:lnTo>
                    <a:pt x="2576842" y="5134254"/>
                  </a:lnTo>
                  <a:lnTo>
                    <a:pt x="5153698" y="5134254"/>
                  </a:lnTo>
                  <a:close/>
                </a:path>
              </a:pathLst>
            </a:custGeom>
            <a:solidFill>
              <a:srgbClr val="FFFFFF">
                <a:alpha val="302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96" y="490"/>
              <a:ext cx="2300605" cy="2291715"/>
            </a:xfrm>
            <a:custGeom>
              <a:avLst/>
              <a:gdLst/>
              <a:ahLst/>
              <a:cxnLst/>
              <a:rect l="l" t="t" r="r" b="b"/>
              <a:pathLst>
                <a:path w="2300605" h="2291715">
                  <a:moveTo>
                    <a:pt x="2300099" y="2291520"/>
                  </a:moveTo>
                  <a:lnTo>
                    <a:pt x="1150049" y="2291520"/>
                  </a:lnTo>
                  <a:lnTo>
                    <a:pt x="0" y="1145760"/>
                  </a:lnTo>
                  <a:lnTo>
                    <a:pt x="0" y="0"/>
                  </a:lnTo>
                  <a:lnTo>
                    <a:pt x="2300099" y="2291520"/>
                  </a:lnTo>
                  <a:close/>
                </a:path>
              </a:pathLst>
            </a:custGeom>
            <a:solidFill>
              <a:srgbClr val="014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2821" y="588326"/>
              <a:ext cx="2300605" cy="2291715"/>
            </a:xfrm>
            <a:custGeom>
              <a:avLst/>
              <a:gdLst/>
              <a:ahLst/>
              <a:cxnLst/>
              <a:rect l="l" t="t" r="r" b="b"/>
              <a:pathLst>
                <a:path w="2300605" h="2291715">
                  <a:moveTo>
                    <a:pt x="2300099" y="2291520"/>
                  </a:moveTo>
                  <a:lnTo>
                    <a:pt x="0" y="0"/>
                  </a:lnTo>
                  <a:lnTo>
                    <a:pt x="1150049" y="0"/>
                  </a:lnTo>
                  <a:lnTo>
                    <a:pt x="2300099" y="1145760"/>
                  </a:lnTo>
                  <a:lnTo>
                    <a:pt x="2300099" y="2291520"/>
                  </a:lnTo>
                  <a:close/>
                </a:path>
              </a:pathLst>
            </a:custGeom>
            <a:solidFill>
              <a:srgbClr val="82C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10175" y="1642789"/>
            <a:ext cx="4672330" cy="10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700" spc="-5" dirty="0">
                <a:latin typeface="Times New Roman"/>
                <a:cs typeface="Times New Roman"/>
              </a:rPr>
              <a:t>Клінічне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значення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визначення</a:t>
            </a:r>
            <a:r>
              <a:rPr sz="1700" spc="-10" dirty="0">
                <a:latin typeface="Times New Roman"/>
                <a:cs typeface="Times New Roman"/>
              </a:rPr>
              <a:t> маркерних </a:t>
            </a:r>
            <a:r>
              <a:rPr sz="1700" spc="-5" dirty="0">
                <a:latin typeface="Times New Roman"/>
                <a:cs typeface="Times New Roman"/>
              </a:rPr>
              <a:t>білків </a:t>
            </a:r>
            <a:r>
              <a:rPr sz="1700" spc="10" dirty="0">
                <a:latin typeface="Times New Roman"/>
                <a:cs typeface="Times New Roman"/>
              </a:rPr>
              <a:t>та </a:t>
            </a:r>
            <a:r>
              <a:rPr sz="1700" spc="-409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пептидів: </a:t>
            </a:r>
            <a:r>
              <a:rPr sz="1700" spc="-15" dirty="0">
                <a:latin typeface="Times New Roman"/>
                <a:cs typeface="Times New Roman"/>
              </a:rPr>
              <a:t>Міоглобін.Тропоніни.Мозковий 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натрійуретичний </a:t>
            </a:r>
            <a:r>
              <a:rPr sz="1700" spc="-10" dirty="0">
                <a:latin typeface="Times New Roman"/>
                <a:cs typeface="Times New Roman"/>
              </a:rPr>
              <a:t>пептид.Термінальні </a:t>
            </a:r>
            <a:r>
              <a:rPr sz="1700" spc="-5" dirty="0">
                <a:latin typeface="Times New Roman"/>
                <a:cs typeface="Times New Roman"/>
              </a:rPr>
              <a:t>пептиди 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колагену.Прокальцитонін.Пресепсин.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0525" y="455802"/>
            <a:ext cx="82867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60" dirty="0"/>
              <a:t>План: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65849" y="1098983"/>
            <a:ext cx="4634865" cy="149796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74015" indent="-361950">
              <a:lnSpc>
                <a:spcPct val="100000"/>
              </a:lnSpc>
              <a:spcBef>
                <a:spcPts val="350"/>
              </a:spcBef>
              <a:buAutoNum type="arabicPeriod"/>
              <a:tabLst>
                <a:tab pos="374015" algn="l"/>
                <a:tab pos="374650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Клінічне</a:t>
            </a:r>
            <a:r>
              <a:rPr sz="1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значення</a:t>
            </a:r>
            <a:r>
              <a:rPr sz="1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міоглобіну</a:t>
            </a:r>
            <a:endParaRPr sz="1400">
              <a:latin typeface="Times New Roman"/>
              <a:cs typeface="Times New Roman"/>
            </a:endParaRPr>
          </a:p>
          <a:p>
            <a:pPr marL="374015" indent="-361950">
              <a:lnSpc>
                <a:spcPct val="100000"/>
              </a:lnSpc>
              <a:spcBef>
                <a:spcPts val="254"/>
              </a:spcBef>
              <a:buAutoNum type="arabicPeriod"/>
              <a:tabLst>
                <a:tab pos="374015" algn="l"/>
                <a:tab pos="374650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Клінічне</a:t>
            </a:r>
            <a:r>
              <a:rPr sz="1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значення</a:t>
            </a:r>
            <a:r>
              <a:rPr sz="1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тропонінів</a:t>
            </a:r>
            <a:endParaRPr sz="1400">
              <a:latin typeface="Times New Roman"/>
              <a:cs typeface="Times New Roman"/>
            </a:endParaRPr>
          </a:p>
          <a:p>
            <a:pPr marL="374015" indent="-361950">
              <a:lnSpc>
                <a:spcPct val="100000"/>
              </a:lnSpc>
              <a:spcBef>
                <a:spcPts val="250"/>
              </a:spcBef>
              <a:buAutoNum type="arabicPeriod"/>
              <a:tabLst>
                <a:tab pos="374015" algn="l"/>
                <a:tab pos="374650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Клінічне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значення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мозкового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натрійуретичного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пептиду</a:t>
            </a:r>
            <a:endParaRPr sz="1400">
              <a:latin typeface="Times New Roman"/>
              <a:cs typeface="Times New Roman"/>
            </a:endParaRPr>
          </a:p>
          <a:p>
            <a:pPr marL="374015" indent="-361950">
              <a:lnSpc>
                <a:spcPct val="100000"/>
              </a:lnSpc>
              <a:spcBef>
                <a:spcPts val="250"/>
              </a:spcBef>
              <a:buAutoNum type="arabicPeriod"/>
              <a:tabLst>
                <a:tab pos="374015" algn="l"/>
                <a:tab pos="374650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Клінічне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значення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термінальних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пептидів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колагену</a:t>
            </a:r>
            <a:endParaRPr sz="1400">
              <a:latin typeface="Times New Roman"/>
              <a:cs typeface="Times New Roman"/>
            </a:endParaRPr>
          </a:p>
          <a:p>
            <a:pPr marL="374015" indent="-361950">
              <a:lnSpc>
                <a:spcPct val="100000"/>
              </a:lnSpc>
              <a:spcBef>
                <a:spcPts val="254"/>
              </a:spcBef>
              <a:buAutoNum type="arabicPeriod"/>
              <a:tabLst>
                <a:tab pos="374015" algn="l"/>
                <a:tab pos="374650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Клінічне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значення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прокальцитоніну</a:t>
            </a:r>
            <a:endParaRPr sz="1400">
              <a:latin typeface="Times New Roman"/>
              <a:cs typeface="Times New Roman"/>
            </a:endParaRPr>
          </a:p>
          <a:p>
            <a:pPr marL="374015" indent="-361950">
              <a:lnSpc>
                <a:spcPct val="100000"/>
              </a:lnSpc>
              <a:spcBef>
                <a:spcPts val="250"/>
              </a:spcBef>
              <a:buAutoNum type="arabicPeriod"/>
              <a:tabLst>
                <a:tab pos="374015" algn="l"/>
                <a:tab pos="374650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Клінічне</a:t>
            </a:r>
            <a:r>
              <a:rPr sz="1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значення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пресепсину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8074" y="457122"/>
            <a:ext cx="306895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" dirty="0">
                <a:latin typeface="Times New Roman"/>
                <a:cs typeface="Times New Roman"/>
              </a:rPr>
              <a:t>Клінічне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значення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міоглобіну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33350" y="950662"/>
            <a:ext cx="7363459" cy="364299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67310">
              <a:lnSpc>
                <a:spcPct val="105000"/>
              </a:lnSpc>
              <a:spcBef>
                <a:spcPts val="35"/>
              </a:spcBef>
            </a:pP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 </a:t>
            </a:r>
            <a:r>
              <a:rPr sz="1100" spc="455" dirty="0">
                <a:solidFill>
                  <a:srgbClr val="FFFFFF"/>
                </a:solidFill>
                <a:latin typeface="Microsoft Sans Serif"/>
                <a:cs typeface="Microsoft Sans Serif"/>
              </a:rPr>
              <a:t>—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невеликий гемовмісний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хромопротеїд,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подібно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гемоглобіну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він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утворює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карбокси-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метміоглобін.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Функцією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міоглобіну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є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запасання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кисню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й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транспортування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вигляді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оксиміоглобіну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(МbО</a:t>
            </a:r>
            <a:r>
              <a:rPr sz="850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100" spc="-2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мітохондрії,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які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споживають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кисень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процесі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окиснення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речовин,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що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надходять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клітини.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3–6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разів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легше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з’єднується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киснем,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ніж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гемоглобін.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м’язовій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активності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оксиміоглобін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вивільняє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кисень.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12700" marR="130175">
              <a:lnSpc>
                <a:spcPct val="105000"/>
              </a:lnSpc>
            </a:pP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Це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білок,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що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транспортує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кисень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скелетних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м’язах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міокарді.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Він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слабко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зв’язується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білками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крові;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ушкодженні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скелетних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м’язів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легко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швидко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потрапляє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потім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швидко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екскретується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із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сечею. </a:t>
            </a:r>
            <a:r>
              <a:rPr sz="1100" spc="-2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Він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потрапляє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кровоносне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русло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ішемії,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травмі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запаленні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м’язової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тканини.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12700" marR="24765">
              <a:lnSpc>
                <a:spcPct val="105000"/>
              </a:lnSpc>
            </a:pP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некрозі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м’язів,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т.ч.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серцевого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м’язу,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внаслідок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інфаркту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швидко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виходить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із </a:t>
            </a:r>
            <a:r>
              <a:rPr sz="11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зруйнованих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клітин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з’являється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через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1,5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крові,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вміст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підвищується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й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утримується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такому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рівні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2–3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днів.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відбувається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раніше,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ніж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активності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ферментів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креатинфосфокінази, </a:t>
            </a:r>
            <a:r>
              <a:rPr sz="11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її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ізоферменту </a:t>
            </a:r>
            <a:r>
              <a:rPr sz="1100" spc="285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МВ,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лактатдегідрогенази,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аспартатамінотрансферази.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Це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дуже важливо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при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диференційній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діагностиці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інфаркту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тромбозу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легеневої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артерії,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холециститу,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стенокардії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тощо.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вмісту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міоглобіну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бути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травматичних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ушкодженнях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м’язів,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алкогольній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інтоксикації,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шокових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станах,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поліміозиті,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ревматоїдному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артриті,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міастенії,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термічних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опіках.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12700" marR="5080">
              <a:lnSpc>
                <a:spcPct val="105000"/>
              </a:lnSpc>
            </a:pP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сечі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нормі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майже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відсутній.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Завдяки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малим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розмірам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молекули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він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легко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потрапляє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сечу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порушеннях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функції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нирок.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Міоглобінурія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буває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спадкових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захворюваннях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м’язів,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осіб,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адаптованих</a:t>
            </a:r>
            <a:r>
              <a:rPr sz="1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фізичних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навантажень,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атрофії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м’язів,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синдромі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тривалого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стискування,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інтоксикаціях,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інфаркті,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кетоацидозі.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Сеча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таких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випадках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стає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яскраво-червоною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коричневою.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Сам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є</a:t>
            </a:r>
            <a:r>
              <a:rPr sz="1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нефротоксичною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речовиною.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3350" y="456553"/>
            <a:ext cx="7376795" cy="471614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38100">
              <a:lnSpc>
                <a:spcPct val="105400"/>
              </a:lnSpc>
              <a:spcBef>
                <a:spcPts val="2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Мета</a:t>
            </a:r>
            <a:r>
              <a:rPr sz="12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дослідження</a:t>
            </a:r>
            <a:r>
              <a:rPr sz="1200" b="1" spc="-5" dirty="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sz="1200" b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Оцінити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ушкодження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скелетних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язів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неспецифічний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тест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ясувати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розвинувся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пацієнта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Референтні</a:t>
            </a:r>
            <a:r>
              <a:rPr sz="12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значення</a:t>
            </a:r>
            <a:r>
              <a:rPr sz="1200" b="1" spc="-5" dirty="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sz="1200" b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нормі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міоглобіну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сироватці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становить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0–0,09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мкг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мл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СІ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0–90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мкг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endParaRPr sz="1200">
              <a:latin typeface="Tahoma"/>
              <a:cs typeface="Tahoma"/>
            </a:endParaRPr>
          </a:p>
          <a:p>
            <a:pPr marL="12700" marR="21590">
              <a:lnSpc>
                <a:spcPct val="105400"/>
              </a:lnSpc>
              <a:spcBef>
                <a:spcPts val="12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Відхилення від норми</a:t>
            </a:r>
            <a:r>
              <a:rPr sz="1200" b="1" spc="-5" dirty="0">
                <a:solidFill>
                  <a:srgbClr val="FFFFFF"/>
                </a:solidFill>
                <a:latin typeface="Cambria"/>
                <a:cs typeface="Cambria"/>
              </a:rPr>
              <a:t>.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 міоглобіну при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інфаркті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підвищуватися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4–10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разів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більше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Ступінь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 міоглобіну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залежить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площі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ушкодження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Нормалізація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рівня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відзначається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хворих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інфарктом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FFFFFF"/>
                </a:solidFill>
                <a:latin typeface="Tahoma"/>
                <a:cs typeface="Tahoma"/>
              </a:rPr>
              <a:t>2-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гу</a:t>
            </a:r>
            <a:r>
              <a:rPr sz="1200" spc="5" dirty="0">
                <a:solidFill>
                  <a:srgbClr val="FFFFFF"/>
                </a:solidFill>
                <a:latin typeface="Tahoma"/>
                <a:cs typeface="Tahoma"/>
              </a:rPr>
              <a:t>–3-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тю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добу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розвитку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ускладнень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інфаркта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серцева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недостатність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міоглобіну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підвищений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&gt;3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діб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Повторні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тлі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початку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нормалізації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можуть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свідчити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 розширення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зони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інфаркту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утворення </a:t>
            </a:r>
            <a:r>
              <a:rPr sz="12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нових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некротичних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вогнищ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ішемії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що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виникає під час нападів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стенокардії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розвитку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вогнищевих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некротичних </a:t>
            </a:r>
            <a:r>
              <a:rPr sz="1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змін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виявлятися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однак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ступінь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цього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підвищення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незначний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Крім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інфаркту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сироватці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відмічають при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гострій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алкогольній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інтоксикації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дерматоміозиті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гіпотермії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язовій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дистрофії</a:t>
            </a: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поліміозиті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тяжких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опіках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травмах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тяжкій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нирковій недостатності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Важливе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значення визначення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концентрації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міоглобіну має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хворих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із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синдромом тривалого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стискування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великих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травмах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язів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найчастішим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ускладненням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яких 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є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гостра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ниркова недостатність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Гостра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ниркова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недостатність розвивається внаслідок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масивного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відкладання міоглобіну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ниркових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клубочках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 міоглобіну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підвищується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тяжкому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електрошоці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термічних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опіках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вторинній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токсичній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міоглобінурії 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хвороба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Хафа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),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ушкодженні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скелетних </a:t>
            </a:r>
            <a:r>
              <a:rPr sz="12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язів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артеріальній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оклюзії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ішемією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язової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маси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5400"/>
              </a:lnSpc>
              <a:spcBef>
                <a:spcPts val="12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Фактори</a:t>
            </a:r>
            <a:r>
              <a:rPr sz="1200" b="1" spc="-5" dirty="0">
                <a:solidFill>
                  <a:srgbClr val="FFFFFF"/>
                </a:solidFill>
                <a:latin typeface="Cambria"/>
                <a:cs typeface="Cambria"/>
              </a:rPr>
              <a:t>,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що впливають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результат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дослідження</a:t>
            </a:r>
            <a:r>
              <a:rPr sz="1200" b="1" spc="-5" dirty="0">
                <a:solidFill>
                  <a:srgbClr val="FFFFFF"/>
                </a:solidFill>
                <a:latin typeface="Cambria"/>
                <a:cs typeface="Cambria"/>
              </a:rPr>
              <a:t>. </a:t>
            </a:r>
            <a:r>
              <a:rPr sz="1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Гемоліз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а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також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рентгенологічне чи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радіоізотопне дослідження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виконане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межах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1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тиж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аналізу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Нещодавно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перенесений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напад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стенокардії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нещодавно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виконана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кардіоверсія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Внутрішньом</a:t>
            </a: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язові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єкції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завищений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0525" y="454583"/>
            <a:ext cx="4759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90" dirty="0"/>
              <a:t>Клінічне</a:t>
            </a:r>
            <a:r>
              <a:rPr sz="2400" spc="15" dirty="0"/>
              <a:t> </a:t>
            </a:r>
            <a:r>
              <a:rPr sz="2400" spc="175" dirty="0"/>
              <a:t>значення</a:t>
            </a:r>
            <a:r>
              <a:rPr sz="2400" spc="20" dirty="0"/>
              <a:t> </a:t>
            </a:r>
            <a:r>
              <a:rPr sz="2400" spc="180" dirty="0"/>
              <a:t>тропонінів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216025" y="914983"/>
            <a:ext cx="7475220" cy="361124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131445">
              <a:lnSpc>
                <a:spcPct val="105600"/>
              </a:lnSpc>
              <a:spcBef>
                <a:spcPts val="20"/>
              </a:spcBef>
            </a:pP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Комплекс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тропонінів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входить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складу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скоротливої системи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язової клітини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 </a:t>
            </a:r>
            <a:r>
              <a:rPr sz="13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є </a:t>
            </a:r>
            <a:r>
              <a:rPr sz="13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високоспецифічними регуляторними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протеїнами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зв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язаними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контрактильним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елементом міофіламентів</a:t>
            </a:r>
            <a:r>
              <a:rPr sz="1300" spc="-1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Він утворений трьома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білками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: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тропоніном </a:t>
            </a:r>
            <a:r>
              <a:rPr sz="13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300" spc="-6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що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утворює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зв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язок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13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тропоміозином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тропоніном </a:t>
            </a:r>
            <a:r>
              <a:rPr sz="13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300" spc="-6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який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блокує </a:t>
            </a:r>
            <a:r>
              <a:rPr sz="13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АТФ</a:t>
            </a:r>
            <a:r>
              <a:rPr sz="1300" spc="-4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3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азну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активність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 тропоніном </a:t>
            </a:r>
            <a:r>
              <a:rPr sz="13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300" spc="-6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що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має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значну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спорідненість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Са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2+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Вміст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тропоніну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кардіоміоцитах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приблизно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45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рази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перевищує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тропоніну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300" spc="-6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Тропонін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серцевого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язу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відрізняється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тропоніну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інших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язів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Пріоритетом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є </a:t>
            </a:r>
            <a:r>
              <a:rPr sz="13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визначення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тропоніну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через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високу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чутливість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специфічність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5080">
              <a:lnSpc>
                <a:spcPct val="105600"/>
              </a:lnSpc>
              <a:spcBef>
                <a:spcPts val="1200"/>
              </a:spcBef>
            </a:pP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КАРДІОТРОПОНІНИ </a:t>
            </a:r>
            <a:r>
              <a:rPr sz="1300" spc="-85" dirty="0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Т </a:t>
            </a:r>
            <a:r>
              <a:rPr sz="1300" spc="-10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3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105" dirty="0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sz="13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КТ</a:t>
            </a:r>
            <a:r>
              <a:rPr sz="1300" spc="-75" dirty="0">
                <a:solidFill>
                  <a:srgbClr val="FFFFFF"/>
                </a:solidFill>
                <a:latin typeface="Tahoma"/>
                <a:cs typeface="Tahoma"/>
              </a:rPr>
              <a:t>) </a:t>
            </a:r>
            <a:r>
              <a:rPr sz="1300" spc="-110" dirty="0">
                <a:solidFill>
                  <a:srgbClr val="FFFFFF"/>
                </a:solidFill>
                <a:latin typeface="Tahoma"/>
                <a:cs typeface="Tahoma"/>
              </a:rPr>
              <a:t>—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високоспецифічні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білки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серцевого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яза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ушкодженні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серцевого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яза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ці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білки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потрапляють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114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відбувається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30" dirty="0">
                <a:solidFill>
                  <a:srgbClr val="FFFFFF"/>
                </a:solidFill>
                <a:latin typeface="Tahoma"/>
                <a:cs typeface="Tahoma"/>
              </a:rPr>
              <a:t>1-</a:t>
            </a:r>
            <a:r>
              <a:rPr sz="13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ї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години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початку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інфаркту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зберігається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70" dirty="0">
                <a:solidFill>
                  <a:srgbClr val="FFFFFF"/>
                </a:solidFill>
                <a:latin typeface="Tahoma"/>
                <a:cs typeface="Tahoma"/>
              </a:rPr>
              <a:t>≥1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тиж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Мета</a:t>
            </a:r>
            <a:r>
              <a:rPr sz="13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дослідження</a:t>
            </a:r>
            <a:r>
              <a:rPr sz="1300" spc="-1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Діагностувати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первинний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повторний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Референтні</a:t>
            </a:r>
            <a:r>
              <a:rPr sz="13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значення</a:t>
            </a:r>
            <a:r>
              <a:rPr sz="1300" b="1" spc="-5" dirty="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sz="1300" b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нормі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10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&lt;0,35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мкг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3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СІ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&lt;0,1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мкг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),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КТ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&lt;0,1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мкг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3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СІ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&lt;0,1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мкг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10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70" dirty="0">
                <a:solidFill>
                  <a:srgbClr val="FFFFFF"/>
                </a:solidFill>
                <a:latin typeface="Tahoma"/>
                <a:cs typeface="Tahoma"/>
              </a:rPr>
              <a:t>&gt;2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мкг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3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СІ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70" dirty="0">
                <a:solidFill>
                  <a:srgbClr val="FFFFFF"/>
                </a:solidFill>
                <a:latin typeface="Tahoma"/>
                <a:cs typeface="Tahoma"/>
              </a:rPr>
              <a:t>&gt;2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мкг</a:t>
            </a:r>
            <a:r>
              <a:rPr sz="1300" spc="-45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3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300" spc="-45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вказує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ушкодження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КТ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&gt;0,1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мкг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3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СІ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300">
              <a:latin typeface="Tahoma"/>
              <a:cs typeface="Tahoma"/>
            </a:endParaRPr>
          </a:p>
          <a:p>
            <a:pPr marL="12700" marR="217804">
              <a:lnSpc>
                <a:spcPct val="105600"/>
              </a:lnSpc>
            </a:pP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&gt;0,1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мкг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),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визначений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імунологічним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методом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також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свідчить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ушкодження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Поки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процес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ушкодження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серцевого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яза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триває</a:t>
            </a:r>
            <a:r>
              <a:rPr sz="1300" spc="-1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114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залишається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підвищеним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0525" y="807352"/>
            <a:ext cx="6744970" cy="336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7175">
              <a:lnSpc>
                <a:spcPct val="114999"/>
              </a:lnSpc>
              <a:spcBef>
                <a:spcPts val="100"/>
              </a:spcBef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Відхилення</a:t>
            </a:r>
            <a:r>
              <a:rPr sz="13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від</a:t>
            </a:r>
            <a:r>
              <a:rPr sz="13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норми</a:t>
            </a:r>
            <a:r>
              <a:rPr sz="1300" b="1" spc="-10" dirty="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sz="1300" b="1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швидко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підвищується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вже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25" dirty="0">
                <a:solidFill>
                  <a:srgbClr val="FFFFFF"/>
                </a:solidFill>
                <a:latin typeface="Tahoma"/>
                <a:cs typeface="Tahoma"/>
              </a:rPr>
              <a:t>1-</a:t>
            </a:r>
            <a:r>
              <a:rPr sz="13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ї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години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ушкодження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 </a:t>
            </a:r>
            <a:r>
              <a:rPr sz="13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КТ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виявляється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40%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хворих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із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нестабільною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стенокардією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Найчастіше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вміст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КТ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підвищується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хворих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зі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змінами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кінцевої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частини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шлуночкового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комплексу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13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ЕКГ</a:t>
            </a:r>
            <a:r>
              <a:rPr sz="1300" spc="-7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Стабільно підвищені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значення </a:t>
            </a:r>
            <a:r>
              <a:rPr sz="13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КТ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хворого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із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нестабільною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стенокардією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свідчать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</a:t>
            </a:r>
            <a:r>
              <a:rPr sz="1300" spc="-5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що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нього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анамнезі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мікроінфаркти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5080">
              <a:lnSpc>
                <a:spcPct val="114999"/>
              </a:lnSpc>
            </a:pP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Некоронарогенні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серцевого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яза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міокардит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травма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серця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також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можуть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супроводжуватися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підвищенням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 </a:t>
            </a:r>
            <a:r>
              <a:rPr sz="13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КТ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можливе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гострій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алкогольній інтоксикації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але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хронічній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інтоксикації цього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спостерігається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3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Злегка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підвищені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величини </a:t>
            </a:r>
            <a:r>
              <a:rPr sz="13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КТ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сироватці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можуть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виявлятися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300" spc="-55" dirty="0">
                <a:solidFill>
                  <a:srgbClr val="FFFFFF"/>
                </a:solidFill>
                <a:latin typeface="Tahoma"/>
                <a:cs typeface="Tahoma"/>
              </a:rPr>
              <a:t>15%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пацієнтів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із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вираженим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ушкодженням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скелетних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язів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90170">
              <a:lnSpc>
                <a:spcPct val="114999"/>
              </a:lnSpc>
              <a:spcBef>
                <a:spcPts val="1200"/>
              </a:spcBef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Фактори</a:t>
            </a:r>
            <a:r>
              <a:rPr sz="1300" b="1" spc="-10" dirty="0">
                <a:solidFill>
                  <a:srgbClr val="FFFFFF"/>
                </a:solidFill>
                <a:latin typeface="Cambria"/>
                <a:cs typeface="Cambria"/>
              </a:rPr>
              <a:t>,</a:t>
            </a:r>
            <a:r>
              <a:rPr sz="1300" b="1" spc="-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r>
              <a:rPr sz="13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впливають</a:t>
            </a:r>
            <a:r>
              <a:rPr sz="13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3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результати</a:t>
            </a:r>
            <a:r>
              <a:rPr sz="13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дослідження</a:t>
            </a:r>
            <a:r>
              <a:rPr sz="1300" b="1" spc="-10" dirty="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sz="1300" b="1" spc="-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Енергійна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’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язова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діяльність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відсутності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ураження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серця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Застосування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кардіотоксичних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препаратів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</a:t>
            </a:r>
            <a:r>
              <a:rPr sz="1300" spc="-50" dirty="0">
                <a:solidFill>
                  <a:srgbClr val="FFFFFF"/>
                </a:solidFill>
                <a:latin typeface="Tahoma"/>
                <a:cs typeface="Tahoma"/>
              </a:rPr>
              <a:t>., </a:t>
            </a:r>
            <a:r>
              <a:rPr sz="13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доксорубіцину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підвищується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нирок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деякі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хірургічні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втручання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підвищується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pc="175" dirty="0"/>
              <a:t>Клінічне</a:t>
            </a:r>
            <a:r>
              <a:rPr dirty="0"/>
              <a:t> </a:t>
            </a:r>
            <a:r>
              <a:rPr spc="165" dirty="0"/>
              <a:t>значення</a:t>
            </a:r>
            <a:r>
              <a:rPr spc="5" dirty="0"/>
              <a:t> </a:t>
            </a:r>
            <a:r>
              <a:rPr spc="120" dirty="0"/>
              <a:t>мозкового </a:t>
            </a:r>
            <a:r>
              <a:rPr spc="-509" dirty="0"/>
              <a:t> </a:t>
            </a:r>
            <a:r>
              <a:rPr spc="160" dirty="0"/>
              <a:t>натрійуретичного</a:t>
            </a:r>
            <a:r>
              <a:rPr spc="30" dirty="0"/>
              <a:t> </a:t>
            </a:r>
            <a:r>
              <a:rPr spc="180" dirty="0"/>
              <a:t>пептиду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90050" y="1374766"/>
            <a:ext cx="7400290" cy="378523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5200"/>
              </a:lnSpc>
              <a:spcBef>
                <a:spcPts val="25"/>
              </a:spcBef>
            </a:pP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Мозковий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натрійуретичний пептид 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гормон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основним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завданням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якого 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є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регулювання обсягу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що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циркулює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організмі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зусиль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що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докладаються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серцем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її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перекачування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Мозковий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натрійуретичний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пептид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МНП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r>
              <a:rPr sz="12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має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кардіопротекторний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вплив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сприяє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вазодилатаціі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пригнічує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вироблення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альдостерону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реніну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знижує навантаження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покращує коронарний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кровотік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нормі </a:t>
            </a:r>
            <a:r>
              <a:rPr sz="1200" spc="80" dirty="0">
                <a:solidFill>
                  <a:srgbClr val="FFFFFF"/>
                </a:solidFill>
                <a:latin typeface="Tahoma"/>
                <a:cs typeface="Tahoma"/>
              </a:rPr>
              <a:t>BNP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невеликих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кількостях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присутній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плазмі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але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концентрації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значно збільшуються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результат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навантаження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12700" marR="48895">
              <a:lnSpc>
                <a:spcPct val="105200"/>
              </a:lnSpc>
              <a:spcBef>
                <a:spcPts val="1200"/>
              </a:spcBef>
            </a:pP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Мозковий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натрійуретичний пептид </a:t>
            </a: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(BNP)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використовують </a:t>
            </a:r>
            <a:r>
              <a:rPr sz="1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маркер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діагностиці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серцевої 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недостатності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200" spc="65" dirty="0">
                <a:solidFill>
                  <a:srgbClr val="FFFFFF"/>
                </a:solidFill>
                <a:latin typeface="Tahoma"/>
                <a:cs typeface="Tahoma"/>
              </a:rPr>
              <a:t>ProBNP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вивільняється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відповідь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стимуляцію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кардіоміоцитів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шлуночків 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наприклад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розтяг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відповідь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стимуляцію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proBNP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розщеплюється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два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фрагменти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активний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гормон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Tahoma"/>
                <a:cs typeface="Tahoma"/>
              </a:rPr>
              <a:t>BNP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(32 </a:t>
            </a:r>
            <a:r>
              <a:rPr sz="1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АМК</a:t>
            </a:r>
            <a:r>
              <a:rPr sz="1200" spc="-55" dirty="0">
                <a:solidFill>
                  <a:srgbClr val="FFFFFF"/>
                </a:solidFill>
                <a:latin typeface="Tahoma"/>
                <a:cs typeface="Tahoma"/>
              </a:rPr>
              <a:t>)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 неактивний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N-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термінальний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пептид </a:t>
            </a: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NT-proBNP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(76 </a:t>
            </a:r>
            <a:r>
              <a:rPr sz="1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АМК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). </a:t>
            </a:r>
            <a:r>
              <a:rPr sz="1200" spc="80" dirty="0">
                <a:solidFill>
                  <a:srgbClr val="FFFFFF"/>
                </a:solidFill>
                <a:latin typeface="Tahoma"/>
                <a:cs typeface="Tahoma"/>
              </a:rPr>
              <a:t>BNP 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є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фізіологічним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антагоністом ангіотензину </a:t>
            </a:r>
            <a:r>
              <a:rPr sz="1200" spc="-90" dirty="0">
                <a:solidFill>
                  <a:srgbClr val="FFFFFF"/>
                </a:solidFill>
                <a:latin typeface="Tahoma"/>
                <a:cs typeface="Tahoma"/>
              </a:rPr>
              <a:t>II,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тому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звільнення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призводить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збільшення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натрійурезу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діурезу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вазодилатації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внаслідок</a:t>
            </a:r>
            <a:r>
              <a:rPr sz="1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інгібування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секреції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реніну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1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альдостерону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r>
              <a:rPr sz="12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1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плазматичного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BNP,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NT-proBNP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підвищений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пацієнтів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дисфункцією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лівого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шлуночка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цьому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вміст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Tahoma"/>
                <a:cs typeface="Tahoma"/>
              </a:rPr>
              <a:t>BNP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endParaRPr sz="1200">
              <a:latin typeface="Microsoft Sans Serif"/>
              <a:cs typeface="Microsoft Sans Serif"/>
            </a:endParaRPr>
          </a:p>
          <a:p>
            <a:pPr marL="12700" marR="838200">
              <a:lnSpc>
                <a:spcPct val="105200"/>
              </a:lnSpc>
            </a:pP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NT-proBNP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плазмі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достовірно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корелює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функціональними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класами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хронічної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серцевої </a:t>
            </a:r>
            <a:r>
              <a:rPr sz="12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недостатності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12700" marR="292100">
              <a:lnSpc>
                <a:spcPct val="105200"/>
              </a:lnSpc>
              <a:spcBef>
                <a:spcPts val="1200"/>
              </a:spcBef>
            </a:pP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Визначення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 </a:t>
            </a:r>
            <a:r>
              <a:rPr sz="1200" spc="80" dirty="0">
                <a:solidFill>
                  <a:srgbClr val="FFFFFF"/>
                </a:solidFill>
                <a:latin typeface="Tahoma"/>
                <a:cs typeface="Tahoma"/>
              </a:rPr>
              <a:t>BNP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плазмі крові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допомагає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оцінити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ступінь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тяжкості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хронічної серцевої 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недостатності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прогнозувати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подальший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розвиток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також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оцінювати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ефект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терапії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що </a:t>
            </a:r>
            <a:r>
              <a:rPr sz="12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проводиться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0525" y="924396"/>
            <a:ext cx="235648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5" dirty="0">
                <a:latin typeface="Microsoft Sans Serif"/>
                <a:cs typeface="Microsoft Sans Serif"/>
              </a:rPr>
              <a:t>Референтні </a:t>
            </a:r>
            <a:r>
              <a:rPr sz="1300" spc="-20" dirty="0">
                <a:latin typeface="Microsoft Sans Serif"/>
                <a:cs typeface="Microsoft Sans Serif"/>
              </a:rPr>
              <a:t>значення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-5" dirty="0">
                <a:latin typeface="Microsoft Sans Serif"/>
                <a:cs typeface="Microsoft Sans Serif"/>
              </a:rPr>
              <a:t>(норма):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0525" y="1342327"/>
            <a:ext cx="6364605" cy="270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&lt;0.45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нг/мл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315" dirty="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вказує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гостру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серцеву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недостатність.</a:t>
            </a:r>
            <a:endParaRPr sz="1200">
              <a:latin typeface="Microsoft Sans Serif"/>
              <a:cs typeface="Microsoft Sans Serif"/>
            </a:endParaRPr>
          </a:p>
          <a:p>
            <a:pPr marL="12700" marR="2402840">
              <a:lnSpc>
                <a:spcPct val="219700"/>
              </a:lnSpc>
              <a:spcBef>
                <a:spcPts val="5"/>
              </a:spcBef>
            </a:pP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&gt;0.45нг/мл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свідчить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гостру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серцеву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недостатність. </a:t>
            </a:r>
            <a:r>
              <a:rPr sz="12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Коефіцієнт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перерахунку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нг/мл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пг/мл</a:t>
            </a:r>
            <a:r>
              <a:rPr sz="1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*1000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Основні</a:t>
            </a:r>
            <a:r>
              <a:rPr sz="13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показання</a:t>
            </a:r>
            <a:r>
              <a:rPr sz="13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13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призначення</a:t>
            </a:r>
            <a:r>
              <a:rPr sz="13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аналізу: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469900" marR="8255" indent="-356235">
              <a:lnSpc>
                <a:spcPts val="137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Ефективний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скринінг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серед</a:t>
            </a:r>
            <a:r>
              <a:rPr sz="1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раніше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нелікованих</a:t>
            </a:r>
            <a:r>
              <a:rPr sz="1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хворих,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підозрою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щодо</a:t>
            </a:r>
            <a:r>
              <a:rPr sz="1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наявності </a:t>
            </a:r>
            <a:r>
              <a:rPr sz="12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дисфункції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ЛШ;</a:t>
            </a:r>
            <a:endParaRPr sz="1200">
              <a:latin typeface="Microsoft Sans Serif"/>
              <a:cs typeface="Microsoft Sans Serif"/>
            </a:endParaRPr>
          </a:p>
          <a:p>
            <a:pPr marL="469900" indent="-356235">
              <a:lnSpc>
                <a:spcPts val="1295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Диференціальна</a:t>
            </a:r>
            <a:r>
              <a:rPr sz="1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діагностика</a:t>
            </a:r>
            <a:r>
              <a:rPr sz="1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складних</a:t>
            </a:r>
            <a:r>
              <a:rPr sz="1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</a:t>
            </a:r>
            <a:r>
              <a:rPr sz="1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ХСН</a:t>
            </a:r>
            <a:r>
              <a:rPr sz="1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(діастолічної,</a:t>
            </a:r>
            <a:r>
              <a:rPr sz="1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асимптоматичної);</a:t>
            </a:r>
            <a:endParaRPr sz="1200">
              <a:latin typeface="Microsoft Sans Serif"/>
              <a:cs typeface="Microsoft Sans Serif"/>
            </a:endParaRPr>
          </a:p>
          <a:p>
            <a:pPr marL="469900" indent="-356235">
              <a:lnSpc>
                <a:spcPts val="137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Оцінка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виразності</a:t>
            </a: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ЛШ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дисфункції;</a:t>
            </a:r>
            <a:endParaRPr sz="1200">
              <a:latin typeface="Microsoft Sans Serif"/>
              <a:cs typeface="Microsoft Sans Serif"/>
            </a:endParaRPr>
          </a:p>
          <a:p>
            <a:pPr marL="469900" indent="-356235">
              <a:lnSpc>
                <a:spcPts val="137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Визначення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показання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терапії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ХСН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оцінка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її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ефективності;</a:t>
            </a:r>
            <a:endParaRPr sz="1200">
              <a:latin typeface="Microsoft Sans Serif"/>
              <a:cs typeface="Microsoft Sans Serif"/>
            </a:endParaRPr>
          </a:p>
          <a:p>
            <a:pPr marL="469900" indent="-356235">
              <a:lnSpc>
                <a:spcPts val="1405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Оцінка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довгостроковий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прогноз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ХСН.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pc="175" dirty="0"/>
              <a:t>Клінічне</a:t>
            </a:r>
            <a:r>
              <a:rPr spc="20" dirty="0"/>
              <a:t> </a:t>
            </a:r>
            <a:r>
              <a:rPr spc="165" dirty="0"/>
              <a:t>значення</a:t>
            </a:r>
            <a:r>
              <a:rPr spc="25" dirty="0"/>
              <a:t> </a:t>
            </a:r>
            <a:r>
              <a:rPr spc="155" dirty="0"/>
              <a:t>термінальних</a:t>
            </a:r>
            <a:r>
              <a:rPr spc="25" dirty="0"/>
              <a:t> </a:t>
            </a:r>
            <a:r>
              <a:rPr spc="165" dirty="0"/>
              <a:t>пептидів </a:t>
            </a:r>
            <a:r>
              <a:rPr spc="-505" dirty="0"/>
              <a:t> </a:t>
            </a:r>
            <a:r>
              <a:rPr spc="155" dirty="0"/>
              <a:t>колагену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0525" y="1390251"/>
            <a:ext cx="6892925" cy="3222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1450">
              <a:lnSpc>
                <a:spcPct val="115199"/>
              </a:lnSpc>
              <a:spcBef>
                <a:spcPts val="100"/>
              </a:spcBef>
            </a:pP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Колаген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типу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становить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понад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90%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органічного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матриксу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кістки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синтезується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безпосередньо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200" spc="-3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кістках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15199"/>
              </a:lnSpc>
              <a:spcBef>
                <a:spcPts val="1200"/>
              </a:spcBef>
            </a:pPr>
            <a:r>
              <a:rPr sz="1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метою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прогнозування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ризику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переломів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моніторингу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лікуванням остеопорозу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рекомендують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визначення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сироватці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двох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маркерів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метаболізму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кісткової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тканини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N- </a:t>
            </a:r>
            <a:r>
              <a:rPr sz="1200" spc="-3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термінального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пропептиду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проколагену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1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типу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бета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термінального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телопептиду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колагену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1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типу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12700" marR="186690">
              <a:lnSpc>
                <a:spcPct val="115199"/>
              </a:lnSpc>
              <a:spcBef>
                <a:spcPts val="120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N-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термінальний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пропептид</a:t>
            </a:r>
            <a:r>
              <a:rPr sz="1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проколагену</a:t>
            </a:r>
            <a:r>
              <a:rPr sz="1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2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типу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є</a:t>
            </a:r>
            <a:r>
              <a:rPr sz="1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показником</a:t>
            </a:r>
            <a:r>
              <a:rPr sz="1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активності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остеобластів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маркером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формування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кісткової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тканини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який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утворюється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синтезу колагену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1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типу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бета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термінальний телопептид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колагену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1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типу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відображає активність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остеокластів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є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маркером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резорбції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кісткової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тканини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утворюється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розпаду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колагену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2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типу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12700" marR="339725">
              <a:lnSpc>
                <a:spcPct val="115199"/>
              </a:lnSpc>
              <a:spcBef>
                <a:spcPts val="1200"/>
              </a:spcBef>
            </a:pP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 час оновлення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кісткової тканини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колаген 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типу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деградує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невеликі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пептидні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фрагменти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потрапляють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виділяються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нирками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Зростання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маркера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стандартних </a:t>
            </a:r>
            <a:r>
              <a:rPr sz="1200" spc="-3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відхилення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що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відповідає</a:t>
            </a:r>
            <a:r>
              <a:rPr sz="1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Tahoma"/>
                <a:cs typeface="Tahoma"/>
              </a:rPr>
              <a:t>2-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кратному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збільшенню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ризику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переломів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6025" y="1207212"/>
            <a:ext cx="259524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spc="-35" dirty="0">
                <a:latin typeface="Microsoft Sans Serif"/>
                <a:cs typeface="Microsoft Sans Serif"/>
              </a:rPr>
              <a:t>По</a:t>
            </a:r>
            <a:r>
              <a:rPr sz="1550" spc="5" dirty="0">
                <a:latin typeface="Microsoft Sans Serif"/>
                <a:cs typeface="Microsoft Sans Serif"/>
              </a:rPr>
              <a:t>к</a:t>
            </a:r>
            <a:r>
              <a:rPr sz="1550" spc="-15" dirty="0">
                <a:latin typeface="Microsoft Sans Serif"/>
                <a:cs typeface="Microsoft Sans Serif"/>
              </a:rPr>
              <a:t>азанн</a:t>
            </a:r>
            <a:r>
              <a:rPr sz="1550" spc="-10" dirty="0">
                <a:latin typeface="Microsoft Sans Serif"/>
                <a:cs typeface="Microsoft Sans Serif"/>
              </a:rPr>
              <a:t>я</a:t>
            </a:r>
            <a:r>
              <a:rPr sz="1550" spc="-105" dirty="0">
                <a:latin typeface="Microsoft Sans Serif"/>
                <a:cs typeface="Microsoft Sans Serif"/>
              </a:rPr>
              <a:t> </a:t>
            </a:r>
            <a:r>
              <a:rPr sz="1550" spc="5" dirty="0">
                <a:latin typeface="Microsoft Sans Serif"/>
                <a:cs typeface="Microsoft Sans Serif"/>
              </a:rPr>
              <a:t>дл</a:t>
            </a:r>
            <a:r>
              <a:rPr sz="1550" spc="10" dirty="0">
                <a:latin typeface="Microsoft Sans Serif"/>
                <a:cs typeface="Microsoft Sans Serif"/>
              </a:rPr>
              <a:t>я</a:t>
            </a:r>
            <a:r>
              <a:rPr sz="1550" spc="-110" dirty="0">
                <a:latin typeface="Microsoft Sans Serif"/>
                <a:cs typeface="Microsoft Sans Serif"/>
              </a:rPr>
              <a:t> </a:t>
            </a:r>
            <a:r>
              <a:rPr sz="1550" spc="-15" dirty="0">
                <a:latin typeface="Microsoft Sans Serif"/>
                <a:cs typeface="Microsoft Sans Serif"/>
              </a:rPr>
              <a:t>призн</a:t>
            </a:r>
            <a:r>
              <a:rPr sz="1550" spc="-45" dirty="0">
                <a:latin typeface="Microsoft Sans Serif"/>
                <a:cs typeface="Microsoft Sans Serif"/>
              </a:rPr>
              <a:t>а</a:t>
            </a:r>
            <a:r>
              <a:rPr sz="1550" spc="-5" dirty="0">
                <a:latin typeface="Microsoft Sans Serif"/>
                <a:cs typeface="Microsoft Sans Serif"/>
              </a:rPr>
              <a:t>чення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6025" y="1585831"/>
            <a:ext cx="3453129" cy="24568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0180" indent="-158115">
              <a:lnSpc>
                <a:spcPct val="100000"/>
              </a:lnSpc>
              <a:spcBef>
                <a:spcPts val="110"/>
              </a:spcBef>
              <a:buSzPct val="93548"/>
              <a:buFont typeface="Tahoma"/>
              <a:buAutoNum type="arabicPeriod"/>
              <a:tabLst>
                <a:tab pos="170815" algn="l"/>
              </a:tabLst>
            </a:pPr>
            <a:r>
              <a:rPr sz="15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Скринін</a:t>
            </a:r>
            <a:r>
              <a:rPr sz="15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155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ризи</a:t>
            </a:r>
            <a:r>
              <a:rPr sz="15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55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</a:t>
            </a:r>
            <a:r>
              <a:rPr sz="15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еопор</a:t>
            </a:r>
            <a:r>
              <a:rPr sz="15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55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endParaRPr sz="1550">
              <a:latin typeface="Microsoft Sans Serif"/>
              <a:cs typeface="Microsoft Sans Serif"/>
            </a:endParaRPr>
          </a:p>
          <a:p>
            <a:pPr marL="12700" marR="729615">
              <a:lnSpc>
                <a:spcPts val="1780"/>
              </a:lnSpc>
              <a:spcBef>
                <a:spcPts val="1250"/>
              </a:spcBef>
              <a:buSzPct val="93548"/>
              <a:buFont typeface="Tahoma"/>
              <a:buAutoNum type="arabicPeriod"/>
              <a:tabLst>
                <a:tab pos="170815" algn="l"/>
              </a:tabLst>
            </a:pP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Вибі</a:t>
            </a:r>
            <a:r>
              <a:rPr sz="1550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155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препар</a:t>
            </a:r>
            <a:r>
              <a:rPr sz="155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55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55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дл</a:t>
            </a:r>
            <a:r>
              <a:rPr sz="15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155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ерапії  </a:t>
            </a:r>
            <a:r>
              <a:rPr sz="15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остеопорозу</a:t>
            </a:r>
            <a:endParaRPr sz="1550">
              <a:latin typeface="Microsoft Sans Serif"/>
              <a:cs typeface="Microsoft Sans Serif"/>
            </a:endParaRPr>
          </a:p>
          <a:p>
            <a:pPr marL="12700" marR="5080">
              <a:lnSpc>
                <a:spcPts val="1780"/>
              </a:lnSpc>
              <a:spcBef>
                <a:spcPts val="1200"/>
              </a:spcBef>
              <a:buSzPct val="93548"/>
              <a:buFont typeface="Tahoma"/>
              <a:buAutoNum type="arabicPeriod"/>
              <a:tabLst>
                <a:tab pos="208279" algn="l"/>
              </a:tabLst>
            </a:pPr>
            <a:r>
              <a:rPr sz="155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оні</a:t>
            </a:r>
            <a:r>
              <a:rPr sz="15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5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орин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155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ефе</a:t>
            </a:r>
            <a:r>
              <a:rPr sz="1550" dirty="0">
                <a:solidFill>
                  <a:srgbClr val="FFFFFF"/>
                </a:solidFill>
                <a:latin typeface="Microsoft Sans Serif"/>
                <a:cs typeface="Microsoft Sans Serif"/>
              </a:rPr>
              <a:t>ктивності</a:t>
            </a:r>
            <a:r>
              <a:rPr sz="155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лі</a:t>
            </a:r>
            <a:r>
              <a:rPr sz="15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5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ання  </a:t>
            </a:r>
            <a:r>
              <a:rPr sz="15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остеопорозу</a:t>
            </a:r>
            <a:endParaRPr sz="1550">
              <a:latin typeface="Microsoft Sans Serif"/>
              <a:cs typeface="Microsoft Sans Serif"/>
            </a:endParaRPr>
          </a:p>
          <a:p>
            <a:pPr marL="207645" indent="-195580">
              <a:lnSpc>
                <a:spcPct val="100000"/>
              </a:lnSpc>
              <a:spcBef>
                <a:spcPts val="1075"/>
              </a:spcBef>
              <a:buSzPct val="93548"/>
              <a:buFont typeface="Tahoma"/>
              <a:buAutoNum type="arabicPeriod"/>
              <a:tabLst>
                <a:tab pos="208279" algn="l"/>
              </a:tabLst>
            </a:pPr>
            <a:r>
              <a:rPr sz="155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Контр</a:t>
            </a:r>
            <a:r>
              <a:rPr sz="155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5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ль</a:t>
            </a:r>
            <a:r>
              <a:rPr sz="155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омплайенс</a:t>
            </a:r>
            <a:r>
              <a:rPr sz="155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55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</a:t>
            </a:r>
            <a:r>
              <a:rPr sz="15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endParaRPr sz="1550">
              <a:latin typeface="Microsoft Sans Serif"/>
              <a:cs typeface="Microsoft Sans Serif"/>
            </a:endParaRPr>
          </a:p>
          <a:p>
            <a:pPr marL="207645" indent="-195580">
              <a:lnSpc>
                <a:spcPts val="1820"/>
              </a:lnSpc>
              <a:spcBef>
                <a:spcPts val="1125"/>
              </a:spcBef>
              <a:buSzPct val="93548"/>
              <a:buFont typeface="Tahoma"/>
              <a:buAutoNum type="arabicPeriod"/>
              <a:tabLst>
                <a:tab pos="208279" algn="l"/>
              </a:tabLst>
            </a:pPr>
            <a:r>
              <a:rPr sz="15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</a:t>
            </a:r>
            <a:r>
              <a:rPr sz="155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ченн</a:t>
            </a:r>
            <a:r>
              <a:rPr sz="155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155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пері</a:t>
            </a:r>
            <a:r>
              <a:rPr sz="155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ді</a:t>
            </a:r>
            <a:r>
              <a:rPr sz="155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55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перерв</a:t>
            </a:r>
            <a:r>
              <a:rPr sz="155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55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endParaRPr sz="1550">
              <a:latin typeface="Tahoma"/>
              <a:cs typeface="Tahoma"/>
            </a:endParaRPr>
          </a:p>
          <a:p>
            <a:pPr marL="12700">
              <a:lnSpc>
                <a:spcPts val="1820"/>
              </a:lnSpc>
            </a:pP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відно</a:t>
            </a:r>
            <a:r>
              <a:rPr sz="155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55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ленн</a:t>
            </a:r>
            <a:r>
              <a:rPr sz="1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155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ерапії</a:t>
            </a:r>
            <a:r>
              <a:rPr sz="155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5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</a:t>
            </a:r>
            <a:r>
              <a:rPr sz="15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еопор</a:t>
            </a:r>
            <a:r>
              <a:rPr sz="15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55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77974" y="1252721"/>
            <a:ext cx="152273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Клінічн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зн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чущість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77974" y="1632958"/>
            <a:ext cx="3538220" cy="212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260" indent="-163195">
              <a:lnSpc>
                <a:spcPct val="100000"/>
              </a:lnSpc>
              <a:spcBef>
                <a:spcPts val="100"/>
              </a:spcBef>
              <a:buFont typeface="Tahoma"/>
              <a:buAutoNum type="arabicPeriod"/>
              <a:tabLst>
                <a:tab pos="175895" algn="l"/>
              </a:tabLst>
            </a:pP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Оцінка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резорбції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кісткової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тканини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666115">
              <a:lnSpc>
                <a:spcPct val="114999"/>
              </a:lnSpc>
              <a:spcBef>
                <a:spcPts val="1200"/>
              </a:spcBef>
              <a:buFont typeface="Tahoma"/>
              <a:buAutoNum type="arabicPeriod"/>
              <a:tabLst>
                <a:tab pos="175895" algn="l"/>
              </a:tabLst>
            </a:pPr>
            <a:r>
              <a:rPr sz="13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оні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орин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ефе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тивності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лі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ання 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остеопорозу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5080">
              <a:lnSpc>
                <a:spcPct val="114999"/>
              </a:lnSpc>
              <a:spcBef>
                <a:spcPts val="1200"/>
              </a:spcBef>
            </a:pP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Зниження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35-55%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вихідного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тлі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про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дено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тя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ом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20" dirty="0">
                <a:solidFill>
                  <a:srgbClr val="FFFFFF"/>
                </a:solidFill>
                <a:latin typeface="Tahoma"/>
                <a:cs typeface="Tahoma"/>
              </a:rPr>
              <a:t>3-6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місяці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лі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ання 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орит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ь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ефе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тивність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13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деної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ерапії</a:t>
            </a:r>
            <a:r>
              <a:rPr sz="1300" spc="-125" dirty="0">
                <a:solidFill>
                  <a:srgbClr val="FFFFFF"/>
                </a:solidFill>
                <a:latin typeface="Tahoma"/>
                <a:cs typeface="Tahoma"/>
              </a:rPr>
              <a:t>. 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Відсутніст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ь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зниженн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неефе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ктивність 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лі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анн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відсутніст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ь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омплайенса</a:t>
            </a:r>
            <a:endParaRPr sz="1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0525" y="454583"/>
            <a:ext cx="5788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90" dirty="0"/>
              <a:t>Клінічне</a:t>
            </a:r>
            <a:r>
              <a:rPr sz="2400" spc="35" dirty="0"/>
              <a:t> </a:t>
            </a:r>
            <a:r>
              <a:rPr sz="2400" spc="175" dirty="0"/>
              <a:t>значення</a:t>
            </a:r>
            <a:r>
              <a:rPr sz="2400" spc="40" dirty="0"/>
              <a:t> </a:t>
            </a:r>
            <a:r>
              <a:rPr sz="2400" spc="180" dirty="0"/>
              <a:t>прокальцитоніну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198699" y="1028321"/>
            <a:ext cx="7256145" cy="369252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480"/>
              </a:lnSpc>
              <a:spcBef>
                <a:spcPts val="215"/>
              </a:spcBef>
            </a:pP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Прокальцитонін </a:t>
            </a:r>
            <a:r>
              <a:rPr sz="13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є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неактивним пропептидом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кальцитоніну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який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виділяється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клітинами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щитоподібної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залози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гепатоцитів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периферичних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моноцитів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Прокальцитонін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широко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відомий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корисний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біохімічний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маркер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диференціації сепсису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 інших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неінфекційних причин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системного</a:t>
            </a:r>
            <a:r>
              <a:rPr sz="13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запалення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5080">
              <a:lnSpc>
                <a:spcPts val="1480"/>
              </a:lnSpc>
              <a:spcBef>
                <a:spcPts val="1205"/>
              </a:spcBef>
            </a:pP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Прокальцитонін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є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прогормон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попередник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гормону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кальцитоніну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який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бере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участь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метаболізмі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кальцію і підтримує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постійний рівень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нормі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кількість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надзвичайно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мала і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виявляється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слідових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кількостях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33020">
              <a:lnSpc>
                <a:spcPts val="1480"/>
              </a:lnSpc>
              <a:spcBef>
                <a:spcPts val="1210"/>
              </a:spcBef>
            </a:pP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наявності бактеріальної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інфекції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дії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токсинів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збільшується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екстратиреоїдний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синтез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прокальцитоніну нейроендокринними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клітинами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печінки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нирок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легень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язової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тканини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адипоцитами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що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призводить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значного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рівня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системній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запальній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відповіді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13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дії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прозапальних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молекул </a:t>
            </a:r>
            <a:r>
              <a:rPr sz="1300" spc="10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ендотоксину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інтерлейкінів</a:t>
            </a:r>
            <a:r>
              <a:rPr sz="1300" spc="-15" dirty="0">
                <a:solidFill>
                  <a:srgbClr val="FFFFFF"/>
                </a:solidFill>
                <a:latin typeface="Tahoma"/>
                <a:cs typeface="Tahoma"/>
              </a:rPr>
              <a:t>-1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 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6,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фактору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некрозу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пухлини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альфа </a:t>
            </a:r>
            <a:r>
              <a:rPr sz="1300" spc="10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зростає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синтез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прокальцитоніну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макрофагах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 моноцитарних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клітинах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Продукція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цього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біомаркера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наростати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перших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20" dirty="0">
                <a:solidFill>
                  <a:srgbClr val="FFFFFF"/>
                </a:solidFill>
                <a:latin typeface="Tahoma"/>
                <a:cs typeface="Tahoma"/>
              </a:rPr>
              <a:t>2-4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годин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досягаючи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максимуму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через </a:t>
            </a:r>
            <a:r>
              <a:rPr sz="1300" spc="40" dirty="0">
                <a:solidFill>
                  <a:srgbClr val="FFFFFF"/>
                </a:solidFill>
                <a:latin typeface="Tahoma"/>
                <a:cs typeface="Tahoma"/>
              </a:rPr>
              <a:t>12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годин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період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напіввиведення становить </a:t>
            </a:r>
            <a:r>
              <a:rPr sz="1300" spc="30" dirty="0">
                <a:solidFill>
                  <a:srgbClr val="FFFFFF"/>
                </a:solidFill>
                <a:latin typeface="Tahoma"/>
                <a:cs typeface="Tahoma"/>
              </a:rPr>
              <a:t>22-26 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годин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Слід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зазначити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що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вірусної </a:t>
            </a:r>
            <a:r>
              <a:rPr sz="13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інфекції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синтез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прокальцитоніна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відсутній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чи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пригнічений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93980">
              <a:lnSpc>
                <a:spcPts val="1480"/>
              </a:lnSpc>
              <a:spcBef>
                <a:spcPts val="1215"/>
              </a:spcBef>
            </a:pP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Перевагою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визначення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прокальцитоніну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є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</a:t>
            </a:r>
            <a:r>
              <a:rPr sz="1300" spc="-5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що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синтез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системній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запальній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відповіді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дося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3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є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</a:t>
            </a:r>
            <a:r>
              <a:rPr sz="13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оки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х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рівні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раніше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ні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ж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інш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білки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13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острої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0525" y="1018921"/>
            <a:ext cx="6862445" cy="323278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130810">
              <a:lnSpc>
                <a:spcPct val="105000"/>
              </a:lnSpc>
              <a:spcBef>
                <a:spcPts val="20"/>
              </a:spcBef>
            </a:pP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Важливим діагностичним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значенням </a:t>
            </a:r>
            <a:r>
              <a:rPr sz="13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є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збільшення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концентрації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прокальцитоніну при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синдромі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поліорганної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недостатності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сепсисі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шоці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особливо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новонароджених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дітей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Найвищ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зн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ченн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спос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ері</a:t>
            </a:r>
            <a:r>
              <a:rPr sz="1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ю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ться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сепсис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септично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шоц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септи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ц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емії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менінгіт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300" spc="-1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5080">
              <a:lnSpc>
                <a:spcPct val="105000"/>
              </a:lnSpc>
            </a:pPr>
            <a:r>
              <a:rPr sz="13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Також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рівні</a:t>
            </a:r>
            <a:r>
              <a:rPr sz="13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даного</a:t>
            </a:r>
            <a:r>
              <a:rPr sz="13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біомаркера</a:t>
            </a:r>
            <a:r>
              <a:rPr sz="13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підвищуються</a:t>
            </a:r>
            <a:r>
              <a:rPr sz="13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r>
              <a:rPr sz="13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широких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хірургічних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втручань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операцій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умовах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штучного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кровообігу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множинних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важких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опіках</a:t>
            </a:r>
            <a:r>
              <a:rPr sz="1300" spc="-3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гострому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відторгненні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трансплантату</a:t>
            </a:r>
            <a:r>
              <a:rPr sz="1300" spc="-1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субарахноїдальних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крововиливах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хронічній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серцевій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недостатності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492125">
              <a:lnSpc>
                <a:spcPct val="105000"/>
              </a:lnSpc>
              <a:spcBef>
                <a:spcPts val="1200"/>
              </a:spcBef>
            </a:pP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тяжких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хворих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рівні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прокальцитоніну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корелюють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тяжкістю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патологічного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процесу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3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смертністю</a:t>
            </a:r>
            <a:r>
              <a:rPr sz="13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r>
              <a:rPr sz="13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  <a:p>
            <a:pPr marL="12700" marR="77470">
              <a:lnSpc>
                <a:spcPct val="105000"/>
              </a:lnSpc>
              <a:spcBef>
                <a:spcPts val="1200"/>
              </a:spcBef>
            </a:pP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Поряд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оцінкою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клінічного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перебігу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даними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лабораторних та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інструментальних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методів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виявлення рівня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прокальцитоніну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бути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використане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визначення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ефективності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проведеної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антибактеріальної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терапії</a:t>
            </a: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3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також </a:t>
            </a:r>
            <a:r>
              <a:rPr sz="1300" spc="-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 </a:t>
            </a:r>
            <a:r>
              <a:rPr sz="1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визначення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моменту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припинення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даного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лікування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хворих </a:t>
            </a:r>
            <a:r>
              <a:rPr sz="13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вірусними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інфекціями</a:t>
            </a: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алергічними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аутоімунними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захворюваннями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 концентрації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прокальцитоніну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відбувається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лише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разі</a:t>
            </a:r>
            <a:r>
              <a:rPr sz="13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приєднання</a:t>
            </a:r>
            <a:r>
              <a:rPr sz="13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вторинної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бактеріальної</a:t>
            </a:r>
            <a:r>
              <a:rPr sz="13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інфекції</a:t>
            </a: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0525" y="454583"/>
            <a:ext cx="4972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90" dirty="0"/>
              <a:t>Клінічне</a:t>
            </a:r>
            <a:r>
              <a:rPr sz="2400" spc="35" dirty="0"/>
              <a:t> </a:t>
            </a:r>
            <a:r>
              <a:rPr sz="2400" spc="175" dirty="0"/>
              <a:t>значення</a:t>
            </a:r>
            <a:r>
              <a:rPr sz="2400" spc="35" dirty="0"/>
              <a:t> </a:t>
            </a:r>
            <a:r>
              <a:rPr sz="2400" spc="229" dirty="0"/>
              <a:t>пресепсину</a:t>
            </a:r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7205" marR="5080">
              <a:lnSpc>
                <a:spcPct val="114999"/>
              </a:lnSpc>
              <a:spcBef>
                <a:spcPts val="100"/>
              </a:spcBef>
            </a:pPr>
            <a:r>
              <a:rPr spc="-10" dirty="0"/>
              <a:t>Пресепсин </a:t>
            </a:r>
            <a:r>
              <a:rPr dirty="0">
                <a:latin typeface="Tahoma"/>
                <a:cs typeface="Tahoma"/>
              </a:rPr>
              <a:t>(sCD14-ST) </a:t>
            </a:r>
            <a:r>
              <a:rPr spc="-114" dirty="0">
                <a:latin typeface="Tahoma"/>
                <a:cs typeface="Tahoma"/>
              </a:rPr>
              <a:t>— </a:t>
            </a:r>
            <a:r>
              <a:rPr spc="-15" dirty="0"/>
              <a:t>гуморальний </a:t>
            </a:r>
            <a:r>
              <a:rPr spc="-20" dirty="0"/>
              <a:t>білок </a:t>
            </a:r>
            <a:r>
              <a:rPr spc="-120" dirty="0">
                <a:latin typeface="Tahoma"/>
                <a:cs typeface="Tahoma"/>
              </a:rPr>
              <a:t>, </a:t>
            </a:r>
            <a:r>
              <a:rPr spc="-5" dirty="0"/>
              <a:t>специфічний </a:t>
            </a:r>
            <a:r>
              <a:rPr dirty="0"/>
              <a:t>для </a:t>
            </a:r>
            <a:r>
              <a:rPr spc="-30" dirty="0"/>
              <a:t>фагоцитозу</a:t>
            </a:r>
            <a:r>
              <a:rPr spc="-30" dirty="0">
                <a:latin typeface="Tahoma"/>
                <a:cs typeface="Tahoma"/>
              </a:rPr>
              <a:t>, </a:t>
            </a:r>
            <a:r>
              <a:rPr spc="-30" dirty="0"/>
              <a:t>який </a:t>
            </a:r>
            <a:r>
              <a:rPr spc="-25" dirty="0"/>
              <a:t> </a:t>
            </a:r>
            <a:r>
              <a:rPr spc="-5" dirty="0"/>
              <a:t>утворюється </a:t>
            </a:r>
            <a:r>
              <a:rPr spc="-15" dirty="0"/>
              <a:t>внаслідок </a:t>
            </a:r>
            <a:r>
              <a:rPr spc="-20" dirty="0"/>
              <a:t>каскаду реакцій </a:t>
            </a:r>
            <a:r>
              <a:rPr spc="-55" dirty="0"/>
              <a:t>з </a:t>
            </a:r>
            <a:r>
              <a:rPr spc="50" dirty="0">
                <a:latin typeface="Tahoma"/>
                <a:cs typeface="Tahoma"/>
              </a:rPr>
              <a:t>mCD14 </a:t>
            </a:r>
            <a:r>
              <a:rPr spc="-114" dirty="0">
                <a:latin typeface="Tahoma"/>
                <a:cs typeface="Tahoma"/>
              </a:rPr>
              <a:t>— </a:t>
            </a:r>
            <a:r>
              <a:rPr spc="-20" dirty="0"/>
              <a:t>мембранного </a:t>
            </a:r>
            <a:r>
              <a:rPr spc="-10" dirty="0"/>
              <a:t>рецептора </a:t>
            </a:r>
            <a:r>
              <a:rPr spc="-20" dirty="0"/>
              <a:t>макрофагів </a:t>
            </a:r>
            <a:r>
              <a:rPr spc="-15" dirty="0"/>
              <a:t> </a:t>
            </a:r>
            <a:r>
              <a:rPr spc="-10" dirty="0"/>
              <a:t>при</a:t>
            </a:r>
            <a:r>
              <a:rPr spc="-95" dirty="0"/>
              <a:t> </a:t>
            </a:r>
            <a:r>
              <a:rPr spc="-20" dirty="0"/>
              <a:t>зв</a:t>
            </a:r>
            <a:r>
              <a:rPr spc="-20" dirty="0">
                <a:latin typeface="Tahoma"/>
                <a:cs typeface="Tahoma"/>
              </a:rPr>
              <a:t>’</a:t>
            </a:r>
            <a:r>
              <a:rPr spc="-20" dirty="0"/>
              <a:t>язуванні</a:t>
            </a:r>
            <a:r>
              <a:rPr spc="-95" dirty="0"/>
              <a:t> </a:t>
            </a:r>
            <a:r>
              <a:rPr spc="-20" dirty="0"/>
              <a:t>бактерій</a:t>
            </a:r>
            <a:r>
              <a:rPr spc="-95" dirty="0"/>
              <a:t> </a:t>
            </a:r>
            <a:r>
              <a:rPr spc="-15" dirty="0"/>
              <a:t>рецептором</a:t>
            </a:r>
            <a:r>
              <a:rPr spc="-100" dirty="0"/>
              <a:t> </a:t>
            </a:r>
            <a:r>
              <a:rPr spc="-15" dirty="0">
                <a:latin typeface="Tahoma"/>
                <a:cs typeface="Tahoma"/>
              </a:rPr>
              <a:t>TLR4.(</a:t>
            </a:r>
            <a:r>
              <a:rPr spc="-15" dirty="0"/>
              <a:t>толл</a:t>
            </a:r>
            <a:r>
              <a:rPr spc="-15" dirty="0">
                <a:latin typeface="Tahoma"/>
                <a:cs typeface="Tahoma"/>
              </a:rPr>
              <a:t>-</a:t>
            </a:r>
            <a:r>
              <a:rPr spc="-15" dirty="0"/>
              <a:t>подібний</a:t>
            </a:r>
            <a:r>
              <a:rPr spc="-90" dirty="0"/>
              <a:t> </a:t>
            </a:r>
            <a:r>
              <a:rPr spc="-20" dirty="0"/>
              <a:t>рецептор</a:t>
            </a:r>
            <a:r>
              <a:rPr spc="-20" dirty="0">
                <a:latin typeface="Tahoma"/>
                <a:cs typeface="Tahoma"/>
              </a:rPr>
              <a:t>,</a:t>
            </a:r>
            <a:r>
              <a:rPr spc="-20" dirty="0"/>
              <a:t>що</a:t>
            </a:r>
            <a:r>
              <a:rPr spc="-95" dirty="0"/>
              <a:t> </a:t>
            </a:r>
            <a:r>
              <a:rPr spc="-15" dirty="0"/>
              <a:t>активує</a:t>
            </a:r>
            <a:r>
              <a:rPr spc="-95" dirty="0"/>
              <a:t> </a:t>
            </a:r>
            <a:r>
              <a:rPr spc="-15" dirty="0"/>
              <a:t>вроджений </a:t>
            </a:r>
            <a:r>
              <a:rPr spc="-330" dirty="0"/>
              <a:t> </a:t>
            </a:r>
            <a:r>
              <a:rPr spc="-25" dirty="0"/>
              <a:t>імунітет</a:t>
            </a:r>
            <a:r>
              <a:rPr spc="-25" dirty="0">
                <a:latin typeface="Tahoma"/>
                <a:cs typeface="Tahoma"/>
              </a:rPr>
              <a:t>)</a:t>
            </a:r>
          </a:p>
          <a:p>
            <a:pPr marL="497205" marR="161925">
              <a:lnSpc>
                <a:spcPct val="114999"/>
              </a:lnSpc>
              <a:spcBef>
                <a:spcPts val="1200"/>
              </a:spcBef>
            </a:pPr>
            <a:r>
              <a:rPr spc="-10" dirty="0"/>
              <a:t>Рівень пресепсину </a:t>
            </a:r>
            <a:r>
              <a:rPr spc="10" dirty="0"/>
              <a:t>є </a:t>
            </a:r>
            <a:r>
              <a:rPr spc="-15" dirty="0"/>
              <a:t>високоспецифічним раннім </a:t>
            </a:r>
            <a:r>
              <a:rPr spc="-20" dirty="0"/>
              <a:t>біомаркером сепсису</a:t>
            </a:r>
            <a:r>
              <a:rPr spc="-20" dirty="0">
                <a:latin typeface="Tahoma"/>
                <a:cs typeface="Tahoma"/>
              </a:rPr>
              <a:t>, </a:t>
            </a:r>
            <a:r>
              <a:rPr spc="-20" dirty="0"/>
              <a:t>викликаного </a:t>
            </a:r>
            <a:r>
              <a:rPr spc="-50" dirty="0"/>
              <a:t>як </a:t>
            </a:r>
            <a:r>
              <a:rPr spc="-45" dirty="0"/>
              <a:t> </a:t>
            </a:r>
            <a:r>
              <a:rPr spc="-25" dirty="0"/>
              <a:t>грампозитивною</a:t>
            </a:r>
            <a:r>
              <a:rPr spc="-25" dirty="0">
                <a:latin typeface="Tahoma"/>
                <a:cs typeface="Tahoma"/>
              </a:rPr>
              <a:t>,</a:t>
            </a:r>
            <a:r>
              <a:rPr spc="-155" dirty="0">
                <a:latin typeface="Tahoma"/>
                <a:cs typeface="Tahoma"/>
              </a:rPr>
              <a:t> </a:t>
            </a:r>
            <a:r>
              <a:rPr spc="-35" dirty="0"/>
              <a:t>так</a:t>
            </a:r>
            <a:r>
              <a:rPr spc="-95" dirty="0"/>
              <a:t> </a:t>
            </a:r>
            <a:r>
              <a:rPr spc="-10" dirty="0"/>
              <a:t>і</a:t>
            </a:r>
            <a:r>
              <a:rPr spc="-85" dirty="0"/>
              <a:t> </a:t>
            </a:r>
            <a:r>
              <a:rPr spc="-15" dirty="0"/>
              <a:t>грамнегативною</a:t>
            </a:r>
            <a:r>
              <a:rPr spc="-90" dirty="0"/>
              <a:t> </a:t>
            </a:r>
            <a:r>
              <a:rPr spc="-15" dirty="0"/>
              <a:t>мікрофлорою</a:t>
            </a:r>
            <a:r>
              <a:rPr spc="-90" dirty="0"/>
              <a:t> </a:t>
            </a:r>
            <a:r>
              <a:rPr spc="-10" dirty="0"/>
              <a:t>та</a:t>
            </a:r>
            <a:r>
              <a:rPr spc="-90" dirty="0"/>
              <a:t> </a:t>
            </a:r>
            <a:r>
              <a:rPr spc="-30" dirty="0"/>
              <a:t>грибками</a:t>
            </a:r>
            <a:r>
              <a:rPr spc="-30" dirty="0">
                <a:latin typeface="Tahoma"/>
                <a:cs typeface="Tahoma"/>
              </a:rPr>
              <a:t>,</a:t>
            </a:r>
            <a:r>
              <a:rPr spc="-155" dirty="0">
                <a:latin typeface="Tahoma"/>
                <a:cs typeface="Tahoma"/>
              </a:rPr>
              <a:t> </a:t>
            </a:r>
            <a:r>
              <a:rPr spc="-10" dirty="0"/>
              <a:t>при</a:t>
            </a:r>
            <a:r>
              <a:rPr spc="-90" dirty="0"/>
              <a:t> </a:t>
            </a:r>
            <a:r>
              <a:rPr spc="-10" dirty="0"/>
              <a:t>вірусних</a:t>
            </a:r>
            <a:r>
              <a:rPr spc="-90" dirty="0"/>
              <a:t> </a:t>
            </a:r>
            <a:r>
              <a:rPr spc="-20" dirty="0"/>
              <a:t>інфекціях </a:t>
            </a:r>
            <a:r>
              <a:rPr spc="-335" dirty="0"/>
              <a:t> </a:t>
            </a:r>
            <a:r>
              <a:rPr spc="-10" dirty="0"/>
              <a:t>підвищення рівня ПСП </a:t>
            </a:r>
            <a:r>
              <a:rPr spc="-5" dirty="0"/>
              <a:t>не </a:t>
            </a:r>
            <a:r>
              <a:rPr spc="-20" dirty="0"/>
              <a:t>спостерігається</a:t>
            </a:r>
            <a:r>
              <a:rPr spc="-20" dirty="0">
                <a:latin typeface="Tahoma"/>
                <a:cs typeface="Tahoma"/>
              </a:rPr>
              <a:t>. </a:t>
            </a:r>
            <a:r>
              <a:rPr spc="-20" dirty="0"/>
              <a:t>Може </a:t>
            </a:r>
            <a:r>
              <a:rPr spc="-15" dirty="0"/>
              <a:t>використовуватися </a:t>
            </a:r>
            <a:r>
              <a:rPr spc="-45" dirty="0"/>
              <a:t>як </a:t>
            </a:r>
            <a:r>
              <a:rPr dirty="0"/>
              <a:t>для </a:t>
            </a:r>
            <a:r>
              <a:rPr spc="-25" dirty="0"/>
              <a:t>діагностики</a:t>
            </a:r>
            <a:r>
              <a:rPr spc="-25" dirty="0">
                <a:latin typeface="Tahoma"/>
                <a:cs typeface="Tahoma"/>
              </a:rPr>
              <a:t>, </a:t>
            </a:r>
            <a:r>
              <a:rPr spc="-395" dirty="0">
                <a:latin typeface="Tahoma"/>
                <a:cs typeface="Tahoma"/>
              </a:rPr>
              <a:t> </a:t>
            </a:r>
            <a:r>
              <a:rPr spc="-35" dirty="0"/>
              <a:t>так</a:t>
            </a:r>
            <a:r>
              <a:rPr spc="-100" dirty="0"/>
              <a:t> </a:t>
            </a:r>
            <a:r>
              <a:rPr spc="-10" dirty="0"/>
              <a:t>і</a:t>
            </a:r>
            <a:r>
              <a:rPr spc="-95" dirty="0"/>
              <a:t> </a:t>
            </a:r>
            <a:r>
              <a:rPr dirty="0"/>
              <a:t>для</a:t>
            </a:r>
            <a:r>
              <a:rPr spc="-95" dirty="0"/>
              <a:t> </a:t>
            </a:r>
            <a:r>
              <a:rPr spc="-15" dirty="0"/>
              <a:t>моніторингу</a:t>
            </a:r>
            <a:r>
              <a:rPr spc="-95" dirty="0"/>
              <a:t> </a:t>
            </a:r>
            <a:r>
              <a:rPr spc="-10" dirty="0"/>
              <a:t>стану</a:t>
            </a:r>
            <a:r>
              <a:rPr spc="-100" dirty="0"/>
              <a:t> </a:t>
            </a:r>
            <a:r>
              <a:rPr spc="-5" dirty="0"/>
              <a:t>й</a:t>
            </a:r>
            <a:r>
              <a:rPr spc="-95" dirty="0"/>
              <a:t> </a:t>
            </a:r>
            <a:r>
              <a:rPr spc="-10" dirty="0"/>
              <a:t>ефективності</a:t>
            </a:r>
            <a:r>
              <a:rPr spc="-100" dirty="0"/>
              <a:t> </a:t>
            </a:r>
            <a:r>
              <a:rPr spc="-5" dirty="0"/>
              <a:t>терапії</a:t>
            </a:r>
            <a:r>
              <a:rPr spc="-95" dirty="0"/>
              <a:t> </a:t>
            </a:r>
            <a:r>
              <a:rPr spc="-20" dirty="0"/>
              <a:t>сепсису</a:t>
            </a:r>
            <a:r>
              <a:rPr spc="-20" dirty="0">
                <a:latin typeface="Tahoma"/>
                <a:cs typeface="Tahoma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81001"/>
            <a:ext cx="1038225" cy="1016635"/>
            <a:chOff x="0" y="381001"/>
            <a:chExt cx="1038225" cy="1016635"/>
          </a:xfrm>
        </p:grpSpPr>
        <p:sp>
          <p:nvSpPr>
            <p:cNvPr id="3" name="object 3"/>
            <p:cNvSpPr/>
            <p:nvPr/>
          </p:nvSpPr>
          <p:spPr>
            <a:xfrm>
              <a:off x="0" y="381001"/>
              <a:ext cx="808990" cy="808990"/>
            </a:xfrm>
            <a:custGeom>
              <a:avLst/>
              <a:gdLst/>
              <a:ahLst/>
              <a:cxnLst/>
              <a:rect l="l" t="t" r="r" b="b"/>
              <a:pathLst>
                <a:path w="808990" h="808990">
                  <a:moveTo>
                    <a:pt x="808799" y="808799"/>
                  </a:moveTo>
                  <a:lnTo>
                    <a:pt x="404399" y="808799"/>
                  </a:lnTo>
                  <a:lnTo>
                    <a:pt x="0" y="404399"/>
                  </a:lnTo>
                  <a:lnTo>
                    <a:pt x="0" y="0"/>
                  </a:lnTo>
                  <a:lnTo>
                    <a:pt x="808799" y="808799"/>
                  </a:lnTo>
                  <a:close/>
                </a:path>
              </a:pathLst>
            </a:custGeom>
            <a:solidFill>
              <a:srgbClr val="014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9049" y="588488"/>
              <a:ext cx="808990" cy="808990"/>
            </a:xfrm>
            <a:custGeom>
              <a:avLst/>
              <a:gdLst/>
              <a:ahLst/>
              <a:cxnLst/>
              <a:rect l="l" t="t" r="r" b="b"/>
              <a:pathLst>
                <a:path w="808990" h="808990">
                  <a:moveTo>
                    <a:pt x="808799" y="808799"/>
                  </a:moveTo>
                  <a:lnTo>
                    <a:pt x="0" y="0"/>
                  </a:lnTo>
                  <a:lnTo>
                    <a:pt x="404399" y="0"/>
                  </a:lnTo>
                  <a:lnTo>
                    <a:pt x="808799" y="404399"/>
                  </a:lnTo>
                  <a:lnTo>
                    <a:pt x="808799" y="808799"/>
                  </a:lnTo>
                  <a:close/>
                </a:path>
              </a:pathLst>
            </a:custGeom>
            <a:solidFill>
              <a:srgbClr val="82C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90872" y="2175533"/>
            <a:ext cx="2562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14" dirty="0"/>
              <a:t>Дякую</a:t>
            </a:r>
            <a:r>
              <a:rPr sz="2400" dirty="0"/>
              <a:t> </a:t>
            </a:r>
            <a:r>
              <a:rPr sz="2400" spc="40" dirty="0"/>
              <a:t>за</a:t>
            </a:r>
            <a:r>
              <a:rPr sz="2400" spc="5" dirty="0"/>
              <a:t> </a:t>
            </a:r>
            <a:r>
              <a:rPr sz="2400" spc="105" dirty="0"/>
              <a:t>увагу:)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00195363F3329468164B31340C21CB5" ma:contentTypeVersion="4" ma:contentTypeDescription="Создание документа." ma:contentTypeScope="" ma:versionID="94b1d84a7f1cbc5249e4e700a04a5504">
  <xsd:schema xmlns:xsd="http://www.w3.org/2001/XMLSchema" xmlns:xs="http://www.w3.org/2001/XMLSchema" xmlns:p="http://schemas.microsoft.com/office/2006/metadata/properties" xmlns:ns2="89f92000-800d-4392-bb19-26adcb08c17f" targetNamespace="http://schemas.microsoft.com/office/2006/metadata/properties" ma:root="true" ma:fieldsID="1d9d3d8289b372a5ec80e314a0549c9a" ns2:_="">
    <xsd:import namespace="89f92000-800d-4392-bb19-26adcb08c1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92000-800d-4392-bb19-26adcb08c1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395030-FC5A-41AB-8F19-B4BC2A7C3C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7C05BD-69EB-422C-9A79-F3A42C14C5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92000-800d-4392-bb19-26adcb08c1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</TotalTime>
  <Words>1951</Words>
  <Application>Microsoft Office PowerPoint</Application>
  <PresentationFormat>Экран (16:9)</PresentationFormat>
  <Paragraphs>75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Клінічне значення визначення маркерних білків та  пептидів: Міоглобін.Тропоніни.Мозковий  натрійуретичний пептид.Термінальні пептиди  колагену.Прокальцитонін.Пресепсин.</vt:lpstr>
      <vt:lpstr>План:</vt:lpstr>
      <vt:lpstr>Клінічне значення міоглобіну</vt:lpstr>
      <vt:lpstr>Презентация PowerPoint</vt:lpstr>
      <vt:lpstr>Клінічне значення тропонінів</vt:lpstr>
      <vt:lpstr>Презентация PowerPoint</vt:lpstr>
      <vt:lpstr>Клінічне значення мозкового  натрійуретичного пептиду</vt:lpstr>
      <vt:lpstr>Референтні значення (норма):</vt:lpstr>
      <vt:lpstr>Клінічне значення термінальних пептидів  колагену</vt:lpstr>
      <vt:lpstr>Показання для призначення</vt:lpstr>
      <vt:lpstr>Клінічне значення прокальцитоніну</vt:lpstr>
      <vt:lpstr>Презентация PowerPoint</vt:lpstr>
      <vt:lpstr>Клінічне значення пресепсину</vt:lpstr>
      <vt:lpstr>Дякую за увагу:)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без названия</dc:title>
  <cp:lastModifiedBy>Lenovo</cp:lastModifiedBy>
  <cp:revision>1</cp:revision>
  <dcterms:created xsi:type="dcterms:W3CDTF">2022-09-05T07:46:52Z</dcterms:created>
  <dcterms:modified xsi:type="dcterms:W3CDTF">2024-02-15T21:20:28Z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