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sldIdLst>
    <p:sldId id="256" r:id="rId5"/>
    <p:sldId id="257" r:id="rId6"/>
    <p:sldId id="258" r:id="rId7"/>
    <p:sldId id="259" r:id="rId8"/>
    <p:sldId id="260" r:id="rId9"/>
    <p:sldId id="262" r:id="rId10"/>
    <p:sldId id="263" r:id="rId11"/>
    <p:sldId id="264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056D1A-E7FA-4F18-BB94-85794577279B}" v="420" dt="2022-09-12T18:31:54.2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 varScale="1">
        <p:scale>
          <a:sx n="82" d="100"/>
          <a:sy n="82" d="100"/>
        </p:scale>
        <p:origin x="-18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978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502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416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780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315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109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40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659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498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08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580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5145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763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971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5428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6187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595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1320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6273" y="1763751"/>
            <a:ext cx="10581975" cy="2047190"/>
          </a:xfrm>
        </p:spPr>
        <p:txBody>
          <a:bodyPr/>
          <a:lstStyle/>
          <a:p>
            <a:r>
              <a:rPr lang="ru-RU" sz="4000" dirty="0" err="1"/>
              <a:t>Лабораторні</a:t>
            </a:r>
            <a:r>
              <a:rPr lang="ru-RU" sz="4000" dirty="0"/>
              <a:t> </a:t>
            </a:r>
            <a:r>
              <a:rPr lang="ru-RU" sz="4000" dirty="0" err="1"/>
              <a:t>методи</a:t>
            </a:r>
            <a:r>
              <a:rPr lang="ru-RU" sz="4000" dirty="0"/>
              <a:t> та </a:t>
            </a:r>
            <a:r>
              <a:rPr lang="ru-RU" sz="4000" dirty="0" err="1"/>
              <a:t>діагностичне</a:t>
            </a:r>
            <a:r>
              <a:rPr lang="ru-RU" sz="4000" dirty="0"/>
              <a:t> </a:t>
            </a:r>
            <a:r>
              <a:rPr lang="ru-RU" sz="4000" dirty="0" err="1"/>
              <a:t>визначення</a:t>
            </a:r>
            <a:r>
              <a:rPr lang="ru-RU" sz="4000" dirty="0"/>
              <a:t> </a:t>
            </a:r>
            <a:r>
              <a:rPr lang="ru-RU" sz="4000" dirty="0" err="1"/>
              <a:t>калію</a:t>
            </a:r>
            <a:r>
              <a:rPr lang="ru-RU" sz="4000" dirty="0"/>
              <a:t>, </a:t>
            </a:r>
            <a:r>
              <a:rPr lang="ru-RU" sz="4000" dirty="0" err="1"/>
              <a:t>натрію</a:t>
            </a:r>
            <a:r>
              <a:rPr lang="ru-RU" sz="4000" dirty="0"/>
              <a:t>, </a:t>
            </a:r>
            <a:r>
              <a:rPr lang="ru-RU" sz="4000" dirty="0" err="1"/>
              <a:t>магнію</a:t>
            </a:r>
            <a:r>
              <a:rPr lang="ru-RU" sz="4000" dirty="0"/>
              <a:t> та </a:t>
            </a:r>
            <a:r>
              <a:rPr lang="ru-RU" sz="4000" dirty="0" err="1"/>
              <a:t>ін</a:t>
            </a:r>
            <a:r>
              <a:rPr lang="ru-RU" sz="4000" dirty="0"/>
              <a:t>.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080E0AD-E27B-066F-C273-8962E04B8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98" y="191461"/>
            <a:ext cx="11842140" cy="64705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ea typeface="+mj-lt"/>
                <a:cs typeface="+mj-lt"/>
              </a:rPr>
              <a:t>Калій</a:t>
            </a:r>
            <a:r>
              <a:rPr lang="ru-RU" dirty="0">
                <a:ea typeface="+mj-lt"/>
                <a:cs typeface="+mj-lt"/>
              </a:rPr>
              <a:t> (</a:t>
            </a:r>
            <a:r>
              <a:rPr lang="ru-RU" dirty="0" err="1">
                <a:ea typeface="+mj-lt"/>
                <a:cs typeface="+mj-lt"/>
              </a:rPr>
              <a:t>іони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, К) - </a:t>
            </a:r>
            <a:r>
              <a:rPr lang="ru-RU" dirty="0" err="1">
                <a:ea typeface="+mj-lt"/>
                <a:cs typeface="+mj-lt"/>
              </a:rPr>
              <a:t>важливий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хімічний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елемент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нашому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організмі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що</a:t>
            </a:r>
            <a:r>
              <a:rPr lang="ru-RU" dirty="0">
                <a:ea typeface="+mj-lt"/>
                <a:cs typeface="+mj-lt"/>
              </a:rPr>
              <a:t> є одним з </a:t>
            </a:r>
            <a:r>
              <a:rPr lang="ru-RU" dirty="0" err="1">
                <a:ea typeface="+mj-lt"/>
                <a:cs typeface="+mj-lt"/>
              </a:rPr>
              <a:t>основних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його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електролітів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Калій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присутній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переважній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більшості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клітин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нашого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організму</a:t>
            </a:r>
            <a:r>
              <a:rPr lang="ru-RU" dirty="0">
                <a:ea typeface="+mj-lt"/>
                <a:cs typeface="+mj-lt"/>
              </a:rPr>
              <a:t>, будучи </a:t>
            </a:r>
            <a:r>
              <a:rPr lang="ru-RU" dirty="0" err="1">
                <a:ea typeface="+mj-lt"/>
                <a:cs typeface="+mj-lt"/>
              </a:rPr>
              <a:t>основним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внутрішньоклітинним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іоном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Калій</a:t>
            </a:r>
            <a:r>
              <a:rPr lang="ru-RU" dirty="0">
                <a:ea typeface="+mj-lt"/>
                <a:cs typeface="+mj-lt"/>
              </a:rPr>
              <a:t> - один з </a:t>
            </a:r>
            <a:r>
              <a:rPr lang="ru-RU" dirty="0" err="1">
                <a:ea typeface="+mj-lt"/>
                <a:cs typeface="+mj-lt"/>
              </a:rPr>
              <a:t>елементів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що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відповідають</a:t>
            </a:r>
            <a:r>
              <a:rPr lang="ru-RU" dirty="0">
                <a:ea typeface="+mj-lt"/>
                <a:cs typeface="+mj-lt"/>
              </a:rPr>
              <a:t> за </a:t>
            </a:r>
            <a:r>
              <a:rPr lang="ru-RU" dirty="0" err="1">
                <a:ea typeface="+mj-lt"/>
                <a:cs typeface="+mj-lt"/>
              </a:rPr>
              <a:t>нормальну</a:t>
            </a:r>
            <a:r>
              <a:rPr lang="ru-RU" dirty="0">
                <a:ea typeface="+mj-lt"/>
                <a:cs typeface="+mj-lt"/>
              </a:rPr>
              <a:t> роботу </a:t>
            </a:r>
            <a:r>
              <a:rPr lang="ru-RU" dirty="0" err="1">
                <a:ea typeface="+mj-lt"/>
                <a:cs typeface="+mj-lt"/>
              </a:rPr>
              <a:t>м'язів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проведення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нервових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імпульсів</a:t>
            </a:r>
            <a:r>
              <a:rPr lang="ru-RU" dirty="0">
                <a:ea typeface="+mj-lt"/>
                <a:cs typeface="+mj-lt"/>
              </a:rPr>
              <a:t>, а в </a:t>
            </a:r>
            <a:r>
              <a:rPr lang="ru-RU" dirty="0" err="1">
                <a:ea typeface="+mj-lt"/>
                <a:cs typeface="+mj-lt"/>
              </a:rPr>
              <a:t>комплексі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іншими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електролітами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він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утримує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нормальний</a:t>
            </a:r>
            <a:r>
              <a:rPr lang="ru-RU" dirty="0">
                <a:ea typeface="+mj-lt"/>
                <a:cs typeface="+mj-lt"/>
              </a:rPr>
              <a:t> кислотно-</a:t>
            </a:r>
            <a:r>
              <a:rPr lang="ru-RU" dirty="0" err="1">
                <a:ea typeface="+mj-lt"/>
                <a:cs typeface="+mj-lt"/>
              </a:rPr>
              <a:t>лужний</a:t>
            </a:r>
            <a:r>
              <a:rPr lang="ru-RU" dirty="0">
                <a:ea typeface="+mj-lt"/>
                <a:cs typeface="+mj-lt"/>
              </a:rPr>
              <a:t> баланс і </a:t>
            </a:r>
            <a:r>
              <a:rPr lang="ru-RU" dirty="0" err="1">
                <a:ea typeface="+mj-lt"/>
                <a:cs typeface="+mj-lt"/>
              </a:rPr>
              <a:t>регулює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обмін</a:t>
            </a:r>
            <a:r>
              <a:rPr lang="ru-RU" dirty="0">
                <a:ea typeface="+mj-lt"/>
                <a:cs typeface="+mj-lt"/>
              </a:rPr>
              <a:t> води в </a:t>
            </a:r>
            <a:r>
              <a:rPr lang="ru-RU" dirty="0" err="1">
                <a:ea typeface="+mj-lt"/>
                <a:cs typeface="+mj-lt"/>
              </a:rPr>
              <a:t>організмі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Навіть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невеликі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коливання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можуть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свідчити</a:t>
            </a:r>
            <a:r>
              <a:rPr lang="ru-RU" dirty="0">
                <a:ea typeface="+mj-lt"/>
                <a:cs typeface="+mj-lt"/>
              </a:rPr>
              <a:t> про </a:t>
            </a:r>
            <a:r>
              <a:rPr lang="ru-RU" dirty="0" err="1">
                <a:ea typeface="+mj-lt"/>
                <a:cs typeface="+mj-lt"/>
              </a:rPr>
              <a:t>різноманітні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приховані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явні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патології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Покази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аналізу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іонів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endParaRPr lang="ru-RU" dirty="0" err="1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З </a:t>
            </a:r>
            <a:r>
              <a:rPr lang="ru-RU" dirty="0" err="1">
                <a:ea typeface="+mj-lt"/>
                <a:cs typeface="+mj-lt"/>
              </a:rPr>
              <a:t>огляду</a:t>
            </a:r>
            <a:r>
              <a:rPr lang="ru-RU" dirty="0">
                <a:ea typeface="+mj-lt"/>
                <a:cs typeface="+mj-lt"/>
              </a:rPr>
              <a:t> на </a:t>
            </a:r>
            <a:r>
              <a:rPr lang="ru-RU" dirty="0" err="1">
                <a:ea typeface="+mj-lt"/>
                <a:cs typeface="+mj-lt"/>
              </a:rPr>
              <a:t>важливу</a:t>
            </a:r>
            <a:r>
              <a:rPr lang="ru-RU" dirty="0">
                <a:ea typeface="+mj-lt"/>
                <a:cs typeface="+mj-lt"/>
              </a:rPr>
              <a:t> роль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багатьох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процесах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що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протікають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нашому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організмі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його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змінюватися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огляду</a:t>
            </a:r>
            <a:r>
              <a:rPr lang="ru-RU" dirty="0">
                <a:ea typeface="+mj-lt"/>
                <a:cs typeface="+mj-lt"/>
              </a:rPr>
              <a:t> на </a:t>
            </a:r>
            <a:r>
              <a:rPr lang="ru-RU" dirty="0" err="1">
                <a:ea typeface="+mj-lt"/>
                <a:cs typeface="+mj-lt"/>
              </a:rPr>
              <a:t>безліч</a:t>
            </a:r>
            <a:r>
              <a:rPr lang="ru-RU" dirty="0">
                <a:ea typeface="+mj-lt"/>
                <a:cs typeface="+mj-lt"/>
              </a:rPr>
              <a:t> причин, а </a:t>
            </a:r>
            <a:r>
              <a:rPr lang="ru-RU" dirty="0" err="1">
                <a:ea typeface="+mj-lt"/>
                <a:cs typeface="+mj-lt"/>
              </a:rPr>
              <a:t>аналіз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призначатися</a:t>
            </a:r>
            <a:r>
              <a:rPr lang="ru-RU" dirty="0">
                <a:ea typeface="+mj-lt"/>
                <a:cs typeface="+mj-lt"/>
              </a:rPr>
              <a:t> широким колом </a:t>
            </a:r>
            <a:r>
              <a:rPr lang="ru-RU" dirty="0" err="1">
                <a:ea typeface="+mj-lt"/>
                <a:cs typeface="+mj-lt"/>
              </a:rPr>
              <a:t>фахівців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 marL="0" indent="0">
              <a:buClr>
                <a:srgbClr val="EF53A5"/>
              </a:buCl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3414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ea typeface="+mj-lt"/>
                <a:cs typeface="+mj-lt"/>
              </a:rPr>
              <a:t>Покази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аналізу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гастроентерології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блювота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пронос;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мальабсорбція</a:t>
            </a:r>
            <a:r>
              <a:rPr lang="ru-RU" dirty="0">
                <a:ea typeface="+mj-lt"/>
                <a:cs typeface="+mj-lt"/>
              </a:rPr>
              <a:t> (</a:t>
            </a:r>
            <a:r>
              <a:rPr lang="ru-RU" dirty="0" err="1">
                <a:ea typeface="+mj-lt"/>
                <a:cs typeface="+mj-lt"/>
              </a:rPr>
              <a:t>порушення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процесів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всмоктування</a:t>
            </a:r>
            <a:r>
              <a:rPr lang="ru-RU" dirty="0">
                <a:ea typeface="+mj-lt"/>
                <a:cs typeface="+mj-lt"/>
              </a:rPr>
              <a:t> в кишечнику);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надлишок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брак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раціоні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 marL="0" indent="0">
              <a:buClr>
                <a:srgbClr val="EF53A5"/>
              </a:buClr>
              <a:buNone/>
            </a:pPr>
            <a:r>
              <a:rPr lang="ru-RU" dirty="0" err="1">
                <a:ea typeface="+mj-lt"/>
                <a:cs typeface="+mj-lt"/>
              </a:rPr>
              <a:t>Покази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ендокринології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цукровий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діабет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хвороба </a:t>
            </a:r>
            <a:r>
              <a:rPr lang="ru-RU" dirty="0" err="1">
                <a:ea typeface="+mj-lt"/>
                <a:cs typeface="+mj-lt"/>
              </a:rPr>
              <a:t>Аддісона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синдром </a:t>
            </a:r>
            <a:r>
              <a:rPr lang="ru-RU" dirty="0" err="1">
                <a:ea typeface="+mj-lt"/>
                <a:cs typeface="+mj-lt"/>
              </a:rPr>
              <a:t>Іценко</a:t>
            </a:r>
            <a:r>
              <a:rPr lang="ru-RU" dirty="0">
                <a:ea typeface="+mj-lt"/>
                <a:cs typeface="+mj-lt"/>
              </a:rPr>
              <a:t>-Кушинга;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гіпо</a:t>
            </a:r>
            <a:r>
              <a:rPr lang="ru-RU" dirty="0">
                <a:ea typeface="+mj-lt"/>
                <a:cs typeface="+mj-lt"/>
              </a:rPr>
              <a:t>- та </a:t>
            </a:r>
            <a:r>
              <a:rPr lang="ru-RU" dirty="0" err="1">
                <a:ea typeface="+mj-lt"/>
                <a:cs typeface="+mj-lt"/>
              </a:rPr>
              <a:t>гіперальдостеронізм</a:t>
            </a:r>
            <a:r>
              <a:rPr lang="ru-RU" dirty="0">
                <a:ea typeface="+mj-lt"/>
                <a:cs typeface="+mj-lt"/>
              </a:rPr>
              <a:t> (альдостерон - гормон, </a:t>
            </a:r>
            <a:r>
              <a:rPr lang="ru-RU" dirty="0" err="1">
                <a:ea typeface="+mj-lt"/>
                <a:cs typeface="+mj-lt"/>
              </a:rPr>
              <a:t>який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контролює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виведення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організму</a:t>
            </a:r>
            <a:r>
              <a:rPr lang="ru-RU" dirty="0">
                <a:ea typeface="+mj-lt"/>
                <a:cs typeface="+mj-lt"/>
              </a:rPr>
              <a:t> з сечею);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синдром </a:t>
            </a:r>
            <a:r>
              <a:rPr lang="ru-RU" dirty="0" err="1">
                <a:ea typeface="+mj-lt"/>
                <a:cs typeface="+mj-lt"/>
              </a:rPr>
              <a:t>Барттера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3987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ea typeface="+mj-lt"/>
                <a:cs typeface="+mj-lt"/>
              </a:rPr>
              <a:t>Покази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травматології</a:t>
            </a:r>
            <a:r>
              <a:rPr lang="ru-RU" dirty="0">
                <a:ea typeface="+mj-lt"/>
                <a:cs typeface="+mj-lt"/>
              </a:rPr>
              <a:t> та </a:t>
            </a:r>
            <a:r>
              <a:rPr lang="ru-RU" dirty="0" err="1">
                <a:ea typeface="+mj-lt"/>
                <a:cs typeface="+mj-lt"/>
              </a:rPr>
              <a:t>хірургії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важкі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травми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великі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глибокі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опіки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некроз тканин.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Показом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нефрології</a:t>
            </a:r>
            <a:r>
              <a:rPr lang="ru-RU" dirty="0">
                <a:ea typeface="+mj-lt"/>
                <a:cs typeface="+mj-lt"/>
              </a:rPr>
              <a:t> служить: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гостра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хронічна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ниркова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недостатність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діаліз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Крім</a:t>
            </a:r>
            <a:r>
              <a:rPr lang="ru-RU" dirty="0">
                <a:ea typeface="+mj-lt"/>
                <a:cs typeface="+mj-lt"/>
              </a:rPr>
              <a:t> того,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вимірюватися</a:t>
            </a:r>
            <a:r>
              <a:rPr lang="ru-RU" dirty="0">
                <a:ea typeface="+mj-lt"/>
                <a:cs typeface="+mj-lt"/>
              </a:rPr>
              <a:t> при </a:t>
            </a:r>
            <a:r>
              <a:rPr lang="ru-RU" dirty="0" err="1">
                <a:ea typeface="+mj-lt"/>
                <a:cs typeface="+mj-lt"/>
              </a:rPr>
              <a:t>інфекційних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захворюваннях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підвищеному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тиску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гіпер</a:t>
            </a:r>
            <a:r>
              <a:rPr lang="ru-RU" dirty="0">
                <a:ea typeface="+mj-lt"/>
                <a:cs typeface="+mj-lt"/>
              </a:rPr>
              <a:t>- і </a:t>
            </a:r>
            <a:r>
              <a:rPr lang="ru-RU" dirty="0" err="1">
                <a:ea typeface="+mj-lt"/>
                <a:cs typeface="+mj-lt"/>
              </a:rPr>
              <a:t>гіпогідратації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 marL="0" indent="0">
              <a:buClr>
                <a:srgbClr val="EF53A5"/>
              </a:buCl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2609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ru-RU" dirty="0" err="1">
                <a:ea typeface="+mj-lt"/>
                <a:cs typeface="+mj-lt"/>
              </a:rPr>
              <a:t>Нормальний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endParaRPr lang="ru-RU" dirty="0" err="1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У </a:t>
            </a:r>
            <a:r>
              <a:rPr lang="ru-RU" dirty="0" err="1">
                <a:ea typeface="+mj-lt"/>
                <a:cs typeface="+mj-lt"/>
              </a:rPr>
              <a:t>позаклітинному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просторі</a:t>
            </a:r>
            <a:r>
              <a:rPr lang="ru-RU" dirty="0">
                <a:ea typeface="+mj-lt"/>
                <a:cs typeface="+mj-lt"/>
              </a:rPr>
              <a:t>, в тому </a:t>
            </a:r>
            <a:r>
              <a:rPr lang="ru-RU" dirty="0" err="1">
                <a:ea typeface="+mj-lt"/>
                <a:cs typeface="+mj-lt"/>
              </a:rPr>
              <a:t>числі</a:t>
            </a:r>
            <a:r>
              <a:rPr lang="ru-RU" dirty="0">
                <a:ea typeface="+mj-lt"/>
                <a:cs typeface="+mj-lt"/>
              </a:rPr>
              <a:t> і в </a:t>
            </a:r>
            <a:r>
              <a:rPr lang="ru-RU" dirty="0" err="1">
                <a:ea typeface="+mj-lt"/>
                <a:cs typeface="+mj-lt"/>
              </a:rPr>
              <a:t>плазмі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концентрація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дуже</a:t>
            </a:r>
            <a:r>
              <a:rPr lang="ru-RU" dirty="0">
                <a:ea typeface="+mj-lt"/>
                <a:cs typeface="+mj-lt"/>
              </a:rPr>
              <a:t> мала (</a:t>
            </a:r>
            <a:r>
              <a:rPr lang="ru-RU" dirty="0" err="1">
                <a:ea typeface="+mj-lt"/>
                <a:cs typeface="+mj-lt"/>
              </a:rPr>
              <a:t>близько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двох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відсотків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від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загального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вмісту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організмі</a:t>
            </a:r>
            <a:r>
              <a:rPr lang="ru-RU" dirty="0">
                <a:ea typeface="+mj-lt"/>
                <a:cs typeface="+mj-lt"/>
              </a:rPr>
              <a:t>). У </a:t>
            </a:r>
            <a:r>
              <a:rPr lang="ru-RU" dirty="0" err="1">
                <a:ea typeface="+mj-lt"/>
                <a:cs typeface="+mj-lt"/>
              </a:rPr>
              <a:t>здорових</a:t>
            </a:r>
            <a:r>
              <a:rPr lang="ru-RU" dirty="0">
                <a:ea typeface="+mj-lt"/>
                <a:cs typeface="+mj-lt"/>
              </a:rPr>
              <a:t> людей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коливатися</a:t>
            </a:r>
            <a:r>
              <a:rPr lang="ru-RU" dirty="0">
                <a:ea typeface="+mj-lt"/>
                <a:cs typeface="+mj-lt"/>
              </a:rPr>
              <a:t> в межах 3,5-5,5 ммоль/л. </a:t>
            </a:r>
            <a:r>
              <a:rPr lang="ru-RU" dirty="0" err="1">
                <a:ea typeface="+mj-lt"/>
                <a:cs typeface="+mj-lt"/>
              </a:rPr>
              <a:t>Вихід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показника</a:t>
            </a:r>
            <a:r>
              <a:rPr lang="ru-RU" dirty="0">
                <a:ea typeface="+mj-lt"/>
                <a:cs typeface="+mj-lt"/>
              </a:rPr>
              <a:t> за </a:t>
            </a:r>
            <a:r>
              <a:rPr lang="ru-RU" dirty="0" err="1">
                <a:ea typeface="+mj-lt"/>
                <a:cs typeface="+mj-lt"/>
              </a:rPr>
              <a:t>вказані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межі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викликати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небезпечні</a:t>
            </a:r>
            <a:r>
              <a:rPr lang="ru-RU" dirty="0">
                <a:ea typeface="+mj-lt"/>
                <a:cs typeface="+mj-lt"/>
              </a:rPr>
              <a:t> для </a:t>
            </a:r>
            <a:r>
              <a:rPr lang="ru-RU" dirty="0" err="1">
                <a:ea typeface="+mj-lt"/>
                <a:cs typeface="+mj-lt"/>
              </a:rPr>
              <a:t>життя</a:t>
            </a:r>
            <a:r>
              <a:rPr lang="ru-RU" dirty="0">
                <a:ea typeface="+mj-lt"/>
                <a:cs typeface="+mj-lt"/>
              </a:rPr>
              <a:t> стану: шок, </a:t>
            </a:r>
            <a:r>
              <a:rPr lang="ru-RU" dirty="0" err="1">
                <a:ea typeface="+mj-lt"/>
                <a:cs typeface="+mj-lt"/>
              </a:rPr>
              <a:t>порушення</a:t>
            </a:r>
            <a:r>
              <a:rPr lang="ru-RU" dirty="0">
                <a:ea typeface="+mj-lt"/>
                <a:cs typeface="+mj-lt"/>
              </a:rPr>
              <a:t> ритму </a:t>
            </a:r>
            <a:r>
              <a:rPr lang="ru-RU" dirty="0" err="1">
                <a:ea typeface="+mj-lt"/>
                <a:cs typeface="+mj-lt"/>
              </a:rPr>
              <a:t>серцевих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скорочень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дихальну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недостатність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Підвищений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знижений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калій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: причини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Підвищений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називається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гіперкалиємією</a:t>
            </a:r>
            <a:r>
              <a:rPr lang="ru-RU" dirty="0">
                <a:ea typeface="+mj-lt"/>
                <a:cs typeface="+mj-lt"/>
              </a:rPr>
              <a:t>, а </a:t>
            </a:r>
            <a:r>
              <a:rPr lang="ru-RU" dirty="0" err="1">
                <a:ea typeface="+mj-lt"/>
                <a:cs typeface="+mj-lt"/>
              </a:rPr>
              <a:t>знижений</a:t>
            </a:r>
            <a:r>
              <a:rPr lang="ru-RU" dirty="0">
                <a:ea typeface="+mj-lt"/>
                <a:cs typeface="+mj-lt"/>
              </a:rPr>
              <a:t> - </a:t>
            </a:r>
            <a:r>
              <a:rPr lang="ru-RU" dirty="0" err="1">
                <a:ea typeface="+mj-lt"/>
                <a:cs typeface="+mj-lt"/>
              </a:rPr>
              <a:t>гіпокаліємією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Гіперкаліємія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говорити</a:t>
            </a:r>
            <a:r>
              <a:rPr lang="ru-RU" dirty="0">
                <a:ea typeface="+mj-lt"/>
                <a:cs typeface="+mj-lt"/>
              </a:rPr>
              <a:t> про </a:t>
            </a:r>
            <a:r>
              <a:rPr lang="ru-RU" dirty="0" err="1">
                <a:ea typeface="+mj-lt"/>
                <a:cs typeface="+mj-lt"/>
              </a:rPr>
              <a:t>ниркову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недостатність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цукровий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діабет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травматичні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ушкодження</a:t>
            </a:r>
            <a:r>
              <a:rPr lang="ru-RU" dirty="0">
                <a:ea typeface="+mj-lt"/>
                <a:cs typeface="+mj-lt"/>
              </a:rPr>
              <a:t> (</a:t>
            </a:r>
            <a:r>
              <a:rPr lang="ru-RU" dirty="0" err="1">
                <a:ea typeface="+mj-lt"/>
                <a:cs typeface="+mj-lt"/>
              </a:rPr>
              <a:t>калій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виділяється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внаслідок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масової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загибелі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клітин</a:t>
            </a:r>
            <a:r>
              <a:rPr lang="ru-RU" dirty="0">
                <a:ea typeface="+mj-lt"/>
                <a:cs typeface="+mj-lt"/>
              </a:rPr>
              <a:t>), </a:t>
            </a:r>
            <a:r>
              <a:rPr lang="ru-RU" dirty="0" err="1">
                <a:ea typeface="+mj-lt"/>
                <a:cs typeface="+mj-lt"/>
              </a:rPr>
              <a:t>зневоднення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надлишок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раціоні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Крім</a:t>
            </a:r>
            <a:r>
              <a:rPr lang="ru-RU" dirty="0">
                <a:ea typeface="+mj-lt"/>
                <a:cs typeface="+mj-lt"/>
              </a:rPr>
              <a:t> того </a:t>
            </a:r>
            <a:r>
              <a:rPr lang="ru-RU" dirty="0" err="1">
                <a:ea typeface="+mj-lt"/>
                <a:cs typeface="+mj-lt"/>
              </a:rPr>
              <a:t>його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зростання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провокує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прийом</a:t>
            </a:r>
            <a:r>
              <a:rPr lang="ru-RU" dirty="0">
                <a:ea typeface="+mj-lt"/>
                <a:cs typeface="+mj-lt"/>
              </a:rPr>
              <a:t> бета-</a:t>
            </a:r>
            <a:r>
              <a:rPr lang="ru-RU" dirty="0" err="1">
                <a:ea typeface="+mj-lt"/>
                <a:cs typeface="+mj-lt"/>
              </a:rPr>
              <a:t>блокаторів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каптоприлу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калійзберігаючих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діуретиків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протипухлинних</a:t>
            </a:r>
            <a:r>
              <a:rPr lang="ru-RU" dirty="0">
                <a:ea typeface="+mj-lt"/>
                <a:cs typeface="+mj-lt"/>
              </a:rPr>
              <a:t> та </a:t>
            </a:r>
            <a:r>
              <a:rPr lang="ru-RU" dirty="0" err="1">
                <a:ea typeface="+mj-lt"/>
                <a:cs typeface="+mj-lt"/>
              </a:rPr>
              <a:t>протизапальних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препаратів</a:t>
            </a:r>
            <a:r>
              <a:rPr lang="ru-RU" dirty="0">
                <a:ea typeface="+mj-lt"/>
                <a:cs typeface="+mj-lt"/>
              </a:rPr>
              <a:t> (в тому </a:t>
            </a:r>
            <a:r>
              <a:rPr lang="ru-RU" dirty="0" err="1">
                <a:ea typeface="+mj-lt"/>
                <a:cs typeface="+mj-lt"/>
              </a:rPr>
              <a:t>числі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нестероїдних</a:t>
            </a:r>
            <a:r>
              <a:rPr lang="ru-RU" dirty="0">
                <a:ea typeface="+mj-lt"/>
                <a:cs typeface="+mj-lt"/>
              </a:rPr>
              <a:t>), гепарину, </a:t>
            </a:r>
            <a:r>
              <a:rPr lang="ru-RU" dirty="0" err="1">
                <a:ea typeface="+mj-lt"/>
                <a:cs typeface="+mj-lt"/>
              </a:rPr>
              <a:t>гістаміну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літію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Знижений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бути при </a:t>
            </a:r>
            <a:r>
              <a:rPr lang="ru-RU" dirty="0" err="1">
                <a:ea typeface="+mj-lt"/>
                <a:cs typeface="+mj-lt"/>
              </a:rPr>
              <a:t>втраті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рідин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багатих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електролітами</a:t>
            </a:r>
            <a:r>
              <a:rPr lang="ru-RU" dirty="0">
                <a:ea typeface="+mj-lt"/>
                <a:cs typeface="+mj-lt"/>
              </a:rPr>
              <a:t> (при </a:t>
            </a:r>
            <a:r>
              <a:rPr lang="ru-RU" dirty="0" err="1">
                <a:ea typeface="+mj-lt"/>
                <a:cs typeface="+mj-lt"/>
              </a:rPr>
              <a:t>проносі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блювоті</a:t>
            </a:r>
            <a:r>
              <a:rPr lang="ru-RU" dirty="0">
                <a:ea typeface="+mj-lt"/>
                <a:cs typeface="+mj-lt"/>
              </a:rPr>
              <a:t>), </a:t>
            </a:r>
            <a:r>
              <a:rPr lang="ru-RU" dirty="0" err="1">
                <a:ea typeface="+mj-lt"/>
                <a:cs typeface="+mj-lt"/>
              </a:rPr>
              <a:t>дефіциті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раціоні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синдромі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Іценко</a:t>
            </a:r>
            <a:r>
              <a:rPr lang="ru-RU" dirty="0">
                <a:ea typeface="+mj-lt"/>
                <a:cs typeface="+mj-lt"/>
              </a:rPr>
              <a:t>-Кушинга, </a:t>
            </a:r>
            <a:r>
              <a:rPr lang="ru-RU" dirty="0" err="1">
                <a:ea typeface="+mj-lt"/>
                <a:cs typeface="+mj-lt"/>
              </a:rPr>
              <a:t>переохолодженні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дефіциті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. При </a:t>
            </a:r>
            <a:r>
              <a:rPr lang="ru-RU" dirty="0" err="1">
                <a:ea typeface="+mj-lt"/>
                <a:cs typeface="+mj-lt"/>
              </a:rPr>
              <a:t>цукровому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діабеті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також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можливе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зниження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, особливо </a:t>
            </a:r>
            <a:r>
              <a:rPr lang="ru-RU" dirty="0" err="1">
                <a:ea typeface="+mj-lt"/>
                <a:cs typeface="+mj-lt"/>
              </a:rPr>
              <a:t>після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введення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інсуліну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Прийом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кортикостероїдів</a:t>
            </a:r>
            <a:r>
              <a:rPr lang="ru-RU" dirty="0">
                <a:ea typeface="+mj-lt"/>
                <a:cs typeface="+mj-lt"/>
              </a:rPr>
              <a:t>, бета-</a:t>
            </a:r>
            <a:r>
              <a:rPr lang="ru-RU" dirty="0" err="1">
                <a:ea typeface="+mj-lt"/>
                <a:cs typeface="+mj-lt"/>
              </a:rPr>
              <a:t>агоністів</a:t>
            </a:r>
            <a:r>
              <a:rPr lang="ru-RU" dirty="0">
                <a:ea typeface="+mj-lt"/>
                <a:cs typeface="+mj-lt"/>
              </a:rPr>
              <a:t>, альфа-</a:t>
            </a:r>
            <a:r>
              <a:rPr lang="ru-RU" dirty="0" err="1">
                <a:ea typeface="+mj-lt"/>
                <a:cs typeface="+mj-lt"/>
              </a:rPr>
              <a:t>агоністів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антибіотиків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деяких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протигрибкових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препаратів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також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знижує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сироватці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4101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ea typeface="+mj-lt"/>
                <a:cs typeface="+mj-lt"/>
              </a:rPr>
              <a:t>Натрій</a:t>
            </a:r>
            <a:r>
              <a:rPr lang="ru-RU" dirty="0">
                <a:ea typeface="+mj-lt"/>
                <a:cs typeface="+mj-lt"/>
              </a:rPr>
              <a:t> - </a:t>
            </a:r>
            <a:r>
              <a:rPr lang="ru-RU" dirty="0" err="1">
                <a:ea typeface="+mj-lt"/>
                <a:cs typeface="+mj-lt"/>
              </a:rPr>
              <a:t>життєво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важливий</a:t>
            </a:r>
            <a:r>
              <a:rPr lang="ru-RU" dirty="0">
                <a:ea typeface="+mj-lt"/>
                <a:cs typeface="+mj-lt"/>
              </a:rPr>
              <a:t> для </a:t>
            </a:r>
            <a:r>
              <a:rPr lang="ru-RU" dirty="0" err="1">
                <a:ea typeface="+mj-lt"/>
                <a:cs typeface="+mj-lt"/>
              </a:rPr>
              <a:t>людського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організму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мікроелемент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який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регулює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обсяг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позаклітинної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рідини</a:t>
            </a:r>
            <a:r>
              <a:rPr lang="ru-RU" dirty="0">
                <a:ea typeface="+mj-lt"/>
                <a:cs typeface="+mj-lt"/>
              </a:rPr>
              <a:t>, кислотно-</a:t>
            </a:r>
            <a:r>
              <a:rPr lang="ru-RU" dirty="0" err="1">
                <a:ea typeface="+mj-lt"/>
                <a:cs typeface="+mj-lt"/>
              </a:rPr>
              <a:t>лужний</a:t>
            </a:r>
            <a:r>
              <a:rPr lang="ru-RU" dirty="0">
                <a:ea typeface="+mj-lt"/>
                <a:cs typeface="+mj-lt"/>
              </a:rPr>
              <a:t> стан, </a:t>
            </a:r>
            <a:r>
              <a:rPr lang="ru-RU" dirty="0" err="1">
                <a:ea typeface="+mj-lt"/>
                <a:cs typeface="+mj-lt"/>
              </a:rPr>
              <a:t>бере</a:t>
            </a:r>
            <a:r>
              <a:rPr lang="ru-RU" dirty="0">
                <a:ea typeface="+mj-lt"/>
                <a:cs typeface="+mj-lt"/>
              </a:rPr>
              <a:t> участь в </a:t>
            </a:r>
            <a:r>
              <a:rPr lang="ru-RU" dirty="0" err="1">
                <a:ea typeface="+mj-lt"/>
                <a:cs typeface="+mj-lt"/>
              </a:rPr>
              <a:t>передачі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нервових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імпульсів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регулює</a:t>
            </a:r>
            <a:r>
              <a:rPr lang="ru-RU" dirty="0">
                <a:ea typeface="+mj-lt"/>
                <a:cs typeface="+mj-lt"/>
              </a:rPr>
              <a:t> водно-</a:t>
            </a:r>
            <a:r>
              <a:rPr lang="ru-RU" dirty="0" err="1">
                <a:ea typeface="+mj-lt"/>
                <a:cs typeface="+mj-lt"/>
              </a:rPr>
              <a:t>сольовий</a:t>
            </a:r>
            <a:r>
              <a:rPr lang="ru-RU" dirty="0">
                <a:ea typeface="+mj-lt"/>
                <a:cs typeface="+mj-lt"/>
              </a:rPr>
              <a:t> баланс </a:t>
            </a:r>
            <a:r>
              <a:rPr lang="ru-RU" dirty="0" err="1">
                <a:ea typeface="+mj-lt"/>
                <a:cs typeface="+mj-lt"/>
              </a:rPr>
              <a:t>організму</a:t>
            </a:r>
            <a:r>
              <a:rPr lang="ru-RU" dirty="0">
                <a:ea typeface="+mj-lt"/>
                <a:cs typeface="+mj-lt"/>
              </a:rPr>
              <a:t>. 96% </a:t>
            </a:r>
            <a:r>
              <a:rPr lang="ru-RU" dirty="0" err="1">
                <a:ea typeface="+mj-lt"/>
                <a:cs typeface="+mj-lt"/>
              </a:rPr>
              <a:t>натрію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організмі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знаходиться</a:t>
            </a:r>
            <a:r>
              <a:rPr lang="ru-RU" dirty="0">
                <a:ea typeface="+mj-lt"/>
                <a:cs typeface="+mj-lt"/>
              </a:rPr>
              <a:t> у </a:t>
            </a:r>
            <a:r>
              <a:rPr lang="ru-RU" dirty="0" err="1">
                <a:ea typeface="+mj-lt"/>
                <a:cs typeface="+mj-lt"/>
              </a:rPr>
              <a:t>позаклітинному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просторі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В наш </a:t>
            </a:r>
            <a:r>
              <a:rPr lang="ru-RU" dirty="0" err="1">
                <a:ea typeface="+mj-lt"/>
                <a:cs typeface="+mj-lt"/>
              </a:rPr>
              <a:t>організм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натрій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надходить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зі</a:t>
            </a:r>
            <a:r>
              <a:rPr lang="ru-RU" dirty="0">
                <a:ea typeface="+mj-lt"/>
                <a:cs typeface="+mj-lt"/>
              </a:rPr>
              <a:t> столовою </a:t>
            </a:r>
            <a:r>
              <a:rPr lang="ru-RU" dirty="0" err="1">
                <a:ea typeface="+mj-lt"/>
                <a:cs typeface="+mj-lt"/>
              </a:rPr>
              <a:t>сіллю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всмоктується</a:t>
            </a:r>
            <a:r>
              <a:rPr lang="ru-RU" dirty="0">
                <a:ea typeface="+mj-lt"/>
                <a:cs typeface="+mj-lt"/>
              </a:rPr>
              <a:t> в кишечнику, </a:t>
            </a:r>
            <a:r>
              <a:rPr lang="ru-RU" dirty="0" err="1">
                <a:ea typeface="+mj-lt"/>
                <a:cs typeface="+mj-lt"/>
              </a:rPr>
              <a:t>після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чого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частина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його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відбирається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організмом</a:t>
            </a:r>
            <a:r>
              <a:rPr lang="ru-RU" dirty="0">
                <a:ea typeface="+mj-lt"/>
                <a:cs typeface="+mj-lt"/>
              </a:rPr>
              <a:t> для </a:t>
            </a:r>
            <a:r>
              <a:rPr lang="ru-RU" dirty="0" err="1">
                <a:ea typeface="+mj-lt"/>
                <a:cs typeface="+mj-lt"/>
              </a:rPr>
              <a:t>підтримки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електроліту</a:t>
            </a:r>
            <a:r>
              <a:rPr lang="ru-RU" dirty="0">
                <a:ea typeface="+mj-lt"/>
                <a:cs typeface="+mj-lt"/>
              </a:rPr>
              <a:t>, а </a:t>
            </a:r>
            <a:r>
              <a:rPr lang="ru-RU" dirty="0" err="1">
                <a:ea typeface="+mj-lt"/>
                <a:cs typeface="+mj-lt"/>
              </a:rPr>
              <a:t>решта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фільтрується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нирками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виводиться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організму</a:t>
            </a:r>
            <a:r>
              <a:rPr lang="ru-RU" dirty="0">
                <a:ea typeface="+mj-lt"/>
                <a:cs typeface="+mj-lt"/>
              </a:rPr>
              <a:t> з сечею.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 smtClean="0">
                <a:ea typeface="+mj-lt"/>
                <a:cs typeface="+mj-lt"/>
              </a:rPr>
              <a:t>Покази</a:t>
            </a:r>
            <a:r>
              <a:rPr lang="ru-RU" dirty="0" smtClean="0">
                <a:ea typeface="+mj-lt"/>
                <a:cs typeface="+mj-lt"/>
              </a:rPr>
              <a:t> </a:t>
            </a:r>
            <a:r>
              <a:rPr lang="ru-RU" dirty="0">
                <a:ea typeface="+mj-lt"/>
                <a:cs typeface="+mj-lt"/>
              </a:rPr>
              <a:t>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аналізу</a:t>
            </a:r>
            <a:r>
              <a:rPr lang="ru-RU" dirty="0">
                <a:ea typeface="+mj-lt"/>
                <a:cs typeface="+mj-lt"/>
              </a:rPr>
              <a:t> на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натрію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Найчастіше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аналіз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призначається</a:t>
            </a:r>
            <a:r>
              <a:rPr lang="ru-RU" dirty="0">
                <a:ea typeface="+mj-lt"/>
                <a:cs typeface="+mj-lt"/>
              </a:rPr>
              <a:t> нефрологами, </a:t>
            </a:r>
            <a:r>
              <a:rPr lang="ru-RU" dirty="0" err="1">
                <a:ea typeface="+mj-lt"/>
                <a:cs typeface="+mj-lt"/>
              </a:rPr>
              <a:t>гастроентерологаvb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ендокринологами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кардіологами</a:t>
            </a:r>
            <a:r>
              <a:rPr lang="ru-RU" dirty="0">
                <a:ea typeface="+mj-lt"/>
                <a:cs typeface="+mj-lt"/>
              </a:rPr>
              <a:t> і травматологами.</a:t>
            </a:r>
            <a:endParaRPr lang="ru-RU" dirty="0"/>
          </a:p>
          <a:p>
            <a:pPr marL="0" indent="0">
              <a:buClr>
                <a:srgbClr val="EF53A5"/>
              </a:buCl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6008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Показами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обстеження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нефрології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служать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гострий</a:t>
            </a:r>
            <a:r>
              <a:rPr lang="ru-RU" dirty="0">
                <a:ea typeface="+mj-lt"/>
                <a:cs typeface="+mj-lt"/>
              </a:rPr>
              <a:t> нефрит;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хронічний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пієлонефрит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гостра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ниркова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недостатність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осмотичний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діурез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Показом до </a:t>
            </a:r>
            <a:r>
              <a:rPr lang="ru-RU" dirty="0" err="1">
                <a:ea typeface="+mj-lt"/>
                <a:cs typeface="+mj-lt"/>
              </a:rPr>
              <a:t>аналізу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гастроентерології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виступати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діарея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блювота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непрохідність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пілоричного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відділу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шлунка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мальабсорбція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цироз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печінки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печінкова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недостатність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endParaRPr lang="ru-RU" dirty="0"/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0449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EF53A5"/>
              </a:buClr>
            </a:pPr>
            <a:r>
              <a:rPr lang="ru-RU" dirty="0"/>
              <a:t>Показом до </a:t>
            </a:r>
            <a:r>
              <a:rPr lang="ru-RU" dirty="0" err="1"/>
              <a:t>вимірювання</a:t>
            </a:r>
            <a:r>
              <a:rPr lang="ru-RU" dirty="0"/>
              <a:t> </a:t>
            </a:r>
            <a:r>
              <a:rPr lang="ru-RU" dirty="0" err="1"/>
              <a:t>рівня</a:t>
            </a:r>
            <a:r>
              <a:rPr lang="ru-RU" dirty="0"/>
              <a:t> </a:t>
            </a:r>
            <a:r>
              <a:rPr lang="ru-RU" dirty="0" err="1"/>
              <a:t>натрію</a:t>
            </a:r>
            <a:r>
              <a:rPr lang="ru-RU" dirty="0"/>
              <a:t> в </a:t>
            </a:r>
            <a:r>
              <a:rPr lang="ru-RU" dirty="0" err="1"/>
              <a:t>ендокринології</a:t>
            </a:r>
            <a:r>
              <a:rPr lang="ru-RU" dirty="0"/>
              <a:t> є:</a:t>
            </a:r>
            <a:endParaRPr lang="ru-RU" dirty="0">
              <a:ea typeface="+mj-lt"/>
              <a:cs typeface="+mj-lt"/>
            </a:endParaRPr>
          </a:p>
          <a:p>
            <a:pPr>
              <a:buClr>
                <a:srgbClr val="EF53A5"/>
              </a:buClr>
            </a:pPr>
            <a:r>
              <a:rPr lang="ru-RU" dirty="0"/>
              <a:t>• </a:t>
            </a:r>
            <a:r>
              <a:rPr lang="ru-RU" dirty="0" err="1"/>
              <a:t>цукровий</a:t>
            </a:r>
            <a:r>
              <a:rPr lang="ru-RU" dirty="0"/>
              <a:t> </a:t>
            </a:r>
            <a:r>
              <a:rPr lang="ru-RU" dirty="0" err="1"/>
              <a:t>діабет</a:t>
            </a:r>
            <a:r>
              <a:rPr lang="ru-RU" dirty="0"/>
              <a:t>;</a:t>
            </a:r>
            <a:endParaRPr lang="ru-RU" dirty="0">
              <a:ea typeface="+mj-lt"/>
              <a:cs typeface="+mj-lt"/>
            </a:endParaRPr>
          </a:p>
          <a:p>
            <a:pPr>
              <a:buClr>
                <a:srgbClr val="EF53A5"/>
              </a:buClr>
            </a:pPr>
            <a:r>
              <a:rPr lang="ru-RU" dirty="0"/>
              <a:t>• </a:t>
            </a:r>
            <a:r>
              <a:rPr lang="ru-RU" dirty="0" err="1"/>
              <a:t>нецукровий</a:t>
            </a:r>
            <a:r>
              <a:rPr lang="ru-RU" dirty="0"/>
              <a:t> </a:t>
            </a:r>
            <a:r>
              <a:rPr lang="ru-RU" dirty="0" err="1"/>
              <a:t>діабет</a:t>
            </a:r>
            <a:r>
              <a:rPr lang="ru-RU" dirty="0"/>
              <a:t>;</a:t>
            </a:r>
            <a:endParaRPr lang="ru-RU" dirty="0">
              <a:ea typeface="+mj-lt"/>
              <a:cs typeface="+mj-lt"/>
            </a:endParaRPr>
          </a:p>
          <a:p>
            <a:pPr>
              <a:buClr>
                <a:srgbClr val="EF53A5"/>
              </a:buClr>
            </a:pPr>
            <a:r>
              <a:rPr lang="ru-RU" dirty="0"/>
              <a:t>• </a:t>
            </a:r>
            <a:r>
              <a:rPr lang="ru-RU" dirty="0" err="1"/>
              <a:t>гіпотиреоз</a:t>
            </a:r>
            <a:r>
              <a:rPr lang="ru-RU" dirty="0"/>
              <a:t>;</a:t>
            </a:r>
            <a:endParaRPr lang="ru-RU" dirty="0">
              <a:ea typeface="+mj-lt"/>
              <a:cs typeface="+mj-lt"/>
            </a:endParaRPr>
          </a:p>
          <a:p>
            <a:pPr>
              <a:buClr>
                <a:srgbClr val="EF53A5"/>
              </a:buClr>
            </a:pPr>
            <a:r>
              <a:rPr lang="ru-RU" dirty="0"/>
              <a:t>• </a:t>
            </a:r>
            <a:r>
              <a:rPr lang="ru-RU" dirty="0" err="1"/>
              <a:t>недостатність</a:t>
            </a:r>
            <a:r>
              <a:rPr lang="ru-RU" dirty="0"/>
              <a:t> </a:t>
            </a:r>
            <a:r>
              <a:rPr lang="ru-RU" dirty="0" err="1"/>
              <a:t>надниркових</a:t>
            </a:r>
            <a:r>
              <a:rPr lang="ru-RU" dirty="0"/>
              <a:t> </a:t>
            </a:r>
            <a:r>
              <a:rPr lang="ru-RU" dirty="0" err="1"/>
              <a:t>залоз</a:t>
            </a:r>
            <a:r>
              <a:rPr lang="ru-RU" dirty="0"/>
              <a:t>;</a:t>
            </a:r>
            <a:endParaRPr lang="ru-RU" dirty="0">
              <a:ea typeface="+mj-lt"/>
              <a:cs typeface="+mj-lt"/>
            </a:endParaRPr>
          </a:p>
          <a:p>
            <a:pPr>
              <a:buClr>
                <a:srgbClr val="EF53A5"/>
              </a:buClr>
            </a:pPr>
            <a:r>
              <a:rPr lang="ru-RU" dirty="0"/>
              <a:t>• </a:t>
            </a:r>
            <a:r>
              <a:rPr lang="ru-RU" dirty="0" err="1"/>
              <a:t>гіперальдостеронізм</a:t>
            </a:r>
            <a:r>
              <a:rPr lang="ru-RU" dirty="0"/>
              <a:t>;</a:t>
            </a:r>
            <a:endParaRPr lang="ru-RU" dirty="0">
              <a:ea typeface="+mj-lt"/>
              <a:cs typeface="+mj-lt"/>
            </a:endParaRPr>
          </a:p>
          <a:p>
            <a:pPr>
              <a:buClr>
                <a:srgbClr val="EF53A5"/>
              </a:buClr>
            </a:pPr>
            <a:r>
              <a:rPr lang="ru-RU" dirty="0"/>
              <a:t>• синдром </a:t>
            </a:r>
            <a:r>
              <a:rPr lang="ru-RU" dirty="0" err="1"/>
              <a:t>Іценко</a:t>
            </a:r>
            <a:r>
              <a:rPr lang="ru-RU" dirty="0"/>
              <a:t>-Кушинга.</a:t>
            </a:r>
            <a:endParaRPr lang="ru-RU">
              <a:ea typeface="+mj-lt"/>
              <a:cs typeface="+mj-lt"/>
            </a:endParaRPr>
          </a:p>
          <a:p>
            <a:pPr>
              <a:buClr>
                <a:srgbClr val="EF53A5"/>
              </a:buClr>
            </a:pPr>
            <a:r>
              <a:rPr lang="ru-RU" dirty="0"/>
              <a:t>У </a:t>
            </a:r>
            <a:r>
              <a:rPr lang="ru-RU" dirty="0" err="1"/>
              <a:t>терапії</a:t>
            </a:r>
            <a:r>
              <a:rPr lang="ru-RU" dirty="0"/>
              <a:t> </a:t>
            </a:r>
            <a:r>
              <a:rPr lang="ru-RU" dirty="0" err="1"/>
              <a:t>рівень</a:t>
            </a:r>
            <a:r>
              <a:rPr lang="ru-RU" dirty="0"/>
              <a:t> </a:t>
            </a:r>
            <a:r>
              <a:rPr lang="ru-RU" dirty="0" err="1"/>
              <a:t>натрію</a:t>
            </a:r>
            <a:r>
              <a:rPr lang="ru-RU" dirty="0"/>
              <a:t> </a:t>
            </a:r>
            <a:r>
              <a:rPr lang="ru-RU" dirty="0" err="1"/>
              <a:t>контролюється</a:t>
            </a:r>
            <a:r>
              <a:rPr lang="ru-RU" dirty="0"/>
              <a:t> при:</a:t>
            </a:r>
            <a:endParaRPr lang="ru-RU">
              <a:ea typeface="+mj-lt"/>
              <a:cs typeface="+mj-lt"/>
            </a:endParaRPr>
          </a:p>
          <a:p>
            <a:pPr>
              <a:buClr>
                <a:srgbClr val="EF53A5"/>
              </a:buClr>
            </a:pPr>
            <a:r>
              <a:rPr lang="ru-RU" dirty="0"/>
              <a:t>• </a:t>
            </a:r>
            <a:r>
              <a:rPr lang="ru-RU" dirty="0" err="1"/>
              <a:t>набряках</a:t>
            </a:r>
            <a:r>
              <a:rPr lang="ru-RU" dirty="0"/>
              <a:t>;</a:t>
            </a:r>
            <a:endParaRPr lang="ru-RU" dirty="0">
              <a:ea typeface="+mj-lt"/>
              <a:cs typeface="+mj-lt"/>
            </a:endParaRPr>
          </a:p>
          <a:p>
            <a:pPr>
              <a:buClr>
                <a:srgbClr val="EF53A5"/>
              </a:buClr>
            </a:pPr>
            <a:r>
              <a:rPr lang="ru-RU" dirty="0"/>
              <a:t>• </a:t>
            </a:r>
            <a:r>
              <a:rPr lang="ru-RU" dirty="0" err="1"/>
              <a:t>підвищеному</a:t>
            </a:r>
            <a:r>
              <a:rPr lang="ru-RU" dirty="0"/>
              <a:t> </a:t>
            </a:r>
            <a:r>
              <a:rPr lang="ru-RU" dirty="0" err="1"/>
              <a:t>потовиділенні</a:t>
            </a:r>
            <a:r>
              <a:rPr lang="ru-RU" dirty="0"/>
              <a:t>;</a:t>
            </a:r>
            <a:endParaRPr lang="ru-RU" dirty="0">
              <a:ea typeface="+mj-lt"/>
              <a:cs typeface="+mj-lt"/>
            </a:endParaRPr>
          </a:p>
          <a:p>
            <a:pPr>
              <a:buClr>
                <a:srgbClr val="EF53A5"/>
              </a:buClr>
            </a:pPr>
            <a:r>
              <a:rPr lang="ru-RU" dirty="0"/>
              <a:t>• </a:t>
            </a:r>
            <a:r>
              <a:rPr lang="ru-RU" dirty="0" err="1"/>
              <a:t>зневодненні</a:t>
            </a:r>
            <a:r>
              <a:rPr lang="ru-RU" dirty="0"/>
              <a:t>;</a:t>
            </a:r>
            <a:endParaRPr lang="ru-RU" dirty="0">
              <a:ea typeface="+mj-lt"/>
              <a:cs typeface="+mj-lt"/>
            </a:endParaRPr>
          </a:p>
          <a:p>
            <a:pPr>
              <a:buClr>
                <a:srgbClr val="EF53A5"/>
              </a:buClr>
            </a:pPr>
            <a:r>
              <a:rPr lang="ru-RU" dirty="0"/>
              <a:t>• </a:t>
            </a:r>
            <a:r>
              <a:rPr lang="ru-RU" dirty="0" err="1"/>
              <a:t>гарячкових</a:t>
            </a:r>
            <a:r>
              <a:rPr lang="ru-RU" dirty="0"/>
              <a:t> станах.</a:t>
            </a:r>
          </a:p>
        </p:txBody>
      </p:sp>
    </p:spTree>
    <p:extLst>
      <p:ext uri="{BB962C8B-B14F-4D97-AF65-F5344CB8AC3E}">
        <p14:creationId xmlns:p14="http://schemas.microsoft.com/office/powerpoint/2010/main" val="3659478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ru-RU" dirty="0">
                <a:ea typeface="+mj-lt"/>
                <a:cs typeface="+mj-lt"/>
              </a:rPr>
              <a:t>У </a:t>
            </a:r>
            <a:r>
              <a:rPr lang="ru-RU" dirty="0" err="1">
                <a:ea typeface="+mj-lt"/>
                <a:cs typeface="+mj-lt"/>
              </a:rPr>
              <a:t>кардіології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аналіз</a:t>
            </a:r>
            <a:r>
              <a:rPr lang="ru-RU" dirty="0">
                <a:ea typeface="+mj-lt"/>
                <a:cs typeface="+mj-lt"/>
              </a:rPr>
              <a:t> на </a:t>
            </a:r>
            <a:r>
              <a:rPr lang="ru-RU" dirty="0" err="1">
                <a:ea typeface="+mj-lt"/>
                <a:cs typeface="+mj-lt"/>
              </a:rPr>
              <a:t>натрій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служить маркером </a:t>
            </a:r>
            <a:r>
              <a:rPr lang="ru-RU" dirty="0" err="1">
                <a:ea typeface="+mj-lt"/>
                <a:cs typeface="+mj-lt"/>
              </a:rPr>
              <a:t>застійної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серцевої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недостатності</a:t>
            </a:r>
            <a:r>
              <a:rPr lang="ru-RU" dirty="0">
                <a:ea typeface="+mj-lt"/>
                <a:cs typeface="+mj-lt"/>
              </a:rPr>
              <a:t>. У </a:t>
            </a:r>
            <a:r>
              <a:rPr lang="ru-RU" dirty="0" err="1">
                <a:ea typeface="+mj-lt"/>
                <a:cs typeface="+mj-lt"/>
              </a:rPr>
              <a:t>травматології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натрію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контролюється</a:t>
            </a:r>
            <a:r>
              <a:rPr lang="ru-RU" dirty="0">
                <a:ea typeface="+mj-lt"/>
                <a:cs typeface="+mj-lt"/>
              </a:rPr>
              <a:t> при </a:t>
            </a:r>
            <a:r>
              <a:rPr lang="ru-RU" dirty="0" err="1">
                <a:ea typeface="+mj-lt"/>
                <a:cs typeface="+mj-lt"/>
              </a:rPr>
              <a:t>опікової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хвороби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Норма </a:t>
            </a:r>
            <a:r>
              <a:rPr lang="ru-RU" dirty="0" err="1">
                <a:ea typeface="+mj-lt"/>
                <a:cs typeface="+mj-lt"/>
              </a:rPr>
              <a:t>натрію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Нормальна </a:t>
            </a:r>
            <a:r>
              <a:rPr lang="ru-RU" dirty="0" err="1">
                <a:ea typeface="+mj-lt"/>
                <a:cs typeface="+mj-lt"/>
              </a:rPr>
              <a:t>концентрація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натрію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становить 130-157 ммоль/л, а </a:t>
            </a:r>
            <a:r>
              <a:rPr lang="ru-RU" dirty="0" err="1">
                <a:ea typeface="+mj-lt"/>
                <a:cs typeface="+mj-lt"/>
              </a:rPr>
              <a:t>його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практично не </a:t>
            </a:r>
            <a:r>
              <a:rPr lang="ru-RU" dirty="0" err="1">
                <a:ea typeface="+mj-lt"/>
                <a:cs typeface="+mj-lt"/>
              </a:rPr>
              <a:t>залежить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від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віку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чи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статі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Натрій</a:t>
            </a:r>
            <a:r>
              <a:rPr lang="ru-RU" dirty="0">
                <a:ea typeface="+mj-lt"/>
                <a:cs typeface="+mj-lt"/>
              </a:rPr>
              <a:t> - </a:t>
            </a:r>
            <a:r>
              <a:rPr lang="ru-RU" dirty="0" err="1">
                <a:ea typeface="+mj-lt"/>
                <a:cs typeface="+mj-lt"/>
              </a:rPr>
              <a:t>основний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електроліт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людського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організму</a:t>
            </a:r>
            <a:r>
              <a:rPr lang="ru-RU" dirty="0">
                <a:ea typeface="+mj-lt"/>
                <a:cs typeface="+mj-lt"/>
              </a:rPr>
              <a:t>, тому </a:t>
            </a:r>
            <a:r>
              <a:rPr lang="ru-RU" dirty="0" err="1">
                <a:ea typeface="+mj-lt"/>
                <a:cs typeface="+mj-lt"/>
              </a:rPr>
              <a:t>вихід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концентрації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натрію</a:t>
            </a:r>
            <a:r>
              <a:rPr lang="ru-RU" dirty="0">
                <a:ea typeface="+mj-lt"/>
                <a:cs typeface="+mj-lt"/>
              </a:rPr>
              <a:t> за </a:t>
            </a:r>
            <a:r>
              <a:rPr lang="ru-RU" dirty="0" err="1">
                <a:ea typeface="+mj-lt"/>
                <a:cs typeface="+mj-lt"/>
              </a:rPr>
              <a:t>вказані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межі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відразу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позначається</a:t>
            </a:r>
            <a:r>
              <a:rPr lang="ru-RU" dirty="0">
                <a:ea typeface="+mj-lt"/>
                <a:cs typeface="+mj-lt"/>
              </a:rPr>
              <a:t> на </a:t>
            </a:r>
            <a:r>
              <a:rPr lang="ru-RU" dirty="0" err="1">
                <a:ea typeface="+mj-lt"/>
                <a:cs typeface="+mj-lt"/>
              </a:rPr>
              <a:t>самопочутті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Підвищений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вміст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натрію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називається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гіпернатріємією</a:t>
            </a:r>
            <a:r>
              <a:rPr lang="ru-RU" dirty="0">
                <a:ea typeface="+mj-lt"/>
                <a:cs typeface="+mj-lt"/>
              </a:rPr>
              <a:t>, а </a:t>
            </a:r>
            <a:r>
              <a:rPr lang="ru-RU" dirty="0" err="1">
                <a:ea typeface="+mj-lt"/>
                <a:cs typeface="+mj-lt"/>
              </a:rPr>
              <a:t>знижений</a:t>
            </a:r>
            <a:r>
              <a:rPr lang="ru-RU" dirty="0">
                <a:ea typeface="+mj-lt"/>
                <a:cs typeface="+mj-lt"/>
              </a:rPr>
              <a:t> - </a:t>
            </a:r>
            <a:r>
              <a:rPr lang="ru-RU" dirty="0" err="1">
                <a:ea typeface="+mj-lt"/>
                <a:cs typeface="+mj-lt"/>
              </a:rPr>
              <a:t>гіпонатріємією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Причини </a:t>
            </a:r>
            <a:r>
              <a:rPr lang="ru-RU" dirty="0" err="1">
                <a:ea typeface="+mj-lt"/>
                <a:cs typeface="+mj-lt"/>
              </a:rPr>
              <a:t>гіпер</a:t>
            </a:r>
            <a:r>
              <a:rPr lang="ru-RU" dirty="0">
                <a:ea typeface="+mj-lt"/>
                <a:cs typeface="+mj-lt"/>
              </a:rPr>
              <a:t>- і </a:t>
            </a:r>
            <a:r>
              <a:rPr lang="ru-RU" dirty="0" err="1">
                <a:ea typeface="+mj-lt"/>
                <a:cs typeface="+mj-lt"/>
              </a:rPr>
              <a:t>гіпонатріємії</a:t>
            </a:r>
            <a:endParaRPr lang="ru-RU" dirty="0" err="1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Зростання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натрію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можливе</a:t>
            </a:r>
            <a:r>
              <a:rPr lang="ru-RU" dirty="0">
                <a:ea typeface="+mj-lt"/>
                <a:cs typeface="+mj-lt"/>
              </a:rPr>
              <a:t> при </a:t>
            </a:r>
            <a:r>
              <a:rPr lang="ru-RU" dirty="0" err="1">
                <a:ea typeface="+mj-lt"/>
                <a:cs typeface="+mj-lt"/>
              </a:rPr>
              <a:t>зневодненні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викликаному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недостатнім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надходженням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рідини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організм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ж сильною </a:t>
            </a:r>
            <a:r>
              <a:rPr lang="ru-RU" dirty="0" err="1">
                <a:ea typeface="+mj-lt"/>
                <a:cs typeface="+mj-lt"/>
              </a:rPr>
              <a:t>її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втратою</a:t>
            </a:r>
            <a:r>
              <a:rPr lang="ru-RU" dirty="0">
                <a:ea typeface="+mj-lt"/>
                <a:cs typeface="+mj-lt"/>
              </a:rPr>
              <a:t> при </a:t>
            </a:r>
            <a:r>
              <a:rPr lang="ru-RU" dirty="0" err="1">
                <a:ea typeface="+mj-lt"/>
                <a:cs typeface="+mj-lt"/>
              </a:rPr>
              <a:t>розладах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шлунково-кишкового</a:t>
            </a:r>
            <a:r>
              <a:rPr lang="ru-RU" dirty="0">
                <a:ea typeface="+mj-lt"/>
                <a:cs typeface="+mj-lt"/>
              </a:rPr>
              <a:t> тракту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гарячкових</a:t>
            </a:r>
            <a:r>
              <a:rPr lang="ru-RU" dirty="0">
                <a:ea typeface="+mj-lt"/>
                <a:cs typeface="+mj-lt"/>
              </a:rPr>
              <a:t> станах. </a:t>
            </a:r>
            <a:r>
              <a:rPr lang="ru-RU" dirty="0" err="1">
                <a:ea typeface="+mj-lt"/>
                <a:cs typeface="+mj-lt"/>
              </a:rPr>
              <a:t>Прийом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анаболічних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стероїдів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андрогенів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фтористих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з'єднань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кортикостероїдів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естрогенів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комбінованих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оральних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контрацептивів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АКТГ </a:t>
            </a:r>
            <a:r>
              <a:rPr lang="ru-RU" dirty="0" err="1">
                <a:ea typeface="+mj-lt"/>
                <a:cs typeface="+mj-lt"/>
              </a:rPr>
              <a:t>також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провокує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зростання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натрію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Недавні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травми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проведені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операції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перебування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людини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стані</a:t>
            </a:r>
            <a:r>
              <a:rPr lang="ru-RU" dirty="0">
                <a:ea typeface="+mj-lt"/>
                <a:cs typeface="+mj-lt"/>
              </a:rPr>
              <a:t> шоку </a:t>
            </a:r>
            <a:r>
              <a:rPr lang="ru-RU" dirty="0" err="1">
                <a:ea typeface="+mj-lt"/>
                <a:cs typeface="+mj-lt"/>
              </a:rPr>
              <a:t>також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ведуть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зростання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концентрації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натрію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Підвищений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натрію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можливий</a:t>
            </a:r>
            <a:r>
              <a:rPr lang="ru-RU" dirty="0">
                <a:ea typeface="+mj-lt"/>
                <a:cs typeface="+mj-lt"/>
              </a:rPr>
              <a:t> у </a:t>
            </a:r>
            <a:r>
              <a:rPr lang="ru-RU" dirty="0" err="1">
                <a:ea typeface="+mj-lt"/>
                <a:cs typeface="+mj-lt"/>
              </a:rPr>
              <a:t>немовлят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які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перебувають</a:t>
            </a:r>
            <a:r>
              <a:rPr lang="ru-RU" dirty="0">
                <a:ea typeface="+mj-lt"/>
                <a:cs typeface="+mj-lt"/>
              </a:rPr>
              <a:t> на штучному </a:t>
            </a:r>
            <a:r>
              <a:rPr lang="ru-RU" dirty="0" err="1">
                <a:ea typeface="+mj-lt"/>
                <a:cs typeface="+mj-lt"/>
              </a:rPr>
              <a:t>вигодовуванні</a:t>
            </a:r>
            <a:r>
              <a:rPr lang="ru-RU" dirty="0">
                <a:ea typeface="+mj-lt"/>
                <a:cs typeface="+mj-lt"/>
              </a:rPr>
              <a:t> через </a:t>
            </a:r>
            <a:r>
              <a:rPr lang="ru-RU" dirty="0" err="1">
                <a:ea typeface="+mj-lt"/>
                <a:cs typeface="+mj-lt"/>
              </a:rPr>
              <a:t>високу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його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концентрацію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сумішах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Дефіцит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натрію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організмі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з'являється</a:t>
            </a:r>
            <a:r>
              <a:rPr lang="ru-RU" dirty="0">
                <a:ea typeface="+mj-lt"/>
                <a:cs typeface="+mj-lt"/>
              </a:rPr>
              <a:t> при великому </a:t>
            </a:r>
            <a:r>
              <a:rPr lang="ru-RU" dirty="0" err="1">
                <a:ea typeface="+mj-lt"/>
                <a:cs typeface="+mj-lt"/>
              </a:rPr>
              <a:t>надходженні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організм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рідини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серцевій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недостатності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порушенні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процесів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всмоктування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поживних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речовин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цукровому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діабеті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гіпотиреозі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опіковій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хворобі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недостатності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надниркових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залоз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 smtClean="0">
                <a:ea typeface="+mj-lt"/>
                <a:cs typeface="+mj-lt"/>
              </a:rPr>
              <a:t>Прийом</a:t>
            </a:r>
            <a:r>
              <a:rPr lang="ru-RU" dirty="0" smtClean="0">
                <a:ea typeface="+mj-lt"/>
                <a:cs typeface="+mj-lt"/>
              </a:rPr>
              <a:t> </a:t>
            </a:r>
            <a:r>
              <a:rPr lang="ru-RU" dirty="0" err="1" smtClean="0">
                <a:ea typeface="+mj-lt"/>
                <a:cs typeface="+mj-lt"/>
              </a:rPr>
              <a:t>фуросеміду</a:t>
            </a:r>
            <a:r>
              <a:rPr lang="ru-RU" dirty="0" smtClean="0">
                <a:ea typeface="+mj-lt"/>
                <a:cs typeface="+mj-lt"/>
              </a:rPr>
              <a:t>, </a:t>
            </a:r>
            <a:r>
              <a:rPr lang="ru-RU" dirty="0" err="1" smtClean="0">
                <a:ea typeface="+mj-lt"/>
                <a:cs typeface="+mj-lt"/>
              </a:rPr>
              <a:t>нестероїдних</a:t>
            </a:r>
            <a:r>
              <a:rPr lang="ru-RU" dirty="0" smtClean="0">
                <a:ea typeface="+mj-lt"/>
                <a:cs typeface="+mj-lt"/>
              </a:rPr>
              <a:t> </a:t>
            </a:r>
            <a:r>
              <a:rPr lang="ru-RU" dirty="0" err="1" smtClean="0">
                <a:ea typeface="+mj-lt"/>
                <a:cs typeface="+mj-lt"/>
              </a:rPr>
              <a:t>протизапальних</a:t>
            </a:r>
            <a:r>
              <a:rPr lang="ru-RU" dirty="0" smtClean="0">
                <a:ea typeface="+mj-lt"/>
                <a:cs typeface="+mj-lt"/>
              </a:rPr>
              <a:t> </a:t>
            </a:r>
            <a:r>
              <a:rPr lang="ru-RU" dirty="0" err="1" smtClean="0">
                <a:ea typeface="+mj-lt"/>
                <a:cs typeface="+mj-lt"/>
              </a:rPr>
              <a:t>засобів</a:t>
            </a:r>
            <a:r>
              <a:rPr lang="ru-RU" dirty="0" smtClean="0">
                <a:ea typeface="+mj-lt"/>
                <a:cs typeface="+mj-lt"/>
              </a:rPr>
              <a:t>, </a:t>
            </a:r>
            <a:r>
              <a:rPr lang="ru-RU" dirty="0" err="1" smtClean="0">
                <a:ea typeface="+mj-lt"/>
                <a:cs typeface="+mj-lt"/>
              </a:rPr>
              <a:t>галоперидолу</a:t>
            </a:r>
            <a:r>
              <a:rPr lang="ru-RU" dirty="0" smtClean="0">
                <a:ea typeface="+mj-lt"/>
                <a:cs typeface="+mj-lt"/>
              </a:rPr>
              <a:t>, гепарину, </a:t>
            </a:r>
            <a:r>
              <a:rPr lang="ru-RU" dirty="0" err="1" smtClean="0">
                <a:ea typeface="+mj-lt"/>
                <a:cs typeface="+mj-lt"/>
              </a:rPr>
              <a:t>сульфатів</a:t>
            </a:r>
            <a:r>
              <a:rPr lang="ru-RU" dirty="0" smtClean="0">
                <a:ea typeface="+mj-lt"/>
                <a:cs typeface="+mj-lt"/>
              </a:rPr>
              <a:t>, </a:t>
            </a:r>
            <a:r>
              <a:rPr lang="ru-RU" dirty="0" err="1" smtClean="0">
                <a:ea typeface="+mj-lt"/>
                <a:cs typeface="+mj-lt"/>
              </a:rPr>
              <a:t>діуретиків</a:t>
            </a:r>
            <a:r>
              <a:rPr lang="ru-RU" dirty="0" smtClean="0">
                <a:ea typeface="+mj-lt"/>
                <a:cs typeface="+mj-lt"/>
              </a:rPr>
              <a:t>, </a:t>
            </a:r>
            <a:r>
              <a:rPr lang="ru-RU" dirty="0" err="1" smtClean="0">
                <a:ea typeface="+mj-lt"/>
                <a:cs typeface="+mj-lt"/>
              </a:rPr>
              <a:t>карбамазепіну</a:t>
            </a:r>
            <a:r>
              <a:rPr lang="ru-RU" dirty="0" smtClean="0">
                <a:ea typeface="+mj-lt"/>
                <a:cs typeface="+mj-lt"/>
              </a:rPr>
              <a:t> </a:t>
            </a:r>
            <a:r>
              <a:rPr lang="ru-RU" dirty="0" err="1" smtClean="0">
                <a:ea typeface="+mj-lt"/>
                <a:cs typeface="+mj-lt"/>
              </a:rPr>
              <a:t>і</a:t>
            </a:r>
            <a:r>
              <a:rPr lang="ru-RU" dirty="0" smtClean="0">
                <a:ea typeface="+mj-lt"/>
                <a:cs typeface="+mj-lt"/>
              </a:rPr>
              <a:t> </a:t>
            </a:r>
            <a:r>
              <a:rPr lang="ru-RU" dirty="0" err="1" smtClean="0">
                <a:ea typeface="+mj-lt"/>
                <a:cs typeface="+mj-lt"/>
              </a:rPr>
              <a:t>антидепресантів</a:t>
            </a:r>
            <a:r>
              <a:rPr lang="ru-RU" dirty="0" smtClean="0">
                <a:ea typeface="+mj-lt"/>
                <a:cs typeface="+mj-lt"/>
              </a:rPr>
              <a:t> </a:t>
            </a:r>
            <a:r>
              <a:rPr lang="ru-RU" dirty="0" err="1" smtClean="0">
                <a:ea typeface="+mj-lt"/>
                <a:cs typeface="+mj-lt"/>
              </a:rPr>
              <a:t>також</a:t>
            </a:r>
            <a:r>
              <a:rPr lang="ru-RU" dirty="0" smtClean="0">
                <a:ea typeface="+mj-lt"/>
                <a:cs typeface="+mj-lt"/>
              </a:rPr>
              <a:t> </a:t>
            </a:r>
            <a:r>
              <a:rPr lang="ru-RU" dirty="0" err="1" smtClean="0">
                <a:ea typeface="+mj-lt"/>
                <a:cs typeface="+mj-lt"/>
              </a:rPr>
              <a:t>веде</a:t>
            </a:r>
            <a:r>
              <a:rPr lang="ru-RU" dirty="0" smtClean="0">
                <a:ea typeface="+mj-lt"/>
                <a:cs typeface="+mj-lt"/>
              </a:rPr>
              <a:t> до </a:t>
            </a:r>
            <a:r>
              <a:rPr lang="ru-RU" dirty="0" err="1" smtClean="0">
                <a:ea typeface="+mj-lt"/>
                <a:cs typeface="+mj-lt"/>
              </a:rPr>
              <a:t>зниження</a:t>
            </a:r>
            <a:r>
              <a:rPr lang="ru-RU" dirty="0" smtClean="0">
                <a:ea typeface="+mj-lt"/>
                <a:cs typeface="+mj-lt"/>
              </a:rPr>
              <a:t> </a:t>
            </a:r>
            <a:r>
              <a:rPr lang="ru-RU" dirty="0" err="1" smtClean="0">
                <a:ea typeface="+mj-lt"/>
                <a:cs typeface="+mj-lt"/>
              </a:rPr>
              <a:t>рівня</a:t>
            </a:r>
            <a:r>
              <a:rPr lang="ru-RU" dirty="0" smtClean="0">
                <a:ea typeface="+mj-lt"/>
                <a:cs typeface="+mj-lt"/>
              </a:rPr>
              <a:t> </a:t>
            </a:r>
            <a:r>
              <a:rPr lang="ru-RU" dirty="0" err="1" smtClean="0">
                <a:ea typeface="+mj-lt"/>
                <a:cs typeface="+mj-lt"/>
              </a:rPr>
              <a:t>натрію</a:t>
            </a:r>
            <a:r>
              <a:rPr lang="ru-RU" dirty="0" smtClean="0">
                <a:ea typeface="+mj-lt"/>
                <a:cs typeface="+mj-lt"/>
              </a:rPr>
              <a:t> в </a:t>
            </a:r>
            <a:r>
              <a:rPr lang="ru-RU" dirty="0" err="1" smtClean="0">
                <a:ea typeface="+mj-lt"/>
                <a:cs typeface="+mj-lt"/>
              </a:rPr>
              <a:t>крові</a:t>
            </a:r>
            <a:r>
              <a:rPr lang="ru-RU" dirty="0" smtClean="0">
                <a:ea typeface="+mj-lt"/>
                <a:cs typeface="+mj-lt"/>
              </a:rPr>
              <a:t>.</a:t>
            </a:r>
            <a:endParaRPr lang="ru-RU" dirty="0" smtClean="0"/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5523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ea typeface="+mj-lt"/>
                <a:cs typeface="+mj-lt"/>
              </a:rPr>
              <a:t>Кальцій</a:t>
            </a:r>
            <a:r>
              <a:rPr lang="ru-RU" dirty="0">
                <a:ea typeface="+mj-lt"/>
                <a:cs typeface="+mj-lt"/>
              </a:rPr>
              <a:t> - </a:t>
            </a:r>
            <a:r>
              <a:rPr lang="ru-RU" dirty="0" err="1">
                <a:ea typeface="+mj-lt"/>
                <a:cs typeface="+mj-lt"/>
              </a:rPr>
              <a:t>найважливіший</a:t>
            </a:r>
            <a:r>
              <a:rPr lang="ru-RU" dirty="0">
                <a:ea typeface="+mj-lt"/>
                <a:cs typeface="+mj-lt"/>
              </a:rPr>
              <a:t> для </a:t>
            </a:r>
            <a:r>
              <a:rPr lang="ru-RU" dirty="0" err="1">
                <a:ea typeface="+mj-lt"/>
                <a:cs typeface="+mj-lt"/>
              </a:rPr>
              <a:t>нашого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організму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мінерал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який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бере</a:t>
            </a:r>
            <a:r>
              <a:rPr lang="ru-RU" dirty="0">
                <a:ea typeface="+mj-lt"/>
                <a:cs typeface="+mj-lt"/>
              </a:rPr>
              <a:t> участь у </a:t>
            </a:r>
            <a:r>
              <a:rPr lang="ru-RU" dirty="0" err="1">
                <a:ea typeface="+mj-lt"/>
                <a:cs typeface="+mj-lt"/>
              </a:rPr>
              <a:t>формуванні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кісток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мінералізації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зубів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роботі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серцево-судинної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нервової</a:t>
            </a:r>
            <a:r>
              <a:rPr lang="ru-RU" dirty="0">
                <a:ea typeface="+mj-lt"/>
                <a:cs typeface="+mj-lt"/>
              </a:rPr>
              <a:t> та </a:t>
            </a:r>
            <a:r>
              <a:rPr lang="ru-RU" dirty="0" err="1">
                <a:ea typeface="+mj-lt"/>
                <a:cs typeface="+mj-lt"/>
              </a:rPr>
              <a:t>м'язової</a:t>
            </a:r>
            <a:r>
              <a:rPr lang="ru-RU" dirty="0">
                <a:ea typeface="+mj-lt"/>
                <a:cs typeface="+mj-lt"/>
              </a:rPr>
              <a:t> систем. </a:t>
            </a:r>
            <a:r>
              <a:rPr lang="ru-RU" dirty="0" err="1">
                <a:ea typeface="+mj-lt"/>
                <a:cs typeface="+mj-lt"/>
              </a:rPr>
              <a:t>Нервова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провідність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внутрішньоклітинні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процеси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координація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проникності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клітинних</a:t>
            </a:r>
            <a:r>
              <a:rPr lang="ru-RU" dirty="0">
                <a:ea typeface="+mj-lt"/>
                <a:cs typeface="+mj-lt"/>
              </a:rPr>
              <a:t> мембран, </a:t>
            </a:r>
            <a:r>
              <a:rPr lang="ru-RU" dirty="0" err="1">
                <a:ea typeface="+mj-lt"/>
                <a:cs typeface="+mj-lt"/>
              </a:rPr>
              <a:t>скорочення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м'язів</a:t>
            </a:r>
            <a:r>
              <a:rPr lang="ru-RU" dirty="0">
                <a:ea typeface="+mj-lt"/>
                <a:cs typeface="+mj-lt"/>
              </a:rPr>
              <a:t>, гемостаз - ось </a:t>
            </a:r>
            <a:r>
              <a:rPr lang="ru-RU" dirty="0" err="1">
                <a:ea typeface="+mj-lt"/>
                <a:cs typeface="+mj-lt"/>
              </a:rPr>
              <a:t>неповний</a:t>
            </a:r>
            <a:r>
              <a:rPr lang="ru-RU" dirty="0">
                <a:ea typeface="+mj-lt"/>
                <a:cs typeface="+mj-lt"/>
              </a:rPr>
              <a:t> список </a:t>
            </a:r>
            <a:r>
              <a:rPr lang="ru-RU" dirty="0" err="1">
                <a:ea typeface="+mj-lt"/>
                <a:cs typeface="+mj-lt"/>
              </a:rPr>
              <a:t>процесів</a:t>
            </a:r>
            <a:r>
              <a:rPr lang="ru-RU" dirty="0">
                <a:ea typeface="+mj-lt"/>
                <a:cs typeface="+mj-lt"/>
              </a:rPr>
              <a:t>, в </a:t>
            </a:r>
            <a:r>
              <a:rPr lang="ru-RU" dirty="0" err="1">
                <a:ea typeface="+mj-lt"/>
                <a:cs typeface="+mj-lt"/>
              </a:rPr>
              <a:t>яких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відіграє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ключову</a:t>
            </a:r>
            <a:r>
              <a:rPr lang="ru-RU" dirty="0">
                <a:ea typeface="+mj-lt"/>
                <a:cs typeface="+mj-lt"/>
              </a:rPr>
              <a:t> роль.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Більше</a:t>
            </a:r>
            <a:r>
              <a:rPr lang="ru-RU" dirty="0">
                <a:ea typeface="+mj-lt"/>
                <a:cs typeface="+mj-lt"/>
              </a:rPr>
              <a:t> за все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міститься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кістках</a:t>
            </a:r>
            <a:r>
              <a:rPr lang="ru-RU" dirty="0">
                <a:ea typeface="+mj-lt"/>
                <a:cs typeface="+mj-lt"/>
              </a:rPr>
              <a:t> (до </a:t>
            </a:r>
            <a:r>
              <a:rPr lang="ru-RU" dirty="0" err="1">
                <a:ea typeface="+mj-lt"/>
                <a:cs typeface="+mj-lt"/>
              </a:rPr>
              <a:t>півтора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кілограм</a:t>
            </a:r>
            <a:r>
              <a:rPr lang="ru-RU" dirty="0">
                <a:ea typeface="+mj-lt"/>
                <a:cs typeface="+mj-lt"/>
              </a:rPr>
              <a:t> у </a:t>
            </a:r>
            <a:r>
              <a:rPr lang="ru-RU" dirty="0" err="1">
                <a:ea typeface="+mj-lt"/>
                <a:cs typeface="+mj-lt"/>
              </a:rPr>
              <a:t>чоловіків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близько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кілограма</a:t>
            </a:r>
            <a:r>
              <a:rPr lang="ru-RU" dirty="0">
                <a:ea typeface="+mj-lt"/>
                <a:cs typeface="+mj-lt"/>
              </a:rPr>
              <a:t> у </a:t>
            </a:r>
            <a:r>
              <a:rPr lang="ru-RU" dirty="0" err="1">
                <a:ea typeface="+mj-lt"/>
                <a:cs typeface="+mj-lt"/>
              </a:rPr>
              <a:t>жінок</a:t>
            </a:r>
            <a:r>
              <a:rPr lang="ru-RU" dirty="0">
                <a:ea typeface="+mj-lt"/>
                <a:cs typeface="+mj-lt"/>
              </a:rPr>
              <a:t>), але </a:t>
            </a:r>
            <a:r>
              <a:rPr lang="ru-RU" dirty="0" err="1">
                <a:ea typeface="+mj-lt"/>
                <a:cs typeface="+mj-lt"/>
              </a:rPr>
              <a:t>певна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його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кількість</a:t>
            </a:r>
            <a:r>
              <a:rPr lang="ru-RU" dirty="0">
                <a:ea typeface="+mj-lt"/>
                <a:cs typeface="+mj-lt"/>
              </a:rPr>
              <a:t> (</a:t>
            </a:r>
            <a:r>
              <a:rPr lang="ru-RU" dirty="0" err="1">
                <a:ea typeface="+mj-lt"/>
                <a:cs typeface="+mj-lt"/>
              </a:rPr>
              <a:t>близько</a:t>
            </a:r>
            <a:r>
              <a:rPr lang="ru-RU" dirty="0">
                <a:ea typeface="+mj-lt"/>
                <a:cs typeface="+mj-lt"/>
              </a:rPr>
              <a:t> 1%) </a:t>
            </a:r>
            <a:r>
              <a:rPr lang="ru-RU" dirty="0" err="1">
                <a:ea typeface="+mj-lt"/>
                <a:cs typeface="+mj-lt"/>
              </a:rPr>
              <a:t>присутній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у </a:t>
            </a:r>
            <a:r>
              <a:rPr lang="ru-RU" dirty="0" err="1">
                <a:ea typeface="+mj-lt"/>
                <a:cs typeface="+mj-lt"/>
              </a:rPr>
              <a:t>вільному</a:t>
            </a:r>
            <a:r>
              <a:rPr lang="ru-RU" dirty="0">
                <a:ea typeface="+mj-lt"/>
                <a:cs typeface="+mj-lt"/>
              </a:rPr>
              <a:t> (</a:t>
            </a:r>
            <a:r>
              <a:rPr lang="ru-RU" dirty="0" err="1">
                <a:ea typeface="+mj-lt"/>
                <a:cs typeface="+mj-lt"/>
              </a:rPr>
              <a:t>іонізованому</a:t>
            </a:r>
            <a:r>
              <a:rPr lang="ru-RU" dirty="0">
                <a:ea typeface="+mj-lt"/>
                <a:cs typeface="+mj-lt"/>
              </a:rPr>
              <a:t>) та </a:t>
            </a:r>
            <a:r>
              <a:rPr lang="ru-RU" dirty="0" err="1">
                <a:ea typeface="+mj-lt"/>
                <a:cs typeface="+mj-lt"/>
              </a:rPr>
              <a:t>зв'язаному</a:t>
            </a:r>
            <a:r>
              <a:rPr lang="ru-RU" dirty="0">
                <a:ea typeface="+mj-lt"/>
                <a:cs typeface="+mj-lt"/>
              </a:rPr>
              <a:t> (з </a:t>
            </a:r>
            <a:r>
              <a:rPr lang="ru-RU" dirty="0" err="1">
                <a:ea typeface="+mj-lt"/>
                <a:cs typeface="+mj-lt"/>
              </a:rPr>
              <a:t>білками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аніонами</a:t>
            </a:r>
            <a:r>
              <a:rPr lang="ru-RU" dirty="0">
                <a:ea typeface="+mj-lt"/>
                <a:cs typeface="+mj-lt"/>
              </a:rPr>
              <a:t>) </a:t>
            </a:r>
            <a:r>
              <a:rPr lang="ru-RU" dirty="0" err="1">
                <a:ea typeface="+mj-lt"/>
                <a:cs typeface="+mj-lt"/>
              </a:rPr>
              <a:t>вигляді</a:t>
            </a:r>
            <a:r>
              <a:rPr lang="ru-RU" dirty="0">
                <a:ea typeface="+mj-lt"/>
                <a:cs typeface="+mj-lt"/>
              </a:rPr>
              <a:t>. Активною в </a:t>
            </a:r>
            <a:r>
              <a:rPr lang="ru-RU" dirty="0" err="1">
                <a:ea typeface="+mj-lt"/>
                <a:cs typeface="+mj-lt"/>
              </a:rPr>
              <a:t>процесі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метаболізму</a:t>
            </a:r>
            <a:r>
              <a:rPr lang="ru-RU" dirty="0">
                <a:ea typeface="+mj-lt"/>
                <a:cs typeface="+mj-lt"/>
              </a:rPr>
              <a:t> є </a:t>
            </a:r>
            <a:r>
              <a:rPr lang="ru-RU" dirty="0" err="1">
                <a:ea typeface="+mj-lt"/>
                <a:cs typeface="+mj-lt"/>
              </a:rPr>
              <a:t>тільки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вільна</a:t>
            </a:r>
            <a:r>
              <a:rPr lang="ru-RU" dirty="0">
                <a:ea typeface="+mj-lt"/>
                <a:cs typeface="+mj-lt"/>
              </a:rPr>
              <a:t> форма.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є </a:t>
            </a:r>
            <a:r>
              <a:rPr lang="ru-RU" dirty="0" err="1">
                <a:ea typeface="+mj-lt"/>
                <a:cs typeface="+mj-lt"/>
              </a:rPr>
              <a:t>цінним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діагностичним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показником</a:t>
            </a:r>
            <a:r>
              <a:rPr lang="ru-RU" dirty="0">
                <a:ea typeface="+mj-lt"/>
                <a:cs typeface="+mj-lt"/>
              </a:rPr>
              <a:t>, при </a:t>
            </a:r>
            <a:r>
              <a:rPr lang="ru-RU" dirty="0" err="1">
                <a:ea typeface="+mj-lt"/>
                <a:cs typeface="+mj-lt"/>
              </a:rPr>
              <a:t>цьому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аналізується</a:t>
            </a:r>
            <a:r>
              <a:rPr lang="ru-RU" dirty="0">
                <a:ea typeface="+mj-lt"/>
                <a:cs typeface="+mj-lt"/>
              </a:rPr>
              <a:t> як </a:t>
            </a:r>
            <a:r>
              <a:rPr lang="ru-RU" dirty="0" err="1">
                <a:ea typeface="+mj-lt"/>
                <a:cs typeface="+mj-lt"/>
              </a:rPr>
              <a:t>концентрація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всього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, так і </a:t>
            </a:r>
            <a:r>
              <a:rPr lang="ru-RU" dirty="0" err="1">
                <a:ea typeface="+mj-lt"/>
                <a:cs typeface="+mj-lt"/>
              </a:rPr>
              <a:t>тільки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іонізованого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Покази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аналізу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загального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endParaRPr lang="ru-RU" dirty="0" err="1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Найбільш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важливий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показник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для </a:t>
            </a:r>
            <a:r>
              <a:rPr lang="ru-RU" dirty="0" err="1">
                <a:ea typeface="+mj-lt"/>
                <a:cs typeface="+mj-lt"/>
              </a:rPr>
              <a:t>ендокринологів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онкологів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гематологів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нефрологів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гастроентерологів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чи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терапевтів</a:t>
            </a:r>
            <a:endParaRPr lang="ru-RU" dirty="0" err="1"/>
          </a:p>
        </p:txBody>
      </p:sp>
    </p:spTree>
    <p:extLst>
      <p:ext uri="{BB962C8B-B14F-4D97-AF65-F5344CB8AC3E}">
        <p14:creationId xmlns:p14="http://schemas.microsoft.com/office/powerpoint/2010/main" val="182014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ru-RU" dirty="0" err="1">
                <a:ea typeface="+mj-lt"/>
                <a:cs typeface="+mj-lt"/>
              </a:rPr>
              <a:t>Покази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ендокринології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гіпопаратиреоз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гіперпаратиреоз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гіпертиреоз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хвороба </a:t>
            </a:r>
            <a:r>
              <a:rPr lang="ru-RU" dirty="0" err="1">
                <a:ea typeface="+mj-lt"/>
                <a:cs typeface="+mj-lt"/>
              </a:rPr>
              <a:t>Аддісона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Показами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гематології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можуть</a:t>
            </a:r>
            <a:r>
              <a:rPr lang="ru-RU" dirty="0">
                <a:ea typeface="+mj-lt"/>
                <a:cs typeface="+mj-lt"/>
              </a:rPr>
              <a:t> бути: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лейкоз;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істинна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поліцитемія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мієломна</a:t>
            </a:r>
            <a:r>
              <a:rPr lang="ru-RU" dirty="0">
                <a:ea typeface="+mj-lt"/>
                <a:cs typeface="+mj-lt"/>
              </a:rPr>
              <a:t> хвороба;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лімфома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Покази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нефрології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хронічна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ниркова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недостатність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сечокам'яна</a:t>
            </a:r>
            <a:r>
              <a:rPr lang="ru-RU" dirty="0">
                <a:ea typeface="+mj-lt"/>
                <a:cs typeface="+mj-lt"/>
              </a:rPr>
              <a:t> хвороба;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пересадка </a:t>
            </a:r>
            <a:r>
              <a:rPr lang="ru-RU" dirty="0" err="1">
                <a:ea typeface="+mj-lt"/>
                <a:cs typeface="+mj-lt"/>
              </a:rPr>
              <a:t>нирки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Показом в </a:t>
            </a:r>
            <a:r>
              <a:rPr lang="ru-RU" dirty="0" err="1">
                <a:ea typeface="+mj-lt"/>
                <a:cs typeface="+mj-lt"/>
              </a:rPr>
              <a:t>гастроентерології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виступати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гострий</a:t>
            </a:r>
            <a:r>
              <a:rPr lang="ru-RU" dirty="0">
                <a:ea typeface="+mj-lt"/>
                <a:cs typeface="+mj-lt"/>
              </a:rPr>
              <a:t> панкреатит;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токсичне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ураження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печінки</a:t>
            </a:r>
            <a:r>
              <a:rPr lang="ru-RU" dirty="0">
                <a:ea typeface="+mj-lt"/>
                <a:cs typeface="+mj-lt"/>
              </a:rPr>
              <a:t> при </a:t>
            </a:r>
            <a:r>
              <a:rPr lang="ru-RU" dirty="0" err="1">
                <a:ea typeface="+mj-lt"/>
                <a:cs typeface="+mj-lt"/>
              </a:rPr>
              <a:t>алкоголізмі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виразка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шлунку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порушення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всмоктування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поживних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речовин</a:t>
            </a:r>
            <a:r>
              <a:rPr lang="ru-RU" dirty="0">
                <a:ea typeface="+mj-lt"/>
                <a:cs typeface="+mj-lt"/>
              </a:rPr>
              <a:t> в кишечнику.</a:t>
            </a:r>
            <a:endParaRPr lang="ru-RU" dirty="0"/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8430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ru-RU" dirty="0" err="1">
                <a:ea typeface="+mj-lt"/>
                <a:cs typeface="+mj-lt"/>
              </a:rPr>
              <a:t>Терапевти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можуть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призначати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аналіз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на </a:t>
            </a:r>
            <a:r>
              <a:rPr lang="ru-RU" dirty="0" err="1">
                <a:ea typeface="+mj-lt"/>
                <a:cs typeface="+mj-lt"/>
              </a:rPr>
              <a:t>загальний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кальцій</a:t>
            </a:r>
            <a:r>
              <a:rPr lang="ru-RU" dirty="0">
                <a:ea typeface="+mj-lt"/>
                <a:cs typeface="+mj-lt"/>
              </a:rPr>
              <a:t> при: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підвищеному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зниженому рівні вітаміну D;</a:t>
            </a:r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остеопорозі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саркоїдозі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інфекційних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захворюваннях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зневодненні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тривалій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нерухомості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пацієнта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дисбалансі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раціоні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харчування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дефіциті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підвищеній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концентрації</a:t>
            </a:r>
            <a:r>
              <a:rPr lang="ru-RU" dirty="0">
                <a:ea typeface="+mj-lt"/>
                <a:cs typeface="+mj-lt"/>
              </a:rPr>
              <a:t> фосфору.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Показом в </a:t>
            </a:r>
            <a:r>
              <a:rPr lang="ru-RU" dirty="0" err="1">
                <a:ea typeface="+mj-lt"/>
                <a:cs typeface="+mj-lt"/>
              </a:rPr>
              <a:t>онкології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служать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пухлини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паращитоподібних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залоз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яєчників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щитовидної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залози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метастази</a:t>
            </a:r>
            <a:r>
              <a:rPr lang="ru-RU" dirty="0">
                <a:ea typeface="+mj-lt"/>
                <a:cs typeface="+mj-lt"/>
              </a:rPr>
              <a:t> раку легкого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молочної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залози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Норма </a:t>
            </a:r>
            <a:r>
              <a:rPr lang="ru-RU" dirty="0" err="1">
                <a:ea typeface="+mj-lt"/>
                <a:cs typeface="+mj-lt"/>
              </a:rPr>
              <a:t>загального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endParaRPr lang="ru-RU" dirty="0" err="1"/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230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ea typeface="+mj-lt"/>
                <a:cs typeface="+mj-lt"/>
              </a:rPr>
              <a:t>Референтні</a:t>
            </a:r>
            <a:r>
              <a:rPr lang="ru-RU" dirty="0">
                <a:ea typeface="+mj-lt"/>
                <a:cs typeface="+mj-lt"/>
              </a:rPr>
              <a:t> (</a:t>
            </a:r>
            <a:r>
              <a:rPr lang="ru-RU" dirty="0" err="1">
                <a:ea typeface="+mj-lt"/>
                <a:cs typeface="+mj-lt"/>
              </a:rPr>
              <a:t>характерні</a:t>
            </a:r>
            <a:r>
              <a:rPr lang="ru-RU" dirty="0">
                <a:ea typeface="+mj-lt"/>
                <a:cs typeface="+mj-lt"/>
              </a:rPr>
              <a:t> для </a:t>
            </a:r>
            <a:r>
              <a:rPr lang="ru-RU" dirty="0" err="1">
                <a:ea typeface="+mj-lt"/>
                <a:cs typeface="+mj-lt"/>
              </a:rPr>
              <a:t>здорових</a:t>
            </a:r>
            <a:r>
              <a:rPr lang="ru-RU" dirty="0">
                <a:ea typeface="+mj-lt"/>
                <a:cs typeface="+mj-lt"/>
              </a:rPr>
              <a:t> людей) </a:t>
            </a:r>
            <a:r>
              <a:rPr lang="ru-RU" dirty="0" err="1">
                <a:ea typeface="+mj-lt"/>
                <a:cs typeface="+mj-lt"/>
              </a:rPr>
              <a:t>значення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загального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залежать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від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віку</a:t>
            </a:r>
            <a:r>
              <a:rPr lang="ru-RU" dirty="0">
                <a:ea typeface="+mj-lt"/>
                <a:cs typeface="+mj-lt"/>
              </a:rPr>
              <a:t>. Для </a:t>
            </a:r>
            <a:r>
              <a:rPr lang="ru-RU" dirty="0" err="1">
                <a:ea typeface="+mj-lt"/>
                <a:cs typeface="+mj-lt"/>
              </a:rPr>
              <a:t>дорослих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вважається</a:t>
            </a:r>
            <a:r>
              <a:rPr lang="ru-RU" dirty="0">
                <a:ea typeface="+mj-lt"/>
                <a:cs typeface="+mj-lt"/>
              </a:rPr>
              <a:t> нормою, </a:t>
            </a:r>
            <a:r>
              <a:rPr lang="ru-RU" dirty="0" err="1">
                <a:ea typeface="+mj-lt"/>
                <a:cs typeface="+mj-lt"/>
              </a:rPr>
              <a:t>якщо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сироватці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- 2,25-2,75 ммоль/л. Для </a:t>
            </a:r>
            <a:r>
              <a:rPr lang="ru-RU" dirty="0" err="1">
                <a:ea typeface="+mj-lt"/>
                <a:cs typeface="+mj-lt"/>
              </a:rPr>
              <a:t>новонароджених</a:t>
            </a:r>
            <a:r>
              <a:rPr lang="ru-RU" dirty="0">
                <a:ea typeface="+mj-lt"/>
                <a:cs typeface="+mj-lt"/>
              </a:rPr>
              <a:t> у </a:t>
            </a:r>
            <a:r>
              <a:rPr lang="ru-RU" dirty="0" err="1">
                <a:ea typeface="+mj-lt"/>
                <a:cs typeface="+mj-lt"/>
              </a:rPr>
              <a:t>віці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півроку</a:t>
            </a:r>
            <a:r>
              <a:rPr lang="ru-RU" dirty="0">
                <a:ea typeface="+mj-lt"/>
                <a:cs typeface="+mj-lt"/>
              </a:rPr>
              <a:t> нормою є 2,3-2,5 ммоль/л, а </a:t>
            </a:r>
            <a:r>
              <a:rPr lang="ru-RU" dirty="0" err="1">
                <a:ea typeface="+mj-lt"/>
                <a:cs typeface="+mj-lt"/>
              </a:rPr>
              <a:t>найвищий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спостерігається</a:t>
            </a:r>
            <a:r>
              <a:rPr lang="ru-RU" dirty="0">
                <a:ea typeface="+mj-lt"/>
                <a:cs typeface="+mj-lt"/>
              </a:rPr>
              <a:t> у </a:t>
            </a:r>
            <a:r>
              <a:rPr lang="ru-RU" dirty="0" err="1">
                <a:ea typeface="+mj-lt"/>
                <a:cs typeface="+mj-lt"/>
              </a:rPr>
              <a:t>дітей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від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півроку</a:t>
            </a:r>
            <a:r>
              <a:rPr lang="ru-RU" dirty="0">
                <a:ea typeface="+mj-lt"/>
                <a:cs typeface="+mj-lt"/>
              </a:rPr>
              <a:t> до 14 </a:t>
            </a:r>
            <a:r>
              <a:rPr lang="ru-RU" dirty="0" err="1">
                <a:ea typeface="+mj-lt"/>
                <a:cs typeface="+mj-lt"/>
              </a:rPr>
              <a:t>років</a:t>
            </a:r>
            <a:r>
              <a:rPr lang="ru-RU" dirty="0">
                <a:ea typeface="+mj-lt"/>
                <a:cs typeface="+mj-lt"/>
              </a:rPr>
              <a:t> - 2,5-3,0 ммоль/л.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Нормою є </a:t>
            </a:r>
            <a:r>
              <a:rPr lang="ru-RU" dirty="0" err="1">
                <a:ea typeface="+mj-lt"/>
                <a:cs typeface="+mj-lt"/>
              </a:rPr>
              <a:t>невелике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зниження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 у </a:t>
            </a:r>
            <a:r>
              <a:rPr lang="ru-RU" dirty="0" err="1">
                <a:ea typeface="+mj-lt"/>
                <a:cs typeface="+mj-lt"/>
              </a:rPr>
              <a:t>вагітних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жінок</a:t>
            </a:r>
            <a:r>
              <a:rPr lang="ru-RU" dirty="0">
                <a:ea typeface="+mj-lt"/>
                <a:cs typeface="+mj-lt"/>
              </a:rPr>
              <a:t> і людей </a:t>
            </a:r>
            <a:r>
              <a:rPr lang="ru-RU" dirty="0" err="1">
                <a:ea typeface="+mj-lt"/>
                <a:cs typeface="+mj-lt"/>
              </a:rPr>
              <a:t>похилого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віку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Причини </a:t>
            </a:r>
            <a:r>
              <a:rPr lang="ru-RU" dirty="0" err="1">
                <a:ea typeface="+mj-lt"/>
                <a:cs typeface="+mj-lt"/>
              </a:rPr>
              <a:t>підвищеного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зниженого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кальцію</a:t>
            </a:r>
            <a:endParaRPr lang="ru-RU" dirty="0" err="1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даного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мінералу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сироватці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зростає</a:t>
            </a:r>
            <a:r>
              <a:rPr lang="ru-RU" dirty="0">
                <a:ea typeface="+mj-lt"/>
                <a:cs typeface="+mj-lt"/>
              </a:rPr>
              <a:t> при хворобах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паращитоподібних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залоз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інфекціях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гіперфункції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наднирників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надлишку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вітаміну</a:t>
            </a:r>
            <a:r>
              <a:rPr lang="ru-RU" dirty="0">
                <a:ea typeface="+mj-lt"/>
                <a:cs typeface="+mj-lt"/>
              </a:rPr>
              <a:t> D, і </a:t>
            </a:r>
            <a:r>
              <a:rPr lang="ru-RU" dirty="0" err="1">
                <a:ea typeface="+mj-lt"/>
                <a:cs typeface="+mj-lt"/>
              </a:rPr>
              <a:t>зневодненні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Крім</a:t>
            </a:r>
            <a:r>
              <a:rPr lang="ru-RU" dirty="0">
                <a:ea typeface="+mj-lt"/>
                <a:cs typeface="+mj-lt"/>
              </a:rPr>
              <a:t> того, </a:t>
            </a:r>
            <a:r>
              <a:rPr lang="ru-RU" dirty="0" err="1">
                <a:ea typeface="+mj-lt"/>
                <a:cs typeface="+mj-lt"/>
              </a:rPr>
              <a:t>прийом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азидних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діуретиків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андрогенів</a:t>
            </a:r>
            <a:r>
              <a:rPr lang="ru-RU" dirty="0">
                <a:ea typeface="+mj-lt"/>
                <a:cs typeface="+mj-lt"/>
              </a:rPr>
              <a:t>, солей </a:t>
            </a:r>
            <a:r>
              <a:rPr lang="ru-RU" dirty="0" err="1">
                <a:ea typeface="+mj-lt"/>
                <a:cs typeface="+mj-lt"/>
              </a:rPr>
              <a:t>літію</a:t>
            </a:r>
            <a:r>
              <a:rPr lang="ru-RU" dirty="0">
                <a:ea typeface="+mj-lt"/>
                <a:cs typeface="+mj-lt"/>
              </a:rPr>
              <a:t>, прогестерону і </a:t>
            </a:r>
            <a:r>
              <a:rPr lang="ru-RU" dirty="0" err="1">
                <a:ea typeface="+mj-lt"/>
                <a:cs typeface="+mj-lt"/>
              </a:rPr>
              <a:t>вітаміну</a:t>
            </a:r>
            <a:r>
              <a:rPr lang="ru-RU" dirty="0">
                <a:ea typeface="+mj-lt"/>
                <a:cs typeface="+mj-lt"/>
              </a:rPr>
              <a:t> А </a:t>
            </a:r>
            <a:r>
              <a:rPr lang="ru-RU" dirty="0" err="1">
                <a:ea typeface="+mj-lt"/>
                <a:cs typeface="+mj-lt"/>
              </a:rPr>
              <a:t>також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спровокувати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гіперкальціємію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Зниження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 (</a:t>
            </a:r>
            <a:r>
              <a:rPr lang="ru-RU" dirty="0" err="1">
                <a:ea typeface="+mj-lt"/>
                <a:cs typeface="+mj-lt"/>
              </a:rPr>
              <a:t>гіпокальціємія</a:t>
            </a:r>
            <a:r>
              <a:rPr lang="ru-RU" dirty="0">
                <a:ea typeface="+mj-lt"/>
                <a:cs typeface="+mj-lt"/>
              </a:rPr>
              <a:t>) </a:t>
            </a:r>
            <a:r>
              <a:rPr lang="ru-RU" dirty="0" err="1">
                <a:ea typeface="+mj-lt"/>
                <a:cs typeface="+mj-lt"/>
              </a:rPr>
              <a:t>виникає</a:t>
            </a:r>
            <a:r>
              <a:rPr lang="ru-RU" dirty="0">
                <a:ea typeface="+mj-lt"/>
                <a:cs typeface="+mj-lt"/>
              </a:rPr>
              <a:t> при </a:t>
            </a:r>
            <a:r>
              <a:rPr lang="ru-RU" dirty="0" err="1">
                <a:ea typeface="+mj-lt"/>
                <a:cs typeface="+mj-lt"/>
              </a:rPr>
              <a:t>дефіциті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вітаміну</a:t>
            </a:r>
            <a:r>
              <a:rPr lang="ru-RU" dirty="0">
                <a:ea typeface="+mj-lt"/>
                <a:cs typeface="+mj-lt"/>
              </a:rPr>
              <a:t> D і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нестачі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раціоні</a:t>
            </a:r>
            <a:r>
              <a:rPr lang="ru-RU" dirty="0">
                <a:ea typeface="+mj-lt"/>
                <a:cs typeface="+mj-lt"/>
              </a:rPr>
              <a:t>, і </a:t>
            </a:r>
            <a:r>
              <a:rPr lang="ru-RU" dirty="0" err="1">
                <a:ea typeface="+mj-lt"/>
                <a:cs typeface="+mj-lt"/>
              </a:rPr>
              <a:t>нирковій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недостатності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Падінню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також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сприяє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прийом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гентаміцину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карбамазепіну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кальцитоніну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глюкокортикоїдів</a:t>
            </a:r>
            <a:r>
              <a:rPr lang="ru-RU" dirty="0">
                <a:ea typeface="+mj-lt"/>
                <a:cs typeface="+mj-lt"/>
              </a:rPr>
              <a:t>, проносного і солей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3494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Фосфор - </a:t>
            </a:r>
            <a:r>
              <a:rPr lang="ru-RU" dirty="0" err="1">
                <a:ea typeface="+mj-lt"/>
                <a:cs typeface="+mj-lt"/>
              </a:rPr>
              <a:t>біологічно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активний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мінерал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який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бере</a:t>
            </a:r>
            <a:r>
              <a:rPr lang="ru-RU" dirty="0">
                <a:ea typeface="+mj-lt"/>
                <a:cs typeface="+mj-lt"/>
              </a:rPr>
              <a:t> участь в </a:t>
            </a:r>
            <a:r>
              <a:rPr lang="ru-RU" dirty="0" err="1">
                <a:ea typeface="+mj-lt"/>
                <a:cs typeface="+mj-lt"/>
              </a:rPr>
              <a:t>більшості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обмінних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процесів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організмі</a:t>
            </a:r>
            <a:r>
              <a:rPr lang="ru-RU" dirty="0">
                <a:ea typeface="+mj-lt"/>
                <a:cs typeface="+mj-lt"/>
              </a:rPr>
              <a:t>, і є </a:t>
            </a:r>
            <a:r>
              <a:rPr lang="ru-RU" dirty="0" err="1">
                <a:ea typeface="+mj-lt"/>
                <a:cs typeface="+mj-lt"/>
              </a:rPr>
              <a:t>незамінним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елементом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процесу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формування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нервової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тканини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кісток</a:t>
            </a:r>
            <a:r>
              <a:rPr lang="ru-RU" dirty="0">
                <a:ea typeface="+mj-lt"/>
                <a:cs typeface="+mj-lt"/>
              </a:rPr>
              <a:t>. Фосфор </a:t>
            </a:r>
            <a:r>
              <a:rPr lang="ru-RU" dirty="0" err="1">
                <a:ea typeface="+mj-lt"/>
                <a:cs typeface="+mj-lt"/>
              </a:rPr>
              <a:t>бере</a:t>
            </a:r>
            <a:r>
              <a:rPr lang="ru-RU" dirty="0">
                <a:ea typeface="+mj-lt"/>
                <a:cs typeface="+mj-lt"/>
              </a:rPr>
              <a:t> участь у </a:t>
            </a:r>
            <a:r>
              <a:rPr lang="ru-RU" dirty="0" err="1">
                <a:ea typeface="+mj-lt"/>
                <a:cs typeface="+mj-lt"/>
              </a:rPr>
              <a:t>виробництві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енергії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функціонуванні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м'язової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тканини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підтримці</a:t>
            </a:r>
            <a:r>
              <a:rPr lang="ru-RU" dirty="0">
                <a:ea typeface="+mj-lt"/>
                <a:cs typeface="+mj-lt"/>
              </a:rPr>
              <a:t> кислотно-</a:t>
            </a:r>
            <a:r>
              <a:rPr lang="ru-RU" dirty="0" err="1">
                <a:ea typeface="+mj-lt"/>
                <a:cs typeface="+mj-lt"/>
              </a:rPr>
              <a:t>лужного</a:t>
            </a:r>
            <a:r>
              <a:rPr lang="ru-RU" dirty="0">
                <a:ea typeface="+mj-lt"/>
                <a:cs typeface="+mj-lt"/>
              </a:rPr>
              <a:t> балансу, </a:t>
            </a:r>
            <a:r>
              <a:rPr lang="ru-RU" dirty="0" err="1">
                <a:ea typeface="+mj-lt"/>
                <a:cs typeface="+mj-lt"/>
              </a:rPr>
              <a:t>зберіганні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генетичної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інформації</a:t>
            </a:r>
            <a:r>
              <a:rPr lang="ru-RU" dirty="0">
                <a:ea typeface="+mj-lt"/>
                <a:cs typeface="+mj-lt"/>
              </a:rPr>
              <a:t>. Фосфор є </a:t>
            </a:r>
            <a:r>
              <a:rPr lang="ru-RU" dirty="0" err="1">
                <a:ea typeface="+mj-lt"/>
                <a:cs typeface="+mj-lt"/>
              </a:rPr>
              <a:t>складовою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частиною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нуклеїнових</a:t>
            </a:r>
            <a:r>
              <a:rPr lang="ru-RU" dirty="0">
                <a:ea typeface="+mj-lt"/>
                <a:cs typeface="+mj-lt"/>
              </a:rPr>
              <a:t> кислот.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Значна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частина</a:t>
            </a:r>
            <a:r>
              <a:rPr lang="ru-RU" dirty="0">
                <a:ea typeface="+mj-lt"/>
                <a:cs typeface="+mj-lt"/>
              </a:rPr>
              <a:t> фосфору в </a:t>
            </a:r>
            <a:r>
              <a:rPr lang="ru-RU" dirty="0" err="1">
                <a:ea typeface="+mj-lt"/>
                <a:cs typeface="+mj-lt"/>
              </a:rPr>
              <a:t>організмі</a:t>
            </a:r>
            <a:r>
              <a:rPr lang="ru-RU" dirty="0">
                <a:ea typeface="+mj-lt"/>
                <a:cs typeface="+mj-lt"/>
              </a:rPr>
              <a:t> (до 80%) </a:t>
            </a:r>
            <a:r>
              <a:rPr lang="ru-RU" dirty="0" err="1">
                <a:ea typeface="+mj-lt"/>
                <a:cs typeface="+mj-lt"/>
              </a:rPr>
              <a:t>знаходиться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сполуках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беручи</a:t>
            </a:r>
            <a:r>
              <a:rPr lang="ru-RU" dirty="0">
                <a:ea typeface="+mj-lt"/>
                <a:cs typeface="+mj-lt"/>
              </a:rPr>
              <a:t> участь у </a:t>
            </a:r>
            <a:r>
              <a:rPr lang="ru-RU" dirty="0" err="1">
                <a:ea typeface="+mj-lt"/>
                <a:cs typeface="+mj-lt"/>
              </a:rPr>
              <a:t>формуванні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кісток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зубів</a:t>
            </a:r>
            <a:r>
              <a:rPr lang="ru-RU" dirty="0">
                <a:ea typeface="+mj-lt"/>
                <a:cs typeface="+mj-lt"/>
              </a:rPr>
              <a:t>. 10% </a:t>
            </a:r>
            <a:r>
              <a:rPr lang="ru-RU" dirty="0" err="1">
                <a:ea typeface="+mj-lt"/>
                <a:cs typeface="+mj-lt"/>
              </a:rPr>
              <a:t>знаходиться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м'язах</a:t>
            </a:r>
            <a:r>
              <a:rPr lang="ru-RU" dirty="0">
                <a:ea typeface="+mj-lt"/>
                <a:cs typeface="+mj-lt"/>
              </a:rPr>
              <a:t>, по 1% в </a:t>
            </a:r>
            <a:r>
              <a:rPr lang="ru-RU" dirty="0" err="1">
                <a:ea typeface="+mj-lt"/>
                <a:cs typeface="+mj-lt"/>
              </a:rPr>
              <a:t>нервовій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тканині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Решта</a:t>
            </a:r>
            <a:r>
              <a:rPr lang="ru-RU" dirty="0">
                <a:ea typeface="+mj-lt"/>
                <a:cs typeface="+mj-lt"/>
              </a:rPr>
              <a:t> фосфору </a:t>
            </a:r>
            <a:r>
              <a:rPr lang="ru-RU" dirty="0" err="1">
                <a:ea typeface="+mj-lt"/>
                <a:cs typeface="+mj-lt"/>
              </a:rPr>
              <a:t>розподілена</a:t>
            </a:r>
            <a:r>
              <a:rPr lang="ru-RU" dirty="0">
                <a:ea typeface="+mj-lt"/>
                <a:cs typeface="+mj-lt"/>
              </a:rPr>
              <a:t> по </a:t>
            </a:r>
            <a:r>
              <a:rPr lang="ru-RU" dirty="0" err="1">
                <a:ea typeface="+mj-lt"/>
                <a:cs typeface="+mj-lt"/>
              </a:rPr>
              <a:t>організму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якості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енергетичного</a:t>
            </a:r>
            <a:r>
              <a:rPr lang="ru-RU" dirty="0">
                <a:ea typeface="+mj-lt"/>
                <a:cs typeface="+mj-lt"/>
              </a:rPr>
              <a:t> резерву.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Фосфор </a:t>
            </a:r>
            <a:r>
              <a:rPr lang="ru-RU" dirty="0" err="1">
                <a:ea typeface="+mj-lt"/>
                <a:cs typeface="+mj-lt"/>
              </a:rPr>
              <a:t>засвоюється</a:t>
            </a:r>
            <a:r>
              <a:rPr lang="ru-RU" dirty="0">
                <a:ea typeface="+mj-lt"/>
                <a:cs typeface="+mj-lt"/>
              </a:rPr>
              <a:t> тонким кишечником з </a:t>
            </a:r>
            <a:r>
              <a:rPr lang="ru-RU" dirty="0" err="1">
                <a:ea typeface="+mj-lt"/>
                <a:cs typeface="+mj-lt"/>
              </a:rPr>
              <a:t>їжі</a:t>
            </a:r>
            <a:r>
              <a:rPr lang="ru-RU" dirty="0">
                <a:ea typeface="+mj-lt"/>
                <a:cs typeface="+mj-lt"/>
              </a:rPr>
              <a:t>, а </a:t>
            </a:r>
            <a:r>
              <a:rPr lang="ru-RU" dirty="0" err="1">
                <a:ea typeface="+mj-lt"/>
                <a:cs typeface="+mj-lt"/>
              </a:rPr>
              <a:t>виділяється</a:t>
            </a:r>
            <a:r>
              <a:rPr lang="ru-RU" dirty="0">
                <a:ea typeface="+mj-lt"/>
                <a:cs typeface="+mj-lt"/>
              </a:rPr>
              <a:t> за </a:t>
            </a:r>
            <a:r>
              <a:rPr lang="ru-RU" dirty="0" err="1">
                <a:ea typeface="+mj-lt"/>
                <a:cs typeface="+mj-lt"/>
              </a:rPr>
              <a:t>допомогою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нирок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Контролюється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цей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процес</a:t>
            </a:r>
            <a:r>
              <a:rPr lang="ru-RU" dirty="0">
                <a:ea typeface="+mj-lt"/>
                <a:cs typeface="+mj-lt"/>
              </a:rPr>
              <a:t> паратгормоном, </a:t>
            </a:r>
            <a:r>
              <a:rPr lang="ru-RU" dirty="0" err="1">
                <a:ea typeface="+mj-lt"/>
                <a:cs typeface="+mj-lt"/>
              </a:rPr>
              <a:t>вітаміном</a:t>
            </a:r>
            <a:r>
              <a:rPr lang="ru-RU" dirty="0">
                <a:ea typeface="+mj-lt"/>
                <a:cs typeface="+mj-lt"/>
              </a:rPr>
              <a:t> D і </a:t>
            </a:r>
            <a:r>
              <a:rPr lang="ru-RU" dirty="0" err="1">
                <a:ea typeface="+mj-lt"/>
                <a:cs typeface="+mj-lt"/>
              </a:rPr>
              <a:t>кальцитоніном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В </a:t>
            </a:r>
            <a:r>
              <a:rPr lang="ru-RU" dirty="0" err="1">
                <a:ea typeface="+mj-lt"/>
                <a:cs typeface="+mj-lt"/>
              </a:rPr>
              <a:t>організмі</a:t>
            </a:r>
            <a:r>
              <a:rPr lang="ru-RU" dirty="0">
                <a:ea typeface="+mj-lt"/>
                <a:cs typeface="+mj-lt"/>
              </a:rPr>
              <a:t> фосфор </a:t>
            </a:r>
            <a:r>
              <a:rPr lang="ru-RU" dirty="0" err="1">
                <a:ea typeface="+mj-lt"/>
                <a:cs typeface="+mj-lt"/>
              </a:rPr>
              <a:t>знаходиться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складі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органічних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неорганічних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сполук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які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називаються</a:t>
            </a:r>
            <a:r>
              <a:rPr lang="ru-RU" dirty="0">
                <a:ea typeface="+mj-lt"/>
                <a:cs typeface="+mj-lt"/>
              </a:rPr>
              <a:t> фосфатами. </a:t>
            </a:r>
            <a:r>
              <a:rPr lang="ru-RU" dirty="0" err="1">
                <a:ea typeface="+mj-lt"/>
                <a:cs typeface="+mj-lt"/>
              </a:rPr>
              <a:t>Аналіз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фосфору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має</a:t>
            </a:r>
            <a:r>
              <a:rPr lang="ru-RU" dirty="0">
                <a:ea typeface="+mj-lt"/>
                <a:cs typeface="+mj-lt"/>
              </a:rPr>
              <a:t> на </a:t>
            </a:r>
            <a:r>
              <a:rPr lang="ru-RU" dirty="0" err="1">
                <a:ea typeface="+mj-lt"/>
                <a:cs typeface="+mj-lt"/>
              </a:rPr>
              <a:t>увазі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вимір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концентрації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саме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неорганічних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фосфатів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Покази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аналізу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на фосфор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Будучи маркером хвороб </a:t>
            </a:r>
            <a:r>
              <a:rPr lang="ru-RU" dirty="0" err="1">
                <a:ea typeface="+mj-lt"/>
                <a:cs typeface="+mj-lt"/>
              </a:rPr>
              <a:t>нирок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кісток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травної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системи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паращитоподібних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залоз</a:t>
            </a:r>
            <a:r>
              <a:rPr lang="ru-RU" dirty="0">
                <a:ea typeface="+mj-lt"/>
                <a:cs typeface="+mj-lt"/>
              </a:rPr>
              <a:t>, даний </a:t>
            </a:r>
            <a:r>
              <a:rPr lang="ru-RU" dirty="0" err="1">
                <a:ea typeface="+mj-lt"/>
                <a:cs typeface="+mj-lt"/>
              </a:rPr>
              <a:t>аналіз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найчастіше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призначається</a:t>
            </a:r>
            <a:r>
              <a:rPr lang="ru-RU" dirty="0">
                <a:ea typeface="+mj-lt"/>
                <a:cs typeface="+mj-lt"/>
              </a:rPr>
              <a:t> ортопедами, нефрологами, </a:t>
            </a:r>
            <a:r>
              <a:rPr lang="ru-RU" dirty="0" err="1">
                <a:ea typeface="+mj-lt"/>
                <a:cs typeface="+mj-lt"/>
              </a:rPr>
              <a:t>ендокринологами</a:t>
            </a:r>
            <a:r>
              <a:rPr lang="ru-RU" dirty="0">
                <a:ea typeface="+mj-lt"/>
                <a:cs typeface="+mj-lt"/>
              </a:rPr>
              <a:t> та </a:t>
            </a:r>
            <a:r>
              <a:rPr lang="ru-RU" dirty="0" err="1">
                <a:ea typeface="+mj-lt"/>
                <a:cs typeface="+mj-lt"/>
              </a:rPr>
              <a:t>гастроентерологами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/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1147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ru-RU" dirty="0">
                <a:ea typeface="+mj-lt"/>
                <a:cs typeface="+mj-lt"/>
              </a:rPr>
              <a:t>Показом для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аналізу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на фосфор в </a:t>
            </a:r>
            <a:r>
              <a:rPr lang="ru-RU" dirty="0" err="1">
                <a:ea typeface="+mj-lt"/>
                <a:cs typeface="+mj-lt"/>
              </a:rPr>
              <a:t>ортопедії</a:t>
            </a:r>
            <a:r>
              <a:rPr lang="ru-RU" dirty="0">
                <a:ea typeface="+mj-lt"/>
                <a:cs typeface="+mj-lt"/>
              </a:rPr>
              <a:t> є: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остеопороз;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остеомаляція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переломи в </a:t>
            </a:r>
            <a:r>
              <a:rPr lang="ru-RU" dirty="0" err="1">
                <a:ea typeface="+mj-lt"/>
                <a:cs typeface="+mj-lt"/>
              </a:rPr>
              <a:t>стадії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загоєння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Показом в </a:t>
            </a:r>
            <a:r>
              <a:rPr lang="ru-RU" dirty="0" err="1">
                <a:ea typeface="+mj-lt"/>
                <a:cs typeface="+mj-lt"/>
              </a:rPr>
              <a:t>ендокринології</a:t>
            </a:r>
            <a:r>
              <a:rPr lang="ru-RU" dirty="0">
                <a:ea typeface="+mj-lt"/>
                <a:cs typeface="+mj-lt"/>
              </a:rPr>
              <a:t> є: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діабетичний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кетоацидоз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гіпертиреоз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гіпотиреоз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гіпопаратиреоз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недостатність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надниркових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залоз</a:t>
            </a:r>
            <a:r>
              <a:rPr lang="ru-RU" dirty="0">
                <a:ea typeface="+mj-lt"/>
                <a:cs typeface="+mj-lt"/>
              </a:rPr>
              <a:t> (хвороба </a:t>
            </a:r>
            <a:r>
              <a:rPr lang="ru-RU" dirty="0" err="1">
                <a:ea typeface="+mj-lt"/>
                <a:cs typeface="+mj-lt"/>
              </a:rPr>
              <a:t>Аддісона</a:t>
            </a:r>
            <a:r>
              <a:rPr lang="ru-RU" dirty="0">
                <a:ea typeface="+mj-lt"/>
                <a:cs typeface="+mj-lt"/>
              </a:rPr>
              <a:t>);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акромегалія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Показом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аналізу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гастроентерологом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бути: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виражена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блювота</a:t>
            </a:r>
            <a:r>
              <a:rPr lang="ru-RU" dirty="0">
                <a:ea typeface="+mj-lt"/>
                <a:cs typeface="+mj-lt"/>
              </a:rPr>
              <a:t> і /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діарея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хвороби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печінки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мальабсорбція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Покази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нефрології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важкий</a:t>
            </a:r>
            <a:r>
              <a:rPr lang="ru-RU" dirty="0">
                <a:ea typeface="+mj-lt"/>
                <a:cs typeface="+mj-lt"/>
              </a:rPr>
              <a:t> нефрит;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хронічна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гостра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ниркова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недостатність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передозування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діуретиків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462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В </a:t>
            </a:r>
            <a:r>
              <a:rPr lang="ru-RU" dirty="0" err="1">
                <a:ea typeface="+mj-lt"/>
                <a:cs typeface="+mj-lt"/>
              </a:rPr>
              <a:t>онкології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аналіз</a:t>
            </a:r>
            <a:r>
              <a:rPr lang="ru-RU" dirty="0">
                <a:ea typeface="+mj-lt"/>
                <a:cs typeface="+mj-lt"/>
              </a:rPr>
              <a:t> на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фосфору </a:t>
            </a:r>
            <a:r>
              <a:rPr lang="ru-RU" dirty="0" err="1">
                <a:ea typeface="+mj-lt"/>
                <a:cs typeface="+mj-lt"/>
              </a:rPr>
              <a:t>застосовується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діагностиці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остеосаркоми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ракових</a:t>
            </a:r>
            <a:r>
              <a:rPr lang="ru-RU" dirty="0">
                <a:ea typeface="+mj-lt"/>
                <a:cs typeface="+mj-lt"/>
              </a:rPr>
              <a:t> метастаз в </a:t>
            </a:r>
            <a:r>
              <a:rPr lang="ru-RU" dirty="0" err="1">
                <a:ea typeface="+mj-lt"/>
                <a:cs typeface="+mj-lt"/>
              </a:rPr>
              <a:t>кістку</a:t>
            </a:r>
            <a:r>
              <a:rPr lang="ru-RU" dirty="0">
                <a:ea typeface="+mj-lt"/>
                <a:cs typeface="+mj-lt"/>
              </a:rPr>
              <a:t>. У </a:t>
            </a:r>
            <a:r>
              <a:rPr lang="ru-RU" dirty="0" err="1">
                <a:ea typeface="+mj-lt"/>
                <a:cs typeface="+mj-lt"/>
              </a:rPr>
              <a:t>гематології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цей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аналіз</a:t>
            </a:r>
            <a:r>
              <a:rPr lang="ru-RU" dirty="0">
                <a:ea typeface="+mj-lt"/>
                <a:cs typeface="+mj-lt"/>
              </a:rPr>
              <a:t> є маркером </a:t>
            </a:r>
            <a:r>
              <a:rPr lang="ru-RU" dirty="0" err="1">
                <a:ea typeface="+mj-lt"/>
                <a:cs typeface="+mj-lt"/>
              </a:rPr>
              <a:t>мієломної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хвороби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септициміі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Норма фосфору в </a:t>
            </a:r>
            <a:r>
              <a:rPr lang="ru-RU" dirty="0" err="1">
                <a:ea typeface="+mj-lt"/>
                <a:cs typeface="+mj-lt"/>
              </a:rPr>
              <a:t>крові</a:t>
            </a:r>
            <a:endParaRPr lang="ru-RU" dirty="0" err="1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Референтними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значеннями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концентрації</a:t>
            </a:r>
            <a:r>
              <a:rPr lang="ru-RU" dirty="0">
                <a:ea typeface="+mj-lt"/>
                <a:cs typeface="+mj-lt"/>
              </a:rPr>
              <a:t> фосфору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є 0,87-1,45 ммоль/л. Для </a:t>
            </a:r>
            <a:r>
              <a:rPr lang="ru-RU" dirty="0" err="1">
                <a:ea typeface="+mj-lt"/>
                <a:cs typeface="+mj-lt"/>
              </a:rPr>
              <a:t>дітей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нормальні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значення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можуть</a:t>
            </a:r>
            <a:r>
              <a:rPr lang="ru-RU" dirty="0">
                <a:ea typeface="+mj-lt"/>
                <a:cs typeface="+mj-lt"/>
              </a:rPr>
              <a:t> бути </a:t>
            </a:r>
            <a:r>
              <a:rPr lang="ru-RU" dirty="0" err="1">
                <a:ea typeface="+mj-lt"/>
                <a:cs typeface="+mj-lt"/>
              </a:rPr>
              <a:t>трохи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вище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зв'язку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посиленим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виробленням</a:t>
            </a:r>
            <a:r>
              <a:rPr lang="ru-RU" dirty="0">
                <a:ea typeface="+mj-lt"/>
                <a:cs typeface="+mj-lt"/>
              </a:rPr>
              <a:t> гормону росту.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Причини </a:t>
            </a:r>
            <a:r>
              <a:rPr lang="ru-RU" dirty="0" err="1">
                <a:ea typeface="+mj-lt"/>
                <a:cs typeface="+mj-lt"/>
              </a:rPr>
              <a:t>підвищення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зниження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фосфору в </a:t>
            </a:r>
            <a:r>
              <a:rPr lang="ru-RU" dirty="0" err="1">
                <a:ea typeface="+mj-lt"/>
                <a:cs typeface="+mj-lt"/>
              </a:rPr>
              <a:t>крові</a:t>
            </a:r>
            <a:endParaRPr lang="ru-RU" dirty="0" err="1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Зростання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фосфору </a:t>
            </a:r>
            <a:r>
              <a:rPr lang="ru-RU" dirty="0" err="1">
                <a:ea typeface="+mj-lt"/>
                <a:cs typeface="+mj-lt"/>
              </a:rPr>
              <a:t>можливе</a:t>
            </a:r>
            <a:r>
              <a:rPr lang="ru-RU" dirty="0">
                <a:ea typeface="+mj-lt"/>
                <a:cs typeface="+mj-lt"/>
              </a:rPr>
              <a:t> через </a:t>
            </a:r>
            <a:r>
              <a:rPr lang="ru-RU" dirty="0" err="1">
                <a:ea typeface="+mj-lt"/>
                <a:cs typeface="+mj-lt"/>
              </a:rPr>
              <a:t>прийом</a:t>
            </a:r>
            <a:r>
              <a:rPr lang="ru-RU" dirty="0">
                <a:ea typeface="+mj-lt"/>
                <a:cs typeface="+mj-lt"/>
              </a:rPr>
              <a:t> ряду </a:t>
            </a:r>
            <a:r>
              <a:rPr lang="ru-RU" dirty="0" err="1">
                <a:ea typeface="+mj-lt"/>
                <a:cs typeface="+mj-lt"/>
              </a:rPr>
              <a:t>препаратів</a:t>
            </a:r>
            <a:r>
              <a:rPr lang="ru-RU" dirty="0">
                <a:ea typeface="+mj-lt"/>
                <a:cs typeface="+mj-lt"/>
              </a:rPr>
              <a:t>: </a:t>
            </a:r>
            <a:r>
              <a:rPr lang="ru-RU" dirty="0" err="1">
                <a:ea typeface="+mj-lt"/>
                <a:cs typeface="+mj-lt"/>
              </a:rPr>
              <a:t>анаболічних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стероїдів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андрогенів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фуросеміду</a:t>
            </a:r>
            <a:r>
              <a:rPr lang="ru-RU" dirty="0">
                <a:ea typeface="+mj-lt"/>
                <a:cs typeface="+mj-lt"/>
              </a:rPr>
              <a:t>, гормону росту, </a:t>
            </a:r>
            <a:r>
              <a:rPr lang="ru-RU" dirty="0" err="1">
                <a:ea typeface="+mj-lt"/>
                <a:cs typeface="+mj-lt"/>
              </a:rPr>
              <a:t>естрогенів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вітаміну</a:t>
            </a:r>
            <a:r>
              <a:rPr lang="ru-RU" dirty="0">
                <a:ea typeface="+mj-lt"/>
                <a:cs typeface="+mj-lt"/>
              </a:rPr>
              <a:t> D, </a:t>
            </a:r>
            <a:r>
              <a:rPr lang="ru-RU" dirty="0" err="1">
                <a:ea typeface="+mj-lt"/>
                <a:cs typeface="+mj-lt"/>
              </a:rPr>
              <a:t>тетрацикліну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ін'єкційних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контрацептивів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медикаментів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що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містять</a:t>
            </a:r>
            <a:r>
              <a:rPr lang="ru-RU" dirty="0">
                <a:ea typeface="+mj-lt"/>
                <a:cs typeface="+mj-lt"/>
              </a:rPr>
              <a:t> фосфор. </a:t>
            </a:r>
            <a:r>
              <a:rPr lang="ru-RU" dirty="0" err="1">
                <a:ea typeface="+mj-lt"/>
                <a:cs typeface="+mj-lt"/>
              </a:rPr>
              <a:t>Постійно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підвищений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фосфору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загрожує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кальцифікацією</a:t>
            </a:r>
            <a:r>
              <a:rPr lang="ru-RU" dirty="0">
                <a:ea typeface="+mj-lt"/>
                <a:cs typeface="+mj-lt"/>
              </a:rPr>
              <a:t> - </a:t>
            </a:r>
            <a:r>
              <a:rPr lang="ru-RU" dirty="0" err="1">
                <a:ea typeface="+mj-lt"/>
                <a:cs typeface="+mj-lt"/>
              </a:rPr>
              <a:t>відкладенням</a:t>
            </a:r>
            <a:r>
              <a:rPr lang="ru-RU" dirty="0">
                <a:ea typeface="+mj-lt"/>
                <a:cs typeface="+mj-lt"/>
              </a:rPr>
              <a:t> фосфату </a:t>
            </a:r>
            <a:r>
              <a:rPr lang="ru-RU" dirty="0" err="1">
                <a:ea typeface="+mj-lt"/>
                <a:cs typeface="+mj-lt"/>
              </a:rPr>
              <a:t>кальцію</a:t>
            </a:r>
            <a:r>
              <a:rPr lang="ru-RU" dirty="0">
                <a:ea typeface="+mj-lt"/>
                <a:cs typeface="+mj-lt"/>
              </a:rPr>
              <a:t> в тканинах.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Зниження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фосфору </a:t>
            </a:r>
            <a:r>
              <a:rPr lang="ru-RU" dirty="0" err="1">
                <a:ea typeface="+mj-lt"/>
                <a:cs typeface="+mj-lt"/>
              </a:rPr>
              <a:t>можливо</a:t>
            </a:r>
            <a:r>
              <a:rPr lang="ru-RU" dirty="0">
                <a:ea typeface="+mj-lt"/>
                <a:cs typeface="+mj-lt"/>
              </a:rPr>
              <a:t> при </a:t>
            </a:r>
            <a:r>
              <a:rPr lang="ru-RU" dirty="0" err="1">
                <a:ea typeface="+mj-lt"/>
                <a:cs typeface="+mj-lt"/>
              </a:rPr>
              <a:t>прийомі</a:t>
            </a:r>
            <a:r>
              <a:rPr lang="ru-RU" dirty="0">
                <a:ea typeface="+mj-lt"/>
                <a:cs typeface="+mj-lt"/>
              </a:rPr>
              <a:t>: </a:t>
            </a:r>
            <a:r>
              <a:rPr lang="ru-RU" dirty="0" err="1">
                <a:ea typeface="+mj-lt"/>
                <a:cs typeface="+mj-lt"/>
              </a:rPr>
              <a:t>антацидів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препаратів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алюмінію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амінокислот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анестетиків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адреналіну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глюкокортикоїдів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інсуліну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комбінованих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оральних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контрацептивів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фенітоїну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Також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деяке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зниження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фосфору допустимо </a:t>
            </a:r>
            <a:r>
              <a:rPr lang="ru-RU" dirty="0" err="1">
                <a:ea typeface="+mj-lt"/>
                <a:cs typeface="+mj-lt"/>
              </a:rPr>
              <a:t>під</a:t>
            </a:r>
            <a:r>
              <a:rPr lang="ru-RU" dirty="0">
                <a:ea typeface="+mj-lt"/>
                <a:cs typeface="+mj-lt"/>
              </a:rPr>
              <a:t> час </a:t>
            </a:r>
            <a:r>
              <a:rPr lang="ru-RU" dirty="0" err="1">
                <a:ea typeface="+mj-lt"/>
                <a:cs typeface="+mj-lt"/>
              </a:rPr>
              <a:t>вагітності</a:t>
            </a:r>
            <a:r>
              <a:rPr lang="ru-RU" dirty="0">
                <a:ea typeface="+mj-lt"/>
                <a:cs typeface="+mj-lt"/>
              </a:rPr>
              <a:t> - </a:t>
            </a:r>
            <a:r>
              <a:rPr lang="ru-RU" dirty="0" err="1">
                <a:ea typeface="+mj-lt"/>
                <a:cs typeface="+mj-lt"/>
              </a:rPr>
              <a:t>частина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цього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мікроелемента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витрачається</a:t>
            </a:r>
            <a:r>
              <a:rPr lang="ru-RU" dirty="0">
                <a:ea typeface="+mj-lt"/>
                <a:cs typeface="+mj-lt"/>
              </a:rPr>
              <a:t> на </a:t>
            </a:r>
            <a:r>
              <a:rPr lang="ru-RU" dirty="0" err="1">
                <a:ea typeface="+mj-lt"/>
                <a:cs typeface="+mj-lt"/>
              </a:rPr>
              <a:t>розвиток</a:t>
            </a:r>
            <a:r>
              <a:rPr lang="ru-RU" dirty="0">
                <a:ea typeface="+mj-lt"/>
                <a:cs typeface="+mj-lt"/>
              </a:rPr>
              <a:t> плоду.</a:t>
            </a:r>
            <a:endParaRPr lang="ru-RU" dirty="0"/>
          </a:p>
          <a:p>
            <a:pPr>
              <a:buClr>
                <a:srgbClr val="EF53A5"/>
              </a:buCl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29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Хлор - </a:t>
            </a:r>
            <a:r>
              <a:rPr lang="ru-RU" dirty="0" err="1">
                <a:ea typeface="+mj-lt"/>
                <a:cs typeface="+mj-lt"/>
              </a:rPr>
              <a:t>важливий</a:t>
            </a:r>
            <a:r>
              <a:rPr lang="ru-RU" dirty="0">
                <a:ea typeface="+mj-lt"/>
                <a:cs typeface="+mj-lt"/>
              </a:rPr>
              <a:t> для </a:t>
            </a:r>
            <a:r>
              <a:rPr lang="ru-RU" dirty="0" err="1">
                <a:ea typeface="+mj-lt"/>
                <a:cs typeface="+mj-lt"/>
              </a:rPr>
              <a:t>людського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організму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елемент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який</a:t>
            </a:r>
            <a:r>
              <a:rPr lang="ru-RU" dirty="0">
                <a:ea typeface="+mj-lt"/>
                <a:cs typeface="+mj-lt"/>
              </a:rPr>
              <a:t> є </a:t>
            </a:r>
            <a:r>
              <a:rPr lang="ru-RU" dirty="0" err="1">
                <a:ea typeface="+mj-lt"/>
                <a:cs typeface="+mj-lt"/>
              </a:rPr>
              <a:t>складовою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частиною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шлункового</a:t>
            </a:r>
            <a:r>
              <a:rPr lang="ru-RU" dirty="0">
                <a:ea typeface="+mj-lt"/>
                <a:cs typeface="+mj-lt"/>
              </a:rPr>
              <a:t> соку, </a:t>
            </a:r>
            <a:r>
              <a:rPr lang="ru-RU" dirty="0" err="1">
                <a:ea typeface="+mj-lt"/>
                <a:cs typeface="+mj-lt"/>
              </a:rPr>
              <a:t>плазми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лімфи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ліквору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Він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бере</a:t>
            </a:r>
            <a:r>
              <a:rPr lang="ru-RU" dirty="0">
                <a:ea typeface="+mj-lt"/>
                <a:cs typeface="+mj-lt"/>
              </a:rPr>
              <a:t> участь в </a:t>
            </a:r>
            <a:r>
              <a:rPr lang="ru-RU" dirty="0" err="1">
                <a:ea typeface="+mj-lt"/>
                <a:cs typeface="+mj-lt"/>
              </a:rPr>
              <a:t>регуляції</a:t>
            </a:r>
            <a:r>
              <a:rPr lang="ru-RU" dirty="0">
                <a:ea typeface="+mj-lt"/>
                <a:cs typeface="+mj-lt"/>
              </a:rPr>
              <a:t> водно-</a:t>
            </a:r>
            <a:r>
              <a:rPr lang="ru-RU" dirty="0" err="1">
                <a:ea typeface="+mj-lt"/>
                <a:cs typeface="+mj-lt"/>
              </a:rPr>
              <a:t>сольового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обміну</a:t>
            </a:r>
            <a:r>
              <a:rPr lang="ru-RU" dirty="0">
                <a:ea typeface="+mj-lt"/>
                <a:cs typeface="+mj-lt"/>
              </a:rPr>
              <a:t>, кислотно-</a:t>
            </a:r>
            <a:r>
              <a:rPr lang="ru-RU" dirty="0" err="1">
                <a:ea typeface="+mj-lt"/>
                <a:cs typeface="+mj-lt"/>
              </a:rPr>
              <a:t>лужної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рівноваги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осмотичного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тиску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утриманні</a:t>
            </a:r>
            <a:r>
              <a:rPr lang="ru-RU" dirty="0">
                <a:ea typeface="+mj-lt"/>
                <a:cs typeface="+mj-lt"/>
              </a:rPr>
              <a:t> тканинами </a:t>
            </a:r>
            <a:r>
              <a:rPr lang="ru-RU" dirty="0" err="1">
                <a:ea typeface="+mj-lt"/>
                <a:cs typeface="+mj-lt"/>
              </a:rPr>
              <a:t>рідини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Організм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підтримує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постійний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хлору: </a:t>
            </a:r>
            <a:r>
              <a:rPr lang="ru-RU" dirty="0" err="1">
                <a:ea typeface="+mj-lt"/>
                <a:cs typeface="+mj-lt"/>
              </a:rPr>
              <a:t>дефіцит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покривається</a:t>
            </a:r>
            <a:r>
              <a:rPr lang="ru-RU" dirty="0">
                <a:ea typeface="+mj-lt"/>
                <a:cs typeface="+mj-lt"/>
              </a:rPr>
              <a:t> хлором, </a:t>
            </a:r>
            <a:r>
              <a:rPr lang="ru-RU" dirty="0" err="1">
                <a:ea typeface="+mj-lt"/>
                <a:cs typeface="+mj-lt"/>
              </a:rPr>
              <a:t>що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надходить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їжею</a:t>
            </a:r>
            <a:r>
              <a:rPr lang="ru-RU" dirty="0">
                <a:ea typeface="+mj-lt"/>
                <a:cs typeface="+mj-lt"/>
              </a:rPr>
              <a:t>, а </a:t>
            </a:r>
            <a:r>
              <a:rPr lang="ru-RU" dirty="0" err="1">
                <a:ea typeface="+mj-lt"/>
                <a:cs typeface="+mj-lt"/>
              </a:rPr>
              <a:t>надлишок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виводиться</a:t>
            </a:r>
            <a:r>
              <a:rPr lang="ru-RU" dirty="0">
                <a:ea typeface="+mj-lt"/>
                <a:cs typeface="+mj-lt"/>
              </a:rPr>
              <a:t> з потом, сечею та калом. </a:t>
            </a:r>
            <a:r>
              <a:rPr lang="ru-RU" dirty="0" err="1">
                <a:ea typeface="+mj-lt"/>
                <a:cs typeface="+mj-lt"/>
              </a:rPr>
              <a:t>Найвища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концентрація</a:t>
            </a:r>
            <a:r>
              <a:rPr lang="ru-RU" dirty="0">
                <a:ea typeface="+mj-lt"/>
                <a:cs typeface="+mj-lt"/>
              </a:rPr>
              <a:t> хлору </a:t>
            </a:r>
            <a:r>
              <a:rPr lang="ru-RU" dirty="0" err="1">
                <a:ea typeface="+mj-lt"/>
                <a:cs typeface="+mj-lt"/>
              </a:rPr>
              <a:t>спостерігається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позаклітинній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рідині</a:t>
            </a:r>
            <a:r>
              <a:rPr lang="ru-RU" dirty="0">
                <a:ea typeface="+mj-lt"/>
                <a:cs typeface="+mj-lt"/>
              </a:rPr>
              <a:t>, де </a:t>
            </a:r>
            <a:r>
              <a:rPr lang="ru-RU" dirty="0" err="1">
                <a:ea typeface="+mj-lt"/>
                <a:cs typeface="+mj-lt"/>
              </a:rPr>
              <a:t>він</a:t>
            </a:r>
            <a:r>
              <a:rPr lang="ru-RU" dirty="0">
                <a:ea typeface="+mj-lt"/>
                <a:cs typeface="+mj-lt"/>
              </a:rPr>
              <a:t> є </a:t>
            </a:r>
            <a:r>
              <a:rPr lang="ru-RU" dirty="0" err="1">
                <a:ea typeface="+mj-lt"/>
                <a:cs typeface="+mj-lt"/>
              </a:rPr>
              <a:t>основним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аніоном</a:t>
            </a:r>
            <a:r>
              <a:rPr lang="ru-RU" dirty="0">
                <a:ea typeface="+mj-lt"/>
                <a:cs typeface="+mj-lt"/>
              </a:rPr>
              <a:t> (негативно </a:t>
            </a:r>
            <a:r>
              <a:rPr lang="ru-RU" dirty="0" err="1">
                <a:ea typeface="+mj-lt"/>
                <a:cs typeface="+mj-lt"/>
              </a:rPr>
              <a:t>зарядженою</a:t>
            </a:r>
            <a:r>
              <a:rPr lang="ru-RU" dirty="0">
                <a:ea typeface="+mj-lt"/>
                <a:cs typeface="+mj-lt"/>
              </a:rPr>
              <a:t> молекулою).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Покази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аналізу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на хлор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Показом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обстеження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гастроентерології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бути: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тривала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блювота</a:t>
            </a:r>
            <a:r>
              <a:rPr lang="ru-RU" dirty="0">
                <a:ea typeface="+mj-lt"/>
                <a:cs typeface="+mj-lt"/>
              </a:rPr>
              <a:t> і /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діарея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порушення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всмоктування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поживних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речовин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виразковий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коліт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959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ru-RU" dirty="0" err="1">
                <a:ea typeface="+mj-lt"/>
                <a:cs typeface="+mj-lt"/>
              </a:rPr>
              <a:t>Обстеження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призначатися</a:t>
            </a:r>
            <a:r>
              <a:rPr lang="ru-RU" dirty="0">
                <a:ea typeface="+mj-lt"/>
                <a:cs typeface="+mj-lt"/>
              </a:rPr>
              <a:t> терапевтами у </a:t>
            </a:r>
            <a:r>
              <a:rPr lang="ru-RU" dirty="0" err="1">
                <a:ea typeface="+mj-lt"/>
                <a:cs typeface="+mj-lt"/>
              </a:rPr>
              <a:t>випадках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зневоднення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гіпергідратації;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теплового удару;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хронічних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захворювань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легенів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посиленого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потовиділення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Показом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ендокринології</a:t>
            </a:r>
            <a:r>
              <a:rPr lang="ru-RU" dirty="0">
                <a:ea typeface="+mj-lt"/>
                <a:cs typeface="+mj-lt"/>
              </a:rPr>
              <a:t> є: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синдром </a:t>
            </a:r>
            <a:r>
              <a:rPr lang="ru-RU" dirty="0" err="1">
                <a:ea typeface="+mj-lt"/>
                <a:cs typeface="+mj-lt"/>
              </a:rPr>
              <a:t>Іценко</a:t>
            </a:r>
            <a:r>
              <a:rPr lang="ru-RU" dirty="0">
                <a:ea typeface="+mj-lt"/>
                <a:cs typeface="+mj-lt"/>
              </a:rPr>
              <a:t>-Кушинга;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метаболічний</a:t>
            </a:r>
            <a:r>
              <a:rPr lang="ru-RU" dirty="0">
                <a:ea typeface="+mj-lt"/>
                <a:cs typeface="+mj-lt"/>
              </a:rPr>
              <a:t> ацидоз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алкалоз;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хвороба </a:t>
            </a:r>
            <a:r>
              <a:rPr lang="ru-RU" dirty="0" err="1">
                <a:ea typeface="+mj-lt"/>
                <a:cs typeface="+mj-lt"/>
              </a:rPr>
              <a:t>Аддісона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гіперпаратиреоідизм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нецукровий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діабет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У </a:t>
            </a:r>
            <a:r>
              <a:rPr lang="ru-RU" dirty="0" err="1">
                <a:ea typeface="+mj-lt"/>
                <a:cs typeface="+mj-lt"/>
              </a:rPr>
              <a:t>травматології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аналіз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застосовуватися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діагностиці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великих </a:t>
            </a:r>
            <a:r>
              <a:rPr lang="ru-RU" dirty="0" err="1">
                <a:ea typeface="+mj-lt"/>
                <a:cs typeface="+mj-lt"/>
              </a:rPr>
              <a:t>опіків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травм </a:t>
            </a:r>
            <a:r>
              <a:rPr lang="ru-RU" dirty="0" err="1">
                <a:ea typeface="+mj-lt"/>
                <a:cs typeface="+mj-lt"/>
              </a:rPr>
              <a:t>голови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пошкодженням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гіпоталамуса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Покази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нефрології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ацидоз </a:t>
            </a:r>
            <a:r>
              <a:rPr lang="ru-RU" dirty="0" err="1">
                <a:ea typeface="+mj-lt"/>
                <a:cs typeface="+mj-lt"/>
              </a:rPr>
              <a:t>ниркових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канальців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анурія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олігурія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ниркова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недостатність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7039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Показом в </a:t>
            </a:r>
            <a:r>
              <a:rPr lang="ru-RU" dirty="0" err="1">
                <a:ea typeface="+mj-lt"/>
                <a:cs typeface="+mj-lt"/>
              </a:rPr>
              <a:t>акушерстві</a:t>
            </a:r>
            <a:r>
              <a:rPr lang="ru-RU" dirty="0">
                <a:ea typeface="+mj-lt"/>
                <a:cs typeface="+mj-lt"/>
              </a:rPr>
              <a:t> та </a:t>
            </a:r>
            <a:r>
              <a:rPr lang="ru-RU" dirty="0" err="1">
                <a:ea typeface="+mj-lt"/>
                <a:cs typeface="+mj-lt"/>
              </a:rPr>
              <a:t>гінекології</a:t>
            </a:r>
            <a:r>
              <a:rPr lang="ru-RU" dirty="0">
                <a:ea typeface="+mj-lt"/>
                <a:cs typeface="+mj-lt"/>
              </a:rPr>
              <a:t> є </a:t>
            </a:r>
            <a:r>
              <a:rPr lang="ru-RU" dirty="0" err="1">
                <a:ea typeface="+mj-lt"/>
                <a:cs typeface="+mj-lt"/>
              </a:rPr>
              <a:t>підозра</a:t>
            </a:r>
            <a:r>
              <a:rPr lang="ru-RU" dirty="0">
                <a:ea typeface="+mj-lt"/>
                <a:cs typeface="+mj-lt"/>
              </a:rPr>
              <a:t> на </a:t>
            </a:r>
            <a:r>
              <a:rPr lang="ru-RU" dirty="0" err="1">
                <a:ea typeface="+mj-lt"/>
                <a:cs typeface="+mj-lt"/>
              </a:rPr>
              <a:t>еклампсію</a:t>
            </a:r>
            <a:r>
              <a:rPr lang="ru-RU" dirty="0">
                <a:ea typeface="+mj-lt"/>
                <a:cs typeface="+mj-lt"/>
              </a:rPr>
              <a:t>. У </a:t>
            </a:r>
            <a:r>
              <a:rPr lang="ru-RU" dirty="0" err="1">
                <a:ea typeface="+mj-lt"/>
                <a:cs typeface="+mj-lt"/>
              </a:rPr>
              <a:t>кардіології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аналіз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на хлор </a:t>
            </a:r>
            <a:r>
              <a:rPr lang="ru-RU" dirty="0" err="1">
                <a:ea typeface="+mj-lt"/>
                <a:cs typeface="+mj-lt"/>
              </a:rPr>
              <a:t>призначається</a:t>
            </a:r>
            <a:r>
              <a:rPr lang="ru-RU" dirty="0">
                <a:ea typeface="+mj-lt"/>
                <a:cs typeface="+mj-lt"/>
              </a:rPr>
              <a:t> при </a:t>
            </a:r>
            <a:r>
              <a:rPr lang="ru-RU" dirty="0" err="1">
                <a:ea typeface="+mj-lt"/>
                <a:cs typeface="+mj-lt"/>
              </a:rPr>
              <a:t>застійній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серцевій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недостатності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Норма хлору в </a:t>
            </a:r>
            <a:r>
              <a:rPr lang="ru-RU" dirty="0" err="1">
                <a:ea typeface="+mj-lt"/>
                <a:cs typeface="+mj-lt"/>
              </a:rPr>
              <a:t>крові</a:t>
            </a:r>
            <a:endParaRPr lang="ru-RU" dirty="0" err="1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У </a:t>
            </a:r>
            <a:r>
              <a:rPr lang="ru-RU" dirty="0" err="1">
                <a:ea typeface="+mj-lt"/>
                <a:cs typeface="+mj-lt"/>
              </a:rPr>
              <a:t>більшості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здорових</a:t>
            </a:r>
            <a:r>
              <a:rPr lang="ru-RU" dirty="0">
                <a:ea typeface="+mj-lt"/>
                <a:cs typeface="+mj-lt"/>
              </a:rPr>
              <a:t> людей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хлору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коливається</a:t>
            </a:r>
            <a:r>
              <a:rPr lang="ru-RU" dirty="0">
                <a:ea typeface="+mj-lt"/>
                <a:cs typeface="+mj-lt"/>
              </a:rPr>
              <a:t> в межах 95-110 ммоль/л. </a:t>
            </a:r>
            <a:r>
              <a:rPr lang="ru-RU" dirty="0" err="1">
                <a:ea typeface="+mj-lt"/>
                <a:cs typeface="+mj-lt"/>
              </a:rPr>
              <a:t>Аналіз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на хлор </a:t>
            </a:r>
            <a:r>
              <a:rPr lang="ru-RU" dirty="0" err="1">
                <a:ea typeface="+mj-lt"/>
                <a:cs typeface="+mj-lt"/>
              </a:rPr>
              <a:t>зазвичай</a:t>
            </a:r>
            <a:r>
              <a:rPr lang="ru-RU" dirty="0">
                <a:ea typeface="+mj-lt"/>
                <a:cs typeface="+mj-lt"/>
              </a:rPr>
              <a:t> проводиться в </a:t>
            </a:r>
            <a:r>
              <a:rPr lang="ru-RU" dirty="0" err="1">
                <a:ea typeface="+mj-lt"/>
                <a:cs typeface="+mj-lt"/>
              </a:rPr>
              <a:t>комплексі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дослідженням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інших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електролітів</a:t>
            </a:r>
            <a:r>
              <a:rPr lang="ru-RU" dirty="0">
                <a:ea typeface="+mj-lt"/>
                <a:cs typeface="+mj-lt"/>
              </a:rPr>
              <a:t> (</a:t>
            </a:r>
            <a:r>
              <a:rPr lang="ru-RU" dirty="0" err="1">
                <a:ea typeface="+mj-lt"/>
                <a:cs typeface="+mj-lt"/>
              </a:rPr>
              <a:t>натрію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калію</a:t>
            </a:r>
            <a:r>
              <a:rPr lang="ru-RU" dirty="0">
                <a:ea typeface="+mj-lt"/>
                <a:cs typeface="+mj-lt"/>
              </a:rPr>
              <a:t>). </a:t>
            </a:r>
            <a:r>
              <a:rPr lang="ru-RU" dirty="0" err="1">
                <a:ea typeface="+mj-lt"/>
                <a:cs typeface="+mj-lt"/>
              </a:rPr>
              <a:t>Зниження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показника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нижче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вказаної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межі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називається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гіпохлоремія</a:t>
            </a:r>
            <a:r>
              <a:rPr lang="ru-RU" dirty="0">
                <a:ea typeface="+mj-lt"/>
                <a:cs typeface="+mj-lt"/>
              </a:rPr>
              <a:t>, а </a:t>
            </a:r>
            <a:r>
              <a:rPr lang="ru-RU" dirty="0" err="1">
                <a:ea typeface="+mj-lt"/>
                <a:cs typeface="+mj-lt"/>
              </a:rPr>
              <a:t>перевищення</a:t>
            </a:r>
            <a:r>
              <a:rPr lang="ru-RU" dirty="0">
                <a:ea typeface="+mj-lt"/>
                <a:cs typeface="+mj-lt"/>
              </a:rPr>
              <a:t> - </a:t>
            </a:r>
            <a:r>
              <a:rPr lang="ru-RU" dirty="0" err="1">
                <a:ea typeface="+mj-lt"/>
                <a:cs typeface="+mj-lt"/>
              </a:rPr>
              <a:t>гіперхлоремія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Гіперхлоремія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гіпохлоремія</a:t>
            </a:r>
            <a:r>
              <a:rPr lang="ru-RU" dirty="0">
                <a:ea typeface="+mj-lt"/>
                <a:cs typeface="+mj-lt"/>
              </a:rPr>
              <a:t>: причини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хлору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зростає</a:t>
            </a:r>
            <a:r>
              <a:rPr lang="ru-RU" dirty="0">
                <a:ea typeface="+mj-lt"/>
                <a:cs typeface="+mj-lt"/>
              </a:rPr>
              <a:t> на </a:t>
            </a:r>
            <a:r>
              <a:rPr lang="ru-RU" dirty="0" err="1">
                <a:ea typeface="+mj-lt"/>
                <a:cs typeface="+mj-lt"/>
              </a:rPr>
              <a:t>тлі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зневоднення</a:t>
            </a:r>
            <a:r>
              <a:rPr lang="ru-RU" dirty="0">
                <a:ea typeface="+mj-lt"/>
                <a:cs typeface="+mj-lt"/>
              </a:rPr>
              <a:t>, теплового удару, при великих </a:t>
            </a:r>
            <a:r>
              <a:rPr lang="ru-RU" dirty="0" err="1">
                <a:ea typeface="+mj-lt"/>
                <a:cs typeface="+mj-lt"/>
              </a:rPr>
              <a:t>опіках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нецукровому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діабеті</a:t>
            </a:r>
            <a:r>
              <a:rPr lang="ru-RU" dirty="0">
                <a:ea typeface="+mj-lt"/>
                <a:cs typeface="+mj-lt"/>
              </a:rPr>
              <a:t>, хворобах </a:t>
            </a:r>
            <a:r>
              <a:rPr lang="ru-RU" dirty="0" err="1">
                <a:ea typeface="+mj-lt"/>
                <a:cs typeface="+mj-lt"/>
              </a:rPr>
              <a:t>нирок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легень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Крім</a:t>
            </a:r>
            <a:r>
              <a:rPr lang="ru-RU" dirty="0">
                <a:ea typeface="+mj-lt"/>
                <a:cs typeface="+mj-lt"/>
              </a:rPr>
              <a:t> того, </a:t>
            </a:r>
            <a:r>
              <a:rPr lang="ru-RU" dirty="0" err="1">
                <a:ea typeface="+mj-lt"/>
                <a:cs typeface="+mj-lt"/>
              </a:rPr>
              <a:t>гіперхлоремія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можлива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внаслідок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прийому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естрогенів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андрогенів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нестероїдних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протизапальних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препаратів</a:t>
            </a:r>
            <a:r>
              <a:rPr lang="ru-RU" dirty="0">
                <a:ea typeface="+mj-lt"/>
                <a:cs typeface="+mj-lt"/>
              </a:rPr>
              <a:t>, і кортизону.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Гіпохлоремія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настає</a:t>
            </a:r>
            <a:r>
              <a:rPr lang="ru-RU" dirty="0">
                <a:ea typeface="+mj-lt"/>
                <a:cs typeface="+mj-lt"/>
              </a:rPr>
              <a:t> при великому </a:t>
            </a:r>
            <a:r>
              <a:rPr lang="ru-RU" dirty="0" err="1">
                <a:ea typeface="+mj-lt"/>
                <a:cs typeface="+mj-lt"/>
              </a:rPr>
              <a:t>надходженні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рідини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організм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хворобі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Аддісона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виразковому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коліті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втраті</a:t>
            </a:r>
            <a:r>
              <a:rPr lang="ru-RU" dirty="0">
                <a:ea typeface="+mj-lt"/>
                <a:cs typeface="+mj-lt"/>
              </a:rPr>
              <a:t> солей в </a:t>
            </a:r>
            <a:r>
              <a:rPr lang="ru-RU" dirty="0" err="1">
                <a:ea typeface="+mj-lt"/>
                <a:cs typeface="+mj-lt"/>
              </a:rPr>
              <a:t>разі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ниркових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захворювань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Прийом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діуретиків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глюкокортикоїдів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також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знижують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концентрацію</a:t>
            </a:r>
            <a:r>
              <a:rPr lang="ru-RU" dirty="0">
                <a:ea typeface="+mj-lt"/>
                <a:cs typeface="+mj-lt"/>
              </a:rPr>
              <a:t> хлору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3058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ea typeface="+mj-lt"/>
                <a:cs typeface="+mj-lt"/>
              </a:rPr>
              <a:t>Магній</a:t>
            </a:r>
            <a:r>
              <a:rPr lang="ru-RU" dirty="0">
                <a:ea typeface="+mj-lt"/>
                <a:cs typeface="+mj-lt"/>
              </a:rPr>
              <a:t> - </a:t>
            </a:r>
            <a:r>
              <a:rPr lang="ru-RU" dirty="0" err="1">
                <a:ea typeface="+mj-lt"/>
                <a:cs typeface="+mj-lt"/>
              </a:rPr>
              <a:t>біологічно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активний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мінерал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життєво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важливий</a:t>
            </a:r>
            <a:r>
              <a:rPr lang="ru-RU" dirty="0">
                <a:ea typeface="+mj-lt"/>
                <a:cs typeface="+mj-lt"/>
              </a:rPr>
              <a:t> для </a:t>
            </a:r>
            <a:r>
              <a:rPr lang="ru-RU" dirty="0" err="1">
                <a:ea typeface="+mj-lt"/>
                <a:cs typeface="+mj-lt"/>
              </a:rPr>
              <a:t>нашого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організму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Він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бере</a:t>
            </a:r>
            <a:r>
              <a:rPr lang="ru-RU" dirty="0">
                <a:ea typeface="+mj-lt"/>
                <a:cs typeface="+mj-lt"/>
              </a:rPr>
              <a:t> участь у </a:t>
            </a:r>
            <a:r>
              <a:rPr lang="ru-RU" dirty="0" err="1">
                <a:ea typeface="+mj-lt"/>
                <a:cs typeface="+mj-lt"/>
              </a:rPr>
              <a:t>процесах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вироблення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енергії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ферментної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м'язової</a:t>
            </a:r>
            <a:r>
              <a:rPr lang="ru-RU" dirty="0">
                <a:ea typeface="+mj-lt"/>
                <a:cs typeface="+mj-lt"/>
              </a:rPr>
              <a:t> та </a:t>
            </a:r>
            <a:r>
              <a:rPr lang="ru-RU" dirty="0" err="1">
                <a:ea typeface="+mj-lt"/>
                <a:cs typeface="+mj-lt"/>
              </a:rPr>
              <a:t>нервової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діяльності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гліколізі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синтезі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нуклеїнових</a:t>
            </a:r>
            <a:r>
              <a:rPr lang="ru-RU" dirty="0">
                <a:ea typeface="+mj-lt"/>
                <a:cs typeface="+mj-lt"/>
              </a:rPr>
              <a:t> кислот і </a:t>
            </a:r>
            <a:r>
              <a:rPr lang="ru-RU" dirty="0" err="1">
                <a:ea typeface="+mj-lt"/>
                <a:cs typeface="+mj-lt"/>
              </a:rPr>
              <a:t>ін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Значна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частина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міститься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клітинах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м'язів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печінки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кісток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куди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він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потрапляє</a:t>
            </a:r>
            <a:r>
              <a:rPr lang="ru-RU" dirty="0">
                <a:ea typeface="+mj-lt"/>
                <a:cs typeface="+mj-lt"/>
              </a:rPr>
              <a:t> разом з </a:t>
            </a:r>
            <a:r>
              <a:rPr lang="ru-RU" dirty="0" err="1">
                <a:ea typeface="+mj-lt"/>
                <a:cs typeface="+mj-lt"/>
              </a:rPr>
              <a:t>їжею</a:t>
            </a:r>
            <a:r>
              <a:rPr lang="ru-RU" dirty="0">
                <a:ea typeface="+mj-lt"/>
                <a:cs typeface="+mj-lt"/>
              </a:rPr>
              <a:t> з травного тракту з </a:t>
            </a:r>
            <a:r>
              <a:rPr lang="ru-RU" dirty="0" err="1">
                <a:ea typeface="+mj-lt"/>
                <a:cs typeface="+mj-lt"/>
              </a:rPr>
              <a:t>іншими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поживними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речовинами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Надалі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магній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фільтрується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нирками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виводиться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організму</a:t>
            </a:r>
            <a:r>
              <a:rPr lang="ru-RU" dirty="0">
                <a:ea typeface="+mj-lt"/>
                <a:cs typeface="+mj-lt"/>
              </a:rPr>
              <a:t> з сечею - так </a:t>
            </a:r>
            <a:r>
              <a:rPr lang="ru-RU" dirty="0" err="1">
                <a:ea typeface="+mj-lt"/>
                <a:cs typeface="+mj-lt"/>
              </a:rPr>
              <a:t>підтримується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його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постійний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організмі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Незначна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кількість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 (</a:t>
            </a:r>
            <a:r>
              <a:rPr lang="ru-RU" dirty="0" err="1">
                <a:ea typeface="+mj-lt"/>
                <a:cs typeface="+mj-lt"/>
              </a:rPr>
              <a:t>близько</a:t>
            </a:r>
            <a:r>
              <a:rPr lang="ru-RU" dirty="0">
                <a:ea typeface="+mj-lt"/>
                <a:cs typeface="+mj-lt"/>
              </a:rPr>
              <a:t> 1%) </a:t>
            </a:r>
            <a:r>
              <a:rPr lang="ru-RU" dirty="0" err="1">
                <a:ea typeface="+mj-lt"/>
                <a:cs typeface="+mj-lt"/>
              </a:rPr>
              <a:t>міститься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плазмі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, будучи </a:t>
            </a:r>
            <a:r>
              <a:rPr lang="ru-RU" dirty="0" err="1">
                <a:ea typeface="+mj-lt"/>
                <a:cs typeface="+mj-lt"/>
              </a:rPr>
              <a:t>важливим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діагностичним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показником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Навіть</a:t>
            </a:r>
            <a:r>
              <a:rPr lang="ru-RU" dirty="0">
                <a:ea typeface="+mj-lt"/>
                <a:cs typeface="+mj-lt"/>
              </a:rPr>
              <a:t> коли по </a:t>
            </a:r>
            <a:r>
              <a:rPr lang="ru-RU" dirty="0" err="1">
                <a:ea typeface="+mj-lt"/>
                <a:cs typeface="+mj-lt"/>
              </a:rPr>
              <a:t>всьому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організму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відчувається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серйозний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дефіцит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його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концентрація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сироватці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бути в межах </a:t>
            </a:r>
            <a:r>
              <a:rPr lang="ru-RU" dirty="0" err="1">
                <a:ea typeface="+mj-lt"/>
                <a:cs typeface="+mj-lt"/>
              </a:rPr>
              <a:t>норми</a:t>
            </a:r>
            <a:r>
              <a:rPr lang="ru-RU" dirty="0">
                <a:ea typeface="+mj-lt"/>
                <a:cs typeface="+mj-lt"/>
              </a:rPr>
              <a:t>. Тому </a:t>
            </a:r>
            <a:r>
              <a:rPr lang="ru-RU" dirty="0" err="1">
                <a:ea typeface="+mj-lt"/>
                <a:cs typeface="+mj-lt"/>
              </a:rPr>
              <a:t>зниження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мікроелемента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- </a:t>
            </a:r>
            <a:r>
              <a:rPr lang="ru-RU" dirty="0" err="1">
                <a:ea typeface="+mj-lt"/>
                <a:cs typeface="+mj-lt"/>
              </a:rPr>
              <a:t>ознака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дуже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серйозного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недоліку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Покази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Аналіз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бути </a:t>
            </a:r>
            <a:r>
              <a:rPr lang="ru-RU" dirty="0" err="1">
                <a:ea typeface="+mj-lt"/>
                <a:cs typeface="+mj-lt"/>
              </a:rPr>
              <a:t>важливий</a:t>
            </a:r>
            <a:r>
              <a:rPr lang="ru-RU" dirty="0">
                <a:ea typeface="+mj-lt"/>
                <a:cs typeface="+mj-lt"/>
              </a:rPr>
              <a:t> для широкого кола </a:t>
            </a:r>
            <a:r>
              <a:rPr lang="ru-RU" dirty="0" err="1">
                <a:ea typeface="+mj-lt"/>
                <a:cs typeface="+mj-lt"/>
              </a:rPr>
              <a:t>фахівців</a:t>
            </a:r>
            <a:r>
              <a:rPr lang="ru-RU" dirty="0">
                <a:ea typeface="+mj-lt"/>
                <a:cs typeface="+mj-lt"/>
              </a:rPr>
              <a:t>: </a:t>
            </a:r>
            <a:r>
              <a:rPr lang="ru-RU" dirty="0" err="1">
                <a:ea typeface="+mj-lt"/>
                <a:cs typeface="+mj-lt"/>
              </a:rPr>
              <a:t>гастроентеролога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ендокринолога</a:t>
            </a:r>
            <a:r>
              <a:rPr lang="ru-RU" dirty="0">
                <a:ea typeface="+mj-lt"/>
                <a:cs typeface="+mj-lt"/>
              </a:rPr>
              <a:t>, акушер-</a:t>
            </a:r>
            <a:r>
              <a:rPr lang="ru-RU" dirty="0" err="1">
                <a:ea typeface="+mj-lt"/>
                <a:cs typeface="+mj-lt"/>
              </a:rPr>
              <a:t>гінеколога</a:t>
            </a:r>
            <a:r>
              <a:rPr lang="ru-RU" dirty="0">
                <a:ea typeface="+mj-lt"/>
                <a:cs typeface="+mj-lt"/>
              </a:rPr>
              <a:t>, невролога, нефролога та </a:t>
            </a:r>
            <a:r>
              <a:rPr lang="ru-RU" dirty="0" err="1">
                <a:ea typeface="+mj-lt"/>
                <a:cs typeface="+mj-lt"/>
              </a:rPr>
              <a:t>інших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2263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r>
              <a:rPr lang="ru-RU" dirty="0" err="1">
                <a:ea typeface="+mj-lt"/>
                <a:cs typeface="+mj-lt"/>
              </a:rPr>
              <a:t>Покази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гастроентерології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порушення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харчування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тривала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діарея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блювота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алкоголізм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мальабсорбція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хвороба Крона;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пухлини</a:t>
            </a:r>
            <a:r>
              <a:rPr lang="ru-RU" dirty="0">
                <a:ea typeface="+mj-lt"/>
                <a:cs typeface="+mj-lt"/>
              </a:rPr>
              <a:t> кишечника;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глисти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Показом в </a:t>
            </a:r>
            <a:r>
              <a:rPr lang="ru-RU" dirty="0" err="1">
                <a:ea typeface="+mj-lt"/>
                <a:cs typeface="+mj-lt"/>
              </a:rPr>
              <a:t>ендокринології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служити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цукровий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діабет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гіпопаратиреоідизм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гіперпаратиреоідизм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гіпотиреоз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гіпертиреоз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гіперальдостеронізм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хвороба </a:t>
            </a:r>
            <a:r>
              <a:rPr lang="ru-RU" dirty="0" err="1">
                <a:ea typeface="+mj-lt"/>
                <a:cs typeface="+mj-lt"/>
              </a:rPr>
              <a:t>Аддісона</a:t>
            </a:r>
            <a:r>
              <a:rPr lang="ru-RU" dirty="0">
                <a:ea typeface="+mj-lt"/>
                <a:cs typeface="+mj-lt"/>
              </a:rPr>
              <a:t> (</a:t>
            </a:r>
            <a:r>
              <a:rPr lang="ru-RU" dirty="0" err="1">
                <a:ea typeface="+mj-lt"/>
                <a:cs typeface="+mj-lt"/>
              </a:rPr>
              <a:t>недостатність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надниркових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залоз</a:t>
            </a:r>
            <a:r>
              <a:rPr lang="ru-RU" dirty="0">
                <a:ea typeface="+mj-lt"/>
                <a:cs typeface="+mj-lt"/>
              </a:rPr>
              <a:t>).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Покази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аналізу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неврології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тетанія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тремор;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судоми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знижений</a:t>
            </a:r>
            <a:r>
              <a:rPr lang="ru-RU" dirty="0">
                <a:ea typeface="+mj-lt"/>
                <a:cs typeface="+mj-lt"/>
              </a:rPr>
              <a:t> тонус </a:t>
            </a:r>
            <a:r>
              <a:rPr lang="ru-RU" dirty="0" err="1">
                <a:ea typeface="+mj-lt"/>
                <a:cs typeface="+mj-lt"/>
              </a:rPr>
              <a:t>м'язів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гіперзбудливість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Показом в </a:t>
            </a:r>
            <a:r>
              <a:rPr lang="ru-RU" dirty="0" err="1">
                <a:ea typeface="+mj-lt"/>
                <a:cs typeface="+mj-lt"/>
              </a:rPr>
              <a:t>акушерстві</a:t>
            </a:r>
            <a:r>
              <a:rPr lang="ru-RU" dirty="0">
                <a:ea typeface="+mj-lt"/>
                <a:cs typeface="+mj-lt"/>
              </a:rPr>
              <a:t> та </a:t>
            </a:r>
            <a:r>
              <a:rPr lang="ru-RU" dirty="0" err="1">
                <a:ea typeface="+mj-lt"/>
                <a:cs typeface="+mj-lt"/>
              </a:rPr>
              <a:t>гінекології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бути </a:t>
            </a:r>
            <a:r>
              <a:rPr lang="ru-RU" dirty="0" err="1">
                <a:ea typeface="+mj-lt"/>
                <a:cs typeface="+mj-lt"/>
              </a:rPr>
              <a:t>підвищений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ризик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гестозу;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викидня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передчасних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пологів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1869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Показом в </a:t>
            </a:r>
            <a:r>
              <a:rPr lang="ru-RU" dirty="0" err="1">
                <a:ea typeface="+mj-lt"/>
                <a:cs typeface="+mj-lt"/>
              </a:rPr>
              <a:t>нефрології</a:t>
            </a:r>
            <a:r>
              <a:rPr lang="ru-RU" dirty="0">
                <a:ea typeface="+mj-lt"/>
                <a:cs typeface="+mj-lt"/>
              </a:rPr>
              <a:t> є </a:t>
            </a:r>
            <a:r>
              <a:rPr lang="ru-RU" dirty="0" err="1">
                <a:ea typeface="+mj-lt"/>
                <a:cs typeface="+mj-lt"/>
              </a:rPr>
              <a:t>ниркова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недостатність</a:t>
            </a:r>
            <a:r>
              <a:rPr lang="ru-RU" dirty="0">
                <a:ea typeface="+mj-lt"/>
                <a:cs typeface="+mj-lt"/>
              </a:rPr>
              <a:t>. Причиною для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кардіологом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бути </a:t>
            </a:r>
            <a:r>
              <a:rPr lang="ru-RU" dirty="0" err="1">
                <a:ea typeface="+mj-lt"/>
                <a:cs typeface="+mj-lt"/>
              </a:rPr>
              <a:t>пошук</a:t>
            </a:r>
            <a:r>
              <a:rPr lang="ru-RU" dirty="0">
                <a:ea typeface="+mj-lt"/>
                <a:cs typeface="+mj-lt"/>
              </a:rPr>
              <a:t> причин </a:t>
            </a:r>
            <a:r>
              <a:rPr lang="ru-RU" dirty="0" err="1">
                <a:ea typeface="+mj-lt"/>
                <a:cs typeface="+mj-lt"/>
              </a:rPr>
              <a:t>серцевої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аритмії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Норма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Референтними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значеннями</a:t>
            </a:r>
            <a:r>
              <a:rPr lang="ru-RU" dirty="0">
                <a:ea typeface="+mj-lt"/>
                <a:cs typeface="+mj-lt"/>
              </a:rPr>
              <a:t> для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людини</a:t>
            </a:r>
            <a:r>
              <a:rPr lang="ru-RU" dirty="0">
                <a:ea typeface="+mj-lt"/>
                <a:cs typeface="+mj-lt"/>
              </a:rPr>
              <a:t> є 0,66-1,07 ммоль/л. </a:t>
            </a:r>
            <a:r>
              <a:rPr lang="ru-RU" dirty="0" err="1">
                <a:ea typeface="+mj-lt"/>
                <a:cs typeface="+mj-lt"/>
              </a:rPr>
              <a:t>Перевищення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цих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показників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називається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гіпермагніємією</a:t>
            </a:r>
            <a:r>
              <a:rPr lang="ru-RU" dirty="0">
                <a:ea typeface="+mj-lt"/>
                <a:cs typeface="+mj-lt"/>
              </a:rPr>
              <a:t>, а </a:t>
            </a:r>
            <a:r>
              <a:rPr lang="ru-RU" dirty="0" err="1">
                <a:ea typeface="+mj-lt"/>
                <a:cs typeface="+mj-lt"/>
              </a:rPr>
              <a:t>зниження</a:t>
            </a:r>
            <a:r>
              <a:rPr lang="ru-RU" dirty="0">
                <a:ea typeface="+mj-lt"/>
                <a:cs typeface="+mj-lt"/>
              </a:rPr>
              <a:t> - </a:t>
            </a:r>
            <a:r>
              <a:rPr lang="ru-RU" dirty="0" err="1">
                <a:ea typeface="+mj-lt"/>
                <a:cs typeface="+mj-lt"/>
              </a:rPr>
              <a:t>гіпомагніємією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Причини </a:t>
            </a:r>
            <a:r>
              <a:rPr lang="ru-RU" dirty="0" err="1">
                <a:ea typeface="+mj-lt"/>
                <a:cs typeface="+mj-lt"/>
              </a:rPr>
              <a:t>підвищеного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зниженого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магнію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Дефіцит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провокується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надмірним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його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виведенням</a:t>
            </a:r>
            <a:r>
              <a:rPr lang="ru-RU" dirty="0">
                <a:ea typeface="+mj-lt"/>
                <a:cs typeface="+mj-lt"/>
              </a:rPr>
              <a:t> з сечею, </a:t>
            </a:r>
            <a:r>
              <a:rPr lang="ru-RU" dirty="0" err="1">
                <a:ea typeface="+mj-lt"/>
                <a:cs typeface="+mj-lt"/>
              </a:rPr>
              <a:t>недоліком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мікроелементу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раціоні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ж </a:t>
            </a:r>
            <a:r>
              <a:rPr lang="ru-RU" dirty="0" err="1">
                <a:ea typeface="+mj-lt"/>
                <a:cs typeface="+mj-lt"/>
              </a:rPr>
              <a:t>недостатнім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всмоктуванням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його</a:t>
            </a:r>
            <a:r>
              <a:rPr lang="ru-RU" dirty="0">
                <a:ea typeface="+mj-lt"/>
                <a:cs typeface="+mj-lt"/>
              </a:rPr>
              <a:t> кишечником. </a:t>
            </a:r>
            <a:r>
              <a:rPr lang="ru-RU" dirty="0" err="1">
                <a:ea typeface="+mj-lt"/>
                <a:cs typeface="+mj-lt"/>
              </a:rPr>
              <a:t>Надлишок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з'являється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якщо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нирки</a:t>
            </a:r>
            <a:r>
              <a:rPr lang="ru-RU" dirty="0">
                <a:ea typeface="+mj-lt"/>
                <a:cs typeface="+mj-lt"/>
              </a:rPr>
              <a:t> не </a:t>
            </a:r>
            <a:r>
              <a:rPr lang="ru-RU" dirty="0" err="1">
                <a:ea typeface="+mj-lt"/>
                <a:cs typeface="+mj-lt"/>
              </a:rPr>
              <a:t>справляються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фільтрацією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необхідній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мірі</a:t>
            </a:r>
            <a:r>
              <a:rPr lang="ru-RU" dirty="0">
                <a:ea typeface="+mj-lt"/>
                <a:cs typeface="+mj-lt"/>
              </a:rPr>
              <a:t>, при </a:t>
            </a:r>
            <a:r>
              <a:rPr lang="ru-RU" dirty="0" err="1">
                <a:ea typeface="+mj-lt"/>
                <a:cs typeface="+mj-lt"/>
              </a:rPr>
              <a:t>зневодненні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недостатності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надниркових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залоз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надмірному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вивільненні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кісток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ж при </a:t>
            </a:r>
            <a:r>
              <a:rPr lang="ru-RU" dirty="0" err="1">
                <a:ea typeface="+mj-lt"/>
                <a:cs typeface="+mj-lt"/>
              </a:rPr>
              <a:t>терапії</a:t>
            </a:r>
            <a:r>
              <a:rPr lang="ru-RU" dirty="0">
                <a:ea typeface="+mj-lt"/>
                <a:cs typeface="+mj-lt"/>
              </a:rPr>
              <a:t> препаратами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, антацидами.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Під</a:t>
            </a:r>
            <a:r>
              <a:rPr lang="ru-RU" dirty="0">
                <a:ea typeface="+mj-lt"/>
                <a:cs typeface="+mj-lt"/>
              </a:rPr>
              <a:t> час </a:t>
            </a:r>
            <a:r>
              <a:rPr lang="ru-RU" dirty="0" err="1">
                <a:ea typeface="+mj-lt"/>
                <a:cs typeface="+mj-lt"/>
              </a:rPr>
              <a:t>вагітності</a:t>
            </a:r>
            <a:r>
              <a:rPr lang="ru-RU" dirty="0">
                <a:ea typeface="+mj-lt"/>
                <a:cs typeface="+mj-lt"/>
              </a:rPr>
              <a:t>, особливо </a:t>
            </a:r>
            <a:r>
              <a:rPr lang="ru-RU" dirty="0" err="1">
                <a:ea typeface="+mj-lt"/>
                <a:cs typeface="+mj-lt"/>
              </a:rPr>
              <a:t>починаючи</a:t>
            </a:r>
            <a:r>
              <a:rPr lang="ru-RU" dirty="0">
                <a:ea typeface="+mj-lt"/>
                <a:cs typeface="+mj-lt"/>
              </a:rPr>
              <a:t> з другого триместру, </a:t>
            </a: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також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знижений</a:t>
            </a:r>
            <a:r>
              <a:rPr lang="ru-RU" dirty="0">
                <a:ea typeface="+mj-lt"/>
                <a:cs typeface="+mj-lt"/>
              </a:rPr>
              <a:t>, тому </a:t>
            </a:r>
            <a:r>
              <a:rPr lang="ru-RU" dirty="0" err="1">
                <a:ea typeface="+mj-lt"/>
                <a:cs typeface="+mj-lt"/>
              </a:rPr>
              <a:t>важливо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стежити</a:t>
            </a:r>
            <a:r>
              <a:rPr lang="ru-RU" dirty="0">
                <a:ea typeface="+mj-lt"/>
                <a:cs typeface="+mj-lt"/>
              </a:rPr>
              <a:t> за </a:t>
            </a:r>
            <a:r>
              <a:rPr lang="ru-RU" dirty="0" err="1">
                <a:ea typeface="+mj-lt"/>
                <a:cs typeface="+mj-lt"/>
              </a:rPr>
              <a:t>достатнім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його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надходженням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їжею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щоб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вагітність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протікала</a:t>
            </a:r>
            <a:r>
              <a:rPr lang="ru-RU" dirty="0">
                <a:ea typeface="+mj-lt"/>
                <a:cs typeface="+mj-lt"/>
              </a:rPr>
              <a:t> благополучно. </a:t>
            </a:r>
            <a:r>
              <a:rPr lang="ru-RU" dirty="0" err="1">
                <a:ea typeface="+mj-lt"/>
                <a:cs typeface="+mj-lt"/>
              </a:rPr>
              <a:t>Дефіцит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вітаміну</a:t>
            </a:r>
            <a:r>
              <a:rPr lang="ru-RU" dirty="0">
                <a:ea typeface="+mj-lt"/>
                <a:cs typeface="+mj-lt"/>
              </a:rPr>
              <a:t> D, так само як і </a:t>
            </a:r>
            <a:r>
              <a:rPr lang="ru-RU" dirty="0" err="1">
                <a:ea typeface="+mj-lt"/>
                <a:cs typeface="+mj-lt"/>
              </a:rPr>
              <a:t>прийом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цитостатиків</a:t>
            </a:r>
            <a:r>
              <a:rPr lang="ru-RU" dirty="0">
                <a:ea typeface="+mj-lt"/>
                <a:cs typeface="+mj-lt"/>
              </a:rPr>
              <a:t>, циклоспорину </a:t>
            </a:r>
            <a:r>
              <a:rPr lang="ru-RU" dirty="0" err="1">
                <a:ea typeface="+mj-lt"/>
                <a:cs typeface="+mj-lt"/>
              </a:rPr>
              <a:t>або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імунодепресантів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зменшує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концентрацію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магнію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398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ea typeface="+mj-lt"/>
                <a:cs typeface="+mj-lt"/>
              </a:rPr>
              <a:t>Мідь</a:t>
            </a:r>
            <a:r>
              <a:rPr lang="ru-RU" dirty="0">
                <a:ea typeface="+mj-lt"/>
                <a:cs typeface="+mj-lt"/>
              </a:rPr>
              <a:t> – </a:t>
            </a:r>
            <a:r>
              <a:rPr lang="ru-RU" dirty="0" err="1">
                <a:ea typeface="+mj-lt"/>
                <a:cs typeface="+mj-lt"/>
              </a:rPr>
              <a:t>біоактивний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мікроелемент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який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бере</a:t>
            </a:r>
            <a:r>
              <a:rPr lang="ru-RU" dirty="0">
                <a:ea typeface="+mj-lt"/>
                <a:cs typeface="+mj-lt"/>
              </a:rPr>
              <a:t> участь в </a:t>
            </a:r>
            <a:r>
              <a:rPr lang="ru-RU" dirty="0" err="1">
                <a:ea typeface="+mj-lt"/>
                <a:cs typeface="+mj-lt"/>
              </a:rPr>
              <a:t>процесі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обміну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речовин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синтезі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гемоглобіну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імунних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реакціях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формуванні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сполучної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тканини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виробленні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меланіну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генерації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енергії</a:t>
            </a:r>
            <a:r>
              <a:rPr lang="ru-RU" dirty="0">
                <a:ea typeface="+mj-lt"/>
                <a:cs typeface="+mj-lt"/>
              </a:rPr>
              <a:t> на </a:t>
            </a:r>
            <a:r>
              <a:rPr lang="ru-RU" dirty="0" err="1">
                <a:ea typeface="+mj-lt"/>
                <a:cs typeface="+mj-lt"/>
              </a:rPr>
              <a:t>клітинному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рівні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Мідь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присутня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кістках</a:t>
            </a:r>
            <a:r>
              <a:rPr lang="ru-RU" dirty="0">
                <a:ea typeface="+mj-lt"/>
                <a:cs typeface="+mj-lt"/>
              </a:rPr>
              <a:t> і хрящах, є </a:t>
            </a:r>
            <a:r>
              <a:rPr lang="ru-RU" dirty="0" err="1">
                <a:ea typeface="+mj-lt"/>
                <a:cs typeface="+mj-lt"/>
              </a:rPr>
              <a:t>невід'ємною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частиною</a:t>
            </a:r>
            <a:r>
              <a:rPr lang="ru-RU" dirty="0">
                <a:ea typeface="+mj-lt"/>
                <a:cs typeface="+mj-lt"/>
              </a:rPr>
              <a:t> ряду </a:t>
            </a:r>
            <a:r>
              <a:rPr lang="ru-RU" dirty="0" err="1">
                <a:ea typeface="+mj-lt"/>
                <a:cs typeface="+mj-lt"/>
              </a:rPr>
              <a:t>ферментів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Значна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частина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міді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знаходиться</a:t>
            </a:r>
            <a:r>
              <a:rPr lang="ru-RU" dirty="0">
                <a:ea typeface="+mj-lt"/>
                <a:cs typeface="+mj-lt"/>
              </a:rPr>
              <a:t> у </a:t>
            </a:r>
            <a:r>
              <a:rPr lang="ru-RU" dirty="0" err="1">
                <a:ea typeface="+mj-lt"/>
                <a:cs typeface="+mj-lt"/>
              </a:rPr>
              <a:t>зв'язаному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білками</a:t>
            </a:r>
            <a:r>
              <a:rPr lang="ru-RU" dirty="0">
                <a:ea typeface="+mj-lt"/>
                <a:cs typeface="+mj-lt"/>
              </a:rPr>
              <a:t> (перш за все, з </a:t>
            </a:r>
            <a:r>
              <a:rPr lang="ru-RU" dirty="0" err="1">
                <a:ea typeface="+mj-lt"/>
                <a:cs typeface="+mj-lt"/>
              </a:rPr>
              <a:t>церулоплазміном</a:t>
            </a:r>
            <a:r>
              <a:rPr lang="ru-RU" dirty="0">
                <a:ea typeface="+mj-lt"/>
                <a:cs typeface="+mj-lt"/>
              </a:rPr>
              <a:t>) </a:t>
            </a:r>
            <a:r>
              <a:rPr lang="ru-RU" dirty="0" err="1">
                <a:ea typeface="+mj-lt"/>
                <a:cs typeface="+mj-lt"/>
              </a:rPr>
              <a:t>стані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лише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незначна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частина</a:t>
            </a:r>
            <a:r>
              <a:rPr lang="ru-RU" dirty="0">
                <a:ea typeface="+mj-lt"/>
                <a:cs typeface="+mj-lt"/>
              </a:rPr>
              <a:t> (</a:t>
            </a:r>
            <a:r>
              <a:rPr lang="ru-RU" dirty="0" err="1">
                <a:ea typeface="+mj-lt"/>
                <a:cs typeface="+mj-lt"/>
              </a:rPr>
              <a:t>менше</a:t>
            </a:r>
            <a:r>
              <a:rPr lang="ru-RU" dirty="0">
                <a:ea typeface="+mj-lt"/>
                <a:cs typeface="+mj-lt"/>
              </a:rPr>
              <a:t> 5%) </a:t>
            </a:r>
            <a:r>
              <a:rPr lang="ru-RU" dirty="0" err="1">
                <a:ea typeface="+mj-lt"/>
                <a:cs typeface="+mj-lt"/>
              </a:rPr>
              <a:t>залишається</a:t>
            </a:r>
            <a:r>
              <a:rPr lang="ru-RU" dirty="0">
                <a:ea typeface="+mj-lt"/>
                <a:cs typeface="+mj-lt"/>
              </a:rPr>
              <a:t> у </a:t>
            </a:r>
            <a:r>
              <a:rPr lang="ru-RU" dirty="0" err="1">
                <a:ea typeface="+mj-lt"/>
                <a:cs typeface="+mj-lt"/>
              </a:rPr>
              <a:t>вільному</a:t>
            </a:r>
            <a:r>
              <a:rPr lang="ru-RU" dirty="0">
                <a:ea typeface="+mj-lt"/>
                <a:cs typeface="+mj-lt"/>
              </a:rPr>
              <a:t> (</a:t>
            </a:r>
            <a:r>
              <a:rPr lang="ru-RU" dirty="0" err="1">
                <a:ea typeface="+mj-lt"/>
                <a:cs typeface="+mj-lt"/>
              </a:rPr>
              <a:t>іонізованому</a:t>
            </a:r>
            <a:r>
              <a:rPr lang="ru-RU" dirty="0">
                <a:ea typeface="+mj-lt"/>
                <a:cs typeface="+mj-lt"/>
              </a:rPr>
              <a:t>) </a:t>
            </a:r>
            <a:r>
              <a:rPr lang="ru-RU" dirty="0" err="1">
                <a:ea typeface="+mj-lt"/>
                <a:cs typeface="+mj-lt"/>
              </a:rPr>
              <a:t>стані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Необхідний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організму</a:t>
            </a:r>
            <a:r>
              <a:rPr lang="ru-RU" dirty="0">
                <a:ea typeface="+mj-lt"/>
                <a:cs typeface="+mj-lt"/>
              </a:rPr>
              <a:t> ресурс </a:t>
            </a:r>
            <a:r>
              <a:rPr lang="ru-RU" dirty="0" err="1">
                <a:ea typeface="+mj-lt"/>
                <a:cs typeface="+mj-lt"/>
              </a:rPr>
              <a:t>міді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надходить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їжею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всмоктується</a:t>
            </a:r>
            <a:r>
              <a:rPr lang="ru-RU" dirty="0">
                <a:ea typeface="+mj-lt"/>
                <a:cs typeface="+mj-lt"/>
              </a:rPr>
              <a:t> в тонкому кишечнику і </a:t>
            </a:r>
            <a:r>
              <a:rPr lang="ru-RU" dirty="0" err="1">
                <a:ea typeface="+mj-lt"/>
                <a:cs typeface="+mj-lt"/>
              </a:rPr>
              <a:t>зберігається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печінці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Якщо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з'являється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надлишкова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кількість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міді</a:t>
            </a:r>
            <a:r>
              <a:rPr lang="ru-RU" dirty="0">
                <a:ea typeface="+mj-lt"/>
                <a:cs typeface="+mj-lt"/>
              </a:rPr>
              <a:t>, вона </a:t>
            </a:r>
            <a:r>
              <a:rPr lang="ru-RU" dirty="0" err="1">
                <a:ea typeface="+mj-lt"/>
                <a:cs typeface="+mj-lt"/>
              </a:rPr>
              <a:t>виділяється</a:t>
            </a:r>
            <a:r>
              <a:rPr lang="ru-RU" dirty="0">
                <a:ea typeface="+mj-lt"/>
                <a:cs typeface="+mj-lt"/>
              </a:rPr>
              <a:t> з </a:t>
            </a:r>
            <a:r>
              <a:rPr lang="ru-RU" dirty="0" err="1">
                <a:ea typeface="+mj-lt"/>
                <a:cs typeface="+mj-lt"/>
              </a:rPr>
              <a:t>жовчю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травний</a:t>
            </a:r>
            <a:r>
              <a:rPr lang="ru-RU" dirty="0">
                <a:ea typeface="+mj-lt"/>
                <a:cs typeface="+mj-lt"/>
              </a:rPr>
              <a:t> тракт, </a:t>
            </a:r>
            <a:r>
              <a:rPr lang="ru-RU" dirty="0" err="1">
                <a:ea typeface="+mj-lt"/>
                <a:cs typeface="+mj-lt"/>
              </a:rPr>
              <a:t>звідки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виділяється</a:t>
            </a:r>
            <a:r>
              <a:rPr lang="ru-RU" dirty="0">
                <a:ea typeface="+mj-lt"/>
                <a:cs typeface="+mj-lt"/>
              </a:rPr>
              <a:t> з калом і сечею.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Показання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вимірювання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міді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endParaRPr lang="ru-RU" dirty="0" err="1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Даний </a:t>
            </a:r>
            <a:r>
              <a:rPr lang="ru-RU" dirty="0" err="1">
                <a:ea typeface="+mj-lt"/>
                <a:cs typeface="+mj-lt"/>
              </a:rPr>
              <a:t>аналіз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найбільш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показовий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діагностиці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спадкових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порушень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міді</a:t>
            </a:r>
            <a:r>
              <a:rPr lang="ru-RU" dirty="0">
                <a:ea typeface="+mj-lt"/>
                <a:cs typeface="+mj-lt"/>
              </a:rPr>
              <a:t>: </a:t>
            </a:r>
            <a:r>
              <a:rPr lang="ru-RU" dirty="0" err="1">
                <a:ea typeface="+mj-lt"/>
                <a:cs typeface="+mj-lt"/>
              </a:rPr>
              <a:t>хвороби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Вільсона</a:t>
            </a:r>
            <a:r>
              <a:rPr lang="ru-RU" dirty="0">
                <a:ea typeface="+mj-lt"/>
                <a:cs typeface="+mj-lt"/>
              </a:rPr>
              <a:t>-Коновалова та </a:t>
            </a:r>
            <a:r>
              <a:rPr lang="ru-RU" dirty="0" err="1">
                <a:ea typeface="+mj-lt"/>
                <a:cs typeface="+mj-lt"/>
              </a:rPr>
              <a:t>хвороби</a:t>
            </a:r>
            <a:r>
              <a:rPr lang="ru-RU" dirty="0">
                <a:ea typeface="+mj-lt"/>
                <a:cs typeface="+mj-lt"/>
              </a:rPr>
              <a:t> Менкеса ( «синдром кучерявого </a:t>
            </a:r>
            <a:r>
              <a:rPr lang="ru-RU" dirty="0" err="1">
                <a:ea typeface="+mj-lt"/>
                <a:cs typeface="+mj-lt"/>
              </a:rPr>
              <a:t>волосся</a:t>
            </a:r>
            <a:r>
              <a:rPr lang="ru-RU" dirty="0">
                <a:ea typeface="+mj-lt"/>
                <a:cs typeface="+mj-lt"/>
              </a:rPr>
              <a:t>»). </a:t>
            </a:r>
            <a:r>
              <a:rPr lang="ru-RU" dirty="0" err="1">
                <a:ea typeface="+mj-lt"/>
                <a:cs typeface="+mj-lt"/>
              </a:rPr>
              <a:t>Крім</a:t>
            </a:r>
            <a:r>
              <a:rPr lang="ru-RU" dirty="0">
                <a:ea typeface="+mj-lt"/>
                <a:cs typeface="+mj-lt"/>
              </a:rPr>
              <a:t> того, </a:t>
            </a:r>
            <a:r>
              <a:rPr lang="ru-RU" dirty="0" err="1">
                <a:ea typeface="+mj-lt"/>
                <a:cs typeface="+mj-lt"/>
              </a:rPr>
              <a:t>обстеження</a:t>
            </a:r>
            <a:r>
              <a:rPr lang="ru-RU" dirty="0">
                <a:ea typeface="+mj-lt"/>
                <a:cs typeface="+mj-lt"/>
              </a:rPr>
              <a:t> часто </a:t>
            </a:r>
            <a:r>
              <a:rPr lang="ru-RU" dirty="0" err="1">
                <a:ea typeface="+mj-lt"/>
                <a:cs typeface="+mj-lt"/>
              </a:rPr>
              <a:t>призначається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гастроентерологами</a:t>
            </a:r>
            <a:r>
              <a:rPr lang="ru-RU" dirty="0">
                <a:ea typeface="+mj-lt"/>
                <a:cs typeface="+mj-lt"/>
              </a:rPr>
              <a:t>, гематологами, ревматологами і </a:t>
            </a:r>
            <a:r>
              <a:rPr lang="ru-RU" dirty="0" err="1">
                <a:ea typeface="+mj-lt"/>
                <a:cs typeface="+mj-lt"/>
              </a:rPr>
              <a:t>ендокринологами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0132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ru-RU" dirty="0">
                <a:ea typeface="+mj-lt"/>
                <a:cs typeface="+mj-lt"/>
              </a:rPr>
              <a:t>Показом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гематології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виступати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лейкемія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лейкоз;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анемії</a:t>
            </a:r>
            <a:r>
              <a:rPr lang="ru-RU" dirty="0">
                <a:ea typeface="+mj-lt"/>
                <a:cs typeface="+mj-lt"/>
              </a:rPr>
              <a:t> (</a:t>
            </a:r>
            <a:r>
              <a:rPr lang="ru-RU" dirty="0" err="1">
                <a:ea typeface="+mj-lt"/>
                <a:cs typeface="+mj-lt"/>
              </a:rPr>
              <a:t>залізодефіцитна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перніціозна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апластична</a:t>
            </a:r>
            <a:r>
              <a:rPr lang="ru-RU" dirty="0">
                <a:ea typeface="+mj-lt"/>
                <a:cs typeface="+mj-lt"/>
              </a:rPr>
              <a:t>);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таласемія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хвороба </a:t>
            </a:r>
            <a:r>
              <a:rPr lang="ru-RU" dirty="0" err="1">
                <a:ea typeface="+mj-lt"/>
                <a:cs typeface="+mj-lt"/>
              </a:rPr>
              <a:t>Ходжкіна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Покази</a:t>
            </a:r>
            <a:r>
              <a:rPr lang="ru-RU" dirty="0">
                <a:ea typeface="+mj-lt"/>
                <a:cs typeface="+mj-lt"/>
              </a:rPr>
              <a:t> до </a:t>
            </a:r>
            <a:r>
              <a:rPr lang="ru-RU" dirty="0" err="1">
                <a:ea typeface="+mj-lt"/>
                <a:cs typeface="+mj-lt"/>
              </a:rPr>
              <a:t>призначення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гастроентерології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біліарний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цироз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гепатит;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холестаз;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механічна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жовтяниця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гемохроматоз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целіакія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Показами в </a:t>
            </a:r>
            <a:r>
              <a:rPr lang="ru-RU" dirty="0" err="1">
                <a:ea typeface="+mj-lt"/>
                <a:cs typeface="+mj-lt"/>
              </a:rPr>
              <a:t>ендокринології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можуть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служити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гіпертиреоз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гіпотиреоз</a:t>
            </a:r>
            <a:r>
              <a:rPr lang="ru-RU" dirty="0">
                <a:ea typeface="+mj-lt"/>
                <a:cs typeface="+mj-lt"/>
              </a:rPr>
              <a:t>.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Показом для ревматолога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бути:</a:t>
            </a:r>
            <a:endParaRPr lang="ru-RU" dirty="0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системний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червоний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вовчак</a:t>
            </a:r>
            <a:r>
              <a:rPr lang="ru-RU" dirty="0">
                <a:ea typeface="+mj-lt"/>
                <a:cs typeface="+mj-lt"/>
              </a:rPr>
              <a:t>;</a:t>
            </a:r>
            <a:endParaRPr lang="ru-RU"/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• </a:t>
            </a:r>
            <a:r>
              <a:rPr lang="ru-RU" dirty="0" err="1">
                <a:ea typeface="+mj-lt"/>
                <a:cs typeface="+mj-lt"/>
              </a:rPr>
              <a:t>ревматоїдний</a:t>
            </a:r>
            <a:r>
              <a:rPr lang="ru-RU" dirty="0">
                <a:ea typeface="+mj-lt"/>
                <a:cs typeface="+mj-lt"/>
              </a:rPr>
              <a:t> артрит.</a:t>
            </a:r>
            <a:endParaRPr lang="ru-RU"/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5547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Показом в </a:t>
            </a:r>
            <a:r>
              <a:rPr lang="ru-RU" dirty="0" err="1">
                <a:ea typeface="+mj-lt"/>
                <a:cs typeface="+mj-lt"/>
              </a:rPr>
              <a:t>онкології</a:t>
            </a:r>
            <a:r>
              <a:rPr lang="ru-RU" dirty="0">
                <a:ea typeface="+mj-lt"/>
                <a:cs typeface="+mj-lt"/>
              </a:rPr>
              <a:t> є </a:t>
            </a:r>
            <a:r>
              <a:rPr lang="ru-RU" dirty="0" err="1">
                <a:ea typeface="+mj-lt"/>
                <a:cs typeface="+mj-lt"/>
              </a:rPr>
              <a:t>злоякісні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пухлини</a:t>
            </a:r>
            <a:r>
              <a:rPr lang="ru-RU" dirty="0">
                <a:ea typeface="+mj-lt"/>
                <a:cs typeface="+mj-lt"/>
              </a:rPr>
              <a:t> травного тракту, </a:t>
            </a:r>
            <a:r>
              <a:rPr lang="ru-RU" dirty="0" err="1">
                <a:ea typeface="+mj-lt"/>
                <a:cs typeface="+mj-lt"/>
              </a:rPr>
              <a:t>легенів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кісток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молочних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залоз</a:t>
            </a:r>
            <a:r>
              <a:rPr lang="ru-RU" dirty="0">
                <a:ea typeface="+mj-lt"/>
                <a:cs typeface="+mj-lt"/>
              </a:rPr>
              <a:t> та </a:t>
            </a:r>
            <a:r>
              <a:rPr lang="ru-RU" dirty="0" err="1">
                <a:ea typeface="+mj-lt"/>
                <a:cs typeface="+mj-lt"/>
              </a:rPr>
              <a:t>ін</a:t>
            </a:r>
            <a:r>
              <a:rPr lang="ru-RU" dirty="0">
                <a:ea typeface="+mj-lt"/>
                <a:cs typeface="+mj-lt"/>
              </a:rPr>
              <a:t>. В </a:t>
            </a:r>
            <a:r>
              <a:rPr lang="ru-RU" dirty="0" err="1">
                <a:ea typeface="+mj-lt"/>
                <a:cs typeface="+mj-lt"/>
              </a:rPr>
              <a:t>кардіології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показник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міді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може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вказувати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інфаркт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міокарда</a:t>
            </a:r>
            <a:r>
              <a:rPr lang="ru-RU" dirty="0">
                <a:ea typeface="+mj-lt"/>
                <a:cs typeface="+mj-lt"/>
              </a:rPr>
              <a:t>, а в </a:t>
            </a:r>
            <a:r>
              <a:rPr lang="ru-RU" dirty="0" err="1">
                <a:ea typeface="+mj-lt"/>
                <a:cs typeface="+mj-lt"/>
              </a:rPr>
              <a:t>неврології</a:t>
            </a:r>
            <a:r>
              <a:rPr lang="ru-RU" dirty="0">
                <a:ea typeface="+mj-lt"/>
                <a:cs typeface="+mj-lt"/>
              </a:rPr>
              <a:t> - на </a:t>
            </a:r>
            <a:r>
              <a:rPr lang="ru-RU" dirty="0" err="1">
                <a:ea typeface="+mj-lt"/>
                <a:cs typeface="+mj-lt"/>
              </a:rPr>
              <a:t>інсульт</a:t>
            </a:r>
            <a:r>
              <a:rPr lang="ru-RU" dirty="0">
                <a:ea typeface="+mj-lt"/>
                <a:cs typeface="+mj-lt"/>
              </a:rPr>
              <a:t>. У </a:t>
            </a:r>
            <a:r>
              <a:rPr lang="ru-RU" dirty="0" err="1">
                <a:ea typeface="+mj-lt"/>
                <a:cs typeface="+mj-lt"/>
              </a:rPr>
              <a:t>нефрології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відхилення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міді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вказує</a:t>
            </a:r>
            <a:r>
              <a:rPr lang="ru-RU" dirty="0">
                <a:ea typeface="+mj-lt"/>
                <a:cs typeface="+mj-lt"/>
              </a:rPr>
              <a:t> на </a:t>
            </a:r>
            <a:r>
              <a:rPr lang="ru-RU" dirty="0" err="1">
                <a:ea typeface="+mj-lt"/>
                <a:cs typeface="+mj-lt"/>
              </a:rPr>
              <a:t>нефротичний</a:t>
            </a:r>
            <a:r>
              <a:rPr lang="ru-RU" dirty="0">
                <a:ea typeface="+mj-lt"/>
                <a:cs typeface="+mj-lt"/>
              </a:rPr>
              <a:t> синдром.</a:t>
            </a:r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Аналіз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міді</a:t>
            </a:r>
            <a:r>
              <a:rPr lang="ru-RU" dirty="0">
                <a:ea typeface="+mj-lt"/>
                <a:cs typeface="+mj-lt"/>
              </a:rPr>
              <a:t> в крові зазвичай проводиться в комплексі з іншими біохімічними показниками, перш за все - з церулоплазміном.</a:t>
            </a:r>
            <a:endParaRPr lang="ru-RU">
              <a:ea typeface="+mj-lt"/>
              <a:cs typeface="+mj-lt"/>
            </a:endParaRPr>
          </a:p>
          <a:p>
            <a:pPr>
              <a:buClr>
                <a:srgbClr val="EF53A5"/>
              </a:buClr>
            </a:pPr>
            <a:r>
              <a:rPr lang="ru-RU" dirty="0">
                <a:ea typeface="+mj-lt"/>
                <a:cs typeface="+mj-lt"/>
              </a:rPr>
              <a:t>Норма </a:t>
            </a:r>
            <a:r>
              <a:rPr lang="ru-RU" dirty="0" err="1">
                <a:ea typeface="+mj-lt"/>
                <a:cs typeface="+mj-lt"/>
              </a:rPr>
              <a:t>міді</a:t>
            </a:r>
            <a:r>
              <a:rPr lang="ru-RU" dirty="0">
                <a:ea typeface="+mj-lt"/>
                <a:cs typeface="+mj-lt"/>
              </a:rPr>
              <a:t> в крові</a:t>
            </a:r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Показники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міді</a:t>
            </a:r>
            <a:r>
              <a:rPr lang="ru-RU" dirty="0">
                <a:ea typeface="+mj-lt"/>
                <a:cs typeface="+mj-lt"/>
              </a:rPr>
              <a:t> в крові, що вважаються нормальними, відрізняються в залежності від статі. Так референтними значеннями для чоловіків є 11-22 ммоль/л, тоді як для жінок допустимий більш високий показник - 12,9-24,4 ммоль/л.</a:t>
            </a:r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Зростання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падіння</a:t>
            </a:r>
            <a:r>
              <a:rPr lang="ru-RU" dirty="0">
                <a:ea typeface="+mj-lt"/>
                <a:cs typeface="+mj-lt"/>
              </a:rPr>
              <a:t> рівня міді в крові: причини</a:t>
            </a:r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Рівень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міді</a:t>
            </a:r>
            <a:r>
              <a:rPr lang="ru-RU" dirty="0">
                <a:ea typeface="+mj-lt"/>
                <a:cs typeface="+mj-lt"/>
              </a:rPr>
              <a:t> в крові знижується при хворобах Менкеса і Вільсона-Коновалова, порушеннях всмоктування поживних речовин з кишечника, захворюваннях нирок і печінки, голодуванні, дефіциті білків.</a:t>
            </a:r>
          </a:p>
          <a:p>
            <a:pPr>
              <a:buClr>
                <a:srgbClr val="EF53A5"/>
              </a:buClr>
            </a:pPr>
            <a:r>
              <a:rPr lang="ru-RU" dirty="0" err="1">
                <a:ea typeface="+mj-lt"/>
                <a:cs typeface="+mj-lt"/>
              </a:rPr>
              <a:t>Патологічний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зростання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рівня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міді</a:t>
            </a:r>
            <a:r>
              <a:rPr lang="ru-RU" dirty="0">
                <a:ea typeface="+mj-lt"/>
                <a:cs typeface="+mj-lt"/>
              </a:rPr>
              <a:t> в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можливий</a:t>
            </a:r>
            <a:r>
              <a:rPr lang="ru-RU" dirty="0">
                <a:ea typeface="+mj-lt"/>
                <a:cs typeface="+mj-lt"/>
              </a:rPr>
              <a:t> при </a:t>
            </a:r>
            <a:r>
              <a:rPr lang="ru-RU" dirty="0" err="1">
                <a:ea typeface="+mj-lt"/>
                <a:cs typeface="+mj-lt"/>
              </a:rPr>
              <a:t>біліарному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цирозі</a:t>
            </a:r>
            <a:r>
              <a:rPr lang="ru-RU" dirty="0">
                <a:ea typeface="+mj-lt"/>
                <a:cs typeface="+mj-lt"/>
              </a:rPr>
              <a:t>, хворобах </a:t>
            </a:r>
            <a:r>
              <a:rPr lang="ru-RU" dirty="0" err="1">
                <a:ea typeface="+mj-lt"/>
                <a:cs typeface="+mj-lt"/>
              </a:rPr>
              <a:t>крові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хронічних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запальних</a:t>
            </a:r>
            <a:r>
              <a:rPr lang="ru-RU" dirty="0">
                <a:ea typeface="+mj-lt"/>
                <a:cs typeface="+mj-lt"/>
              </a:rPr>
              <a:t> хворобах, і </a:t>
            </a:r>
            <a:r>
              <a:rPr lang="ru-RU" dirty="0" err="1">
                <a:ea typeface="+mj-lt"/>
                <a:cs typeface="+mj-lt"/>
              </a:rPr>
              <a:t>інфекційних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ураженнях</a:t>
            </a:r>
            <a:r>
              <a:rPr lang="ru-RU" dirty="0">
                <a:ea typeface="+mj-lt"/>
                <a:cs typeface="+mj-lt"/>
              </a:rPr>
              <a:t>. </a:t>
            </a:r>
            <a:r>
              <a:rPr lang="ru-RU" dirty="0" err="1">
                <a:ea typeface="+mj-lt"/>
                <a:cs typeface="+mj-lt"/>
              </a:rPr>
              <a:t>Інфаркти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інсульти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хвороби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щитоподібної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залози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травми</a:t>
            </a:r>
            <a:r>
              <a:rPr lang="ru-RU" dirty="0">
                <a:ea typeface="+mj-lt"/>
                <a:cs typeface="+mj-lt"/>
              </a:rPr>
              <a:t> і </a:t>
            </a:r>
            <a:r>
              <a:rPr lang="ru-RU" dirty="0" err="1">
                <a:ea typeface="+mj-lt"/>
                <a:cs typeface="+mj-lt"/>
              </a:rPr>
              <a:t>пухлини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також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провокують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зростання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показника</a:t>
            </a:r>
            <a:r>
              <a:rPr lang="ru-RU" dirty="0">
                <a:ea typeface="+mj-lt"/>
                <a:cs typeface="+mj-lt"/>
              </a:rPr>
              <a:t>.</a:t>
            </a:r>
          </a:p>
          <a:p>
            <a:pPr>
              <a:buClr>
                <a:srgbClr val="EF53A5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18270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 smtClean="0"/>
              <a:t>Підготовка</a:t>
            </a:r>
            <a:r>
              <a:rPr lang="ru-RU" dirty="0" smtClean="0"/>
              <a:t> до </a:t>
            </a:r>
            <a:r>
              <a:rPr lang="ru-RU" dirty="0" err="1" smtClean="0"/>
              <a:t>обстеження</a:t>
            </a:r>
            <a:endParaRPr lang="ru-RU" dirty="0" smtClean="0"/>
          </a:p>
          <a:p>
            <a:r>
              <a:rPr lang="ru-RU" dirty="0" err="1" smtClean="0"/>
              <a:t>Точність</a:t>
            </a:r>
            <a:r>
              <a:rPr lang="ru-RU" dirty="0" smtClean="0"/>
              <a:t> результат </a:t>
            </a:r>
            <a:r>
              <a:rPr lang="ru-RU" dirty="0" err="1" smtClean="0"/>
              <a:t>залежить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дотримання</a:t>
            </a:r>
            <a:r>
              <a:rPr lang="ru-RU" dirty="0" smtClean="0"/>
              <a:t> </a:t>
            </a:r>
            <a:r>
              <a:rPr lang="ru-RU" dirty="0" err="1" smtClean="0"/>
              <a:t>кількох</a:t>
            </a:r>
            <a:r>
              <a:rPr lang="ru-RU" dirty="0" smtClean="0"/>
              <a:t> </a:t>
            </a:r>
            <a:r>
              <a:rPr lang="ru-RU" dirty="0" err="1" smtClean="0"/>
              <a:t>вимог</a:t>
            </a:r>
            <a:r>
              <a:rPr lang="ru-RU" dirty="0" smtClean="0"/>
              <a:t>:</a:t>
            </a:r>
          </a:p>
          <a:p>
            <a:r>
              <a:rPr lang="ru-RU" dirty="0" smtClean="0"/>
              <a:t> • </a:t>
            </a:r>
            <a:r>
              <a:rPr lang="ru-RU" dirty="0" err="1" smtClean="0"/>
              <a:t>здавати</a:t>
            </a:r>
            <a:r>
              <a:rPr lang="ru-RU" dirty="0" smtClean="0"/>
              <a:t> кров </a:t>
            </a:r>
            <a:r>
              <a:rPr lang="ru-RU" dirty="0" err="1" smtClean="0"/>
              <a:t>натщесерце</a:t>
            </a:r>
            <a:r>
              <a:rPr lang="ru-RU" dirty="0" smtClean="0"/>
              <a:t>;</a:t>
            </a:r>
          </a:p>
          <a:p>
            <a:r>
              <a:rPr lang="ru-RU" dirty="0" smtClean="0"/>
              <a:t> • за </a:t>
            </a:r>
            <a:r>
              <a:rPr lang="ru-RU" dirty="0" err="1" smtClean="0"/>
              <a:t>півгодини</a:t>
            </a:r>
            <a:r>
              <a:rPr lang="ru-RU" dirty="0" smtClean="0"/>
              <a:t> до </a:t>
            </a:r>
            <a:r>
              <a:rPr lang="ru-RU" dirty="0" err="1" smtClean="0"/>
              <a:t>обстеження</a:t>
            </a:r>
            <a:r>
              <a:rPr lang="ru-RU" dirty="0" smtClean="0"/>
              <a:t> не </a:t>
            </a:r>
            <a:r>
              <a:rPr lang="ru-RU" dirty="0" err="1" smtClean="0"/>
              <a:t>курити</a:t>
            </a:r>
            <a:r>
              <a:rPr lang="ru-RU" dirty="0" smtClean="0"/>
              <a:t>, </a:t>
            </a:r>
            <a:r>
              <a:rPr lang="ru-RU" dirty="0" err="1" smtClean="0"/>
              <a:t>уникати</a:t>
            </a:r>
            <a:r>
              <a:rPr lang="ru-RU" dirty="0" smtClean="0"/>
              <a:t> </a:t>
            </a:r>
            <a:r>
              <a:rPr lang="ru-RU" dirty="0" err="1" smtClean="0"/>
              <a:t>навантажень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стресів</a:t>
            </a:r>
            <a:r>
              <a:rPr lang="ru-RU" dirty="0" smtClean="0"/>
              <a:t>;</a:t>
            </a:r>
          </a:p>
          <a:p>
            <a:r>
              <a:rPr lang="ru-RU" dirty="0" smtClean="0"/>
              <a:t> • </a:t>
            </a:r>
            <a:r>
              <a:rPr lang="ru-RU" dirty="0" err="1" smtClean="0"/>
              <a:t>здавати</a:t>
            </a:r>
            <a:r>
              <a:rPr lang="ru-RU" dirty="0" smtClean="0"/>
              <a:t> </a:t>
            </a:r>
            <a:r>
              <a:rPr lang="ru-RU" dirty="0" err="1" smtClean="0"/>
              <a:t>аналіз</a:t>
            </a:r>
            <a:r>
              <a:rPr lang="ru-RU" dirty="0" smtClean="0"/>
              <a:t> в </a:t>
            </a:r>
            <a:r>
              <a:rPr lang="ru-RU" dirty="0" err="1" smtClean="0"/>
              <a:t>ранковий</a:t>
            </a:r>
            <a:r>
              <a:rPr lang="ru-RU" dirty="0" smtClean="0"/>
              <a:t> час.</a:t>
            </a:r>
          </a:p>
          <a:p>
            <a:r>
              <a:rPr lang="ru-RU" dirty="0" smtClean="0"/>
              <a:t>• </a:t>
            </a:r>
            <a:r>
              <a:rPr lang="ru-RU" dirty="0" err="1" smtClean="0"/>
              <a:t>важливо</a:t>
            </a:r>
            <a:r>
              <a:rPr lang="ru-RU" dirty="0" smtClean="0"/>
              <a:t> не </a:t>
            </a:r>
            <a:r>
              <a:rPr lang="ru-RU" dirty="0" err="1" smtClean="0"/>
              <a:t>стискати</a:t>
            </a:r>
            <a:r>
              <a:rPr lang="ru-RU" dirty="0" smtClean="0"/>
              <a:t> кулак </a:t>
            </a:r>
            <a:r>
              <a:rPr lang="ru-RU" dirty="0" err="1" smtClean="0"/>
              <a:t>безпосередньо</a:t>
            </a:r>
            <a:r>
              <a:rPr lang="ru-RU" dirty="0" smtClean="0"/>
              <a:t> перед </a:t>
            </a:r>
            <a:r>
              <a:rPr lang="ru-RU" dirty="0" err="1" smtClean="0"/>
              <a:t>тим</a:t>
            </a:r>
            <a:r>
              <a:rPr lang="ru-RU" dirty="0" smtClean="0"/>
              <a:t>, як буде </a:t>
            </a:r>
            <a:r>
              <a:rPr lang="ru-RU" dirty="0" err="1" smtClean="0"/>
              <a:t>розпочато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 забору </a:t>
            </a:r>
            <a:r>
              <a:rPr lang="ru-RU" dirty="0" err="1" smtClean="0"/>
              <a:t>крові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• при </a:t>
            </a:r>
            <a:r>
              <a:rPr lang="ru-RU" dirty="0" err="1" smtClean="0"/>
              <a:t>прийомі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r>
              <a:rPr lang="ru-RU" dirty="0" smtClean="0"/>
              <a:t>, </a:t>
            </a:r>
            <a:r>
              <a:rPr lang="ru-RU" dirty="0" err="1" smtClean="0"/>
              <a:t>здатних</a:t>
            </a:r>
            <a:r>
              <a:rPr lang="ru-RU" dirty="0" smtClean="0"/>
              <a:t> </a:t>
            </a:r>
            <a:r>
              <a:rPr lang="ru-RU" dirty="0" err="1" smtClean="0"/>
              <a:t>вплинути</a:t>
            </a:r>
            <a:r>
              <a:rPr lang="ru-RU" dirty="0" smtClean="0"/>
              <a:t> на </a:t>
            </a:r>
            <a:r>
              <a:rPr lang="ru-RU" dirty="0" err="1" smtClean="0"/>
              <a:t>показник</a:t>
            </a:r>
            <a:r>
              <a:rPr lang="ru-RU" dirty="0" smtClean="0"/>
              <a:t> - </a:t>
            </a:r>
            <a:r>
              <a:rPr lang="ru-RU" dirty="0" err="1" smtClean="0"/>
              <a:t>повідомити</a:t>
            </a:r>
            <a:r>
              <a:rPr lang="ru-RU" dirty="0" smtClean="0"/>
              <a:t> </a:t>
            </a:r>
            <a:r>
              <a:rPr lang="ru-RU" dirty="0" err="1" smtClean="0"/>
              <a:t>призначає</a:t>
            </a:r>
            <a:r>
              <a:rPr lang="ru-RU" dirty="0" smtClean="0"/>
              <a:t> </a:t>
            </a:r>
            <a:r>
              <a:rPr lang="ru-RU" dirty="0" err="1" smtClean="0"/>
              <a:t>аналіз</a:t>
            </a:r>
            <a:r>
              <a:rPr lang="ru-RU" dirty="0" smtClean="0"/>
              <a:t> </a:t>
            </a:r>
            <a:r>
              <a:rPr lang="ru-RU" dirty="0" err="1" smtClean="0"/>
              <a:t>лікаря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• </a:t>
            </a:r>
            <a:r>
              <a:rPr lang="ru-RU" dirty="0" err="1" smtClean="0"/>
              <a:t>напередодні</a:t>
            </a:r>
            <a:r>
              <a:rPr lang="ru-RU" dirty="0" smtClean="0"/>
              <a:t> </a:t>
            </a:r>
            <a:r>
              <a:rPr lang="ru-RU" dirty="0" err="1" smtClean="0"/>
              <a:t>бажано</a:t>
            </a:r>
            <a:r>
              <a:rPr lang="ru-RU" dirty="0" smtClean="0"/>
              <a:t> не </a:t>
            </a:r>
            <a:r>
              <a:rPr lang="ru-RU" dirty="0" err="1" smtClean="0"/>
              <a:t>навантажувати</a:t>
            </a:r>
            <a:r>
              <a:rPr lang="ru-RU" dirty="0" smtClean="0"/>
              <a:t> </a:t>
            </a:r>
            <a:r>
              <a:rPr lang="ru-RU" dirty="0" err="1" smtClean="0"/>
              <a:t>травну</a:t>
            </a:r>
            <a:r>
              <a:rPr lang="ru-RU" dirty="0" smtClean="0"/>
              <a:t> систему жирною </a:t>
            </a:r>
            <a:r>
              <a:rPr lang="ru-RU" dirty="0" err="1" smtClean="0"/>
              <a:t>їжею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алкоголем.</a:t>
            </a:r>
          </a:p>
        </p:txBody>
      </p:sp>
    </p:spTree>
    <p:extLst>
      <p:ext uri="{BB962C8B-B14F-4D97-AF65-F5344CB8AC3E}">
        <p14:creationId xmlns:p14="http://schemas.microsoft.com/office/powerpoint/2010/main" val="3591182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E54256-F4DE-827E-2CF3-F8C08E9F6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8" y="158804"/>
            <a:ext cx="11765940" cy="64379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Clr>
                <a:srgbClr val="EF53A5"/>
              </a:buClr>
              <a:buNone/>
            </a:pPr>
            <a:endParaRPr lang="ru-RU" sz="5000" dirty="0"/>
          </a:p>
          <a:p>
            <a:pPr marL="0" indent="0" algn="ctr">
              <a:buNone/>
            </a:pPr>
            <a:endParaRPr lang="ru-RU" sz="5000" dirty="0"/>
          </a:p>
          <a:p>
            <a:pPr marL="0" indent="0" algn="ctr">
              <a:buNone/>
            </a:pPr>
            <a:endParaRPr lang="ru-RU" sz="5000" dirty="0"/>
          </a:p>
          <a:p>
            <a:pPr marL="0" indent="0" algn="ctr">
              <a:buNone/>
            </a:pPr>
            <a:r>
              <a:rPr lang="ru-RU" sz="5000" dirty="0" smtClean="0"/>
              <a:t>ДЯКУЮ ЗА УВАГУ!</a:t>
            </a:r>
          </a:p>
          <a:p>
            <a:pPr marL="0" indent="0" algn="ctr">
              <a:buNone/>
            </a:pP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5410223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A207AED3-9ABC-4A18-9978-A59B65688B1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fd8737c-7a2e-4f93-84c6-a04237ae57c7">
      <Terms xmlns="http://schemas.microsoft.com/office/infopath/2007/PartnerControls"/>
    </lcf76f155ced4ddcb4097134ff3c332f>
    <TaxCatchAll xmlns="ed431ecf-7a93-4c73-ab5d-19a5e8bc8e6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87217A07BDE9C49B14398CE78738845" ma:contentTypeVersion="10" ma:contentTypeDescription="Создание документа." ma:contentTypeScope="" ma:versionID="b65e0b135a35d7e10a9aaf5f720b9260">
  <xsd:schema xmlns:xsd="http://www.w3.org/2001/XMLSchema" xmlns:xs="http://www.w3.org/2001/XMLSchema" xmlns:p="http://schemas.microsoft.com/office/2006/metadata/properties" xmlns:ns2="4fd8737c-7a2e-4f93-84c6-a04237ae57c7" xmlns:ns3="ed431ecf-7a93-4c73-ab5d-19a5e8bc8e60" targetNamespace="http://schemas.microsoft.com/office/2006/metadata/properties" ma:root="true" ma:fieldsID="fbfeaf9f8e2f6cbd6469a85b91c7bf96" ns2:_="" ns3:_="">
    <xsd:import namespace="4fd8737c-7a2e-4f93-84c6-a04237ae57c7"/>
    <xsd:import namespace="ed431ecf-7a93-4c73-ab5d-19a5e8bc8e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8737c-7a2e-4f93-84c6-a04237ae57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31ecf-7a93-4c73-ab5d-19a5e8bc8e6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2ac5a0a-03a1-4cf4-841b-021e81312ec2}" ma:internalName="TaxCatchAll" ma:showField="CatchAllData" ma:web="ed431ecf-7a93-4c73-ab5d-19a5e8bc8e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205270-34C7-48E6-B9D4-C976991916F0}">
  <ds:schemaRefs>
    <ds:schemaRef ds:uri="http://schemas.microsoft.com/office/2006/metadata/properties"/>
    <ds:schemaRef ds:uri="http://schemas.microsoft.com/office/infopath/2007/PartnerControls"/>
    <ds:schemaRef ds:uri="4fd8737c-7a2e-4f93-84c6-a04237ae57c7"/>
    <ds:schemaRef ds:uri="ed431ecf-7a93-4c73-ab5d-19a5e8bc8e60"/>
  </ds:schemaRefs>
</ds:datastoreItem>
</file>

<file path=customXml/itemProps2.xml><?xml version="1.0" encoding="utf-8"?>
<ds:datastoreItem xmlns:ds="http://schemas.openxmlformats.org/officeDocument/2006/customXml" ds:itemID="{F8EFFAB7-0F1C-4C5B-9560-F6313C4028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B36047-FA9F-4569-98F5-F3FF8823B6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d8737c-7a2e-4f93-84c6-a04237ae57c7"/>
    <ds:schemaRef ds:uri="ed431ecf-7a93-4c73-ab5d-19a5e8bc8e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3086</Words>
  <Application>Microsoft Office PowerPoint</Application>
  <PresentationFormat>Произвольный</PresentationFormat>
  <Paragraphs>257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Ion</vt:lpstr>
      <vt:lpstr>Лабораторні методи та діагностичне визначення калію, натрію, магнію та ін.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Lenovo</cp:lastModifiedBy>
  <cp:revision>75</cp:revision>
  <dcterms:created xsi:type="dcterms:W3CDTF">2022-09-12T18:22:17Z</dcterms:created>
  <dcterms:modified xsi:type="dcterms:W3CDTF">2024-02-15T21:27:13Z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0x010100187217A07BDE9C49B14398CE78738845</vt:lpwstr>
  </property>
</Properties>
</file>