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10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143000"/>
            <a:ext cx="8229600" cy="15240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776415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508000"/>
            <a:ext cx="7086600" cy="15240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089822"/>
            <a:ext cx="7086600" cy="1258093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5347230"/>
            <a:ext cx="762000" cy="304271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7542"/>
            <a:ext cx="8229600" cy="9525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625739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279261"/>
            <a:ext cx="4041775" cy="625739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968500"/>
            <a:ext cx="4040188" cy="3136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968500"/>
            <a:ext cx="4041775" cy="3136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1" y="1270000"/>
            <a:ext cx="3008313" cy="3835136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508000"/>
            <a:ext cx="5486400" cy="435240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526646"/>
            <a:ext cx="5486400" cy="33020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972323"/>
            <a:ext cx="5486400" cy="441960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9243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5347230"/>
            <a:ext cx="2133600" cy="30427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5347230"/>
            <a:ext cx="2895600" cy="304271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5347230"/>
            <a:ext cx="762000" cy="304271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5486" y="1921396"/>
            <a:ext cx="64807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Лабораторна оцінка гормональної активності жіночих статевих залоз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3586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820" y="121196"/>
            <a:ext cx="88646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u="sng" dirty="0" err="1"/>
              <a:t>Андростендіола</a:t>
            </a:r>
            <a:r>
              <a:rPr lang="ru-RU" sz="1400" b="1" i="1" u="sng" dirty="0"/>
              <a:t> </a:t>
            </a:r>
            <a:r>
              <a:rPr lang="ru-RU" sz="1400" b="1" i="1" u="sng" dirty="0" err="1"/>
              <a:t>глюкуронід</a:t>
            </a:r>
            <a:r>
              <a:rPr lang="ru-RU" sz="1400" b="1" i="1" u="sng" dirty="0"/>
              <a:t> (3-альфа-Діол)</a:t>
            </a:r>
          </a:p>
          <a:p>
            <a:endParaRPr lang="ru-RU" sz="1400" dirty="0" smtClean="0"/>
          </a:p>
          <a:p>
            <a:r>
              <a:rPr lang="ru-RU" sz="1400" dirty="0" err="1" smtClean="0"/>
              <a:t>Андростендіола</a:t>
            </a:r>
            <a:r>
              <a:rPr lang="ru-RU" sz="1400" dirty="0" smtClean="0"/>
              <a:t> </a:t>
            </a:r>
            <a:r>
              <a:rPr lang="ru-RU" sz="1400" dirty="0" err="1"/>
              <a:t>глюкуронід</a:t>
            </a:r>
            <a:r>
              <a:rPr lang="ru-RU" sz="1400" dirty="0"/>
              <a:t> (3-альфа-діол </a:t>
            </a:r>
            <a:r>
              <a:rPr lang="ru-RU" sz="1400" dirty="0" err="1"/>
              <a:t>глюкуронід</a:t>
            </a:r>
            <a:r>
              <a:rPr lang="ru-RU" sz="1400" dirty="0"/>
              <a:t>) є </a:t>
            </a:r>
            <a:r>
              <a:rPr lang="ru-RU" sz="1400" dirty="0" err="1"/>
              <a:t>кон'югованою</a:t>
            </a:r>
            <a:r>
              <a:rPr lang="ru-RU" sz="1400" dirty="0"/>
              <a:t> формою 3-альфа </a:t>
            </a:r>
            <a:r>
              <a:rPr lang="ru-RU" sz="1400" dirty="0" err="1"/>
              <a:t>андростендіона</a:t>
            </a:r>
            <a:r>
              <a:rPr lang="ru-RU" sz="1400" dirty="0"/>
              <a:t> - основного </a:t>
            </a:r>
            <a:r>
              <a:rPr lang="ru-RU" sz="1400" dirty="0" err="1"/>
              <a:t>метаболіту</a:t>
            </a:r>
            <a:r>
              <a:rPr lang="ru-RU" sz="1400" dirty="0"/>
              <a:t> </a:t>
            </a:r>
            <a:r>
              <a:rPr lang="ru-RU" sz="1400" dirty="0" err="1"/>
              <a:t>дигідротестостерона</a:t>
            </a:r>
            <a:r>
              <a:rPr lang="ru-RU" sz="1400" dirty="0"/>
              <a:t> (ДГТ) і </a:t>
            </a:r>
            <a:r>
              <a:rPr lang="ru-RU" sz="1400" dirty="0" err="1"/>
              <a:t>відображає</a:t>
            </a:r>
            <a:r>
              <a:rPr lang="ru-RU" sz="1400" dirty="0"/>
              <a:t> </a:t>
            </a:r>
            <a:r>
              <a:rPr lang="ru-RU" sz="1400" dirty="0" err="1"/>
              <a:t>активність</a:t>
            </a:r>
            <a:r>
              <a:rPr lang="ru-RU" sz="1400" dirty="0"/>
              <a:t> </a:t>
            </a:r>
            <a:r>
              <a:rPr lang="ru-RU" sz="1400" dirty="0" err="1"/>
              <a:t>периферичного</a:t>
            </a:r>
            <a:r>
              <a:rPr lang="ru-RU" sz="1400" dirty="0"/>
              <a:t> </a:t>
            </a:r>
            <a:r>
              <a:rPr lang="ru-RU" sz="1400" dirty="0" err="1"/>
              <a:t>перетворення</a:t>
            </a:r>
            <a:r>
              <a:rPr lang="ru-RU" sz="1400" dirty="0"/>
              <a:t> </a:t>
            </a:r>
            <a:r>
              <a:rPr lang="ru-RU" sz="1400" dirty="0" err="1"/>
              <a:t>андрогенів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Він</a:t>
            </a:r>
            <a:r>
              <a:rPr lang="ru-RU" sz="1400" dirty="0"/>
              <a:t> </a:t>
            </a:r>
            <a:r>
              <a:rPr lang="ru-RU" sz="1400" dirty="0" err="1"/>
              <a:t>може</a:t>
            </a:r>
            <a:r>
              <a:rPr lang="ru-RU" sz="1400" dirty="0"/>
              <a:t> </a:t>
            </a:r>
            <a:r>
              <a:rPr lang="ru-RU" sz="1400" dirty="0" err="1"/>
              <a:t>утворюватись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ДГЕА-С, </a:t>
            </a:r>
            <a:r>
              <a:rPr lang="ru-RU" sz="1400" dirty="0" err="1"/>
              <a:t>андростендіона</a:t>
            </a:r>
            <a:r>
              <a:rPr lang="ru-RU" sz="1400" dirty="0"/>
              <a:t> і </a:t>
            </a:r>
            <a:r>
              <a:rPr lang="ru-RU" sz="1400" dirty="0" err="1"/>
              <a:t>глюкуронованих</a:t>
            </a:r>
            <a:r>
              <a:rPr lang="ru-RU" sz="1400" dirty="0"/>
              <a:t> </a:t>
            </a:r>
            <a:r>
              <a:rPr lang="ru-RU" sz="1400" dirty="0" err="1"/>
              <a:t>метаболітів</a:t>
            </a:r>
            <a:r>
              <a:rPr lang="ru-RU" sz="1400" dirty="0"/>
              <a:t> </a:t>
            </a:r>
            <a:r>
              <a:rPr lang="ru-RU" sz="1400" dirty="0" err="1"/>
              <a:t>інших</a:t>
            </a:r>
            <a:r>
              <a:rPr lang="ru-RU" sz="1400" dirty="0"/>
              <a:t> </a:t>
            </a:r>
            <a:r>
              <a:rPr lang="ru-RU" sz="1400" dirty="0" err="1"/>
              <a:t>андрогенів</a:t>
            </a:r>
            <a:r>
              <a:rPr lang="ru-RU" sz="1400" dirty="0"/>
              <a:t> (</a:t>
            </a:r>
            <a:r>
              <a:rPr lang="ru-RU" sz="1400" dirty="0" err="1"/>
              <a:t>андростендіона</a:t>
            </a:r>
            <a:r>
              <a:rPr lang="ru-RU" sz="1400" dirty="0"/>
              <a:t> </a:t>
            </a:r>
            <a:r>
              <a:rPr lang="ru-RU" sz="1400" dirty="0" err="1"/>
              <a:t>глюкуроніда</a:t>
            </a:r>
            <a:r>
              <a:rPr lang="ru-RU" sz="1400" dirty="0"/>
              <a:t>).</a:t>
            </a:r>
          </a:p>
          <a:p>
            <a:r>
              <a:rPr lang="ru-RU" sz="1400" dirty="0" err="1"/>
              <a:t>Процес</a:t>
            </a:r>
            <a:r>
              <a:rPr lang="ru-RU" sz="1400" dirty="0"/>
              <a:t> </a:t>
            </a:r>
            <a:r>
              <a:rPr lang="ru-RU" sz="1400" dirty="0" err="1"/>
              <a:t>глюкуронування</a:t>
            </a:r>
            <a:r>
              <a:rPr lang="ru-RU" sz="1400" dirty="0"/>
              <a:t> </a:t>
            </a:r>
            <a:r>
              <a:rPr lang="ru-RU" sz="1400" dirty="0" err="1"/>
              <a:t>відбувається</a:t>
            </a:r>
            <a:r>
              <a:rPr lang="ru-RU" sz="1400" dirty="0"/>
              <a:t> в </a:t>
            </a:r>
            <a:r>
              <a:rPr lang="ru-RU" sz="1400" dirty="0" err="1"/>
              <a:t>шкірі</a:t>
            </a:r>
            <a:r>
              <a:rPr lang="ru-RU" sz="1400" dirty="0"/>
              <a:t>, </a:t>
            </a:r>
            <a:r>
              <a:rPr lang="ru-RU" sz="1400" dirty="0" err="1"/>
              <a:t>сальних</a:t>
            </a:r>
            <a:r>
              <a:rPr lang="ru-RU" sz="1400" dirty="0"/>
              <a:t> </a:t>
            </a:r>
            <a:r>
              <a:rPr lang="ru-RU" sz="1400" dirty="0" err="1"/>
              <a:t>залозах</a:t>
            </a:r>
            <a:r>
              <a:rPr lang="ru-RU" sz="1400" dirty="0"/>
              <a:t>, </a:t>
            </a:r>
            <a:r>
              <a:rPr lang="ru-RU" sz="1400" dirty="0" err="1"/>
              <a:t>печінці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Кон'югація</a:t>
            </a:r>
            <a:r>
              <a:rPr lang="ru-RU" sz="1400" dirty="0"/>
              <a:t> </a:t>
            </a:r>
            <a:r>
              <a:rPr lang="ru-RU" sz="1400" dirty="0" err="1"/>
              <a:t>продуктів</a:t>
            </a:r>
            <a:r>
              <a:rPr lang="ru-RU" sz="1400" dirty="0"/>
              <a:t> </a:t>
            </a:r>
            <a:r>
              <a:rPr lang="ru-RU" sz="1400" dirty="0" err="1"/>
              <a:t>обміну</a:t>
            </a:r>
            <a:r>
              <a:rPr lang="ru-RU" sz="1400" dirty="0"/>
              <a:t> </a:t>
            </a:r>
            <a:r>
              <a:rPr lang="ru-RU" sz="1400" dirty="0" err="1"/>
              <a:t>андрогенів</a:t>
            </a:r>
            <a:r>
              <a:rPr lang="ru-RU" sz="1400" dirty="0"/>
              <a:t> з </a:t>
            </a:r>
            <a:r>
              <a:rPr lang="ru-RU" sz="1400" dirty="0" err="1"/>
              <a:t>глюкуроновою</a:t>
            </a:r>
            <a:r>
              <a:rPr lang="ru-RU" sz="1400" dirty="0"/>
              <a:t> кислотою </a:t>
            </a:r>
            <a:r>
              <a:rPr lang="ru-RU" sz="1400" dirty="0" err="1"/>
              <a:t>значно</a:t>
            </a:r>
            <a:r>
              <a:rPr lang="ru-RU" sz="1400" dirty="0"/>
              <a:t> </a:t>
            </a:r>
            <a:r>
              <a:rPr lang="ru-RU" sz="1400" dirty="0" err="1"/>
              <a:t>полегшує</a:t>
            </a:r>
            <a:r>
              <a:rPr lang="ru-RU" sz="1400" dirty="0"/>
              <a:t> </a:t>
            </a:r>
            <a:r>
              <a:rPr lang="ru-RU" sz="1400" dirty="0" err="1"/>
              <a:t>інактивацію</a:t>
            </a:r>
            <a:r>
              <a:rPr lang="ru-RU" sz="1400" dirty="0"/>
              <a:t> і </a:t>
            </a:r>
            <a:r>
              <a:rPr lang="ru-RU" sz="1400" dirty="0" err="1"/>
              <a:t>експресію</a:t>
            </a:r>
            <a:r>
              <a:rPr lang="ru-RU" sz="1400" dirty="0"/>
              <a:t> </a:t>
            </a:r>
            <a:r>
              <a:rPr lang="ru-RU" sz="1400" dirty="0" err="1"/>
              <a:t>гормональних</a:t>
            </a:r>
            <a:r>
              <a:rPr lang="ru-RU" sz="1400" dirty="0"/>
              <a:t> </a:t>
            </a:r>
            <a:r>
              <a:rPr lang="ru-RU" sz="1400" dirty="0" err="1"/>
              <a:t>метаболітів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Чутливість</a:t>
            </a:r>
            <a:r>
              <a:rPr lang="ru-RU" sz="1400" dirty="0"/>
              <a:t> </a:t>
            </a:r>
            <a:r>
              <a:rPr lang="ru-RU" sz="1400" dirty="0" err="1"/>
              <a:t>шкіри</a:t>
            </a:r>
            <a:r>
              <a:rPr lang="ru-RU" sz="1400" dirty="0"/>
              <a:t> до </a:t>
            </a:r>
            <a:r>
              <a:rPr lang="ru-RU" sz="1400" dirty="0" err="1"/>
              <a:t>андрогенів</a:t>
            </a:r>
            <a:r>
              <a:rPr lang="ru-RU" sz="1400" dirty="0"/>
              <a:t> </a:t>
            </a:r>
            <a:r>
              <a:rPr lang="ru-RU" sz="1400" dirty="0" err="1"/>
              <a:t>залежить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присутності</a:t>
            </a:r>
            <a:r>
              <a:rPr lang="ru-RU" sz="1400" dirty="0"/>
              <a:t> фермента 5-альфа-редуктази, </a:t>
            </a:r>
            <a:r>
              <a:rPr lang="ru-RU" sz="1400" dirty="0" err="1"/>
              <a:t>який</a:t>
            </a:r>
            <a:r>
              <a:rPr lang="ru-RU" sz="1400" dirty="0"/>
              <a:t> </a:t>
            </a:r>
            <a:r>
              <a:rPr lang="ru-RU" sz="1400" dirty="0" err="1"/>
              <a:t>перетворює</a:t>
            </a:r>
            <a:r>
              <a:rPr lang="ru-RU" sz="1400" dirty="0"/>
              <a:t> тестостерон на ДГТ, </a:t>
            </a:r>
            <a:r>
              <a:rPr lang="ru-RU" sz="1400" dirty="0" err="1"/>
              <a:t>що</a:t>
            </a:r>
            <a:r>
              <a:rPr lang="ru-RU" sz="1400" dirty="0"/>
              <a:t>, в свою </a:t>
            </a:r>
            <a:r>
              <a:rPr lang="ru-RU" sz="1400" dirty="0" err="1"/>
              <a:t>чергу</a:t>
            </a:r>
            <a:r>
              <a:rPr lang="ru-RU" sz="1400" dirty="0"/>
              <a:t>, </a:t>
            </a:r>
            <a:r>
              <a:rPr lang="ru-RU" sz="1400" dirty="0" err="1"/>
              <a:t>зв'язується</a:t>
            </a:r>
            <a:r>
              <a:rPr lang="ru-RU" sz="1400" dirty="0"/>
              <a:t> з </a:t>
            </a:r>
            <a:r>
              <a:rPr lang="ru-RU" sz="1400" dirty="0" err="1"/>
              <a:t>внутрішньоклітинними</a:t>
            </a:r>
            <a:r>
              <a:rPr lang="ru-RU" sz="1400" dirty="0"/>
              <a:t> рецепторами і </a:t>
            </a:r>
            <a:r>
              <a:rPr lang="ru-RU" sz="1400" dirty="0" err="1"/>
              <a:t>стимулює</a:t>
            </a:r>
            <a:r>
              <a:rPr lang="ru-RU" sz="1400" dirty="0"/>
              <a:t> </a:t>
            </a:r>
            <a:r>
              <a:rPr lang="ru-RU" sz="1400" dirty="0" err="1"/>
              <a:t>андрогенну</a:t>
            </a:r>
            <a:r>
              <a:rPr lang="ru-RU" sz="1400" dirty="0"/>
              <a:t> </a:t>
            </a:r>
            <a:r>
              <a:rPr lang="ru-RU" sz="1400" dirty="0" err="1"/>
              <a:t>біоактивність</a:t>
            </a:r>
            <a:r>
              <a:rPr lang="ru-RU" sz="1400" dirty="0"/>
              <a:t> </a:t>
            </a:r>
            <a:r>
              <a:rPr lang="ru-RU" sz="1400" dirty="0" err="1"/>
              <a:t>шкіри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Це</a:t>
            </a:r>
            <a:r>
              <a:rPr lang="ru-RU" sz="1400" dirty="0"/>
              <a:t> </a:t>
            </a:r>
            <a:r>
              <a:rPr lang="ru-RU" sz="1400" dirty="0" err="1"/>
              <a:t>проявляється</a:t>
            </a:r>
            <a:r>
              <a:rPr lang="ru-RU" sz="1400" dirty="0"/>
              <a:t> </a:t>
            </a:r>
            <a:r>
              <a:rPr lang="ru-RU" sz="1400" dirty="0" err="1"/>
              <a:t>стимуляцією</a:t>
            </a:r>
            <a:r>
              <a:rPr lang="ru-RU" sz="1400" dirty="0"/>
              <a:t> росту </a:t>
            </a:r>
            <a:r>
              <a:rPr lang="ru-RU" sz="1400" dirty="0" err="1"/>
              <a:t>волосся</a:t>
            </a:r>
            <a:r>
              <a:rPr lang="ru-RU" sz="1400" dirty="0"/>
              <a:t> на </a:t>
            </a:r>
            <a:r>
              <a:rPr lang="ru-RU" sz="1400" dirty="0" err="1"/>
              <a:t>обличчі</a:t>
            </a:r>
            <a:r>
              <a:rPr lang="ru-RU" sz="1400" dirty="0"/>
              <a:t>, </a:t>
            </a:r>
            <a:r>
              <a:rPr lang="ru-RU" sz="1400" dirty="0" err="1"/>
              <a:t>грудних</a:t>
            </a:r>
            <a:r>
              <a:rPr lang="ru-RU" sz="1400" dirty="0"/>
              <a:t> </a:t>
            </a:r>
            <a:r>
              <a:rPr lang="ru-RU" sz="1400" dirty="0" err="1"/>
              <a:t>залозах</a:t>
            </a:r>
            <a:r>
              <a:rPr lang="ru-RU" sz="1400" dirty="0"/>
              <a:t>, </a:t>
            </a:r>
            <a:r>
              <a:rPr lang="ru-RU" sz="1400" dirty="0" err="1"/>
              <a:t>верхній</a:t>
            </a:r>
            <a:r>
              <a:rPr lang="ru-RU" sz="1400" dirty="0"/>
              <a:t> </a:t>
            </a:r>
            <a:r>
              <a:rPr lang="ru-RU" sz="1400" dirty="0" err="1"/>
              <a:t>частині</a:t>
            </a:r>
            <a:r>
              <a:rPr lang="ru-RU" sz="1400" dirty="0"/>
              <a:t> живота.</a:t>
            </a:r>
          </a:p>
          <a:p>
            <a:r>
              <a:rPr lang="ru-RU" sz="1400" dirty="0" err="1"/>
              <a:t>Андростендіол</a:t>
            </a:r>
            <a:r>
              <a:rPr lang="ru-RU" sz="1400" dirty="0"/>
              <a:t> </a:t>
            </a:r>
            <a:r>
              <a:rPr lang="ru-RU" sz="1400" dirty="0" err="1"/>
              <a:t>глюкуронід</a:t>
            </a:r>
            <a:r>
              <a:rPr lang="ru-RU" sz="1400" dirty="0"/>
              <a:t> не </a:t>
            </a:r>
            <a:r>
              <a:rPr lang="ru-RU" sz="1400" dirty="0" err="1"/>
              <a:t>володіє</a:t>
            </a:r>
            <a:r>
              <a:rPr lang="ru-RU" sz="1400" dirty="0"/>
              <a:t> прямим </a:t>
            </a:r>
            <a:r>
              <a:rPr lang="ru-RU" sz="1400" dirty="0" err="1"/>
              <a:t>андрогенним</a:t>
            </a:r>
            <a:r>
              <a:rPr lang="ru-RU" sz="1400" dirty="0"/>
              <a:t> </a:t>
            </a:r>
            <a:r>
              <a:rPr lang="ru-RU" sz="1400" dirty="0" err="1"/>
              <a:t>ефектом</a:t>
            </a:r>
            <a:r>
              <a:rPr lang="ru-RU" sz="1400" dirty="0"/>
              <a:t>, але </a:t>
            </a:r>
            <a:r>
              <a:rPr lang="ru-RU" sz="1400" dirty="0" err="1"/>
              <a:t>відображає</a:t>
            </a:r>
            <a:r>
              <a:rPr lang="ru-RU" sz="1400" dirty="0"/>
              <a:t> </a:t>
            </a:r>
            <a:r>
              <a:rPr lang="ru-RU" sz="1400" dirty="0" err="1"/>
              <a:t>рівень</a:t>
            </a:r>
            <a:r>
              <a:rPr lang="ru-RU" sz="1400" dirty="0"/>
              <a:t> </a:t>
            </a:r>
            <a:r>
              <a:rPr lang="ru-RU" sz="1400" dirty="0" err="1"/>
              <a:t>секреціїї</a:t>
            </a:r>
            <a:r>
              <a:rPr lang="ru-RU" sz="1400" dirty="0"/>
              <a:t> тестостерона, ДГТ та 5-альфа-редуктази.</a:t>
            </a:r>
          </a:p>
          <a:p>
            <a:r>
              <a:rPr lang="ru-RU" sz="1400" dirty="0"/>
              <a:t>В </a:t>
            </a:r>
            <a:r>
              <a:rPr lang="ru-RU" sz="1400" dirty="0" err="1"/>
              <a:t>організмі</a:t>
            </a:r>
            <a:r>
              <a:rPr lang="ru-RU" sz="1400" dirty="0"/>
              <a:t> </a:t>
            </a:r>
            <a:r>
              <a:rPr lang="ru-RU" sz="1400" dirty="0" err="1"/>
              <a:t>жінки</a:t>
            </a:r>
            <a:r>
              <a:rPr lang="ru-RU" sz="1400" dirty="0"/>
              <a:t> </a:t>
            </a:r>
            <a:r>
              <a:rPr lang="ru-RU" sz="1400" dirty="0" err="1"/>
              <a:t>основна</a:t>
            </a:r>
            <a:r>
              <a:rPr lang="ru-RU" sz="1400" dirty="0"/>
              <a:t> </a:t>
            </a:r>
            <a:r>
              <a:rPr lang="ru-RU" sz="1400" dirty="0" err="1"/>
              <a:t>кількість</a:t>
            </a:r>
            <a:r>
              <a:rPr lang="ru-RU" sz="1400" dirty="0"/>
              <a:t> </a:t>
            </a:r>
            <a:r>
              <a:rPr lang="ru-RU" sz="1400" dirty="0" err="1"/>
              <a:t>андростендіола</a:t>
            </a:r>
            <a:r>
              <a:rPr lang="ru-RU" sz="1400" dirty="0"/>
              <a:t> </a:t>
            </a:r>
            <a:r>
              <a:rPr lang="ru-RU" sz="1400" dirty="0" err="1"/>
              <a:t>глюкуроніда</a:t>
            </a:r>
            <a:r>
              <a:rPr lang="ru-RU" sz="1400" dirty="0"/>
              <a:t> є продуктом </a:t>
            </a:r>
            <a:r>
              <a:rPr lang="ru-RU" sz="1400" dirty="0" err="1"/>
              <a:t>секреції</a:t>
            </a:r>
            <a:r>
              <a:rPr lang="ru-RU" sz="1400" dirty="0"/>
              <a:t> кори </a:t>
            </a:r>
            <a:r>
              <a:rPr lang="ru-RU" sz="1400" dirty="0" err="1"/>
              <a:t>наднирників</a:t>
            </a:r>
            <a:r>
              <a:rPr lang="ru-RU" sz="1400" dirty="0"/>
              <a:t>. </a:t>
            </a:r>
            <a:r>
              <a:rPr lang="ru-RU" sz="1400" dirty="0" err="1"/>
              <a:t>Надлишкова</a:t>
            </a:r>
            <a:r>
              <a:rPr lang="ru-RU" sz="1400" dirty="0"/>
              <a:t> </a:t>
            </a:r>
            <a:r>
              <a:rPr lang="ru-RU" sz="1400" dirty="0" err="1"/>
              <a:t>продукція</a:t>
            </a:r>
            <a:r>
              <a:rPr lang="ru-RU" sz="1400" dirty="0"/>
              <a:t> </a:t>
            </a:r>
            <a:r>
              <a:rPr lang="ru-RU" sz="1400" dirty="0" err="1"/>
              <a:t>андрогенів</a:t>
            </a:r>
            <a:r>
              <a:rPr lang="ru-RU" sz="1400" dirty="0"/>
              <a:t> у </a:t>
            </a:r>
            <a:r>
              <a:rPr lang="ru-RU" sz="1400" dirty="0" err="1"/>
              <a:t>жінок</a:t>
            </a:r>
            <a:r>
              <a:rPr lang="ru-RU" sz="1400" dirty="0"/>
              <a:t> </a:t>
            </a:r>
            <a:r>
              <a:rPr lang="ru-RU" sz="1400" dirty="0" err="1"/>
              <a:t>відбувається</a:t>
            </a:r>
            <a:r>
              <a:rPr lang="ru-RU" sz="1400" dirty="0"/>
              <a:t> при </a:t>
            </a:r>
            <a:r>
              <a:rPr lang="ru-RU" sz="1400" dirty="0" err="1"/>
              <a:t>різних</a:t>
            </a:r>
            <a:r>
              <a:rPr lang="ru-RU" sz="1400" dirty="0"/>
              <a:t> </a:t>
            </a:r>
            <a:r>
              <a:rPr lang="ru-RU" sz="1400" dirty="0" err="1"/>
              <a:t>гормональних</a:t>
            </a:r>
            <a:r>
              <a:rPr lang="ru-RU" sz="1400" dirty="0"/>
              <a:t> </a:t>
            </a:r>
            <a:r>
              <a:rPr lang="ru-RU" sz="1400" dirty="0" err="1"/>
              <a:t>порушеннях</a:t>
            </a:r>
            <a:r>
              <a:rPr lang="ru-RU" sz="1400" dirty="0"/>
              <a:t> (СПКЯ, </a:t>
            </a:r>
            <a:r>
              <a:rPr lang="ru-RU" sz="1400" dirty="0" err="1"/>
              <a:t>природженій</a:t>
            </a:r>
            <a:r>
              <a:rPr lang="ru-RU" sz="1400" dirty="0"/>
              <a:t> </a:t>
            </a:r>
            <a:r>
              <a:rPr lang="ru-RU" sz="1400" dirty="0" err="1"/>
              <a:t>гіперплазії</a:t>
            </a:r>
            <a:r>
              <a:rPr lang="ru-RU" sz="1400" dirty="0"/>
              <a:t> кори </a:t>
            </a:r>
            <a:r>
              <a:rPr lang="ru-RU" sz="1400" dirty="0" err="1"/>
              <a:t>наднирників</a:t>
            </a:r>
            <a:r>
              <a:rPr lang="ru-RU" sz="1400" dirty="0"/>
              <a:t>, </a:t>
            </a:r>
            <a:r>
              <a:rPr lang="ru-RU" sz="1400" dirty="0" err="1"/>
              <a:t>гіпертекозі</a:t>
            </a:r>
            <a:r>
              <a:rPr lang="ru-RU" sz="1400" dirty="0"/>
              <a:t>, </a:t>
            </a:r>
            <a:r>
              <a:rPr lang="ru-RU" sz="1400" dirty="0" err="1"/>
              <a:t>акромегалії</a:t>
            </a:r>
            <a:r>
              <a:rPr lang="ru-RU" sz="1400" dirty="0"/>
              <a:t>, </a:t>
            </a:r>
            <a:r>
              <a:rPr lang="ru-RU" sz="1400" dirty="0" err="1"/>
              <a:t>пухлинах</a:t>
            </a:r>
            <a:r>
              <a:rPr lang="ru-RU" sz="1400" dirty="0"/>
              <a:t> </a:t>
            </a:r>
            <a:r>
              <a:rPr lang="ru-RU" sz="1400" dirty="0" err="1"/>
              <a:t>яєчників</a:t>
            </a:r>
            <a:r>
              <a:rPr lang="ru-RU" sz="1400" dirty="0"/>
              <a:t> та кори </a:t>
            </a:r>
            <a:r>
              <a:rPr lang="ru-RU" sz="1400" dirty="0" err="1"/>
              <a:t>наднирників</a:t>
            </a:r>
            <a:r>
              <a:rPr lang="ru-RU" sz="1400" dirty="0"/>
              <a:t>, </a:t>
            </a:r>
            <a:r>
              <a:rPr lang="ru-RU" sz="1400" dirty="0" err="1"/>
              <a:t>ожирінні</a:t>
            </a:r>
            <a:r>
              <a:rPr lang="ru-RU" sz="1400" dirty="0"/>
              <a:t>).</a:t>
            </a:r>
          </a:p>
          <a:p>
            <a:r>
              <a:rPr lang="ru-RU" sz="1400" dirty="0"/>
              <a:t>В </a:t>
            </a:r>
            <a:r>
              <a:rPr lang="ru-RU" sz="1400" dirty="0" err="1"/>
              <a:t>деяких</a:t>
            </a:r>
            <a:r>
              <a:rPr lang="ru-RU" sz="1400" dirty="0"/>
              <a:t> </a:t>
            </a:r>
            <a:r>
              <a:rPr lang="ru-RU" sz="1400" dirty="0" err="1"/>
              <a:t>випадках</a:t>
            </a:r>
            <a:r>
              <a:rPr lang="ru-RU" sz="1400" dirty="0"/>
              <a:t> </a:t>
            </a:r>
            <a:r>
              <a:rPr lang="ru-RU" sz="1400" dirty="0" err="1"/>
              <a:t>рівень</a:t>
            </a:r>
            <a:r>
              <a:rPr lang="ru-RU" sz="1400" dirty="0"/>
              <a:t> 3-альфа-діол </a:t>
            </a:r>
            <a:r>
              <a:rPr lang="ru-RU" sz="1400" dirty="0" err="1"/>
              <a:t>глюкуроніда</a:t>
            </a:r>
            <a:r>
              <a:rPr lang="ru-RU" sz="1400" dirty="0"/>
              <a:t> </a:t>
            </a:r>
            <a:r>
              <a:rPr lang="ru-RU" sz="1400" dirty="0" err="1"/>
              <a:t>може</a:t>
            </a:r>
            <a:r>
              <a:rPr lang="ru-RU" sz="1400" dirty="0"/>
              <a:t> бути </a:t>
            </a:r>
            <a:r>
              <a:rPr lang="ru-RU" sz="1400" dirty="0" err="1"/>
              <a:t>підвищеним</a:t>
            </a:r>
            <a:r>
              <a:rPr lang="ru-RU" sz="1400" dirty="0"/>
              <a:t> </a:t>
            </a:r>
            <a:r>
              <a:rPr lang="ru-RU" sz="1400" dirty="0" err="1"/>
              <a:t>навіть</a:t>
            </a:r>
            <a:r>
              <a:rPr lang="ru-RU" sz="1400" dirty="0"/>
              <a:t> при нормальному </a:t>
            </a:r>
            <a:r>
              <a:rPr lang="ru-RU" sz="1400" dirty="0" err="1"/>
              <a:t>рівні</a:t>
            </a:r>
            <a:r>
              <a:rPr lang="ru-RU" sz="1400" dirty="0"/>
              <a:t> </a:t>
            </a:r>
            <a:r>
              <a:rPr lang="ru-RU" sz="1400" dirty="0" err="1"/>
              <a:t>інших</a:t>
            </a:r>
            <a:r>
              <a:rPr lang="ru-RU" sz="1400" dirty="0"/>
              <a:t> </a:t>
            </a:r>
            <a:r>
              <a:rPr lang="ru-RU" sz="1400" dirty="0" err="1"/>
              <a:t>андрогенів</a:t>
            </a:r>
            <a:r>
              <a:rPr lang="ru-RU" sz="1400" dirty="0"/>
              <a:t> в </a:t>
            </a:r>
            <a:r>
              <a:rPr lang="ru-RU" sz="1400" dirty="0" err="1"/>
              <a:t>сироватці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спостерігається</a:t>
            </a:r>
            <a:r>
              <a:rPr lang="ru-RU" sz="1400" dirty="0"/>
              <a:t> при </a:t>
            </a:r>
            <a:r>
              <a:rPr lang="ru-RU" sz="1400" dirty="0" err="1"/>
              <a:t>ідіопатичному</a:t>
            </a:r>
            <a:r>
              <a:rPr lang="ru-RU" sz="1400" dirty="0"/>
              <a:t> </a:t>
            </a:r>
            <a:r>
              <a:rPr lang="ru-RU" sz="1400" dirty="0" err="1"/>
              <a:t>гірсутизмі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8083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93204"/>
            <a:ext cx="8856984" cy="547842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sz="1400" dirty="0" err="1"/>
              <a:t>Показання</a:t>
            </a:r>
            <a:r>
              <a:rPr lang="ru-RU" sz="1400" dirty="0"/>
              <a:t> для </a:t>
            </a:r>
            <a:r>
              <a:rPr lang="ru-RU" sz="1400" dirty="0" err="1"/>
              <a:t>призначення</a:t>
            </a:r>
            <a:endParaRPr lang="ru-RU" sz="1400" dirty="0"/>
          </a:p>
          <a:p>
            <a:r>
              <a:rPr lang="ru-RU" sz="1400" dirty="0"/>
              <a:t>1. </a:t>
            </a:r>
            <a:r>
              <a:rPr lang="ru-RU" sz="1400" dirty="0" err="1"/>
              <a:t>Оцінка</a:t>
            </a:r>
            <a:r>
              <a:rPr lang="ru-RU" sz="1400" dirty="0"/>
              <a:t> </a:t>
            </a:r>
            <a:r>
              <a:rPr lang="ru-RU" sz="1400" dirty="0" err="1"/>
              <a:t>андрогенної</a:t>
            </a:r>
            <a:r>
              <a:rPr lang="ru-RU" sz="1400" dirty="0"/>
              <a:t> </a:t>
            </a:r>
            <a:r>
              <a:rPr lang="ru-RU" sz="1400" dirty="0" err="1"/>
              <a:t>активності</a:t>
            </a:r>
            <a:r>
              <a:rPr lang="ru-RU" sz="1400" dirty="0"/>
              <a:t> </a:t>
            </a:r>
            <a:r>
              <a:rPr lang="ru-RU" sz="1400" dirty="0" err="1"/>
              <a:t>шкіри</a:t>
            </a:r>
            <a:r>
              <a:rPr lang="ru-RU" sz="1400" dirty="0"/>
              <a:t> (</a:t>
            </a:r>
            <a:r>
              <a:rPr lang="ru-RU" sz="1400" dirty="0" err="1"/>
              <a:t>відображає</a:t>
            </a:r>
            <a:r>
              <a:rPr lang="ru-RU" sz="1400" dirty="0"/>
              <a:t> </a:t>
            </a:r>
            <a:r>
              <a:rPr lang="ru-RU" sz="1400" dirty="0" err="1"/>
              <a:t>активність</a:t>
            </a:r>
            <a:r>
              <a:rPr lang="ru-RU" sz="1400" dirty="0"/>
              <a:t> 5-альфа-редуктази) -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периферичних</a:t>
            </a:r>
            <a:r>
              <a:rPr lang="ru-RU" sz="1400" dirty="0"/>
              <a:t> форм </a:t>
            </a:r>
            <a:r>
              <a:rPr lang="ru-RU" sz="1400" dirty="0" err="1"/>
              <a:t>гіперандрогенії</a:t>
            </a:r>
            <a:r>
              <a:rPr lang="ru-RU" sz="1400" dirty="0"/>
              <a:t>.</a:t>
            </a:r>
          </a:p>
          <a:p>
            <a:r>
              <a:rPr lang="ru-RU" sz="1400" dirty="0"/>
              <a:t>2. </a:t>
            </a:r>
            <a:r>
              <a:rPr lang="ru-RU" sz="1400" dirty="0" err="1"/>
              <a:t>Диференційна</a:t>
            </a:r>
            <a:r>
              <a:rPr lang="ru-RU" sz="1400" dirty="0"/>
              <a:t>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гірсутизма</a:t>
            </a:r>
            <a:r>
              <a:rPr lang="ru-RU" sz="1400" dirty="0"/>
              <a:t>, особливо у </a:t>
            </a:r>
            <a:r>
              <a:rPr lang="ru-RU" sz="1400" dirty="0" err="1"/>
              <a:t>випадках</a:t>
            </a:r>
            <a:r>
              <a:rPr lang="ru-RU" sz="1400" dirty="0"/>
              <a:t>, коли </a:t>
            </a:r>
            <a:r>
              <a:rPr lang="ru-RU" sz="1400" dirty="0" err="1"/>
              <a:t>присутні</a:t>
            </a:r>
            <a:r>
              <a:rPr lang="ru-RU" sz="1400" dirty="0"/>
              <a:t> </a:t>
            </a:r>
            <a:r>
              <a:rPr lang="ru-RU" sz="1400" dirty="0" err="1"/>
              <a:t>клінічні</a:t>
            </a:r>
            <a:r>
              <a:rPr lang="ru-RU" sz="1400" dirty="0"/>
              <a:t> прояви </a:t>
            </a:r>
            <a:r>
              <a:rPr lang="ru-RU" sz="1400" dirty="0" err="1"/>
              <a:t>гірсутизму</a:t>
            </a:r>
            <a:r>
              <a:rPr lang="ru-RU" sz="1400" dirty="0"/>
              <a:t>, але </a:t>
            </a:r>
            <a:r>
              <a:rPr lang="ru-RU" sz="1400" dirty="0" err="1"/>
              <a:t>концентрація</a:t>
            </a:r>
            <a:r>
              <a:rPr lang="ru-RU" sz="1400" dirty="0"/>
              <a:t> таких </a:t>
            </a:r>
            <a:r>
              <a:rPr lang="ru-RU" sz="1400" dirty="0" err="1"/>
              <a:t>андрогенів</a:t>
            </a:r>
            <a:r>
              <a:rPr lang="ru-RU" sz="1400" dirty="0"/>
              <a:t>, як тестостерон, </a:t>
            </a:r>
            <a:r>
              <a:rPr lang="ru-RU" sz="1400" dirty="0" err="1"/>
              <a:t>вільний</a:t>
            </a:r>
            <a:r>
              <a:rPr lang="ru-RU" sz="1400" dirty="0"/>
              <a:t> тестостерон і </a:t>
            </a:r>
            <a:r>
              <a:rPr lang="ru-RU" sz="1400" dirty="0" err="1"/>
              <a:t>дигідротестостерон</a:t>
            </a:r>
            <a:r>
              <a:rPr lang="ru-RU" sz="1400" dirty="0"/>
              <a:t>, </a:t>
            </a:r>
            <a:r>
              <a:rPr lang="ru-RU" sz="1400" dirty="0" err="1"/>
              <a:t>знаходяться</a:t>
            </a:r>
            <a:r>
              <a:rPr lang="ru-RU" sz="1400" dirty="0"/>
              <a:t> в межах </a:t>
            </a:r>
            <a:r>
              <a:rPr lang="ru-RU" sz="1400" dirty="0" err="1"/>
              <a:t>рефенсних</a:t>
            </a:r>
            <a:r>
              <a:rPr lang="ru-RU" sz="1400" dirty="0"/>
              <a:t> </a:t>
            </a:r>
            <a:r>
              <a:rPr lang="ru-RU" sz="1400" dirty="0" err="1"/>
              <a:t>значень</a:t>
            </a:r>
            <a:r>
              <a:rPr lang="ru-RU" sz="1400" dirty="0"/>
              <a:t>.</a:t>
            </a:r>
          </a:p>
          <a:p>
            <a:r>
              <a:rPr lang="ru-RU" sz="1400" dirty="0"/>
              <a:t>3. </a:t>
            </a:r>
            <a:r>
              <a:rPr lang="ru-RU" sz="1400" dirty="0" err="1"/>
              <a:t>Моніторинг</a:t>
            </a:r>
            <a:r>
              <a:rPr lang="ru-RU" sz="1400" dirty="0"/>
              <a:t> </a:t>
            </a:r>
            <a:r>
              <a:rPr lang="ru-RU" sz="1400" dirty="0" err="1"/>
              <a:t>лікування</a:t>
            </a:r>
            <a:r>
              <a:rPr lang="ru-RU" sz="1400" dirty="0"/>
              <a:t> </a:t>
            </a:r>
            <a:r>
              <a:rPr lang="ru-RU" sz="1400" dirty="0" err="1"/>
              <a:t>гірсутизма</a:t>
            </a:r>
            <a:r>
              <a:rPr lang="ru-RU" sz="1400" dirty="0"/>
              <a:t> і </a:t>
            </a:r>
            <a:r>
              <a:rPr lang="ru-RU" sz="1400" dirty="0" err="1"/>
              <a:t>інших</a:t>
            </a:r>
            <a:r>
              <a:rPr lang="ru-RU" sz="1400" dirty="0"/>
              <a:t> </a:t>
            </a:r>
            <a:r>
              <a:rPr lang="ru-RU" sz="1400" dirty="0" err="1"/>
              <a:t>станів</a:t>
            </a:r>
            <a:r>
              <a:rPr lang="ru-RU" sz="1400" dirty="0"/>
              <a:t>, </a:t>
            </a:r>
            <a:r>
              <a:rPr lang="ru-RU" sz="1400" dirty="0" err="1"/>
              <a:t>пов'язаних</a:t>
            </a:r>
            <a:r>
              <a:rPr lang="ru-RU" sz="1400" dirty="0"/>
              <a:t> з </a:t>
            </a:r>
            <a:r>
              <a:rPr lang="ru-RU" sz="1400" dirty="0" err="1"/>
              <a:t>надлишковим</a:t>
            </a:r>
            <a:r>
              <a:rPr lang="ru-RU" sz="1400" dirty="0"/>
              <a:t> </a:t>
            </a:r>
            <a:r>
              <a:rPr lang="ru-RU" sz="1400" dirty="0" err="1"/>
              <a:t>утворенням</a:t>
            </a:r>
            <a:r>
              <a:rPr lang="ru-RU" sz="1400" dirty="0"/>
              <a:t> </a:t>
            </a:r>
            <a:r>
              <a:rPr lang="ru-RU" sz="1400" dirty="0" err="1"/>
              <a:t>андрогенів</a:t>
            </a:r>
            <a:r>
              <a:rPr lang="ru-RU" sz="1400" dirty="0"/>
              <a:t> в </a:t>
            </a:r>
            <a:r>
              <a:rPr lang="ru-RU" sz="1400" dirty="0" err="1"/>
              <a:t>периферичних</a:t>
            </a:r>
            <a:r>
              <a:rPr lang="ru-RU" sz="1400" dirty="0"/>
              <a:t> тканинах.</a:t>
            </a:r>
          </a:p>
          <a:p>
            <a:endParaRPr lang="ru-RU" sz="1400" dirty="0"/>
          </a:p>
          <a:p>
            <a:r>
              <a:rPr lang="ru-RU" sz="1400" dirty="0" err="1"/>
              <a:t>Клінічна</a:t>
            </a:r>
            <a:r>
              <a:rPr lang="ru-RU" sz="1400" dirty="0"/>
              <a:t> </a:t>
            </a:r>
            <a:r>
              <a:rPr lang="ru-RU" sz="1400" dirty="0" err="1"/>
              <a:t>значущість</a:t>
            </a:r>
            <a:endParaRPr lang="ru-RU" sz="1400" dirty="0"/>
          </a:p>
          <a:p>
            <a:r>
              <a:rPr lang="ru-RU" sz="1400" dirty="0"/>
              <a:t>1.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гірсутизма</a:t>
            </a:r>
            <a:r>
              <a:rPr lang="ru-RU" sz="1400" dirty="0"/>
              <a:t> і </a:t>
            </a:r>
            <a:r>
              <a:rPr lang="ru-RU" sz="1400" dirty="0" err="1"/>
              <a:t>інших</a:t>
            </a:r>
            <a:r>
              <a:rPr lang="ru-RU" sz="1400" dirty="0"/>
              <a:t> </a:t>
            </a:r>
            <a:r>
              <a:rPr lang="ru-RU" sz="1400" dirty="0" err="1"/>
              <a:t>проявів</a:t>
            </a:r>
            <a:r>
              <a:rPr lang="ru-RU" sz="1400" dirty="0"/>
              <a:t> </a:t>
            </a:r>
            <a:r>
              <a:rPr lang="ru-RU" sz="1400" dirty="0" err="1"/>
              <a:t>гіперандрогенії</a:t>
            </a:r>
            <a:r>
              <a:rPr lang="ru-RU" sz="1400" dirty="0"/>
              <a:t> у </a:t>
            </a:r>
            <a:r>
              <a:rPr lang="ru-RU" sz="1400" dirty="0" err="1"/>
              <a:t>жінок</a:t>
            </a:r>
            <a:r>
              <a:rPr lang="ru-RU" sz="1400" dirty="0"/>
              <a:t> і </a:t>
            </a:r>
            <a:r>
              <a:rPr lang="ru-RU" sz="1400" dirty="0" err="1"/>
              <a:t>дітей</a:t>
            </a:r>
            <a:r>
              <a:rPr lang="ru-RU" sz="1400" dirty="0"/>
              <a:t>.</a:t>
            </a:r>
          </a:p>
          <a:p>
            <a:r>
              <a:rPr lang="ru-RU" sz="1400" dirty="0"/>
              <a:t>2. </a:t>
            </a:r>
            <a:r>
              <a:rPr lang="ru-RU" sz="1400" dirty="0" err="1"/>
              <a:t>Дослідження</a:t>
            </a:r>
            <a:r>
              <a:rPr lang="ru-RU" sz="1400" dirty="0"/>
              <a:t> </a:t>
            </a:r>
            <a:r>
              <a:rPr lang="ru-RU" sz="1400" dirty="0" err="1"/>
              <a:t>чоловічого</a:t>
            </a:r>
            <a:r>
              <a:rPr lang="ru-RU" sz="1400" dirty="0"/>
              <a:t> гермафродитизма </a:t>
            </a:r>
            <a:r>
              <a:rPr lang="ru-RU" sz="1400" dirty="0" err="1"/>
              <a:t>внаслідок</a:t>
            </a:r>
            <a:r>
              <a:rPr lang="ru-RU" sz="1400" dirty="0"/>
              <a:t> </a:t>
            </a:r>
            <a:r>
              <a:rPr lang="ru-RU" sz="1400" dirty="0" err="1"/>
              <a:t>дефіциту</a:t>
            </a:r>
            <a:r>
              <a:rPr lang="ru-RU" sz="1400" dirty="0"/>
              <a:t> 5-альфа-редуктази.</a:t>
            </a:r>
          </a:p>
          <a:p>
            <a:endParaRPr lang="ru-RU" sz="1400" dirty="0"/>
          </a:p>
          <a:p>
            <a:r>
              <a:rPr lang="ru-RU" sz="1400" dirty="0"/>
              <a:t>Склад </a:t>
            </a:r>
            <a:r>
              <a:rPr lang="ru-RU" sz="1400" dirty="0" err="1"/>
              <a:t>показників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Андростендіола</a:t>
            </a:r>
            <a:r>
              <a:rPr lang="ru-RU" sz="1400" dirty="0"/>
              <a:t> </a:t>
            </a:r>
            <a:r>
              <a:rPr lang="ru-RU" sz="1400" dirty="0" err="1"/>
              <a:t>глюкуронід</a:t>
            </a:r>
            <a:r>
              <a:rPr lang="ru-RU" sz="1400" dirty="0"/>
              <a:t> (3-альфа-Діол)</a:t>
            </a:r>
          </a:p>
          <a:p>
            <a:r>
              <a:rPr lang="ru-RU" sz="1400" dirty="0"/>
              <a:t>Метод: </a:t>
            </a:r>
            <a:r>
              <a:rPr lang="ru-RU" sz="1400" dirty="0" err="1"/>
              <a:t>Твердофазний</a:t>
            </a:r>
            <a:r>
              <a:rPr lang="ru-RU" sz="1400" dirty="0"/>
              <a:t> </a:t>
            </a:r>
            <a:r>
              <a:rPr lang="ru-RU" sz="1400" dirty="0" err="1"/>
              <a:t>імуноферментний</a:t>
            </a:r>
            <a:r>
              <a:rPr lang="ru-RU" sz="1400" dirty="0"/>
              <a:t> </a:t>
            </a:r>
            <a:r>
              <a:rPr lang="ru-RU" sz="1400" dirty="0" err="1"/>
              <a:t>аналіз</a:t>
            </a:r>
            <a:endParaRPr lang="ru-RU" sz="1400" dirty="0"/>
          </a:p>
          <a:p>
            <a:r>
              <a:rPr lang="ru-RU" sz="1400" dirty="0" err="1"/>
              <a:t>Діапазон</a:t>
            </a:r>
            <a:r>
              <a:rPr lang="ru-RU" sz="1400" dirty="0"/>
              <a:t> </a:t>
            </a:r>
            <a:r>
              <a:rPr lang="ru-RU" sz="1400" dirty="0" err="1"/>
              <a:t>вимірювань</a:t>
            </a:r>
            <a:r>
              <a:rPr lang="ru-RU" sz="1400" dirty="0"/>
              <a:t>: 0.1 - 50</a:t>
            </a:r>
          </a:p>
          <a:p>
            <a:r>
              <a:rPr lang="ru-RU" sz="1400" dirty="0" err="1"/>
              <a:t>Одиниця</a:t>
            </a:r>
            <a:r>
              <a:rPr lang="ru-RU" sz="1400" dirty="0"/>
              <a:t> </a:t>
            </a:r>
            <a:r>
              <a:rPr lang="ru-RU" sz="1400" dirty="0" err="1"/>
              <a:t>виміру</a:t>
            </a:r>
            <a:r>
              <a:rPr lang="ru-RU" sz="1400" dirty="0"/>
              <a:t>: </a:t>
            </a:r>
            <a:r>
              <a:rPr lang="ru-RU" sz="1400" dirty="0" err="1"/>
              <a:t>Нанограм</a:t>
            </a:r>
            <a:r>
              <a:rPr lang="ru-RU" sz="1400" dirty="0"/>
              <a:t> на </a:t>
            </a:r>
            <a:r>
              <a:rPr lang="ru-RU" sz="1400" dirty="0" err="1"/>
              <a:t>мілілітр</a:t>
            </a:r>
            <a:endParaRPr lang="ru-RU" sz="1400" dirty="0"/>
          </a:p>
          <a:p>
            <a:r>
              <a:rPr lang="ru-RU" sz="1400" dirty="0" err="1"/>
              <a:t>Референтні</a:t>
            </a:r>
            <a:r>
              <a:rPr lang="ru-RU" sz="1400" dirty="0"/>
              <a:t> </a:t>
            </a:r>
            <a:r>
              <a:rPr lang="ru-RU" sz="1400" dirty="0" err="1"/>
              <a:t>значення</a:t>
            </a:r>
            <a:r>
              <a:rPr lang="ru-RU" sz="1400" dirty="0" smtClean="0"/>
              <a:t>:</a:t>
            </a:r>
            <a:endParaRPr lang="uk-UA" sz="1400" dirty="0"/>
          </a:p>
          <a:p>
            <a:r>
              <a:rPr lang="ru-RU" sz="1400" dirty="0" err="1"/>
              <a:t>Інтерференція</a:t>
            </a:r>
            <a:r>
              <a:rPr lang="ru-RU" sz="1400" dirty="0"/>
              <a:t>:</a:t>
            </a:r>
          </a:p>
          <a:p>
            <a:r>
              <a:rPr lang="uk-UA" sz="1400" dirty="0" smtClean="0"/>
              <a:t>Підвищення </a:t>
            </a:r>
            <a:endParaRPr lang="ru-RU" sz="1400" dirty="0" smtClean="0"/>
          </a:p>
          <a:p>
            <a:r>
              <a:rPr lang="ru-RU" sz="1400" dirty="0" err="1" smtClean="0"/>
              <a:t>глюкокортикоїди</a:t>
            </a:r>
            <a:r>
              <a:rPr lang="ru-RU" sz="1400" dirty="0"/>
              <a:t>, </a:t>
            </a:r>
            <a:r>
              <a:rPr lang="ru-RU" sz="1400" dirty="0" err="1"/>
              <a:t>комбіновані</a:t>
            </a:r>
            <a:r>
              <a:rPr lang="ru-RU" sz="1400" dirty="0"/>
              <a:t> </a:t>
            </a:r>
            <a:r>
              <a:rPr lang="ru-RU" sz="1400" dirty="0" err="1"/>
              <a:t>гормональні</a:t>
            </a:r>
            <a:r>
              <a:rPr lang="ru-RU" sz="1400" dirty="0"/>
              <a:t> </a:t>
            </a:r>
            <a:r>
              <a:rPr lang="ru-RU" sz="1400" dirty="0" err="1"/>
              <a:t>контрацептиви</a:t>
            </a:r>
            <a:r>
              <a:rPr lang="ru-RU" sz="1400" dirty="0"/>
              <a:t>, </a:t>
            </a:r>
            <a:r>
              <a:rPr lang="ru-RU" sz="1400" dirty="0" err="1"/>
              <a:t>флутамід</a:t>
            </a:r>
            <a:r>
              <a:rPr lang="ru-RU" sz="1400" dirty="0"/>
              <a:t>, </a:t>
            </a:r>
            <a:r>
              <a:rPr lang="ru-RU" sz="1400" dirty="0" err="1"/>
              <a:t>фінастерид</a:t>
            </a:r>
            <a:r>
              <a:rPr lang="ru-RU" sz="1400" dirty="0"/>
              <a:t>, </a:t>
            </a:r>
            <a:r>
              <a:rPr lang="ru-RU" sz="1400" dirty="0" err="1"/>
              <a:t>ципротерона</a:t>
            </a:r>
            <a:r>
              <a:rPr lang="ru-RU" sz="1400" dirty="0"/>
              <a:t> </a:t>
            </a:r>
            <a:r>
              <a:rPr lang="ru-RU" sz="1400" dirty="0" smtClean="0"/>
              <a:t>ацетат</a:t>
            </a:r>
          </a:p>
          <a:p>
            <a:endParaRPr lang="ru-RU" sz="1400" dirty="0"/>
          </a:p>
          <a:p>
            <a:r>
              <a:rPr lang="ru-RU" sz="1400" dirty="0" err="1"/>
              <a:t>Інтерпретація</a:t>
            </a:r>
            <a:r>
              <a:rPr lang="ru-RU" sz="1400" dirty="0"/>
              <a:t>:</a:t>
            </a:r>
          </a:p>
          <a:p>
            <a:r>
              <a:rPr lang="uk-UA" sz="1400" dirty="0" smtClean="0"/>
              <a:t>Підвищення </a:t>
            </a:r>
            <a:endParaRPr lang="ru-RU" sz="1400" dirty="0" smtClean="0"/>
          </a:p>
          <a:p>
            <a:r>
              <a:rPr lang="ru-RU" sz="1400" dirty="0" err="1" smtClean="0"/>
              <a:t>Ідіопатичний</a:t>
            </a:r>
            <a:r>
              <a:rPr lang="ru-RU" sz="1400" dirty="0" smtClean="0"/>
              <a:t> </a:t>
            </a:r>
            <a:r>
              <a:rPr lang="ru-RU" sz="1400" dirty="0" err="1"/>
              <a:t>гірсутизм</a:t>
            </a:r>
            <a:r>
              <a:rPr lang="ru-RU" sz="1400" dirty="0"/>
              <a:t>, </a:t>
            </a:r>
            <a:r>
              <a:rPr lang="ru-RU" sz="1400" dirty="0" err="1"/>
              <a:t>гірсутизм</a:t>
            </a:r>
            <a:r>
              <a:rPr lang="ru-RU" sz="1400" dirty="0"/>
              <a:t> в </a:t>
            </a:r>
            <a:r>
              <a:rPr lang="ru-RU" sz="1400" dirty="0" err="1"/>
              <a:t>сполученні</a:t>
            </a:r>
            <a:r>
              <a:rPr lang="ru-RU" sz="1400" dirty="0"/>
              <a:t> з СПКЯ та </a:t>
            </a:r>
            <a:r>
              <a:rPr lang="ru-RU" sz="1400" dirty="0" err="1"/>
              <a:t>природженою</a:t>
            </a:r>
            <a:r>
              <a:rPr lang="ru-RU" sz="1400" dirty="0"/>
              <a:t> </a:t>
            </a:r>
            <a:r>
              <a:rPr lang="ru-RU" sz="1400" dirty="0" err="1"/>
              <a:t>гіперплазією</a:t>
            </a:r>
            <a:r>
              <a:rPr lang="ru-RU" sz="1400" dirty="0"/>
              <a:t> кори </a:t>
            </a:r>
            <a:r>
              <a:rPr lang="ru-RU" sz="1400" dirty="0" err="1"/>
              <a:t>наднирників</a:t>
            </a:r>
            <a:r>
              <a:rPr lang="ru-RU" sz="1400" dirty="0" smtClean="0"/>
              <a:t>.</a:t>
            </a:r>
          </a:p>
          <a:p>
            <a:r>
              <a:rPr lang="uk-UA" sz="1400" dirty="0" smtClean="0"/>
              <a:t>Зниження </a:t>
            </a:r>
            <a:endParaRPr lang="ru-RU" sz="1400" dirty="0"/>
          </a:p>
          <a:p>
            <a:r>
              <a:rPr lang="ru-RU" sz="1400" dirty="0" err="1"/>
              <a:t>Гіпоандрогенії</a:t>
            </a:r>
            <a:r>
              <a:rPr lang="ru-RU" sz="1400" dirty="0"/>
              <a:t> у </a:t>
            </a:r>
            <a:r>
              <a:rPr lang="ru-RU" sz="1400" dirty="0" err="1"/>
              <a:t>чоловіків</a:t>
            </a:r>
            <a:r>
              <a:rPr lang="ru-RU" sz="1400" dirty="0"/>
              <a:t> (</a:t>
            </a:r>
            <a:r>
              <a:rPr lang="ru-RU" sz="1400" dirty="0" err="1"/>
              <a:t>чоловічий</a:t>
            </a:r>
            <a:r>
              <a:rPr lang="ru-RU" sz="1400" dirty="0"/>
              <a:t> гермафродитизм), </a:t>
            </a:r>
            <a:r>
              <a:rPr lang="ru-RU" sz="1400" dirty="0" err="1"/>
              <a:t>прийом</a:t>
            </a:r>
            <a:r>
              <a:rPr lang="ru-RU" sz="1400" dirty="0"/>
              <a:t> </a:t>
            </a:r>
            <a:r>
              <a:rPr lang="ru-RU" sz="1400" dirty="0" err="1"/>
              <a:t>дексаметазону</a:t>
            </a:r>
            <a:r>
              <a:rPr lang="ru-RU" sz="1400" dirty="0"/>
              <a:t> </a:t>
            </a:r>
            <a:r>
              <a:rPr lang="ru-RU" sz="1400" dirty="0" err="1"/>
              <a:t>жінками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страждають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гірсутизму</a:t>
            </a:r>
            <a:r>
              <a:rPr lang="ru-RU" sz="1400" dirty="0"/>
              <a:t>.</a:t>
            </a: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483" y="4369668"/>
            <a:ext cx="4763013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5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744" y="121196"/>
            <a:ext cx="9001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u="sng" dirty="0" err="1" smtClean="0"/>
              <a:t>Андростендіон</a:t>
            </a:r>
            <a:endParaRPr lang="ru-RU" sz="1400" b="1" i="1" u="sng" dirty="0" smtClean="0"/>
          </a:p>
          <a:p>
            <a:endParaRPr lang="ru-RU" sz="1400" dirty="0"/>
          </a:p>
          <a:p>
            <a:r>
              <a:rPr lang="ru-RU" sz="1400" dirty="0" err="1" smtClean="0"/>
              <a:t>Андростендіон</a:t>
            </a:r>
            <a:r>
              <a:rPr lang="ru-RU" sz="1400" dirty="0" smtClean="0"/>
              <a:t> </a:t>
            </a:r>
            <a:r>
              <a:rPr lang="ru-RU" sz="1400" dirty="0"/>
              <a:t>є </a:t>
            </a:r>
            <a:r>
              <a:rPr lang="ru-RU" sz="1400" dirty="0" err="1"/>
              <a:t>основним</a:t>
            </a:r>
            <a:r>
              <a:rPr lang="ru-RU" sz="1400" dirty="0"/>
              <a:t> </a:t>
            </a:r>
            <a:r>
              <a:rPr lang="ru-RU" sz="1400" dirty="0" err="1"/>
              <a:t>попередником</a:t>
            </a:r>
            <a:r>
              <a:rPr lang="ru-RU" sz="1400" dirty="0"/>
              <a:t> в </a:t>
            </a:r>
            <a:r>
              <a:rPr lang="ru-RU" sz="1400" dirty="0" err="1"/>
              <a:t>біосинтезі</a:t>
            </a:r>
            <a:r>
              <a:rPr lang="ru-RU" sz="1400" dirty="0"/>
              <a:t> </a:t>
            </a:r>
            <a:r>
              <a:rPr lang="ru-RU" sz="1400" dirty="0" err="1"/>
              <a:t>андрогенів</a:t>
            </a:r>
            <a:r>
              <a:rPr lang="ru-RU" sz="1400" dirty="0"/>
              <a:t> та </a:t>
            </a:r>
            <a:r>
              <a:rPr lang="ru-RU" sz="1400" dirty="0" err="1"/>
              <a:t>естрогенів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Він</a:t>
            </a:r>
            <a:r>
              <a:rPr lang="ru-RU" sz="1400" dirty="0"/>
              <a:t> </a:t>
            </a:r>
            <a:r>
              <a:rPr lang="ru-RU" sz="1400" dirty="0" err="1"/>
              <a:t>утворюється</a:t>
            </a:r>
            <a:r>
              <a:rPr lang="ru-RU" sz="1400" dirty="0"/>
              <a:t> в </a:t>
            </a:r>
            <a:r>
              <a:rPr lang="ru-RU" sz="1400" dirty="0" err="1"/>
              <a:t>наднирниках</a:t>
            </a:r>
            <a:r>
              <a:rPr lang="ru-RU" sz="1400" dirty="0"/>
              <a:t> і </a:t>
            </a:r>
            <a:r>
              <a:rPr lang="ru-RU" sz="1400" dirty="0" err="1"/>
              <a:t>статевих</a:t>
            </a:r>
            <a:r>
              <a:rPr lang="ru-RU" sz="1400" dirty="0"/>
              <a:t> </a:t>
            </a:r>
            <a:r>
              <a:rPr lang="ru-RU" sz="1400" dirty="0" err="1"/>
              <a:t>залозах</a:t>
            </a:r>
            <a:r>
              <a:rPr lang="ru-RU" sz="1400" dirty="0"/>
              <a:t> і є прогормоном тестостерона і </a:t>
            </a:r>
            <a:r>
              <a:rPr lang="ru-RU" sz="1400" dirty="0" err="1"/>
              <a:t>естрона</a:t>
            </a:r>
            <a:r>
              <a:rPr lang="ru-RU" sz="1400" dirty="0"/>
              <a:t>, </a:t>
            </a:r>
            <a:r>
              <a:rPr lang="ru-RU" sz="1400" dirty="0" err="1"/>
              <a:t>зокрема</a:t>
            </a:r>
            <a:r>
              <a:rPr lang="ru-RU" sz="1400" dirty="0"/>
              <a:t> у </a:t>
            </a:r>
            <a:r>
              <a:rPr lang="ru-RU" sz="1400" dirty="0" err="1"/>
              <a:t>жінок</a:t>
            </a:r>
            <a:r>
              <a:rPr lang="ru-RU" sz="1400" dirty="0"/>
              <a:t> в </a:t>
            </a:r>
            <a:r>
              <a:rPr lang="ru-RU" sz="1400" dirty="0" err="1"/>
              <a:t>період</a:t>
            </a:r>
            <a:r>
              <a:rPr lang="ru-RU" sz="1400" dirty="0"/>
              <a:t> </a:t>
            </a:r>
            <a:r>
              <a:rPr lang="ru-RU" sz="1400" dirty="0" err="1"/>
              <a:t>менопаузи</a:t>
            </a:r>
            <a:r>
              <a:rPr lang="ru-RU" sz="1400" dirty="0"/>
              <a:t>.</a:t>
            </a:r>
          </a:p>
          <a:p>
            <a:r>
              <a:rPr lang="ru-RU" sz="1400" dirty="0"/>
              <a:t>Тест </a:t>
            </a:r>
            <a:r>
              <a:rPr lang="ru-RU" sz="1400" dirty="0" err="1"/>
              <a:t>використовується</a:t>
            </a:r>
            <a:r>
              <a:rPr lang="ru-RU" sz="1400" dirty="0"/>
              <a:t> в </a:t>
            </a:r>
            <a:r>
              <a:rPr lang="ru-RU" sz="1400" dirty="0" err="1"/>
              <a:t>комплексі</a:t>
            </a:r>
            <a:r>
              <a:rPr lang="ru-RU" sz="1400" dirty="0"/>
              <a:t> з </a:t>
            </a:r>
            <a:r>
              <a:rPr lang="ru-RU" sz="1400" dirty="0" err="1"/>
              <a:t>іншими</a:t>
            </a:r>
            <a:r>
              <a:rPr lang="ru-RU" sz="1400" dirty="0"/>
              <a:t> </a:t>
            </a:r>
            <a:r>
              <a:rPr lang="ru-RU" sz="1400" dirty="0" err="1"/>
              <a:t>дослідженнями</a:t>
            </a:r>
            <a:r>
              <a:rPr lang="ru-RU" sz="1400" dirty="0"/>
              <a:t> для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гіперандрогеній</a:t>
            </a:r>
            <a:r>
              <a:rPr lang="ru-RU" sz="1400" dirty="0"/>
              <a:t> </a:t>
            </a:r>
            <a:r>
              <a:rPr lang="ru-RU" sz="1400" dirty="0" err="1"/>
              <a:t>різного</a:t>
            </a:r>
            <a:r>
              <a:rPr lang="ru-RU" sz="1400" dirty="0"/>
              <a:t> генезу та для </a:t>
            </a:r>
            <a:r>
              <a:rPr lang="ru-RU" sz="1400" dirty="0" err="1"/>
              <a:t>оцінки</a:t>
            </a:r>
            <a:r>
              <a:rPr lang="ru-RU" sz="1400" dirty="0"/>
              <a:t> </a:t>
            </a:r>
            <a:r>
              <a:rPr lang="ru-RU" sz="1400" dirty="0" err="1"/>
              <a:t>ефективності</a:t>
            </a:r>
            <a:r>
              <a:rPr lang="ru-RU" sz="1400" dirty="0"/>
              <a:t> </a:t>
            </a:r>
            <a:r>
              <a:rPr lang="ru-RU" sz="1400" dirty="0" err="1"/>
              <a:t>лікування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400" dirty="0" err="1"/>
              <a:t>Показання</a:t>
            </a:r>
            <a:r>
              <a:rPr lang="ru-RU" sz="1400" dirty="0"/>
              <a:t> для </a:t>
            </a:r>
            <a:r>
              <a:rPr lang="ru-RU" sz="1400" dirty="0" err="1"/>
              <a:t>призначення</a:t>
            </a:r>
            <a:endParaRPr lang="ru-RU" sz="1400" dirty="0"/>
          </a:p>
          <a:p>
            <a:r>
              <a:rPr lang="ru-RU" sz="1400" dirty="0"/>
              <a:t>1. </a:t>
            </a:r>
            <a:r>
              <a:rPr lang="ru-RU" sz="1400" dirty="0" err="1"/>
              <a:t>Діагностика</a:t>
            </a:r>
            <a:r>
              <a:rPr lang="ru-RU" sz="1400" dirty="0"/>
              <a:t>, </a:t>
            </a:r>
            <a:r>
              <a:rPr lang="ru-RU" sz="1400" dirty="0" err="1"/>
              <a:t>диференційна</a:t>
            </a:r>
            <a:r>
              <a:rPr lang="ru-RU" sz="1400" dirty="0"/>
              <a:t> </a:t>
            </a:r>
            <a:r>
              <a:rPr lang="ru-RU" sz="1400" dirty="0" err="1"/>
              <a:t>діагностика</a:t>
            </a:r>
            <a:r>
              <a:rPr lang="ru-RU" sz="1400" dirty="0"/>
              <a:t> і контроль </a:t>
            </a:r>
            <a:r>
              <a:rPr lang="ru-RU" sz="1400" dirty="0" err="1"/>
              <a:t>лікування</a:t>
            </a:r>
            <a:r>
              <a:rPr lang="ru-RU" sz="1400" dirty="0"/>
              <a:t> </a:t>
            </a:r>
            <a:r>
              <a:rPr lang="ru-RU" sz="1400" dirty="0" err="1"/>
              <a:t>гіперандрогенних</a:t>
            </a:r>
            <a:r>
              <a:rPr lang="ru-RU" sz="1400" dirty="0"/>
              <a:t> </a:t>
            </a:r>
            <a:r>
              <a:rPr lang="ru-RU" sz="1400" dirty="0" err="1"/>
              <a:t>станів</a:t>
            </a:r>
            <a:r>
              <a:rPr lang="ru-RU" sz="1400" dirty="0"/>
              <a:t> </a:t>
            </a:r>
            <a:r>
              <a:rPr lang="ru-RU" sz="1400" dirty="0" err="1"/>
              <a:t>різного</a:t>
            </a:r>
            <a:r>
              <a:rPr lang="ru-RU" sz="1400" dirty="0"/>
              <a:t> генезу (СПКЯ, </a:t>
            </a:r>
            <a:r>
              <a:rPr lang="ru-RU" sz="1400" dirty="0" err="1"/>
              <a:t>андрогенпродукуючи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).</a:t>
            </a:r>
          </a:p>
          <a:p>
            <a:r>
              <a:rPr lang="ru-RU" sz="1400" dirty="0"/>
              <a:t>2.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причин </a:t>
            </a:r>
            <a:r>
              <a:rPr lang="ru-RU" sz="1400" dirty="0" err="1"/>
              <a:t>порушення</a:t>
            </a:r>
            <a:r>
              <a:rPr lang="ru-RU" sz="1400" dirty="0"/>
              <a:t> менструального циклу.</a:t>
            </a:r>
          </a:p>
          <a:p>
            <a:r>
              <a:rPr lang="ru-RU" sz="1400" dirty="0"/>
              <a:t>3.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порушень</a:t>
            </a:r>
            <a:r>
              <a:rPr lang="ru-RU" sz="1400" dirty="0"/>
              <a:t> </a:t>
            </a:r>
            <a:r>
              <a:rPr lang="ru-RU" sz="1400" dirty="0" err="1"/>
              <a:t>статевого</a:t>
            </a:r>
            <a:r>
              <a:rPr lang="ru-RU" sz="1400" dirty="0"/>
              <a:t> </a:t>
            </a:r>
            <a:r>
              <a:rPr lang="ru-RU" sz="1400" dirty="0" err="1"/>
              <a:t>розвитку</a:t>
            </a:r>
            <a:r>
              <a:rPr lang="ru-RU" sz="1400" dirty="0"/>
              <a:t>.</a:t>
            </a:r>
          </a:p>
          <a:p>
            <a:r>
              <a:rPr lang="ru-RU" sz="1400" dirty="0"/>
              <a:t>4.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диференційної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різновиду</a:t>
            </a:r>
            <a:r>
              <a:rPr lang="ru-RU" sz="1400" dirty="0"/>
              <a:t> </a:t>
            </a:r>
            <a:r>
              <a:rPr lang="ru-RU" sz="1400" dirty="0" err="1"/>
              <a:t>ферментативної</a:t>
            </a:r>
            <a:r>
              <a:rPr lang="ru-RU" sz="1400" dirty="0"/>
              <a:t> </a:t>
            </a:r>
            <a:r>
              <a:rPr lang="ru-RU" sz="1400" dirty="0" err="1"/>
              <a:t>недостатності</a:t>
            </a:r>
            <a:r>
              <a:rPr lang="ru-RU" sz="1400" dirty="0"/>
              <a:t> при </a:t>
            </a:r>
            <a:r>
              <a:rPr lang="ru-RU" sz="1400" dirty="0" err="1"/>
              <a:t>вродженій</a:t>
            </a:r>
            <a:r>
              <a:rPr lang="ru-RU" sz="1400" dirty="0"/>
              <a:t> </a:t>
            </a:r>
            <a:r>
              <a:rPr lang="ru-RU" sz="1400" dirty="0" err="1"/>
              <a:t>гіперплазії</a:t>
            </a:r>
            <a:r>
              <a:rPr lang="ru-RU" sz="1400" dirty="0"/>
              <a:t> кори </a:t>
            </a:r>
            <a:r>
              <a:rPr lang="ru-RU" sz="1400" dirty="0" err="1"/>
              <a:t>наднирників</a:t>
            </a:r>
            <a:r>
              <a:rPr lang="ru-RU" sz="1400" dirty="0"/>
              <a:t> (21-гідроксилаза, 11-гідроксилаза, 17-альфа-гідроксилаза, 3-бета-гідроксистероїддегідрогеназа).</a:t>
            </a:r>
          </a:p>
          <a:p>
            <a:endParaRPr lang="ru-RU" sz="1400" dirty="0"/>
          </a:p>
          <a:p>
            <a:r>
              <a:rPr lang="ru-RU" sz="1400" dirty="0" err="1"/>
              <a:t>Клінічна</a:t>
            </a:r>
            <a:r>
              <a:rPr lang="ru-RU" sz="1400" dirty="0"/>
              <a:t> </a:t>
            </a:r>
            <a:r>
              <a:rPr lang="ru-RU" sz="1400" dirty="0" err="1"/>
              <a:t>значущість</a:t>
            </a:r>
            <a:endParaRPr lang="ru-RU" sz="1400" dirty="0"/>
          </a:p>
          <a:p>
            <a:r>
              <a:rPr lang="ru-RU" sz="1400" dirty="0"/>
              <a:t>1. СПКЯ.</a:t>
            </a:r>
          </a:p>
          <a:p>
            <a:r>
              <a:rPr lang="ru-RU" sz="1400" dirty="0"/>
              <a:t>2. </a:t>
            </a:r>
            <a:r>
              <a:rPr lang="ru-RU" sz="1400" dirty="0" err="1"/>
              <a:t>Диференційна</a:t>
            </a:r>
            <a:r>
              <a:rPr lang="ru-RU" sz="1400" dirty="0"/>
              <a:t>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різновидів</a:t>
            </a:r>
            <a:r>
              <a:rPr lang="ru-RU" sz="1400" dirty="0"/>
              <a:t> </a:t>
            </a:r>
            <a:r>
              <a:rPr lang="ru-RU" sz="1400" dirty="0" err="1"/>
              <a:t>ферментативної</a:t>
            </a:r>
            <a:r>
              <a:rPr lang="ru-RU" sz="1400" dirty="0"/>
              <a:t> </a:t>
            </a:r>
            <a:r>
              <a:rPr lang="ru-RU" sz="1400" dirty="0" err="1"/>
              <a:t>недостатності</a:t>
            </a:r>
            <a:r>
              <a:rPr lang="ru-RU" sz="1400" dirty="0"/>
              <a:t> при </a:t>
            </a:r>
            <a:r>
              <a:rPr lang="ru-RU" sz="1400" dirty="0" err="1"/>
              <a:t>природженій</a:t>
            </a:r>
            <a:r>
              <a:rPr lang="ru-RU" sz="1400" dirty="0"/>
              <a:t> </a:t>
            </a:r>
            <a:r>
              <a:rPr lang="ru-RU" sz="1400" dirty="0" err="1"/>
              <a:t>гіперплазії</a:t>
            </a:r>
            <a:r>
              <a:rPr lang="ru-RU" sz="1400" dirty="0"/>
              <a:t> кори </a:t>
            </a:r>
            <a:r>
              <a:rPr lang="ru-RU" sz="1400" dirty="0" err="1"/>
              <a:t>наднирників</a:t>
            </a:r>
            <a:r>
              <a:rPr lang="ru-RU" sz="1400" dirty="0"/>
              <a:t>.</a:t>
            </a:r>
          </a:p>
          <a:p>
            <a:r>
              <a:rPr lang="ru-RU" sz="1400" dirty="0"/>
              <a:t>3. </a:t>
            </a:r>
            <a:r>
              <a:rPr lang="ru-RU" sz="1400" dirty="0" err="1"/>
              <a:t>Моніторинг</a:t>
            </a:r>
            <a:r>
              <a:rPr lang="ru-RU" sz="1400" dirty="0"/>
              <a:t> </a:t>
            </a:r>
            <a:r>
              <a:rPr lang="ru-RU" sz="1400" dirty="0" err="1"/>
              <a:t>ефективності</a:t>
            </a:r>
            <a:r>
              <a:rPr lang="ru-RU" sz="1400" dirty="0"/>
              <a:t> </a:t>
            </a:r>
            <a:r>
              <a:rPr lang="ru-RU" sz="1400" dirty="0" err="1"/>
              <a:t>лікування</a:t>
            </a:r>
            <a:r>
              <a:rPr lang="ru-RU" sz="1400" dirty="0"/>
              <a:t> </a:t>
            </a:r>
            <a:r>
              <a:rPr lang="ru-RU" sz="1400" dirty="0" err="1"/>
              <a:t>природженої</a:t>
            </a:r>
            <a:r>
              <a:rPr lang="ru-RU" sz="1400" dirty="0"/>
              <a:t> </a:t>
            </a:r>
            <a:r>
              <a:rPr lang="ru-RU" sz="1400" dirty="0" err="1"/>
              <a:t>гіперплазії</a:t>
            </a:r>
            <a:r>
              <a:rPr lang="ru-RU" sz="1400" dirty="0"/>
              <a:t> кори </a:t>
            </a:r>
            <a:r>
              <a:rPr lang="ru-RU" sz="1400" dirty="0" err="1"/>
              <a:t>наднирників</a:t>
            </a:r>
            <a:r>
              <a:rPr lang="ru-RU" sz="1400" dirty="0"/>
              <a:t> (21-гідроксилаза, 11-гідроксилаза, 17-альфа-гідроксилаза, 3-бета-гідроксистероїддегідрогеназа).</a:t>
            </a:r>
          </a:p>
          <a:p>
            <a:r>
              <a:rPr lang="ru-RU" sz="1400" dirty="0"/>
              <a:t>4.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передчасного</a:t>
            </a:r>
            <a:r>
              <a:rPr lang="ru-RU" sz="1400" dirty="0"/>
              <a:t> </a:t>
            </a:r>
            <a:r>
              <a:rPr lang="ru-RU" sz="1400" dirty="0" err="1"/>
              <a:t>статевого</a:t>
            </a:r>
            <a:r>
              <a:rPr lang="ru-RU" sz="1400" dirty="0"/>
              <a:t> </a:t>
            </a:r>
            <a:r>
              <a:rPr lang="ru-RU" sz="1400" dirty="0" err="1"/>
              <a:t>дозрівання</a:t>
            </a:r>
            <a:r>
              <a:rPr lang="ru-RU" sz="1400" dirty="0"/>
              <a:t> (в </a:t>
            </a:r>
            <a:r>
              <a:rPr lang="ru-RU" sz="1400" dirty="0" err="1"/>
              <a:t>поєднанні</a:t>
            </a:r>
            <a:r>
              <a:rPr lang="ru-RU" sz="1400" dirty="0"/>
              <a:t> з </a:t>
            </a:r>
            <a:r>
              <a:rPr lang="ru-RU" sz="1400" dirty="0" err="1"/>
              <a:t>гонадотропінами</a:t>
            </a:r>
            <a:r>
              <a:rPr lang="ru-RU" sz="1400" dirty="0"/>
              <a:t>).</a:t>
            </a:r>
          </a:p>
          <a:p>
            <a:r>
              <a:rPr lang="ru-RU" sz="1400" dirty="0"/>
              <a:t>5. </a:t>
            </a:r>
            <a:r>
              <a:rPr lang="ru-RU" sz="1400" dirty="0" err="1"/>
              <a:t>Андрогенпродукуючі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/>
              <a:t>наднирників</a:t>
            </a:r>
            <a:r>
              <a:rPr lang="ru-RU" sz="1400" dirty="0"/>
              <a:t> та </a:t>
            </a:r>
            <a:r>
              <a:rPr lang="ru-RU" sz="1400" dirty="0" err="1"/>
              <a:t>яєчників</a:t>
            </a:r>
            <a:r>
              <a:rPr lang="ru-RU" sz="1400" dirty="0"/>
              <a:t>.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1937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93204"/>
            <a:ext cx="885698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Склад </a:t>
            </a:r>
            <a:r>
              <a:rPr lang="ru-RU" sz="1400" dirty="0" err="1"/>
              <a:t>показників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Андростендіон</a:t>
            </a:r>
            <a:endParaRPr lang="ru-RU" sz="1400" dirty="0"/>
          </a:p>
          <a:p>
            <a:r>
              <a:rPr lang="ru-RU" sz="1400" dirty="0"/>
              <a:t>Метод: </a:t>
            </a:r>
            <a:r>
              <a:rPr lang="ru-RU" sz="1400" dirty="0" err="1"/>
              <a:t>Хемілюмінесцентний</a:t>
            </a:r>
            <a:r>
              <a:rPr lang="ru-RU" sz="1400" dirty="0"/>
              <a:t> </a:t>
            </a:r>
            <a:r>
              <a:rPr lang="ru-RU" sz="1400" dirty="0" err="1"/>
              <a:t>імуноаналіз</a:t>
            </a:r>
            <a:endParaRPr lang="ru-RU" sz="1400" dirty="0"/>
          </a:p>
          <a:p>
            <a:r>
              <a:rPr lang="ru-RU" sz="1400" dirty="0" err="1"/>
              <a:t>Діапазон</a:t>
            </a:r>
            <a:r>
              <a:rPr lang="ru-RU" sz="1400" dirty="0"/>
              <a:t> </a:t>
            </a:r>
            <a:r>
              <a:rPr lang="ru-RU" sz="1400" dirty="0" err="1"/>
              <a:t>вимірювань</a:t>
            </a:r>
            <a:r>
              <a:rPr lang="ru-RU" sz="1400" dirty="0"/>
              <a:t>: 0.3 - 10</a:t>
            </a:r>
          </a:p>
          <a:p>
            <a:r>
              <a:rPr lang="ru-RU" sz="1400" dirty="0" err="1"/>
              <a:t>Одиниця</a:t>
            </a:r>
            <a:r>
              <a:rPr lang="ru-RU" sz="1400" dirty="0"/>
              <a:t> </a:t>
            </a:r>
            <a:r>
              <a:rPr lang="ru-RU" sz="1400" dirty="0" err="1"/>
              <a:t>виміру</a:t>
            </a:r>
            <a:r>
              <a:rPr lang="ru-RU" sz="1400" dirty="0"/>
              <a:t>: </a:t>
            </a:r>
            <a:r>
              <a:rPr lang="ru-RU" sz="1400" dirty="0" err="1"/>
              <a:t>Нанограм</a:t>
            </a:r>
            <a:r>
              <a:rPr lang="ru-RU" sz="1400" dirty="0"/>
              <a:t> на </a:t>
            </a:r>
            <a:r>
              <a:rPr lang="ru-RU" sz="1400" dirty="0" err="1"/>
              <a:t>мілілітр</a:t>
            </a:r>
            <a:endParaRPr lang="ru-RU" sz="1400" dirty="0"/>
          </a:p>
          <a:p>
            <a:r>
              <a:rPr lang="ru-RU" sz="1400" dirty="0" err="1"/>
              <a:t>Референтні</a:t>
            </a:r>
            <a:r>
              <a:rPr lang="ru-RU" sz="1400" dirty="0"/>
              <a:t> </a:t>
            </a:r>
            <a:r>
              <a:rPr lang="ru-RU" sz="1400" dirty="0" err="1"/>
              <a:t>значення</a:t>
            </a:r>
            <a:r>
              <a:rPr lang="ru-RU" sz="1400" dirty="0"/>
              <a:t>:</a:t>
            </a:r>
          </a:p>
          <a:p>
            <a:endParaRPr lang="uk-UA" sz="1400" dirty="0" smtClean="0"/>
          </a:p>
          <a:p>
            <a:endParaRPr lang="uk-UA" sz="1400" dirty="0"/>
          </a:p>
          <a:p>
            <a:endParaRPr lang="uk-UA" sz="1400" dirty="0" smtClean="0"/>
          </a:p>
          <a:p>
            <a:endParaRPr lang="ru-RU" sz="1400" dirty="0"/>
          </a:p>
          <a:p>
            <a:r>
              <a:rPr lang="ru-RU" sz="1400" dirty="0" err="1"/>
              <a:t>Інтерференція</a:t>
            </a:r>
            <a:r>
              <a:rPr lang="ru-RU" sz="1400" dirty="0" smtClean="0"/>
              <a:t>:</a:t>
            </a:r>
          </a:p>
          <a:p>
            <a:r>
              <a:rPr lang="uk-UA" sz="1400" dirty="0" smtClean="0"/>
              <a:t>Підвищення </a:t>
            </a:r>
            <a:endParaRPr lang="ru-RU" sz="1400" dirty="0"/>
          </a:p>
          <a:p>
            <a:r>
              <a:rPr lang="ru-RU" sz="1400" dirty="0" err="1"/>
              <a:t>Кортикотропін</a:t>
            </a:r>
            <a:r>
              <a:rPr lang="ru-RU" sz="1400" dirty="0"/>
              <a:t>, </a:t>
            </a:r>
            <a:r>
              <a:rPr lang="ru-RU" sz="1400" dirty="0" err="1"/>
              <a:t>кломіфен</a:t>
            </a:r>
            <a:r>
              <a:rPr lang="ru-RU" sz="1400" dirty="0"/>
              <a:t>, </a:t>
            </a:r>
            <a:r>
              <a:rPr lang="ru-RU" sz="1400" dirty="0" err="1"/>
              <a:t>ципротерона</a:t>
            </a:r>
            <a:r>
              <a:rPr lang="ru-RU" sz="1400" dirty="0"/>
              <a:t> ацетат, </a:t>
            </a:r>
            <a:r>
              <a:rPr lang="ru-RU" sz="1400" dirty="0" err="1"/>
              <a:t>левоноргестрел</a:t>
            </a:r>
            <a:r>
              <a:rPr lang="ru-RU" sz="1400" dirty="0"/>
              <a:t>, </a:t>
            </a:r>
            <a:r>
              <a:rPr lang="ru-RU" sz="1400" dirty="0" err="1"/>
              <a:t>метирапон</a:t>
            </a:r>
            <a:endParaRPr lang="ru-RU" sz="1400" dirty="0"/>
          </a:p>
          <a:p>
            <a:r>
              <a:rPr lang="uk-UA" sz="1400" dirty="0" smtClean="0"/>
              <a:t>Зниження </a:t>
            </a:r>
            <a:endParaRPr lang="ru-RU" sz="1400" dirty="0" smtClean="0"/>
          </a:p>
          <a:p>
            <a:r>
              <a:rPr lang="ru-RU" sz="1400" dirty="0" err="1" smtClean="0"/>
              <a:t>Дексаметазон</a:t>
            </a:r>
            <a:endParaRPr lang="ru-RU" sz="1400" dirty="0" smtClean="0"/>
          </a:p>
          <a:p>
            <a:endParaRPr lang="ru-RU" sz="1400" dirty="0"/>
          </a:p>
          <a:p>
            <a:r>
              <a:rPr lang="ru-RU" sz="1400" dirty="0" err="1"/>
              <a:t>Інтерпретація</a:t>
            </a:r>
            <a:r>
              <a:rPr lang="ru-RU" sz="1400" dirty="0" smtClean="0"/>
              <a:t>:</a:t>
            </a:r>
          </a:p>
          <a:p>
            <a:r>
              <a:rPr lang="uk-UA" sz="1400" dirty="0" smtClean="0"/>
              <a:t>Підвищення </a:t>
            </a:r>
            <a:endParaRPr lang="ru-RU" sz="1400" dirty="0"/>
          </a:p>
          <a:p>
            <a:r>
              <a:rPr lang="ru-RU" sz="1400" dirty="0"/>
              <a:t>СПКЯ (в </a:t>
            </a:r>
            <a:r>
              <a:rPr lang="ru-RU" sz="1400" dirty="0" err="1"/>
              <a:t>частині</a:t>
            </a:r>
            <a:r>
              <a:rPr lang="ru-RU" sz="1400" dirty="0"/>
              <a:t> </a:t>
            </a:r>
            <a:r>
              <a:rPr lang="ru-RU" sz="1400" dirty="0" err="1"/>
              <a:t>випадків</a:t>
            </a:r>
            <a:r>
              <a:rPr lang="ru-RU" sz="1400" dirty="0"/>
              <a:t>), </a:t>
            </a:r>
            <a:r>
              <a:rPr lang="ru-RU" sz="1400" dirty="0" err="1"/>
              <a:t>гірсутизм</a:t>
            </a:r>
            <a:r>
              <a:rPr lang="ru-RU" sz="1400" dirty="0"/>
              <a:t> (в </a:t>
            </a:r>
            <a:r>
              <a:rPr lang="ru-RU" sz="1400" dirty="0" err="1"/>
              <a:t>частині</a:t>
            </a:r>
            <a:r>
              <a:rPr lang="ru-RU" sz="1400" dirty="0"/>
              <a:t> </a:t>
            </a:r>
            <a:r>
              <a:rPr lang="ru-RU" sz="1400" dirty="0" err="1"/>
              <a:t>випадків</a:t>
            </a:r>
            <a:r>
              <a:rPr lang="ru-RU" sz="1400" dirty="0"/>
              <a:t>), </a:t>
            </a:r>
            <a:r>
              <a:rPr lang="ru-RU" sz="1400" dirty="0" err="1"/>
              <a:t>природжена</a:t>
            </a:r>
            <a:r>
              <a:rPr lang="ru-RU" sz="1400" dirty="0"/>
              <a:t> </a:t>
            </a:r>
            <a:r>
              <a:rPr lang="ru-RU" sz="1400" dirty="0" err="1"/>
              <a:t>гіперплазія</a:t>
            </a:r>
            <a:r>
              <a:rPr lang="ru-RU" sz="1400" dirty="0"/>
              <a:t> кори </a:t>
            </a:r>
            <a:r>
              <a:rPr lang="ru-RU" sz="1400" dirty="0" err="1"/>
              <a:t>наднирників</a:t>
            </a:r>
            <a:r>
              <a:rPr lang="ru-RU" sz="1400" dirty="0"/>
              <a:t>, синдром </a:t>
            </a:r>
            <a:r>
              <a:rPr lang="ru-RU" sz="1400" dirty="0" err="1"/>
              <a:t>Кушинга</a:t>
            </a:r>
            <a:r>
              <a:rPr lang="ru-RU" sz="1400" dirty="0"/>
              <a:t>, </a:t>
            </a:r>
            <a:r>
              <a:rPr lang="ru-RU" sz="1400" dirty="0" err="1"/>
              <a:t>ектопічна</a:t>
            </a:r>
            <a:r>
              <a:rPr lang="ru-RU" sz="1400" dirty="0"/>
              <a:t> </a:t>
            </a:r>
            <a:r>
              <a:rPr lang="ru-RU" sz="1400" dirty="0" err="1"/>
              <a:t>продукція</a:t>
            </a:r>
            <a:r>
              <a:rPr lang="ru-RU" sz="1400" dirty="0"/>
              <a:t> АКТГ, </a:t>
            </a:r>
            <a:r>
              <a:rPr lang="ru-RU" sz="1400" dirty="0" err="1"/>
              <a:t>стромальний</a:t>
            </a:r>
            <a:r>
              <a:rPr lang="ru-RU" sz="1400" dirty="0"/>
              <a:t> </a:t>
            </a:r>
            <a:r>
              <a:rPr lang="ru-RU" sz="1400" dirty="0" err="1"/>
              <a:t>гіпертекоз</a:t>
            </a:r>
            <a:r>
              <a:rPr lang="ru-RU" sz="1400" dirty="0"/>
              <a:t> </a:t>
            </a:r>
            <a:r>
              <a:rPr lang="ru-RU" sz="1400" dirty="0" err="1"/>
              <a:t>яєчників</a:t>
            </a:r>
            <a:r>
              <a:rPr lang="ru-RU" sz="1400" dirty="0"/>
              <a:t>, </a:t>
            </a:r>
            <a:r>
              <a:rPr lang="ru-RU" sz="1400" dirty="0" err="1"/>
              <a:t>гормонпродукуючі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/>
              <a:t>яєчників</a:t>
            </a:r>
            <a:r>
              <a:rPr lang="ru-RU" sz="1400" dirty="0"/>
              <a:t> та </a:t>
            </a:r>
            <a:r>
              <a:rPr lang="ru-RU" sz="1400" dirty="0" err="1"/>
              <a:t>наднирників</a:t>
            </a:r>
            <a:r>
              <a:rPr lang="ru-RU" sz="1400" dirty="0" smtClean="0"/>
              <a:t>.</a:t>
            </a:r>
          </a:p>
          <a:p>
            <a:r>
              <a:rPr lang="uk-UA" sz="1400" dirty="0" smtClean="0"/>
              <a:t>Зниження </a:t>
            </a:r>
            <a:endParaRPr lang="ru-RU" sz="1400" dirty="0"/>
          </a:p>
          <a:p>
            <a:r>
              <a:rPr lang="ru-RU" sz="1400" dirty="0" err="1"/>
              <a:t>Первинна</a:t>
            </a:r>
            <a:r>
              <a:rPr lang="ru-RU" sz="1400" dirty="0"/>
              <a:t> </a:t>
            </a:r>
            <a:r>
              <a:rPr lang="ru-RU" sz="1400" dirty="0" err="1"/>
              <a:t>наднирникова</a:t>
            </a:r>
            <a:r>
              <a:rPr lang="ru-RU" sz="1400" dirty="0"/>
              <a:t> </a:t>
            </a:r>
            <a:r>
              <a:rPr lang="ru-RU" sz="1400" dirty="0" err="1"/>
              <a:t>недостатність</a:t>
            </a:r>
            <a:r>
              <a:rPr lang="ru-RU" sz="1400" dirty="0"/>
              <a:t>, </a:t>
            </a:r>
            <a:r>
              <a:rPr lang="ru-RU" sz="1400" dirty="0" err="1"/>
              <a:t>гіпогонадизм</a:t>
            </a:r>
            <a:r>
              <a:rPr lang="ru-RU" sz="1400" dirty="0"/>
              <a:t>, </a:t>
            </a:r>
            <a:r>
              <a:rPr lang="ru-RU" sz="1400" dirty="0" err="1"/>
              <a:t>природжена</a:t>
            </a:r>
            <a:r>
              <a:rPr lang="ru-RU" sz="1400" dirty="0"/>
              <a:t> </a:t>
            </a:r>
            <a:r>
              <a:rPr lang="ru-RU" sz="1400" dirty="0" err="1"/>
              <a:t>гіперплазія</a:t>
            </a:r>
            <a:r>
              <a:rPr lang="ru-RU" sz="1400" dirty="0"/>
              <a:t> кори </a:t>
            </a:r>
            <a:r>
              <a:rPr lang="ru-RU" sz="1400" dirty="0" err="1"/>
              <a:t>наднирників</a:t>
            </a:r>
            <a:r>
              <a:rPr lang="ru-RU" sz="1400" dirty="0"/>
              <a:t> </a:t>
            </a:r>
            <a:r>
              <a:rPr lang="ru-RU" sz="1400" dirty="0" err="1"/>
              <a:t>внаслідок</a:t>
            </a:r>
            <a:r>
              <a:rPr lang="ru-RU" sz="1400" dirty="0"/>
              <a:t> </a:t>
            </a:r>
            <a:r>
              <a:rPr lang="ru-RU" sz="1400" dirty="0" err="1"/>
              <a:t>дефіциту</a:t>
            </a:r>
            <a:r>
              <a:rPr lang="ru-RU" sz="1400" dirty="0"/>
              <a:t> 17-альфа-гідроксилази та 3-бета-гідроксистероїддегідрогенази-2, </a:t>
            </a:r>
            <a:r>
              <a:rPr lang="ru-RU" sz="1400" dirty="0" err="1"/>
              <a:t>серповидноклітинна</a:t>
            </a:r>
            <a:r>
              <a:rPr lang="ru-RU" sz="1400" dirty="0"/>
              <a:t> </a:t>
            </a:r>
            <a:r>
              <a:rPr lang="ru-RU" sz="1400" dirty="0" err="1"/>
              <a:t>анемія</a:t>
            </a:r>
            <a:endParaRPr lang="ru-RU" sz="1400" dirty="0"/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17340"/>
            <a:ext cx="5867908" cy="13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77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6302"/>
            <a:ext cx="89289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u="sng" dirty="0" err="1"/>
              <a:t>Антимюллерів</a:t>
            </a:r>
            <a:r>
              <a:rPr lang="ru-RU" sz="1400" b="1" i="1" u="sng" dirty="0"/>
              <a:t> гормон (АМГ)</a:t>
            </a:r>
          </a:p>
          <a:p>
            <a:endParaRPr lang="ru-RU" sz="1400" dirty="0" smtClean="0"/>
          </a:p>
          <a:p>
            <a:r>
              <a:rPr lang="ru-RU" sz="1400" dirty="0" smtClean="0"/>
              <a:t>АМГ </a:t>
            </a:r>
            <a:r>
              <a:rPr lang="ru-RU" sz="1400" dirty="0"/>
              <a:t>- </a:t>
            </a:r>
            <a:r>
              <a:rPr lang="ru-RU" sz="1400" dirty="0" err="1"/>
              <a:t>димерний</a:t>
            </a:r>
            <a:r>
              <a:rPr lang="ru-RU" sz="1400" dirty="0"/>
              <a:t> </a:t>
            </a:r>
            <a:r>
              <a:rPr lang="ru-RU" sz="1400" dirty="0" err="1"/>
              <a:t>глікопротеїн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відноситься</a:t>
            </a:r>
            <a:r>
              <a:rPr lang="ru-RU" sz="1400" dirty="0"/>
              <a:t> до </a:t>
            </a:r>
            <a:r>
              <a:rPr lang="ru-RU" sz="1400" dirty="0" err="1"/>
              <a:t>родини</a:t>
            </a:r>
            <a:r>
              <a:rPr lang="ru-RU" sz="1400" dirty="0"/>
              <a:t> бета-</a:t>
            </a:r>
            <a:r>
              <a:rPr lang="ru-RU" sz="1400" dirty="0" err="1"/>
              <a:t>трансформуючих</a:t>
            </a:r>
            <a:r>
              <a:rPr lang="ru-RU" sz="1400" dirty="0"/>
              <a:t> </a:t>
            </a:r>
            <a:r>
              <a:rPr lang="ru-RU" sz="1400" dirty="0" err="1"/>
              <a:t>факторів</a:t>
            </a:r>
            <a:r>
              <a:rPr lang="ru-RU" sz="1400" dirty="0"/>
              <a:t> росту.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чоловіків</a:t>
            </a:r>
            <a:r>
              <a:rPr lang="ru-RU" sz="1400" dirty="0"/>
              <a:t>, у </a:t>
            </a:r>
            <a:r>
              <a:rPr lang="ru-RU" sz="1400" dirty="0" err="1"/>
              <a:t>процесі</a:t>
            </a:r>
            <a:r>
              <a:rPr lang="ru-RU" sz="1400" dirty="0"/>
              <a:t> </a:t>
            </a:r>
            <a:r>
              <a:rPr lang="ru-RU" sz="1400" dirty="0" err="1"/>
              <a:t>ембріонального</a:t>
            </a:r>
            <a:r>
              <a:rPr lang="ru-RU" sz="1400" dirty="0"/>
              <a:t> </a:t>
            </a:r>
            <a:r>
              <a:rPr lang="ru-RU" sz="1400" dirty="0" err="1"/>
              <a:t>розвитку</a:t>
            </a:r>
            <a:r>
              <a:rPr lang="ru-RU" sz="1400" dirty="0"/>
              <a:t>, АМГ </a:t>
            </a:r>
            <a:r>
              <a:rPr lang="ru-RU" sz="1400" dirty="0" err="1"/>
              <a:t>секретується</a:t>
            </a:r>
            <a:r>
              <a:rPr lang="ru-RU" sz="1400" dirty="0"/>
              <a:t> </a:t>
            </a:r>
            <a:r>
              <a:rPr lang="ru-RU" sz="1400" dirty="0" err="1"/>
              <a:t>клітинами</a:t>
            </a:r>
            <a:r>
              <a:rPr lang="ru-RU" sz="1400" dirty="0"/>
              <a:t> </a:t>
            </a:r>
            <a:r>
              <a:rPr lang="ru-RU" sz="1400" dirty="0" err="1"/>
              <a:t>Сертолі</a:t>
            </a:r>
            <a:r>
              <a:rPr lang="ru-RU" sz="1400" dirty="0"/>
              <a:t> і </a:t>
            </a:r>
            <a:r>
              <a:rPr lang="ru-RU" sz="1400" dirty="0" err="1"/>
              <a:t>відповідає</a:t>
            </a:r>
            <a:r>
              <a:rPr lang="ru-RU" sz="1400" dirty="0"/>
              <a:t> за </a:t>
            </a:r>
            <a:r>
              <a:rPr lang="ru-RU" sz="1400" dirty="0" err="1"/>
              <a:t>регресію</a:t>
            </a:r>
            <a:r>
              <a:rPr lang="ru-RU" sz="1400" dirty="0"/>
              <a:t> </a:t>
            </a:r>
            <a:r>
              <a:rPr lang="ru-RU" sz="1400" dirty="0" err="1"/>
              <a:t>мюллерових</a:t>
            </a:r>
            <a:r>
              <a:rPr lang="ru-RU" sz="1400" dirty="0"/>
              <a:t> проток.</a:t>
            </a:r>
          </a:p>
          <a:p>
            <a:r>
              <a:rPr lang="ru-RU" sz="1400" dirty="0" err="1"/>
              <a:t>Секреція</a:t>
            </a:r>
            <a:r>
              <a:rPr lang="ru-RU" sz="1400" dirty="0"/>
              <a:t> АМГ </a:t>
            </a:r>
            <a:r>
              <a:rPr lang="ru-RU" sz="1400" dirty="0" err="1"/>
              <a:t>починається</a:t>
            </a:r>
            <a:r>
              <a:rPr lang="ru-RU" sz="1400" dirty="0"/>
              <a:t> </a:t>
            </a:r>
            <a:r>
              <a:rPr lang="ru-RU" sz="1400" dirty="0" err="1"/>
              <a:t>відразу</a:t>
            </a:r>
            <a:r>
              <a:rPr lang="ru-RU" sz="1400" dirty="0"/>
              <a:t>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дифференціювання</a:t>
            </a:r>
            <a:r>
              <a:rPr lang="ru-RU" sz="1400" dirty="0"/>
              <a:t> гонад за </a:t>
            </a:r>
            <a:r>
              <a:rPr lang="ru-RU" sz="1400" dirty="0" err="1"/>
              <a:t>чоловічим</a:t>
            </a:r>
            <a:r>
              <a:rPr lang="ru-RU" sz="1400" dirty="0"/>
              <a:t> типом на 7-8 </a:t>
            </a:r>
            <a:r>
              <a:rPr lang="ru-RU" sz="1400" dirty="0" err="1"/>
              <a:t>тижні</a:t>
            </a:r>
            <a:r>
              <a:rPr lang="ru-RU" sz="1400" dirty="0"/>
              <a:t> </a:t>
            </a:r>
            <a:r>
              <a:rPr lang="ru-RU" sz="1400" dirty="0" err="1"/>
              <a:t>ембріонального</a:t>
            </a:r>
            <a:r>
              <a:rPr lang="ru-RU" sz="1400" dirty="0"/>
              <a:t> </a:t>
            </a:r>
            <a:r>
              <a:rPr lang="ru-RU" sz="1400" dirty="0" err="1"/>
              <a:t>розвитку</a:t>
            </a:r>
            <a:r>
              <a:rPr lang="ru-RU" sz="1400" dirty="0"/>
              <a:t>.</a:t>
            </a:r>
          </a:p>
          <a:p>
            <a:r>
              <a:rPr lang="ru-RU" sz="1400" dirty="0"/>
              <a:t>До </a:t>
            </a:r>
            <a:r>
              <a:rPr lang="ru-RU" sz="1400" dirty="0" err="1"/>
              <a:t>настання</a:t>
            </a:r>
            <a:r>
              <a:rPr lang="ru-RU" sz="1400" dirty="0"/>
              <a:t> </a:t>
            </a:r>
            <a:r>
              <a:rPr lang="ru-RU" sz="1400" dirty="0" err="1"/>
              <a:t>статевої</a:t>
            </a:r>
            <a:r>
              <a:rPr lang="ru-RU" sz="1400" dirty="0"/>
              <a:t> </a:t>
            </a:r>
            <a:r>
              <a:rPr lang="ru-RU" sz="1400" dirty="0" err="1"/>
              <a:t>зрілості</a:t>
            </a:r>
            <a:r>
              <a:rPr lang="ru-RU" sz="1400" dirty="0"/>
              <a:t> АМГ </a:t>
            </a:r>
            <a:r>
              <a:rPr lang="ru-RU" sz="1400" dirty="0" err="1"/>
              <a:t>продукується</a:t>
            </a:r>
            <a:r>
              <a:rPr lang="ru-RU" sz="1400" dirty="0"/>
              <a:t> </a:t>
            </a:r>
            <a:r>
              <a:rPr lang="ru-RU" sz="1400" dirty="0" err="1"/>
              <a:t>яєчками</a:t>
            </a:r>
            <a:r>
              <a:rPr lang="ru-RU" sz="1400" dirty="0"/>
              <a:t>, а </a:t>
            </a:r>
            <a:r>
              <a:rPr lang="ru-RU" sz="1400" dirty="0" err="1"/>
              <a:t>потім</a:t>
            </a:r>
            <a:r>
              <a:rPr lang="ru-RU" sz="1400" dirty="0"/>
              <a:t> 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рівень</a:t>
            </a:r>
            <a:r>
              <a:rPr lang="ru-RU" sz="1400" dirty="0"/>
              <a:t> </a:t>
            </a:r>
            <a:r>
              <a:rPr lang="ru-RU" sz="1400" dirty="0" err="1"/>
              <a:t>поступово</a:t>
            </a:r>
            <a:r>
              <a:rPr lang="ru-RU" sz="1400" dirty="0"/>
              <a:t> </a:t>
            </a:r>
            <a:r>
              <a:rPr lang="ru-RU" sz="1400" dirty="0" err="1"/>
              <a:t>знижується</a:t>
            </a:r>
            <a:r>
              <a:rPr lang="ru-RU" sz="1400" dirty="0"/>
              <a:t> до </a:t>
            </a:r>
            <a:r>
              <a:rPr lang="ru-RU" sz="1400" dirty="0" err="1"/>
              <a:t>постпубертатних</a:t>
            </a:r>
            <a:r>
              <a:rPr lang="ru-RU" sz="1400" dirty="0"/>
              <a:t> </a:t>
            </a:r>
            <a:r>
              <a:rPr lang="ru-RU" sz="1400" dirty="0" err="1"/>
              <a:t>значень</a:t>
            </a:r>
            <a:r>
              <a:rPr lang="ru-RU" sz="1400" dirty="0"/>
              <a:t>.</a:t>
            </a:r>
          </a:p>
          <a:p>
            <a:r>
              <a:rPr lang="ru-RU" sz="1400" dirty="0"/>
              <a:t>АМГ позитивно </a:t>
            </a:r>
            <a:r>
              <a:rPr lang="ru-RU" sz="1400" dirty="0" err="1"/>
              <a:t>корелює</a:t>
            </a:r>
            <a:r>
              <a:rPr lang="ru-RU" sz="1400" dirty="0"/>
              <a:t> з </a:t>
            </a:r>
            <a:r>
              <a:rPr lang="ru-RU" sz="1400" dirty="0" err="1"/>
              <a:t>концентрацією</a:t>
            </a:r>
            <a:r>
              <a:rPr lang="ru-RU" sz="1400" dirty="0"/>
              <a:t> </a:t>
            </a:r>
            <a:r>
              <a:rPr lang="ru-RU" sz="1400" dirty="0" err="1"/>
              <a:t>сперматозоїдів</a:t>
            </a:r>
            <a:r>
              <a:rPr lang="ru-RU" sz="1400" dirty="0"/>
              <a:t> і </a:t>
            </a:r>
            <a:r>
              <a:rPr lang="ru-RU" sz="1400" dirty="0" err="1"/>
              <a:t>об'ємом</a:t>
            </a:r>
            <a:r>
              <a:rPr lang="ru-RU" sz="1400" dirty="0"/>
              <a:t> </a:t>
            </a:r>
            <a:r>
              <a:rPr lang="ru-RU" sz="1400" dirty="0" err="1"/>
              <a:t>сперми</a:t>
            </a:r>
            <a:r>
              <a:rPr lang="ru-RU" sz="1400" dirty="0"/>
              <a:t>. У </a:t>
            </a:r>
            <a:r>
              <a:rPr lang="ru-RU" sz="1400" dirty="0" err="1"/>
              <a:t>жінок</a:t>
            </a:r>
            <a:r>
              <a:rPr lang="ru-RU" sz="1400" dirty="0"/>
              <a:t> АМГ </a:t>
            </a:r>
            <a:r>
              <a:rPr lang="ru-RU" sz="1400" dirty="0" err="1"/>
              <a:t>продукується</a:t>
            </a:r>
            <a:r>
              <a:rPr lang="ru-RU" sz="1400" dirty="0"/>
              <a:t> </a:t>
            </a:r>
            <a:r>
              <a:rPr lang="ru-RU" sz="1400" dirty="0" err="1"/>
              <a:t>гранульозними</a:t>
            </a:r>
            <a:r>
              <a:rPr lang="ru-RU" sz="1400" dirty="0"/>
              <a:t> </a:t>
            </a:r>
            <a:r>
              <a:rPr lang="ru-RU" sz="1400" dirty="0" err="1"/>
              <a:t>клітинами</a:t>
            </a:r>
            <a:r>
              <a:rPr lang="ru-RU" sz="1400" dirty="0"/>
              <a:t> </a:t>
            </a:r>
            <a:r>
              <a:rPr lang="ru-RU" sz="1400" dirty="0" err="1"/>
              <a:t>фолікулів</a:t>
            </a:r>
            <a:r>
              <a:rPr lang="ru-RU" sz="1400" dirty="0"/>
              <a:t> у </a:t>
            </a:r>
            <a:r>
              <a:rPr lang="ru-RU" sz="1400" dirty="0" err="1"/>
              <a:t>яєчниках</a:t>
            </a:r>
            <a:r>
              <a:rPr lang="ru-RU" sz="1400" dirty="0"/>
              <a:t> і </a:t>
            </a:r>
            <a:r>
              <a:rPr lang="ru-RU" sz="1400" dirty="0" err="1"/>
              <a:t>корелює</a:t>
            </a:r>
            <a:r>
              <a:rPr lang="ru-RU" sz="1400" dirty="0"/>
              <a:t> з </a:t>
            </a:r>
            <a:r>
              <a:rPr lang="ru-RU" sz="1400" dirty="0" err="1"/>
              <a:t>кількістю</a:t>
            </a:r>
            <a:r>
              <a:rPr lang="ru-RU" sz="1400" dirty="0"/>
              <a:t> </a:t>
            </a:r>
            <a:r>
              <a:rPr lang="ru-RU" sz="1400" dirty="0" err="1"/>
              <a:t>антральних</a:t>
            </a:r>
            <a:r>
              <a:rPr lang="ru-RU" sz="1400" dirty="0"/>
              <a:t> </a:t>
            </a:r>
            <a:r>
              <a:rPr lang="ru-RU" sz="1400" dirty="0" err="1"/>
              <a:t>фолікулів</a:t>
            </a:r>
            <a:r>
              <a:rPr lang="ru-RU" sz="1400" dirty="0"/>
              <a:t> та </a:t>
            </a:r>
            <a:r>
              <a:rPr lang="ru-RU" sz="1400" dirty="0" err="1"/>
              <a:t>віком</a:t>
            </a:r>
            <a:r>
              <a:rPr lang="ru-RU" sz="1400" dirty="0"/>
              <a:t>. АМГ не </a:t>
            </a:r>
            <a:r>
              <a:rPr lang="ru-RU" sz="1400" dirty="0" err="1"/>
              <a:t>виявляється</a:t>
            </a:r>
            <a:r>
              <a:rPr lang="ru-RU" sz="1400" dirty="0"/>
              <a:t> у </a:t>
            </a:r>
            <a:r>
              <a:rPr lang="ru-RU" sz="1400" dirty="0" err="1"/>
              <a:t>дівчат</a:t>
            </a:r>
            <a:r>
              <a:rPr lang="ru-RU" sz="1400" dirty="0"/>
              <a:t> до </a:t>
            </a:r>
            <a:r>
              <a:rPr lang="ru-RU" sz="1400" dirty="0" err="1"/>
              <a:t>періоду</a:t>
            </a:r>
            <a:r>
              <a:rPr lang="ru-RU" sz="1400" dirty="0"/>
              <a:t> </a:t>
            </a:r>
            <a:r>
              <a:rPr lang="ru-RU" sz="1400" dirty="0" err="1"/>
              <a:t>статевої</a:t>
            </a:r>
            <a:r>
              <a:rPr lang="ru-RU" sz="1400" dirty="0"/>
              <a:t> </a:t>
            </a:r>
            <a:r>
              <a:rPr lang="ru-RU" sz="1400" dirty="0" err="1"/>
              <a:t>зрілості</a:t>
            </a:r>
            <a:r>
              <a:rPr lang="ru-RU" sz="1400" dirty="0"/>
              <a:t>.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досягнення</a:t>
            </a:r>
            <a:r>
              <a:rPr lang="ru-RU" sz="1400" dirty="0"/>
              <a:t> </a:t>
            </a:r>
            <a:r>
              <a:rPr lang="ru-RU" sz="1400" dirty="0" err="1"/>
              <a:t>пубертата</a:t>
            </a:r>
            <a:r>
              <a:rPr lang="ru-RU" sz="1400" dirty="0"/>
              <a:t> </a:t>
            </a:r>
            <a:r>
              <a:rPr lang="ru-RU" sz="1400" dirty="0" err="1"/>
              <a:t>рівень</a:t>
            </a:r>
            <a:r>
              <a:rPr lang="ru-RU" sz="1400" dirty="0"/>
              <a:t> АМГ </a:t>
            </a:r>
            <a:r>
              <a:rPr lang="ru-RU" sz="1400" dirty="0" err="1"/>
              <a:t>визначається</a:t>
            </a:r>
            <a:r>
              <a:rPr lang="ru-RU" sz="1400" dirty="0"/>
              <a:t> в межах </a:t>
            </a:r>
            <a:r>
              <a:rPr lang="ru-RU" sz="1400" dirty="0" err="1"/>
              <a:t>референтних</a:t>
            </a:r>
            <a:r>
              <a:rPr lang="ru-RU" sz="1400" dirty="0"/>
              <a:t> </a:t>
            </a:r>
            <a:r>
              <a:rPr lang="ru-RU" sz="1400" dirty="0" err="1"/>
              <a:t>значень</a:t>
            </a:r>
            <a:r>
              <a:rPr lang="ru-RU" sz="1400" dirty="0"/>
              <a:t> до </a:t>
            </a:r>
            <a:r>
              <a:rPr lang="ru-RU" sz="1400" dirty="0" err="1"/>
              <a:t>періоду</a:t>
            </a:r>
            <a:r>
              <a:rPr lang="ru-RU" sz="1400" dirty="0"/>
              <a:t> </a:t>
            </a:r>
            <a:r>
              <a:rPr lang="ru-RU" sz="1400" dirty="0" err="1"/>
              <a:t>пременопаузи</a:t>
            </a:r>
            <a:r>
              <a:rPr lang="ru-RU" sz="1400" dirty="0"/>
              <a:t>,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чого</a:t>
            </a:r>
            <a:r>
              <a:rPr lang="ru-RU" sz="1400" dirty="0"/>
              <a:t> </a:t>
            </a:r>
            <a:r>
              <a:rPr lang="ru-RU" sz="1400" dirty="0" err="1"/>
              <a:t>поступово</a:t>
            </a:r>
            <a:r>
              <a:rPr lang="ru-RU" sz="1400" dirty="0"/>
              <a:t> </a:t>
            </a:r>
            <a:r>
              <a:rPr lang="ru-RU" sz="1400" dirty="0" err="1"/>
              <a:t>знижується</a:t>
            </a:r>
            <a:r>
              <a:rPr lang="ru-RU" sz="1400" dirty="0"/>
              <a:t>.</a:t>
            </a:r>
          </a:p>
          <a:p>
            <a:r>
              <a:rPr lang="ru-RU" sz="1400" dirty="0"/>
              <a:t>Таким чином, АМГ є </a:t>
            </a:r>
            <a:r>
              <a:rPr lang="ru-RU" sz="1400" dirty="0" err="1"/>
              <a:t>чутливим</a:t>
            </a:r>
            <a:r>
              <a:rPr lang="ru-RU" sz="1400" dirty="0"/>
              <a:t> предиктором </a:t>
            </a:r>
            <a:r>
              <a:rPr lang="ru-RU" sz="1400" dirty="0" err="1"/>
              <a:t>менопаузи</a:t>
            </a:r>
            <a:r>
              <a:rPr lang="ru-RU" sz="1400" dirty="0"/>
              <a:t> і маркером </a:t>
            </a:r>
            <a:r>
              <a:rPr lang="ru-RU" sz="1400" dirty="0" err="1"/>
              <a:t>оваріального</a:t>
            </a:r>
            <a:r>
              <a:rPr lang="ru-RU" sz="1400" dirty="0"/>
              <a:t> резерву.</a:t>
            </a:r>
          </a:p>
          <a:p>
            <a:r>
              <a:rPr lang="ru-RU" sz="1400" dirty="0" err="1"/>
              <a:t>Рівень</a:t>
            </a:r>
            <a:r>
              <a:rPr lang="ru-RU" sz="1400" dirty="0"/>
              <a:t> АМГ не </a:t>
            </a:r>
            <a:r>
              <a:rPr lang="ru-RU" sz="1400" dirty="0" err="1"/>
              <a:t>залежить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періоду</a:t>
            </a:r>
            <a:r>
              <a:rPr lang="ru-RU" sz="1400" dirty="0"/>
              <a:t> менструального циклу і не </a:t>
            </a:r>
            <a:r>
              <a:rPr lang="ru-RU" sz="1400" dirty="0" err="1"/>
              <a:t>має</a:t>
            </a:r>
            <a:r>
              <a:rPr lang="ru-RU" sz="1400" dirty="0"/>
              <a:t> </a:t>
            </a:r>
            <a:r>
              <a:rPr lang="ru-RU" sz="1400" dirty="0" err="1"/>
              <a:t>значних</a:t>
            </a:r>
            <a:r>
              <a:rPr lang="ru-RU" sz="1400" dirty="0"/>
              <a:t> </a:t>
            </a:r>
            <a:r>
              <a:rPr lang="ru-RU" sz="1400" dirty="0" err="1"/>
              <a:t>коливань</a:t>
            </a:r>
            <a:r>
              <a:rPr lang="ru-RU" sz="1400" dirty="0"/>
              <a:t>, на </a:t>
            </a:r>
            <a:r>
              <a:rPr lang="ru-RU" sz="1400" dirty="0" err="1"/>
              <a:t>відміну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ФСГ і </a:t>
            </a:r>
            <a:r>
              <a:rPr lang="ru-RU" sz="1400" dirty="0" err="1"/>
              <a:t>естрадіола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400" dirty="0" err="1"/>
              <a:t>Показання</a:t>
            </a:r>
            <a:r>
              <a:rPr lang="ru-RU" sz="1400" dirty="0"/>
              <a:t> для </a:t>
            </a:r>
            <a:r>
              <a:rPr lang="ru-RU" sz="1400" dirty="0" err="1"/>
              <a:t>призначення</a:t>
            </a:r>
            <a:endParaRPr lang="ru-RU" sz="1400" dirty="0"/>
          </a:p>
          <a:p>
            <a:r>
              <a:rPr lang="ru-RU" sz="1400" dirty="0"/>
              <a:t>1.У </a:t>
            </a:r>
            <a:r>
              <a:rPr lang="ru-RU" sz="1400" dirty="0" err="1"/>
              <a:t>жінок</a:t>
            </a:r>
            <a:r>
              <a:rPr lang="ru-RU" sz="1400" dirty="0"/>
              <a:t>: </a:t>
            </a:r>
            <a:r>
              <a:rPr lang="ru-RU" sz="1400" dirty="0" err="1"/>
              <a:t>дослідження</a:t>
            </a:r>
            <a:r>
              <a:rPr lang="ru-RU" sz="1400" dirty="0"/>
              <a:t> </a:t>
            </a:r>
            <a:r>
              <a:rPr lang="ru-RU" sz="1400" dirty="0" err="1"/>
              <a:t>оваріального</a:t>
            </a:r>
            <a:r>
              <a:rPr lang="ru-RU" sz="1400" dirty="0"/>
              <a:t> резерва в рамках </a:t>
            </a:r>
            <a:r>
              <a:rPr lang="ru-RU" sz="1400" dirty="0" err="1"/>
              <a:t>діагностики</a:t>
            </a:r>
            <a:r>
              <a:rPr lang="ru-RU" sz="1400" dirty="0"/>
              <a:t> причин </a:t>
            </a:r>
            <a:r>
              <a:rPr lang="ru-RU" sz="1400" dirty="0" err="1"/>
              <a:t>овуляторної</a:t>
            </a:r>
            <a:r>
              <a:rPr lang="ru-RU" sz="1400" dirty="0"/>
              <a:t> </a:t>
            </a:r>
            <a:r>
              <a:rPr lang="ru-RU" sz="1400" dirty="0" err="1"/>
              <a:t>дисфукнції</a:t>
            </a:r>
            <a:r>
              <a:rPr lang="ru-RU" sz="1400" dirty="0"/>
              <a:t>, причин </a:t>
            </a:r>
            <a:r>
              <a:rPr lang="ru-RU" sz="1400" dirty="0" err="1"/>
              <a:t>субфертильності</a:t>
            </a:r>
            <a:r>
              <a:rPr lang="ru-RU" sz="1400" dirty="0"/>
              <a:t> та </a:t>
            </a:r>
            <a:r>
              <a:rPr lang="ru-RU" sz="1400" dirty="0" err="1"/>
              <a:t>неплідності</a:t>
            </a:r>
            <a:r>
              <a:rPr lang="ru-RU" sz="1400" dirty="0"/>
              <a:t>. </a:t>
            </a:r>
            <a:r>
              <a:rPr lang="ru-RU" sz="1400" dirty="0" err="1"/>
              <a:t>Додаткове</a:t>
            </a:r>
            <a:r>
              <a:rPr lang="ru-RU" sz="1400" dirty="0"/>
              <a:t> </a:t>
            </a:r>
            <a:r>
              <a:rPr lang="ru-RU" sz="1400" dirty="0" err="1"/>
              <a:t>дослідження</a:t>
            </a:r>
            <a:r>
              <a:rPr lang="ru-RU" sz="1400" dirty="0"/>
              <a:t> в </a:t>
            </a:r>
            <a:r>
              <a:rPr lang="ru-RU" sz="1400" dirty="0" err="1"/>
              <a:t>діагностиці</a:t>
            </a:r>
            <a:r>
              <a:rPr lang="ru-RU" sz="1400" dirty="0"/>
              <a:t> СПКЯ. </a:t>
            </a:r>
            <a:r>
              <a:rPr lang="ru-RU" sz="1400" dirty="0" err="1"/>
              <a:t>Діагностика</a:t>
            </a:r>
            <a:r>
              <a:rPr lang="ru-RU" sz="1400" dirty="0"/>
              <a:t> та контроль </a:t>
            </a:r>
            <a:r>
              <a:rPr lang="ru-RU" sz="1400" dirty="0" err="1"/>
              <a:t>ефективності</a:t>
            </a:r>
            <a:r>
              <a:rPr lang="ru-RU" sz="1400" dirty="0"/>
              <a:t> </a:t>
            </a:r>
            <a:r>
              <a:rPr lang="ru-RU" sz="1400" dirty="0" err="1"/>
              <a:t>лікування</a:t>
            </a:r>
            <a:r>
              <a:rPr lang="ru-RU" sz="1400" dirty="0"/>
              <a:t> </a:t>
            </a:r>
            <a:r>
              <a:rPr lang="ru-RU" sz="1400" dirty="0" err="1"/>
              <a:t>гранульозоклітинного</a:t>
            </a:r>
            <a:r>
              <a:rPr lang="ru-RU" sz="1400" dirty="0"/>
              <a:t> раку </a:t>
            </a:r>
            <a:r>
              <a:rPr lang="ru-RU" sz="1400" dirty="0" err="1"/>
              <a:t>яєчників</a:t>
            </a:r>
            <a:r>
              <a:rPr lang="ru-RU" sz="1400" dirty="0"/>
              <a:t>;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передчасної</a:t>
            </a:r>
            <a:r>
              <a:rPr lang="ru-RU" sz="1400" dirty="0"/>
              <a:t> </a:t>
            </a:r>
            <a:r>
              <a:rPr lang="ru-RU" sz="1400" dirty="0" err="1"/>
              <a:t>яєчникової</a:t>
            </a:r>
            <a:r>
              <a:rPr lang="ru-RU" sz="1400" dirty="0"/>
              <a:t> </a:t>
            </a:r>
            <a:r>
              <a:rPr lang="ru-RU" sz="1400" dirty="0" err="1"/>
              <a:t>недостатності</a:t>
            </a:r>
            <a:r>
              <a:rPr lang="ru-RU" sz="1400" dirty="0"/>
              <a:t> (</a:t>
            </a:r>
            <a:r>
              <a:rPr lang="ru-RU" sz="1400" dirty="0" err="1"/>
              <a:t>первинної</a:t>
            </a:r>
            <a:r>
              <a:rPr lang="ru-RU" sz="1400" dirty="0"/>
              <a:t> та </a:t>
            </a:r>
            <a:r>
              <a:rPr lang="ru-RU" sz="1400" dirty="0" err="1"/>
              <a:t>ятрогенної</a:t>
            </a:r>
            <a:r>
              <a:rPr lang="ru-RU" sz="1400" dirty="0" smtClean="0"/>
              <a:t>).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57784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900" y="193204"/>
            <a:ext cx="885698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prstClr val="white"/>
                </a:solidFill>
              </a:rPr>
              <a:t>3. У </a:t>
            </a:r>
            <a:r>
              <a:rPr lang="ru-RU" sz="1400" dirty="0" err="1">
                <a:solidFill>
                  <a:prstClr val="white"/>
                </a:solidFill>
              </a:rPr>
              <a:t>дітей</a:t>
            </a:r>
            <a:r>
              <a:rPr lang="ru-RU" sz="1400" dirty="0">
                <a:solidFill>
                  <a:prstClr val="white"/>
                </a:solidFill>
              </a:rPr>
              <a:t> та </a:t>
            </a:r>
            <a:r>
              <a:rPr lang="ru-RU" sz="1400" dirty="0" err="1">
                <a:solidFill>
                  <a:prstClr val="white"/>
                </a:solidFill>
              </a:rPr>
              <a:t>підлітків</a:t>
            </a:r>
            <a:r>
              <a:rPr lang="ru-RU" sz="1400" dirty="0">
                <a:solidFill>
                  <a:prstClr val="white"/>
                </a:solidFill>
              </a:rPr>
              <a:t>: </a:t>
            </a:r>
            <a:r>
              <a:rPr lang="ru-RU" sz="1400" dirty="0" err="1">
                <a:solidFill>
                  <a:prstClr val="white"/>
                </a:solidFill>
              </a:rPr>
              <a:t>виявлення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передчасного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статевого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розвитку</a:t>
            </a:r>
            <a:r>
              <a:rPr lang="ru-RU" sz="1400" dirty="0">
                <a:solidFill>
                  <a:prstClr val="white"/>
                </a:solidFill>
              </a:rPr>
              <a:t> та </a:t>
            </a:r>
            <a:r>
              <a:rPr lang="ru-RU" sz="1400" dirty="0" err="1">
                <a:solidFill>
                  <a:prstClr val="white"/>
                </a:solidFill>
              </a:rPr>
              <a:t>затримки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статевого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розвитку</a:t>
            </a:r>
            <a:r>
              <a:rPr lang="ru-RU" sz="1400" dirty="0">
                <a:solidFill>
                  <a:prstClr val="white"/>
                </a:solidFill>
              </a:rPr>
              <a:t>; </a:t>
            </a:r>
            <a:r>
              <a:rPr lang="ru-RU" sz="1400" dirty="0" err="1">
                <a:solidFill>
                  <a:prstClr val="white"/>
                </a:solidFill>
              </a:rPr>
              <a:t>диференційна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діагностика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крипторхізму</a:t>
            </a:r>
            <a:r>
              <a:rPr lang="ru-RU" sz="1400" dirty="0">
                <a:solidFill>
                  <a:prstClr val="white"/>
                </a:solidFill>
              </a:rPr>
              <a:t> та </a:t>
            </a:r>
            <a:r>
              <a:rPr lang="ru-RU" sz="1400" dirty="0" err="1">
                <a:solidFill>
                  <a:prstClr val="white"/>
                </a:solidFill>
              </a:rPr>
              <a:t>анорхізму</a:t>
            </a:r>
            <a:r>
              <a:rPr lang="ru-RU" sz="1400" dirty="0">
                <a:solidFill>
                  <a:prstClr val="white"/>
                </a:solidFill>
              </a:rPr>
              <a:t>; </a:t>
            </a:r>
            <a:r>
              <a:rPr lang="ru-RU" sz="1400" dirty="0" err="1">
                <a:solidFill>
                  <a:prstClr val="white"/>
                </a:solidFill>
              </a:rPr>
              <a:t>диференційна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діагностики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інтерсексуальних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станів</a:t>
            </a:r>
            <a:r>
              <a:rPr lang="ru-RU" sz="1400" dirty="0">
                <a:solidFill>
                  <a:prstClr val="white"/>
                </a:solidFill>
              </a:rPr>
              <a:t>.</a:t>
            </a:r>
          </a:p>
          <a:p>
            <a:pPr lvl="0"/>
            <a:endParaRPr lang="ru-RU" sz="1400" dirty="0">
              <a:solidFill>
                <a:prstClr val="white"/>
              </a:solidFill>
            </a:endParaRPr>
          </a:p>
          <a:p>
            <a:pPr lvl="0"/>
            <a:r>
              <a:rPr lang="ru-RU" sz="1400" dirty="0" err="1">
                <a:solidFill>
                  <a:prstClr val="white"/>
                </a:solidFill>
              </a:rPr>
              <a:t>Клінічна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значущість</a:t>
            </a:r>
            <a:endParaRPr lang="ru-RU" sz="1400" dirty="0">
              <a:solidFill>
                <a:prstClr val="white"/>
              </a:solidFill>
            </a:endParaRP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1. </a:t>
            </a:r>
            <a:r>
              <a:rPr lang="ru-RU" sz="1400" dirty="0" err="1">
                <a:solidFill>
                  <a:prstClr val="white"/>
                </a:solidFill>
              </a:rPr>
              <a:t>Важлива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складова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більшості</a:t>
            </a:r>
            <a:r>
              <a:rPr lang="ru-RU" sz="1400" dirty="0">
                <a:solidFill>
                  <a:prstClr val="white"/>
                </a:solidFill>
              </a:rPr>
              <a:t> форм </a:t>
            </a:r>
            <a:r>
              <a:rPr lang="ru-RU" sz="1400" dirty="0" err="1">
                <a:solidFill>
                  <a:prstClr val="white"/>
                </a:solidFill>
              </a:rPr>
              <a:t>передчасної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яєчникової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недостатності</a:t>
            </a:r>
            <a:r>
              <a:rPr lang="ru-RU" sz="1400" dirty="0">
                <a:solidFill>
                  <a:prstClr val="white"/>
                </a:solidFill>
              </a:rPr>
              <a:t>.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2. </a:t>
            </a:r>
            <a:r>
              <a:rPr lang="ru-RU" sz="1400" dirty="0" err="1">
                <a:solidFill>
                  <a:prstClr val="white"/>
                </a:solidFill>
              </a:rPr>
              <a:t>Оцінка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оваріального</a:t>
            </a:r>
            <a:r>
              <a:rPr lang="ru-RU" sz="1400" dirty="0">
                <a:solidFill>
                  <a:prstClr val="white"/>
                </a:solidFill>
              </a:rPr>
              <a:t> резерву, як </a:t>
            </a:r>
            <a:r>
              <a:rPr lang="ru-RU" sz="1400" dirty="0" err="1">
                <a:solidFill>
                  <a:prstClr val="white"/>
                </a:solidFill>
              </a:rPr>
              <a:t>частини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обстеження</a:t>
            </a:r>
            <a:r>
              <a:rPr lang="ru-RU" sz="1400" dirty="0">
                <a:solidFill>
                  <a:prstClr val="white"/>
                </a:solidFill>
              </a:rPr>
              <a:t> при </a:t>
            </a:r>
            <a:r>
              <a:rPr lang="ru-RU" sz="1400" dirty="0" err="1">
                <a:solidFill>
                  <a:prstClr val="white"/>
                </a:solidFill>
              </a:rPr>
              <a:t>неплідності</a:t>
            </a:r>
            <a:r>
              <a:rPr lang="ru-RU" sz="1400" dirty="0">
                <a:solidFill>
                  <a:prstClr val="white"/>
                </a:solidFill>
              </a:rPr>
              <a:t>, </a:t>
            </a:r>
            <a:r>
              <a:rPr lang="ru-RU" sz="1400" dirty="0" err="1">
                <a:solidFill>
                  <a:prstClr val="white"/>
                </a:solidFill>
              </a:rPr>
              <a:t>порушеннях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менстуального</a:t>
            </a:r>
            <a:r>
              <a:rPr lang="ru-RU" sz="1400" dirty="0">
                <a:solidFill>
                  <a:prstClr val="white"/>
                </a:solidFill>
              </a:rPr>
              <a:t> циклу.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3. Прогноз </a:t>
            </a:r>
            <a:r>
              <a:rPr lang="ru-RU" sz="1400" dirty="0" err="1">
                <a:solidFill>
                  <a:prstClr val="white"/>
                </a:solidFill>
              </a:rPr>
              <a:t>ефективності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стимуляції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овуляції</a:t>
            </a:r>
            <a:r>
              <a:rPr lang="ru-RU" sz="1400" dirty="0">
                <a:solidFill>
                  <a:prstClr val="white"/>
                </a:solidFill>
              </a:rPr>
              <a:t> і синдрома </a:t>
            </a:r>
            <a:r>
              <a:rPr lang="ru-RU" sz="1400" dirty="0" err="1">
                <a:solidFill>
                  <a:prstClr val="white"/>
                </a:solidFill>
              </a:rPr>
              <a:t>гіперстимуляції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яєчників</a:t>
            </a:r>
            <a:r>
              <a:rPr lang="ru-RU" sz="1400" dirty="0">
                <a:solidFill>
                  <a:prstClr val="white"/>
                </a:solidFill>
              </a:rPr>
              <a:t> в циклах ЕКЗ.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4. </a:t>
            </a:r>
            <a:r>
              <a:rPr lang="ru-RU" sz="1400" dirty="0" err="1">
                <a:solidFill>
                  <a:prstClr val="white"/>
                </a:solidFill>
              </a:rPr>
              <a:t>Додатковий</a:t>
            </a:r>
            <a:r>
              <a:rPr lang="ru-RU" sz="1400" dirty="0">
                <a:solidFill>
                  <a:prstClr val="white"/>
                </a:solidFill>
              </a:rPr>
              <a:t> тест в </a:t>
            </a:r>
            <a:r>
              <a:rPr lang="ru-RU" sz="1400" dirty="0" err="1">
                <a:solidFill>
                  <a:prstClr val="white"/>
                </a:solidFill>
              </a:rPr>
              <a:t>діагностиці</a:t>
            </a:r>
            <a:r>
              <a:rPr lang="ru-RU" sz="1400" dirty="0">
                <a:solidFill>
                  <a:prstClr val="white"/>
                </a:solidFill>
              </a:rPr>
              <a:t> СПКЯ (особливо </a:t>
            </a:r>
            <a:r>
              <a:rPr lang="ru-RU" sz="1400" dirty="0" err="1">
                <a:solidFill>
                  <a:prstClr val="white"/>
                </a:solidFill>
              </a:rPr>
              <a:t>нормоандрогенних</a:t>
            </a:r>
            <a:r>
              <a:rPr lang="ru-RU" sz="1400" dirty="0">
                <a:solidFill>
                  <a:prstClr val="white"/>
                </a:solidFill>
              </a:rPr>
              <a:t> форм).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5. </a:t>
            </a:r>
            <a:r>
              <a:rPr lang="ru-RU" sz="1400" dirty="0" err="1">
                <a:solidFill>
                  <a:prstClr val="white"/>
                </a:solidFill>
              </a:rPr>
              <a:t>Обстеження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дітей</a:t>
            </a:r>
            <a:r>
              <a:rPr lang="ru-RU" sz="1400" dirty="0">
                <a:solidFill>
                  <a:prstClr val="white"/>
                </a:solidFill>
              </a:rPr>
              <a:t> при </a:t>
            </a:r>
            <a:r>
              <a:rPr lang="ru-RU" sz="1400" dirty="0" err="1">
                <a:solidFill>
                  <a:prstClr val="white"/>
                </a:solidFill>
              </a:rPr>
              <a:t>порушенні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статевого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дозрівання</a:t>
            </a:r>
            <a:r>
              <a:rPr lang="ru-RU" sz="1400" dirty="0">
                <a:solidFill>
                  <a:prstClr val="white"/>
                </a:solidFill>
              </a:rPr>
              <a:t>, </a:t>
            </a:r>
            <a:r>
              <a:rPr lang="ru-RU" sz="1400" dirty="0" err="1">
                <a:solidFill>
                  <a:prstClr val="white"/>
                </a:solidFill>
              </a:rPr>
              <a:t>оцінка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функції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яєчок</a:t>
            </a:r>
            <a:r>
              <a:rPr lang="ru-RU" sz="1400" dirty="0">
                <a:solidFill>
                  <a:prstClr val="white"/>
                </a:solidFill>
              </a:rPr>
              <a:t> у </a:t>
            </a:r>
            <a:r>
              <a:rPr lang="ru-RU" sz="1400" dirty="0" err="1">
                <a:solidFill>
                  <a:prstClr val="white"/>
                </a:solidFill>
              </a:rPr>
              <a:t>новонароджених</a:t>
            </a:r>
            <a:r>
              <a:rPr lang="ru-RU" sz="1400" dirty="0">
                <a:solidFill>
                  <a:prstClr val="white"/>
                </a:solidFill>
              </a:rPr>
              <a:t> та </a:t>
            </a:r>
            <a:r>
              <a:rPr lang="ru-RU" sz="1400" dirty="0" err="1">
                <a:solidFill>
                  <a:prstClr val="white"/>
                </a:solidFill>
              </a:rPr>
              <a:t>дітей</a:t>
            </a:r>
            <a:r>
              <a:rPr lang="ru-RU" sz="1400" dirty="0">
                <a:solidFill>
                  <a:prstClr val="white"/>
                </a:solidFill>
              </a:rPr>
              <a:t>.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6. </a:t>
            </a:r>
            <a:r>
              <a:rPr lang="ru-RU" sz="1400" dirty="0" err="1">
                <a:solidFill>
                  <a:prstClr val="white"/>
                </a:solidFill>
              </a:rPr>
              <a:t>Діагностика</a:t>
            </a:r>
            <a:r>
              <a:rPr lang="ru-RU" sz="1400" dirty="0">
                <a:solidFill>
                  <a:prstClr val="white"/>
                </a:solidFill>
              </a:rPr>
              <a:t> та </a:t>
            </a:r>
            <a:r>
              <a:rPr lang="ru-RU" sz="1400" dirty="0" err="1">
                <a:solidFill>
                  <a:prstClr val="white"/>
                </a:solidFill>
              </a:rPr>
              <a:t>моніторинг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лікування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гранульозоклітинних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пухлин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яєчників</a:t>
            </a:r>
            <a:r>
              <a:rPr lang="ru-RU" sz="1400" dirty="0">
                <a:solidFill>
                  <a:prstClr val="white"/>
                </a:solidFill>
              </a:rPr>
              <a:t>.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7. </a:t>
            </a:r>
            <a:r>
              <a:rPr lang="ru-RU" sz="1400" dirty="0" err="1">
                <a:solidFill>
                  <a:prstClr val="white"/>
                </a:solidFill>
              </a:rPr>
              <a:t>Складова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діагностики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неплідності</a:t>
            </a:r>
            <a:r>
              <a:rPr lang="ru-RU" sz="1400" dirty="0">
                <a:solidFill>
                  <a:prstClr val="white"/>
                </a:solidFill>
              </a:rPr>
              <a:t> у </a:t>
            </a:r>
            <a:r>
              <a:rPr lang="ru-RU" sz="1400" dirty="0" err="1">
                <a:solidFill>
                  <a:prstClr val="white"/>
                </a:solidFill>
              </a:rPr>
              <a:t>чоловіків</a:t>
            </a:r>
            <a:r>
              <a:rPr lang="ru-RU" sz="1400" dirty="0">
                <a:solidFill>
                  <a:prstClr val="white"/>
                </a:solidFill>
              </a:rPr>
              <a:t>.</a:t>
            </a:r>
          </a:p>
          <a:p>
            <a:pPr lvl="0"/>
            <a:endParaRPr lang="ru-RU" sz="1400" dirty="0">
              <a:solidFill>
                <a:prstClr val="white"/>
              </a:solidFill>
            </a:endParaRP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Склад </a:t>
            </a:r>
            <a:r>
              <a:rPr lang="ru-RU" sz="1400" dirty="0" err="1">
                <a:solidFill>
                  <a:prstClr val="white"/>
                </a:solidFill>
              </a:rPr>
              <a:t>показників</a:t>
            </a:r>
            <a:r>
              <a:rPr lang="ru-RU" sz="1400" dirty="0">
                <a:solidFill>
                  <a:prstClr val="white"/>
                </a:solidFill>
              </a:rPr>
              <a:t>:</a:t>
            </a:r>
          </a:p>
          <a:p>
            <a:pPr lvl="0"/>
            <a:r>
              <a:rPr lang="ru-RU" sz="1400" dirty="0" err="1">
                <a:solidFill>
                  <a:prstClr val="white"/>
                </a:solidFill>
              </a:rPr>
              <a:t>Антимюллерів</a:t>
            </a:r>
            <a:r>
              <a:rPr lang="ru-RU" sz="1400" dirty="0">
                <a:solidFill>
                  <a:prstClr val="white"/>
                </a:solidFill>
              </a:rPr>
              <a:t> гормон (АМГ)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Метод: </a:t>
            </a:r>
            <a:r>
              <a:rPr lang="ru-RU" sz="1400" dirty="0" err="1">
                <a:solidFill>
                  <a:prstClr val="white"/>
                </a:solidFill>
              </a:rPr>
              <a:t>Імунохемілюмінісцентний</a:t>
            </a:r>
            <a:r>
              <a:rPr lang="ru-RU" sz="1400" dirty="0">
                <a:solidFill>
                  <a:prstClr val="white"/>
                </a:solidFill>
              </a:rPr>
              <a:t> на </a:t>
            </a:r>
            <a:r>
              <a:rPr lang="ru-RU" sz="1400" dirty="0" err="1">
                <a:solidFill>
                  <a:prstClr val="white"/>
                </a:solidFill>
              </a:rPr>
              <a:t>мікрочастинках</a:t>
            </a:r>
            <a:endParaRPr lang="ru-RU" sz="1400" dirty="0">
              <a:solidFill>
                <a:prstClr val="white"/>
              </a:solidFill>
            </a:endParaRPr>
          </a:p>
          <a:p>
            <a:pPr lvl="0"/>
            <a:r>
              <a:rPr lang="ru-RU" sz="1400" dirty="0" err="1">
                <a:solidFill>
                  <a:prstClr val="white"/>
                </a:solidFill>
              </a:rPr>
              <a:t>Діапазон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вимірювань</a:t>
            </a:r>
            <a:r>
              <a:rPr lang="ru-RU" sz="1400" dirty="0">
                <a:solidFill>
                  <a:prstClr val="white"/>
                </a:solidFill>
              </a:rPr>
              <a:t>: 0.02 - 240</a:t>
            </a:r>
          </a:p>
          <a:p>
            <a:pPr lvl="0"/>
            <a:r>
              <a:rPr lang="ru-RU" sz="1400" dirty="0" err="1">
                <a:solidFill>
                  <a:prstClr val="white"/>
                </a:solidFill>
              </a:rPr>
              <a:t>Одиниця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виміру</a:t>
            </a:r>
            <a:r>
              <a:rPr lang="ru-RU" sz="1400" dirty="0">
                <a:solidFill>
                  <a:prstClr val="white"/>
                </a:solidFill>
              </a:rPr>
              <a:t>: </a:t>
            </a:r>
            <a:r>
              <a:rPr lang="ru-RU" sz="1400" dirty="0" err="1">
                <a:solidFill>
                  <a:prstClr val="white"/>
                </a:solidFill>
              </a:rPr>
              <a:t>Нанограм</a:t>
            </a:r>
            <a:r>
              <a:rPr lang="ru-RU" sz="1400" dirty="0">
                <a:solidFill>
                  <a:prstClr val="white"/>
                </a:solidFill>
              </a:rPr>
              <a:t> на </a:t>
            </a:r>
            <a:r>
              <a:rPr lang="ru-RU" sz="1400" dirty="0" err="1">
                <a:solidFill>
                  <a:prstClr val="white"/>
                </a:solidFill>
              </a:rPr>
              <a:t>мілілітр</a:t>
            </a:r>
            <a:endParaRPr lang="ru-RU" sz="1400" dirty="0">
              <a:solidFill>
                <a:prstClr val="white"/>
              </a:solidFill>
            </a:endParaRPr>
          </a:p>
          <a:p>
            <a:pPr lvl="0"/>
            <a:r>
              <a:rPr lang="ru-RU" sz="1400" dirty="0" err="1">
                <a:solidFill>
                  <a:prstClr val="white"/>
                </a:solidFill>
              </a:rPr>
              <a:t>Референтні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значення</a:t>
            </a:r>
            <a:r>
              <a:rPr lang="ru-RU" sz="1400" dirty="0">
                <a:solidFill>
                  <a:prstClr val="white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01714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958" y="171217"/>
            <a:ext cx="5342083" cy="53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9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027" y="171217"/>
            <a:ext cx="5143946" cy="53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482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21196"/>
            <a:ext cx="763284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Інтерференція</a:t>
            </a:r>
            <a:r>
              <a:rPr lang="ru-RU" sz="1400" dirty="0" smtClean="0"/>
              <a:t>:</a:t>
            </a:r>
          </a:p>
          <a:p>
            <a:r>
              <a:rPr lang="uk-UA" sz="1400" dirty="0" smtClean="0"/>
              <a:t>Зниження </a:t>
            </a:r>
            <a:endParaRPr lang="ru-RU" sz="1400" dirty="0"/>
          </a:p>
          <a:p>
            <a:r>
              <a:rPr lang="ru-RU" sz="1400" dirty="0"/>
              <a:t>(</a:t>
            </a:r>
            <a:r>
              <a:rPr lang="ru-RU" sz="1400" dirty="0" err="1"/>
              <a:t>транзиторні</a:t>
            </a:r>
            <a:r>
              <a:rPr lang="ru-RU" sz="1400" dirty="0"/>
              <a:t>) </a:t>
            </a:r>
            <a:r>
              <a:rPr lang="ru-RU" sz="1400" dirty="0" err="1"/>
              <a:t>комбіновані</a:t>
            </a:r>
            <a:r>
              <a:rPr lang="ru-RU" sz="1400" dirty="0"/>
              <a:t> </a:t>
            </a:r>
            <a:r>
              <a:rPr lang="ru-RU" sz="1400" dirty="0" err="1"/>
              <a:t>гормональні</a:t>
            </a:r>
            <a:r>
              <a:rPr lang="ru-RU" sz="1400" dirty="0"/>
              <a:t> </a:t>
            </a:r>
            <a:r>
              <a:rPr lang="ru-RU" sz="1400" dirty="0" err="1"/>
              <a:t>контрацептиви</a:t>
            </a:r>
            <a:r>
              <a:rPr lang="ru-RU" sz="1400" dirty="0"/>
              <a:t>, </a:t>
            </a:r>
            <a:r>
              <a:rPr lang="ru-RU" sz="1400" dirty="0" err="1"/>
              <a:t>дефіцит</a:t>
            </a:r>
            <a:r>
              <a:rPr lang="ru-RU" sz="1400" dirty="0"/>
              <a:t> </a:t>
            </a:r>
            <a:r>
              <a:rPr lang="ru-RU" sz="1400" dirty="0" err="1"/>
              <a:t>вітаміну</a:t>
            </a:r>
            <a:r>
              <a:rPr lang="ru-RU" sz="1400" dirty="0"/>
              <a:t> </a:t>
            </a:r>
            <a:r>
              <a:rPr lang="ru-RU" sz="1400" dirty="0" smtClean="0"/>
              <a:t>Д</a:t>
            </a:r>
          </a:p>
          <a:p>
            <a:endParaRPr lang="ru-RU" sz="1400" dirty="0"/>
          </a:p>
          <a:p>
            <a:r>
              <a:rPr lang="ru-RU" sz="1400" dirty="0" err="1"/>
              <a:t>Інтерпретація</a:t>
            </a:r>
            <a:r>
              <a:rPr lang="ru-RU" sz="1400" dirty="0"/>
              <a:t>:</a:t>
            </a:r>
          </a:p>
          <a:p>
            <a:r>
              <a:rPr lang="uk-UA" sz="1400" dirty="0" smtClean="0"/>
              <a:t>Підвищення </a:t>
            </a:r>
            <a:endParaRPr lang="ru-RU" sz="1400" dirty="0" smtClean="0"/>
          </a:p>
          <a:p>
            <a:r>
              <a:rPr lang="ru-RU" sz="1400" dirty="0" smtClean="0"/>
              <a:t>СПКЯ</a:t>
            </a:r>
            <a:r>
              <a:rPr lang="ru-RU" sz="1400" dirty="0"/>
              <a:t>, </a:t>
            </a:r>
            <a:r>
              <a:rPr lang="ru-RU" sz="1400" dirty="0" err="1"/>
              <a:t>гранольозоклітинні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/>
              <a:t>яєчників</a:t>
            </a:r>
            <a:r>
              <a:rPr lang="ru-RU" sz="1400" dirty="0"/>
              <a:t>, </a:t>
            </a:r>
            <a:r>
              <a:rPr lang="ru-RU" sz="1400" dirty="0" err="1"/>
              <a:t>присутність</a:t>
            </a:r>
            <a:r>
              <a:rPr lang="ru-RU" sz="1400" dirty="0"/>
              <a:t> </a:t>
            </a:r>
            <a:r>
              <a:rPr lang="ru-RU" sz="1400" dirty="0" err="1"/>
              <a:t>тестикулярної</a:t>
            </a:r>
            <a:r>
              <a:rPr lang="ru-RU" sz="1400" dirty="0"/>
              <a:t> </a:t>
            </a:r>
            <a:r>
              <a:rPr lang="ru-RU" sz="1400" dirty="0" err="1"/>
              <a:t>тканини</a:t>
            </a:r>
            <a:r>
              <a:rPr lang="ru-RU" sz="1400" dirty="0"/>
              <a:t> у </a:t>
            </a:r>
            <a:r>
              <a:rPr lang="ru-RU" sz="1400" dirty="0" err="1"/>
              <a:t>дітей</a:t>
            </a:r>
            <a:r>
              <a:rPr lang="ru-RU" sz="1400" dirty="0"/>
              <a:t> з </a:t>
            </a:r>
            <a:r>
              <a:rPr lang="ru-RU" sz="1400" dirty="0" err="1"/>
              <a:t>інтерсексуальним</a:t>
            </a:r>
            <a:r>
              <a:rPr lang="ru-RU" sz="1400" dirty="0"/>
              <a:t> </a:t>
            </a:r>
            <a:r>
              <a:rPr lang="ru-RU" sz="1400" dirty="0" err="1"/>
              <a:t>статевим</a:t>
            </a:r>
            <a:r>
              <a:rPr lang="ru-RU" sz="1400" dirty="0"/>
              <a:t> </a:t>
            </a:r>
            <a:r>
              <a:rPr lang="ru-RU" sz="1400" dirty="0" err="1"/>
              <a:t>розвитком</a:t>
            </a:r>
            <a:endParaRPr lang="ru-RU" sz="1400" dirty="0"/>
          </a:p>
          <a:p>
            <a:endParaRPr lang="uk-UA" sz="1400" smtClean="0"/>
          </a:p>
          <a:p>
            <a:r>
              <a:rPr lang="uk-UA" sz="1400" smtClean="0"/>
              <a:t>Зниження </a:t>
            </a:r>
            <a:endParaRPr lang="ru-RU" sz="1400" dirty="0" smtClean="0"/>
          </a:p>
          <a:p>
            <a:r>
              <a:rPr lang="ru-RU" sz="1400" dirty="0" err="1" smtClean="0"/>
              <a:t>Зниження</a:t>
            </a:r>
            <a:r>
              <a:rPr lang="ru-RU" sz="1400" dirty="0" smtClean="0"/>
              <a:t> </a:t>
            </a:r>
            <a:r>
              <a:rPr lang="ru-RU" sz="1400" dirty="0" err="1"/>
              <a:t>оваріального</a:t>
            </a:r>
            <a:r>
              <a:rPr lang="ru-RU" sz="1400" dirty="0"/>
              <a:t> резерву, </a:t>
            </a:r>
            <a:r>
              <a:rPr lang="ru-RU" sz="1400" dirty="0" err="1"/>
              <a:t>ожиріння</a:t>
            </a:r>
            <a:r>
              <a:rPr lang="ru-RU" sz="1400" dirty="0"/>
              <a:t> в </a:t>
            </a:r>
            <a:r>
              <a:rPr lang="ru-RU" sz="1400" dirty="0" err="1"/>
              <a:t>пізньому</a:t>
            </a:r>
            <a:r>
              <a:rPr lang="ru-RU" sz="1400" dirty="0"/>
              <a:t> репродуктивному </a:t>
            </a:r>
            <a:r>
              <a:rPr lang="ru-RU" sz="1400" dirty="0" err="1"/>
              <a:t>віці</a:t>
            </a:r>
            <a:r>
              <a:rPr lang="ru-RU" sz="1400" dirty="0"/>
              <a:t>, менопауза, </a:t>
            </a:r>
            <a:r>
              <a:rPr lang="ru-RU" sz="1400" dirty="0" err="1"/>
              <a:t>передчасна</a:t>
            </a:r>
            <a:r>
              <a:rPr lang="ru-RU" sz="1400" dirty="0"/>
              <a:t> </a:t>
            </a:r>
            <a:r>
              <a:rPr lang="ru-RU" sz="1400" dirty="0" err="1"/>
              <a:t>яєчникова</a:t>
            </a:r>
            <a:r>
              <a:rPr lang="ru-RU" sz="1400" dirty="0"/>
              <a:t> </a:t>
            </a:r>
            <a:r>
              <a:rPr lang="ru-RU" sz="1400" dirty="0" err="1"/>
              <a:t>недостатність</a:t>
            </a:r>
            <a:r>
              <a:rPr lang="ru-RU" sz="1400" dirty="0"/>
              <a:t> (</a:t>
            </a:r>
            <a:r>
              <a:rPr lang="ru-RU" sz="1400" dirty="0" err="1"/>
              <a:t>первинна</a:t>
            </a:r>
            <a:r>
              <a:rPr lang="ru-RU" sz="1400" dirty="0"/>
              <a:t>, </a:t>
            </a:r>
            <a:r>
              <a:rPr lang="ru-RU" sz="1400" dirty="0" err="1"/>
              <a:t>ятрогеннна</a:t>
            </a:r>
            <a:r>
              <a:rPr lang="ru-RU" sz="1400" dirty="0"/>
              <a:t>), </a:t>
            </a:r>
            <a:r>
              <a:rPr lang="ru-RU" sz="1400" dirty="0" err="1"/>
              <a:t>дисгенезія</a:t>
            </a:r>
            <a:r>
              <a:rPr lang="ru-RU" sz="1400" dirty="0"/>
              <a:t> гонад, </a:t>
            </a:r>
            <a:r>
              <a:rPr lang="ru-RU" sz="1400" dirty="0" err="1"/>
              <a:t>анорхізм</a:t>
            </a:r>
            <a:r>
              <a:rPr lang="ru-RU" sz="1400" dirty="0"/>
              <a:t>, </a:t>
            </a:r>
            <a:r>
              <a:rPr lang="ru-RU" sz="1400" dirty="0" err="1"/>
              <a:t>передчасний</a:t>
            </a:r>
            <a:r>
              <a:rPr lang="ru-RU" sz="1400" dirty="0"/>
              <a:t> </a:t>
            </a:r>
            <a:r>
              <a:rPr lang="ru-RU" sz="1400" dirty="0" err="1"/>
              <a:t>статевий</a:t>
            </a:r>
            <a:r>
              <a:rPr lang="ru-RU" sz="1400" dirty="0"/>
              <a:t> </a:t>
            </a:r>
            <a:r>
              <a:rPr lang="ru-RU" sz="1400" dirty="0" err="1"/>
              <a:t>розвиток</a:t>
            </a:r>
            <a:r>
              <a:rPr lang="ru-RU" sz="1400" dirty="0"/>
              <a:t> у </a:t>
            </a:r>
            <a:r>
              <a:rPr lang="ru-RU" sz="1400" dirty="0" err="1"/>
              <a:t>хлопчиків</a:t>
            </a:r>
            <a:r>
              <a:rPr lang="ru-RU" sz="1400" dirty="0"/>
              <a:t>, </a:t>
            </a:r>
            <a:r>
              <a:rPr lang="ru-RU" sz="1400" dirty="0" err="1"/>
              <a:t>затримка</a:t>
            </a:r>
            <a:r>
              <a:rPr lang="ru-RU" sz="1400" dirty="0"/>
              <a:t> </a:t>
            </a:r>
            <a:r>
              <a:rPr lang="ru-RU" sz="1400" dirty="0" err="1"/>
              <a:t>статевого</a:t>
            </a:r>
            <a:r>
              <a:rPr lang="ru-RU" sz="1400" dirty="0"/>
              <a:t> </a:t>
            </a:r>
            <a:r>
              <a:rPr lang="ru-RU" sz="1400" dirty="0" err="1"/>
              <a:t>розвитку</a:t>
            </a:r>
            <a:r>
              <a:rPr lang="ru-RU" sz="1400" dirty="0"/>
              <a:t> у </a:t>
            </a:r>
            <a:r>
              <a:rPr lang="ru-RU" sz="1400" dirty="0" err="1"/>
              <a:t>дівчат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432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93204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u="sng" dirty="0" err="1"/>
              <a:t>Антитіла</a:t>
            </a:r>
            <a:r>
              <a:rPr lang="ru-RU" sz="1400" b="1" i="1" u="sng" dirty="0"/>
              <a:t> </a:t>
            </a:r>
            <a:r>
              <a:rPr lang="ru-RU" sz="1400" b="1" i="1" u="sng" dirty="0" err="1"/>
              <a:t>антиспермальні</a:t>
            </a:r>
            <a:r>
              <a:rPr lang="ru-RU" sz="1400" b="1" i="1" u="sng" dirty="0"/>
              <a:t> (кров</a:t>
            </a:r>
            <a:r>
              <a:rPr lang="ru-RU" sz="1400" b="1" i="1" u="sng" dirty="0" smtClean="0"/>
              <a:t>)</a:t>
            </a:r>
          </a:p>
          <a:p>
            <a:endParaRPr lang="ru-RU" sz="1400" dirty="0"/>
          </a:p>
          <a:p>
            <a:r>
              <a:rPr lang="ru-RU" sz="1400" dirty="0" err="1" smtClean="0"/>
              <a:t>Антиспермальні</a:t>
            </a:r>
            <a:r>
              <a:rPr lang="ru-RU" sz="1400" dirty="0" smtClean="0"/>
              <a:t> </a:t>
            </a:r>
            <a:r>
              <a:rPr lang="ru-RU" sz="1400" dirty="0" err="1"/>
              <a:t>антитіла</a:t>
            </a:r>
            <a:r>
              <a:rPr lang="ru-RU" sz="1400" dirty="0"/>
              <a:t> (АСА) </a:t>
            </a:r>
            <a:r>
              <a:rPr lang="ru-RU" sz="1400" dirty="0" err="1"/>
              <a:t>можуть</a:t>
            </a:r>
            <a:r>
              <a:rPr lang="ru-RU" sz="1400" dirty="0"/>
              <a:t> бути </a:t>
            </a:r>
            <a:r>
              <a:rPr lang="ru-RU" sz="1400" dirty="0" err="1"/>
              <a:t>виявлені</a:t>
            </a:r>
            <a:r>
              <a:rPr lang="ru-RU" sz="1400" dirty="0"/>
              <a:t> як у </a:t>
            </a:r>
            <a:r>
              <a:rPr lang="ru-RU" sz="1400" dirty="0" err="1"/>
              <a:t>чоловіків</a:t>
            </a:r>
            <a:r>
              <a:rPr lang="ru-RU" sz="1400" dirty="0"/>
              <a:t>, так і у </a:t>
            </a:r>
            <a:r>
              <a:rPr lang="ru-RU" sz="1400" dirty="0" err="1"/>
              <a:t>жінок</a:t>
            </a:r>
            <a:r>
              <a:rPr lang="ru-RU" sz="1400" dirty="0"/>
              <a:t>.</a:t>
            </a:r>
          </a:p>
          <a:p>
            <a:r>
              <a:rPr lang="ru-RU" sz="1400" dirty="0"/>
              <a:t>АСА </a:t>
            </a:r>
            <a:r>
              <a:rPr lang="ru-RU" sz="1400" dirty="0" err="1"/>
              <a:t>здатні</a:t>
            </a:r>
            <a:r>
              <a:rPr lang="ru-RU" sz="1400" dirty="0"/>
              <a:t> </a:t>
            </a:r>
            <a:r>
              <a:rPr lang="ru-RU" sz="1400" dirty="0" err="1"/>
              <a:t>блокувати</a:t>
            </a:r>
            <a:r>
              <a:rPr lang="ru-RU" sz="1400" dirty="0"/>
              <a:t> сперматогенез, </a:t>
            </a:r>
            <a:r>
              <a:rPr lang="ru-RU" sz="1400" dirty="0" err="1"/>
              <a:t>порушувати</a:t>
            </a:r>
            <a:r>
              <a:rPr lang="ru-RU" sz="1400" dirty="0"/>
              <a:t> </a:t>
            </a:r>
            <a:r>
              <a:rPr lang="ru-RU" sz="1400" dirty="0" err="1"/>
              <a:t>рухливість</a:t>
            </a:r>
            <a:r>
              <a:rPr lang="ru-RU" sz="1400" dirty="0"/>
              <a:t> </a:t>
            </a:r>
            <a:r>
              <a:rPr lang="ru-RU" sz="1400" dirty="0" err="1"/>
              <a:t>сперматозоїдів</a:t>
            </a:r>
            <a:r>
              <a:rPr lang="ru-RU" sz="1400" dirty="0"/>
              <a:t> в </a:t>
            </a:r>
            <a:r>
              <a:rPr lang="ru-RU" sz="1400" dirty="0" err="1"/>
              <a:t>еякуляті</a:t>
            </a:r>
            <a:r>
              <a:rPr lang="ru-RU" sz="1400" dirty="0"/>
              <a:t>, </a:t>
            </a:r>
            <a:r>
              <a:rPr lang="ru-RU" sz="1400" dirty="0" err="1"/>
              <a:t>перешкоджати</a:t>
            </a:r>
            <a:r>
              <a:rPr lang="ru-RU" sz="1400" dirty="0"/>
              <a:t> </a:t>
            </a:r>
            <a:r>
              <a:rPr lang="ru-RU" sz="1400" dirty="0" err="1"/>
              <a:t>проникненню</a:t>
            </a:r>
            <a:r>
              <a:rPr lang="ru-RU" sz="1400" dirty="0"/>
              <a:t> в </a:t>
            </a:r>
            <a:r>
              <a:rPr lang="ru-RU" sz="1400" dirty="0" err="1"/>
              <a:t>цервікальний</a:t>
            </a:r>
            <a:r>
              <a:rPr lang="ru-RU" sz="1400" dirty="0"/>
              <a:t> </a:t>
            </a:r>
            <a:r>
              <a:rPr lang="ru-RU" sz="1400" dirty="0" err="1"/>
              <a:t>слиз</a:t>
            </a:r>
            <a:r>
              <a:rPr lang="ru-RU" sz="1400" dirty="0"/>
              <a:t>, </a:t>
            </a:r>
            <a:r>
              <a:rPr lang="ru-RU" sz="1400" dirty="0" err="1"/>
              <a:t>порушувати</a:t>
            </a:r>
            <a:r>
              <a:rPr lang="ru-RU" sz="1400" dirty="0"/>
              <a:t> </a:t>
            </a:r>
            <a:r>
              <a:rPr lang="ru-RU" sz="1400" dirty="0" err="1"/>
              <a:t>капацитацію</a:t>
            </a:r>
            <a:r>
              <a:rPr lang="ru-RU" sz="1400" dirty="0"/>
              <a:t>, </a:t>
            </a:r>
            <a:r>
              <a:rPr lang="ru-RU" sz="1400" dirty="0" err="1"/>
              <a:t>акросомальну</a:t>
            </a:r>
            <a:r>
              <a:rPr lang="ru-RU" sz="1400" dirty="0"/>
              <a:t> </a:t>
            </a:r>
            <a:r>
              <a:rPr lang="ru-RU" sz="1400" dirty="0" err="1"/>
              <a:t>реакцію</a:t>
            </a:r>
            <a:r>
              <a:rPr lang="ru-RU" sz="1400" dirty="0"/>
              <a:t>, </a:t>
            </a:r>
            <a:r>
              <a:rPr lang="ru-RU" sz="1400" dirty="0" err="1"/>
              <a:t>зв'язування</a:t>
            </a:r>
            <a:r>
              <a:rPr lang="ru-RU" sz="1400" dirty="0"/>
              <a:t> з </a:t>
            </a:r>
            <a:r>
              <a:rPr lang="en-US" sz="1400" dirty="0" err="1"/>
              <a:t>zona</a:t>
            </a:r>
            <a:r>
              <a:rPr lang="en-US" sz="1400" dirty="0"/>
              <a:t> </a:t>
            </a:r>
            <a:r>
              <a:rPr lang="en-US" sz="1400" dirty="0" err="1"/>
              <a:t>pellucida</a:t>
            </a:r>
            <a:r>
              <a:rPr lang="en-US" sz="1400" dirty="0"/>
              <a:t>, </a:t>
            </a:r>
            <a:r>
              <a:rPr lang="ru-RU" sz="1400" dirty="0" err="1"/>
              <a:t>утруднюють</a:t>
            </a:r>
            <a:r>
              <a:rPr lang="ru-RU" sz="1400" dirty="0"/>
              <a:t> </a:t>
            </a:r>
            <a:r>
              <a:rPr lang="ru-RU" sz="1400" dirty="0" err="1"/>
              <a:t>фертилізацію</a:t>
            </a:r>
            <a:r>
              <a:rPr lang="ru-RU" sz="1400" dirty="0"/>
              <a:t>, </a:t>
            </a:r>
            <a:r>
              <a:rPr lang="ru-RU" sz="1400" dirty="0" err="1"/>
              <a:t>порушують</a:t>
            </a:r>
            <a:r>
              <a:rPr lang="ru-RU" sz="1400" dirty="0"/>
              <a:t> </a:t>
            </a:r>
            <a:r>
              <a:rPr lang="ru-RU" sz="1400" dirty="0" err="1"/>
              <a:t>дроблення</a:t>
            </a:r>
            <a:r>
              <a:rPr lang="ru-RU" sz="1400" dirty="0"/>
              <a:t> </a:t>
            </a:r>
            <a:r>
              <a:rPr lang="ru-RU" sz="1400" dirty="0" err="1"/>
              <a:t>бластоцисти</a:t>
            </a:r>
            <a:r>
              <a:rPr lang="ru-RU" sz="1400" dirty="0"/>
              <a:t> і, </a:t>
            </a:r>
            <a:r>
              <a:rPr lang="ru-RU" sz="1400" dirty="0" err="1"/>
              <a:t>навіть</a:t>
            </a:r>
            <a:r>
              <a:rPr lang="ru-RU" sz="1400" dirty="0"/>
              <a:t>, </a:t>
            </a:r>
            <a:r>
              <a:rPr lang="ru-RU" sz="1400" dirty="0" err="1"/>
              <a:t>можут</a:t>
            </a:r>
            <a:r>
              <a:rPr lang="ru-RU" sz="1400" dirty="0"/>
              <a:t> </a:t>
            </a:r>
            <a:r>
              <a:rPr lang="ru-RU" sz="1400" dirty="0" err="1"/>
              <a:t>сприяти</a:t>
            </a:r>
            <a:r>
              <a:rPr lang="ru-RU" sz="1400" dirty="0"/>
              <a:t> </a:t>
            </a:r>
            <a:r>
              <a:rPr lang="ru-RU" sz="1400" dirty="0" err="1"/>
              <a:t>перериванню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 в </a:t>
            </a:r>
            <a:r>
              <a:rPr lang="ru-RU" sz="1400" dirty="0" err="1"/>
              <a:t>малих</a:t>
            </a:r>
            <a:r>
              <a:rPr lang="ru-RU" sz="1400" dirty="0"/>
              <a:t> </a:t>
            </a:r>
            <a:r>
              <a:rPr lang="ru-RU" sz="1400" dirty="0" err="1"/>
              <a:t>термінах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400" dirty="0" err="1"/>
              <a:t>Показання</a:t>
            </a:r>
            <a:r>
              <a:rPr lang="ru-RU" sz="1400" dirty="0"/>
              <a:t> для </a:t>
            </a:r>
            <a:r>
              <a:rPr lang="ru-RU" sz="1400" dirty="0" err="1"/>
              <a:t>призначення</a:t>
            </a:r>
            <a:endParaRPr lang="ru-RU" sz="1400" dirty="0"/>
          </a:p>
          <a:p>
            <a:r>
              <a:rPr lang="ru-RU" sz="1400" dirty="0" err="1"/>
              <a:t>Диференційна</a:t>
            </a:r>
            <a:r>
              <a:rPr lang="ru-RU" sz="1400" dirty="0"/>
              <a:t>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чоловічого</a:t>
            </a:r>
            <a:r>
              <a:rPr lang="ru-RU" sz="1400" dirty="0"/>
              <a:t> та </a:t>
            </a:r>
            <a:r>
              <a:rPr lang="ru-RU" sz="1400" dirty="0" err="1"/>
              <a:t>жіночого</a:t>
            </a:r>
            <a:r>
              <a:rPr lang="ru-RU" sz="1400" dirty="0"/>
              <a:t> </a:t>
            </a:r>
            <a:r>
              <a:rPr lang="ru-RU" sz="1400" dirty="0" err="1"/>
              <a:t>безпліддя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Аномальні</a:t>
            </a:r>
            <a:r>
              <a:rPr lang="ru-RU" sz="1400" dirty="0"/>
              <a:t> </a:t>
            </a:r>
            <a:r>
              <a:rPr lang="ru-RU" sz="1400" dirty="0" err="1"/>
              <a:t>результати</a:t>
            </a:r>
            <a:r>
              <a:rPr lang="ru-RU" sz="1400" dirty="0"/>
              <a:t> </a:t>
            </a:r>
            <a:r>
              <a:rPr lang="ru-RU" sz="1400" dirty="0" err="1"/>
              <a:t>посткоїтального</a:t>
            </a:r>
            <a:r>
              <a:rPr lang="ru-RU" sz="1400" dirty="0"/>
              <a:t> тесту.</a:t>
            </a:r>
          </a:p>
          <a:p>
            <a:r>
              <a:rPr lang="ru-RU" sz="1400" dirty="0" err="1"/>
              <a:t>Аномальні</a:t>
            </a:r>
            <a:r>
              <a:rPr lang="ru-RU" sz="1400" dirty="0"/>
              <a:t> </a:t>
            </a:r>
            <a:r>
              <a:rPr lang="ru-RU" sz="1400" dirty="0" err="1"/>
              <a:t>показники</a:t>
            </a:r>
            <a:r>
              <a:rPr lang="ru-RU" sz="1400" dirty="0"/>
              <a:t> </a:t>
            </a:r>
            <a:r>
              <a:rPr lang="ru-RU" sz="1400" dirty="0" err="1"/>
              <a:t>спермограми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287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93204"/>
            <a:ext cx="8856984" cy="5400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u="sng" dirty="0" err="1"/>
              <a:t>Глобулін</a:t>
            </a:r>
            <a:r>
              <a:rPr lang="ru-RU" sz="1400" b="1" i="1" u="sng" dirty="0"/>
              <a:t>, </a:t>
            </a:r>
            <a:r>
              <a:rPr lang="ru-RU" sz="1400" b="1" i="1" u="sng" dirty="0" err="1"/>
              <a:t>що</a:t>
            </a:r>
            <a:r>
              <a:rPr lang="ru-RU" sz="1400" b="1" i="1" u="sng" dirty="0"/>
              <a:t> </a:t>
            </a:r>
            <a:r>
              <a:rPr lang="ru-RU" sz="1400" b="1" i="1" u="sng" dirty="0" err="1"/>
              <a:t>зв'язує</a:t>
            </a:r>
            <a:r>
              <a:rPr lang="ru-RU" sz="1400" b="1" i="1" u="sng" dirty="0"/>
              <a:t> </a:t>
            </a:r>
            <a:r>
              <a:rPr lang="ru-RU" sz="1400" b="1" i="1" u="sng" dirty="0" err="1"/>
              <a:t>статеві</a:t>
            </a:r>
            <a:r>
              <a:rPr lang="ru-RU" sz="1400" b="1" i="1" u="sng" dirty="0"/>
              <a:t> </a:t>
            </a:r>
            <a:r>
              <a:rPr lang="ru-RU" sz="1400" b="1" i="1" u="sng" dirty="0" err="1"/>
              <a:t>гормони</a:t>
            </a:r>
            <a:r>
              <a:rPr lang="ru-RU" sz="1400" b="1" i="1" u="sng" dirty="0"/>
              <a:t> (СЗГ)</a:t>
            </a:r>
          </a:p>
          <a:p>
            <a:endParaRPr lang="ru-RU" sz="1400" dirty="0" smtClean="0"/>
          </a:p>
          <a:p>
            <a:r>
              <a:rPr lang="ru-RU" sz="1400" dirty="0" err="1" smtClean="0"/>
              <a:t>Глобулін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зв'язує</a:t>
            </a:r>
            <a:r>
              <a:rPr lang="ru-RU" sz="1400" dirty="0"/>
              <a:t> </a:t>
            </a:r>
            <a:r>
              <a:rPr lang="ru-RU" sz="1400" dirty="0" err="1"/>
              <a:t>статеві</a:t>
            </a:r>
            <a:r>
              <a:rPr lang="ru-RU" sz="1400" dirty="0"/>
              <a:t> </a:t>
            </a:r>
            <a:r>
              <a:rPr lang="ru-RU" sz="1400" dirty="0" err="1"/>
              <a:t>стероїди</a:t>
            </a:r>
            <a:r>
              <a:rPr lang="ru-RU" sz="1400" dirty="0"/>
              <a:t> (СЗГ) - </a:t>
            </a:r>
            <a:r>
              <a:rPr lang="ru-RU" sz="1400" dirty="0" err="1"/>
              <a:t>білок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зв'язує</a:t>
            </a:r>
            <a:r>
              <a:rPr lang="ru-RU" sz="1400" dirty="0"/>
              <a:t> і </a:t>
            </a:r>
            <a:r>
              <a:rPr lang="ru-RU" sz="1400" dirty="0" err="1"/>
              <a:t>транспортує</a:t>
            </a:r>
            <a:r>
              <a:rPr lang="ru-RU" sz="1400" dirty="0"/>
              <a:t> тестостерон і </a:t>
            </a:r>
            <a:r>
              <a:rPr lang="ru-RU" sz="1400" dirty="0" err="1"/>
              <a:t>естрадіол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Зв'язані</a:t>
            </a:r>
            <a:r>
              <a:rPr lang="ru-RU" sz="1400" dirty="0"/>
              <a:t> з </a:t>
            </a:r>
            <a:r>
              <a:rPr lang="ru-RU" sz="1400" dirty="0" err="1"/>
              <a:t>білком</a:t>
            </a:r>
            <a:r>
              <a:rPr lang="ru-RU" sz="1400" dirty="0"/>
              <a:t> </a:t>
            </a:r>
            <a:r>
              <a:rPr lang="ru-RU" sz="1400" dirty="0" err="1"/>
              <a:t>гормони</a:t>
            </a:r>
            <a:r>
              <a:rPr lang="ru-RU" sz="1400" dirty="0"/>
              <a:t> </a:t>
            </a:r>
            <a:r>
              <a:rPr lang="ru-RU" sz="1400" dirty="0" err="1"/>
              <a:t>біологічно</a:t>
            </a:r>
            <a:r>
              <a:rPr lang="ru-RU" sz="1400" dirty="0"/>
              <a:t> </a:t>
            </a:r>
            <a:r>
              <a:rPr lang="ru-RU" sz="1400" dirty="0" err="1"/>
              <a:t>неактивні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Окрім</a:t>
            </a:r>
            <a:r>
              <a:rPr lang="ru-RU" sz="1400" dirty="0"/>
              <a:t> </a:t>
            </a:r>
            <a:r>
              <a:rPr lang="ru-RU" sz="1400" dirty="0" err="1"/>
              <a:t>своєї</a:t>
            </a:r>
            <a:r>
              <a:rPr lang="ru-RU" sz="1400" dirty="0"/>
              <a:t> </a:t>
            </a:r>
            <a:r>
              <a:rPr lang="ru-RU" sz="1400" dirty="0" err="1"/>
              <a:t>транспортної</a:t>
            </a:r>
            <a:r>
              <a:rPr lang="ru-RU" sz="1400" dirty="0"/>
              <a:t> </a:t>
            </a:r>
            <a:r>
              <a:rPr lang="ru-RU" sz="1400" dirty="0" err="1"/>
              <a:t>функції</a:t>
            </a:r>
            <a:r>
              <a:rPr lang="ru-RU" sz="1400" dirty="0"/>
              <a:t>, СЗГ </a:t>
            </a:r>
            <a:r>
              <a:rPr lang="ru-RU" sz="1400" dirty="0" err="1"/>
              <a:t>захищає</a:t>
            </a:r>
            <a:r>
              <a:rPr lang="ru-RU" sz="1400" dirty="0"/>
              <a:t> тестостерон та </a:t>
            </a:r>
            <a:r>
              <a:rPr lang="ru-RU" sz="1400" dirty="0" err="1"/>
              <a:t>естрадіол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метаболічної</a:t>
            </a:r>
            <a:r>
              <a:rPr lang="ru-RU" sz="1400" dirty="0"/>
              <a:t> </a:t>
            </a:r>
            <a:r>
              <a:rPr lang="ru-RU" sz="1400" dirty="0" err="1"/>
              <a:t>інактивації</a:t>
            </a:r>
            <a:r>
              <a:rPr lang="ru-RU" sz="1400" dirty="0"/>
              <a:t> на шляху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їх</a:t>
            </a:r>
            <a:r>
              <a:rPr lang="ru-RU" sz="1400" dirty="0"/>
              <a:t> </a:t>
            </a:r>
            <a:r>
              <a:rPr lang="ru-RU" sz="1400" dirty="0" err="1"/>
              <a:t>секретує</a:t>
            </a:r>
            <a:r>
              <a:rPr lang="ru-RU" sz="1400" dirty="0"/>
              <a:t>, до органа-</a:t>
            </a:r>
            <a:r>
              <a:rPr lang="ru-RU" sz="1400" dirty="0" err="1"/>
              <a:t>мішені</a:t>
            </a:r>
            <a:r>
              <a:rPr lang="ru-RU" sz="1400" dirty="0"/>
              <a:t> і </a:t>
            </a:r>
            <a:r>
              <a:rPr lang="ru-RU" sz="1400" dirty="0" err="1"/>
              <a:t>являє</a:t>
            </a:r>
            <a:r>
              <a:rPr lang="ru-RU" sz="1400" dirty="0"/>
              <a:t> собою депо </a:t>
            </a:r>
            <a:r>
              <a:rPr lang="ru-RU" sz="1400" dirty="0" err="1"/>
              <a:t>гормонів</a:t>
            </a:r>
            <a:r>
              <a:rPr lang="ru-RU" sz="1400" dirty="0"/>
              <a:t> в </a:t>
            </a:r>
            <a:r>
              <a:rPr lang="ru-RU" sz="1400" dirty="0" err="1"/>
              <a:t>організмі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Зниження</a:t>
            </a:r>
            <a:r>
              <a:rPr lang="ru-RU" sz="1400" dirty="0"/>
              <a:t> синтеза СЗГ </a:t>
            </a:r>
            <a:r>
              <a:rPr lang="ru-RU" sz="1400" dirty="0" err="1"/>
              <a:t>призводить</a:t>
            </a:r>
            <a:r>
              <a:rPr lang="ru-RU" sz="1400" dirty="0"/>
              <a:t> до </a:t>
            </a:r>
            <a:r>
              <a:rPr lang="ru-RU" sz="1400" dirty="0" err="1"/>
              <a:t>порушення</a:t>
            </a:r>
            <a:r>
              <a:rPr lang="ru-RU" sz="1400" dirty="0"/>
              <a:t> доставки </a:t>
            </a:r>
            <a:r>
              <a:rPr lang="ru-RU" sz="1400" dirty="0" err="1"/>
              <a:t>гормонів</a:t>
            </a:r>
            <a:r>
              <a:rPr lang="ru-RU" sz="1400" dirty="0"/>
              <a:t> до </a:t>
            </a:r>
            <a:r>
              <a:rPr lang="ru-RU" sz="1400" dirty="0" err="1"/>
              <a:t>органів-мішеней</a:t>
            </a:r>
            <a:r>
              <a:rPr lang="ru-RU" sz="1400" dirty="0"/>
              <a:t> і </a:t>
            </a:r>
            <a:r>
              <a:rPr lang="ru-RU" sz="1400" dirty="0" err="1"/>
              <a:t>виконанню</a:t>
            </a:r>
            <a:r>
              <a:rPr lang="ru-RU" sz="1400" dirty="0"/>
              <a:t> ними </a:t>
            </a:r>
            <a:r>
              <a:rPr lang="ru-RU" sz="1400" dirty="0" err="1"/>
              <a:t>фізіологічних</a:t>
            </a:r>
            <a:r>
              <a:rPr lang="ru-RU" sz="1400" dirty="0"/>
              <a:t> </a:t>
            </a:r>
            <a:r>
              <a:rPr lang="ru-RU" sz="1400" dirty="0" err="1"/>
              <a:t>функцій</a:t>
            </a:r>
            <a:r>
              <a:rPr lang="ru-RU" sz="1400" dirty="0"/>
              <a:t>, </a:t>
            </a:r>
            <a:r>
              <a:rPr lang="ru-RU" sz="1400" dirty="0" err="1"/>
              <a:t>натомість</a:t>
            </a:r>
            <a:r>
              <a:rPr lang="ru-RU" sz="1400" dirty="0"/>
              <a:t>, </a:t>
            </a:r>
            <a:r>
              <a:rPr lang="ru-RU" sz="1400" dirty="0" err="1"/>
              <a:t>призводячи</a:t>
            </a:r>
            <a:r>
              <a:rPr lang="ru-RU" sz="1400" dirty="0"/>
              <a:t> до низки </a:t>
            </a:r>
            <a:r>
              <a:rPr lang="ru-RU" sz="1400" dirty="0" err="1"/>
              <a:t>патологічних</a:t>
            </a:r>
            <a:r>
              <a:rPr lang="ru-RU" sz="1400" dirty="0"/>
              <a:t> </a:t>
            </a:r>
            <a:r>
              <a:rPr lang="ru-RU" sz="1400" dirty="0" err="1"/>
              <a:t>станів</a:t>
            </a:r>
            <a:r>
              <a:rPr lang="ru-RU" sz="1400" dirty="0"/>
              <a:t>. СЗГ </a:t>
            </a:r>
            <a:r>
              <a:rPr lang="ru-RU" sz="1400" dirty="0" err="1"/>
              <a:t>синтезується</a:t>
            </a:r>
            <a:r>
              <a:rPr lang="ru-RU" sz="1400" dirty="0"/>
              <a:t> в </a:t>
            </a:r>
            <a:r>
              <a:rPr lang="ru-RU" sz="1400" dirty="0" err="1"/>
              <a:t>печінці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400" dirty="0" err="1"/>
              <a:t>Показання</a:t>
            </a:r>
            <a:r>
              <a:rPr lang="ru-RU" sz="1400" dirty="0"/>
              <a:t> для </a:t>
            </a:r>
            <a:r>
              <a:rPr lang="ru-RU" sz="1400" dirty="0" err="1"/>
              <a:t>призначення</a:t>
            </a:r>
            <a:endParaRPr lang="ru-RU" sz="1400" dirty="0"/>
          </a:p>
          <a:p>
            <a:r>
              <a:rPr lang="ru-RU" sz="1400" dirty="0"/>
              <a:t>1.Диференційна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гіперандрогеній</a:t>
            </a:r>
            <a:r>
              <a:rPr lang="ru-RU" sz="1400" dirty="0"/>
              <a:t>.</a:t>
            </a:r>
          </a:p>
          <a:p>
            <a:r>
              <a:rPr lang="ru-RU" sz="1400" dirty="0"/>
              <a:t>2. СПКЯ.</a:t>
            </a:r>
          </a:p>
          <a:p>
            <a:r>
              <a:rPr lang="ru-RU" sz="1400" dirty="0"/>
              <a:t>3. </a:t>
            </a:r>
            <a:r>
              <a:rPr lang="ru-RU" sz="1400" dirty="0" err="1"/>
              <a:t>Діагностика</a:t>
            </a:r>
            <a:r>
              <a:rPr lang="ru-RU" sz="1400" dirty="0"/>
              <a:t> причин </a:t>
            </a:r>
            <a:r>
              <a:rPr lang="ru-RU" sz="1400" dirty="0" err="1"/>
              <a:t>порушень</a:t>
            </a:r>
            <a:r>
              <a:rPr lang="ru-RU" sz="1400" dirty="0"/>
              <a:t> менструального циклу.</a:t>
            </a:r>
          </a:p>
          <a:p>
            <a:r>
              <a:rPr lang="ru-RU" sz="1400" dirty="0"/>
              <a:t>4. </a:t>
            </a:r>
            <a:r>
              <a:rPr lang="ru-RU" sz="1400" dirty="0" err="1"/>
              <a:t>Порушення</a:t>
            </a:r>
            <a:r>
              <a:rPr lang="ru-RU" sz="1400" dirty="0"/>
              <a:t> </a:t>
            </a:r>
            <a:r>
              <a:rPr lang="ru-RU" sz="1400" dirty="0" err="1"/>
              <a:t>потенції</a:t>
            </a:r>
            <a:r>
              <a:rPr lang="ru-RU" sz="1400" dirty="0"/>
              <a:t> та </a:t>
            </a:r>
            <a:r>
              <a:rPr lang="ru-RU" sz="1400" dirty="0" err="1"/>
              <a:t>зниження</a:t>
            </a:r>
            <a:r>
              <a:rPr lang="ru-RU" sz="1400" dirty="0"/>
              <a:t> </a:t>
            </a:r>
            <a:r>
              <a:rPr lang="ru-RU" sz="1400" dirty="0" err="1"/>
              <a:t>лібідо</a:t>
            </a:r>
            <a:r>
              <a:rPr lang="ru-RU" sz="1400" dirty="0"/>
              <a:t>.</a:t>
            </a:r>
          </a:p>
          <a:p>
            <a:r>
              <a:rPr lang="ru-RU" sz="1400" dirty="0"/>
              <a:t>5. </a:t>
            </a:r>
            <a:r>
              <a:rPr lang="ru-RU" sz="1400" dirty="0" err="1"/>
              <a:t>Хронічний</a:t>
            </a:r>
            <a:r>
              <a:rPr lang="ru-RU" sz="1400" dirty="0"/>
              <a:t> простатит.</a:t>
            </a:r>
          </a:p>
          <a:p>
            <a:r>
              <a:rPr lang="ru-RU" sz="1400" dirty="0"/>
              <a:t>6. </a:t>
            </a:r>
            <a:r>
              <a:rPr lang="ru-RU" sz="1400" dirty="0" err="1"/>
              <a:t>Діагностика</a:t>
            </a:r>
            <a:r>
              <a:rPr lang="ru-RU" sz="1400" dirty="0"/>
              <a:t> причин </a:t>
            </a:r>
            <a:r>
              <a:rPr lang="ru-RU" sz="1400" dirty="0" err="1"/>
              <a:t>гіперандрогенних</a:t>
            </a:r>
            <a:r>
              <a:rPr lang="ru-RU" sz="1400" dirty="0"/>
              <a:t> </a:t>
            </a:r>
            <a:r>
              <a:rPr lang="ru-RU" sz="1400" dirty="0" err="1"/>
              <a:t>дерматопатій</a:t>
            </a:r>
            <a:r>
              <a:rPr lang="ru-RU" sz="1400" dirty="0"/>
              <a:t>.</a:t>
            </a:r>
          </a:p>
          <a:p>
            <a:r>
              <a:rPr lang="ru-RU" sz="1400" dirty="0"/>
              <a:t>7. </a:t>
            </a:r>
            <a:r>
              <a:rPr lang="ru-RU" sz="1400" dirty="0" err="1"/>
              <a:t>Клінічні</a:t>
            </a:r>
            <a:r>
              <a:rPr lang="ru-RU" sz="1400" dirty="0"/>
              <a:t> </a:t>
            </a:r>
            <a:r>
              <a:rPr lang="ru-RU" sz="1400" dirty="0" err="1"/>
              <a:t>ознаки</a:t>
            </a:r>
            <a:r>
              <a:rPr lang="ru-RU" sz="1400" dirty="0"/>
              <a:t> </a:t>
            </a:r>
            <a:r>
              <a:rPr lang="ru-RU" sz="1400" dirty="0" err="1"/>
              <a:t>збільшення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зниження</a:t>
            </a:r>
            <a:r>
              <a:rPr lang="ru-RU" sz="1400" dirty="0"/>
              <a:t> </a:t>
            </a:r>
            <a:r>
              <a:rPr lang="ru-RU" sz="1400" dirty="0" err="1"/>
              <a:t>рівні</a:t>
            </a:r>
            <a:r>
              <a:rPr lang="ru-RU" sz="1400" dirty="0"/>
              <a:t> </a:t>
            </a:r>
            <a:r>
              <a:rPr lang="ru-RU" sz="1400" dirty="0" err="1"/>
              <a:t>андрогенів</a:t>
            </a:r>
            <a:r>
              <a:rPr lang="ru-RU" sz="1400" dirty="0"/>
              <a:t> при нормальному </a:t>
            </a:r>
            <a:r>
              <a:rPr lang="ru-RU" sz="1400" dirty="0" err="1"/>
              <a:t>рівні</a:t>
            </a:r>
            <a:r>
              <a:rPr lang="ru-RU" sz="1400" dirty="0"/>
              <a:t> тестостерону.</a:t>
            </a:r>
          </a:p>
          <a:p>
            <a:endParaRPr lang="ru-RU" sz="1400" dirty="0"/>
          </a:p>
          <a:p>
            <a:r>
              <a:rPr lang="ru-RU" sz="1400" dirty="0" err="1"/>
              <a:t>Клінічна</a:t>
            </a:r>
            <a:r>
              <a:rPr lang="ru-RU" sz="1400" dirty="0"/>
              <a:t> </a:t>
            </a:r>
            <a:r>
              <a:rPr lang="ru-RU" sz="1400" dirty="0" err="1"/>
              <a:t>значущість</a:t>
            </a:r>
            <a:endParaRPr lang="ru-RU" sz="1400" dirty="0"/>
          </a:p>
          <a:p>
            <a:r>
              <a:rPr lang="ru-RU" sz="1400" dirty="0"/>
              <a:t>1. </a:t>
            </a:r>
            <a:r>
              <a:rPr lang="ru-RU" sz="1400" dirty="0" err="1"/>
              <a:t>Діагностика</a:t>
            </a:r>
            <a:r>
              <a:rPr lang="ru-RU" sz="1400" dirty="0"/>
              <a:t> та </a:t>
            </a:r>
            <a:r>
              <a:rPr lang="ru-RU" sz="1400" dirty="0" err="1"/>
              <a:t>спостереження</a:t>
            </a:r>
            <a:r>
              <a:rPr lang="ru-RU" sz="1400" dirty="0"/>
              <a:t> за </a:t>
            </a:r>
            <a:r>
              <a:rPr lang="ru-RU" sz="1400" dirty="0" err="1"/>
              <a:t>жінками</a:t>
            </a:r>
            <a:r>
              <a:rPr lang="ru-RU" sz="1400" dirty="0"/>
              <a:t> з </a:t>
            </a:r>
            <a:r>
              <a:rPr lang="ru-RU" sz="1400" dirty="0" err="1"/>
              <a:t>ознаками</a:t>
            </a:r>
            <a:r>
              <a:rPr lang="ru-RU" sz="1400" dirty="0"/>
              <a:t> </a:t>
            </a:r>
            <a:r>
              <a:rPr lang="ru-RU" sz="1400" dirty="0" err="1"/>
              <a:t>надлишку</a:t>
            </a:r>
            <a:r>
              <a:rPr lang="ru-RU" sz="1400" dirty="0"/>
              <a:t> </a:t>
            </a:r>
            <a:r>
              <a:rPr lang="ru-RU" sz="1400" dirty="0" err="1"/>
              <a:t>андрогенів</a:t>
            </a:r>
            <a:r>
              <a:rPr lang="ru-RU" sz="1400" dirty="0"/>
              <a:t> (СПКЯ, </a:t>
            </a:r>
            <a:r>
              <a:rPr lang="ru-RU" sz="1400" dirty="0" err="1"/>
              <a:t>ізольований</a:t>
            </a:r>
            <a:r>
              <a:rPr lang="ru-RU" sz="1400" dirty="0"/>
              <a:t> </a:t>
            </a:r>
            <a:r>
              <a:rPr lang="ru-RU" sz="1400" dirty="0" err="1"/>
              <a:t>гірсутизм</a:t>
            </a:r>
            <a:r>
              <a:rPr lang="ru-RU" sz="1400" dirty="0"/>
              <a:t>).</a:t>
            </a:r>
          </a:p>
          <a:p>
            <a:r>
              <a:rPr lang="ru-RU" sz="1400" dirty="0"/>
              <a:t>2. </a:t>
            </a:r>
            <a:r>
              <a:rPr lang="ru-RU" sz="1400" dirty="0" err="1"/>
              <a:t>Доповнення</a:t>
            </a:r>
            <a:r>
              <a:rPr lang="ru-RU" sz="1400" dirty="0"/>
              <a:t> до </a:t>
            </a:r>
            <a:r>
              <a:rPr lang="ru-RU" sz="1400" dirty="0" err="1"/>
              <a:t>моніторингу</a:t>
            </a:r>
            <a:r>
              <a:rPr lang="ru-RU" sz="1400" dirty="0"/>
              <a:t> </a:t>
            </a:r>
            <a:r>
              <a:rPr lang="ru-RU" sz="1400" dirty="0" err="1"/>
              <a:t>терапії</a:t>
            </a:r>
            <a:r>
              <a:rPr lang="ru-RU" sz="1400" dirty="0"/>
              <a:t> андрогенами та </a:t>
            </a:r>
            <a:r>
              <a:rPr lang="ru-RU" sz="1400" dirty="0" err="1"/>
              <a:t>іншими</a:t>
            </a:r>
            <a:r>
              <a:rPr lang="ru-RU" sz="1400" dirty="0"/>
              <a:t> </a:t>
            </a:r>
            <a:r>
              <a:rPr lang="ru-RU" sz="1400" dirty="0" err="1"/>
              <a:t>статевими</a:t>
            </a:r>
            <a:r>
              <a:rPr lang="ru-RU" sz="1400" dirty="0"/>
              <a:t> </a:t>
            </a:r>
            <a:r>
              <a:rPr lang="ru-RU" sz="1400" dirty="0" err="1"/>
              <a:t>стероїдами</a:t>
            </a:r>
            <a:r>
              <a:rPr lang="ru-RU" sz="1400" dirty="0"/>
              <a:t>, до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порушень</a:t>
            </a:r>
            <a:r>
              <a:rPr lang="ru-RU" sz="1400" dirty="0"/>
              <a:t> </a:t>
            </a:r>
            <a:r>
              <a:rPr lang="ru-RU" sz="1400" dirty="0" err="1"/>
              <a:t>статевого</a:t>
            </a:r>
            <a:r>
              <a:rPr lang="ru-RU" sz="1400" dirty="0"/>
              <a:t> </a:t>
            </a:r>
            <a:r>
              <a:rPr lang="ru-RU" sz="1400" dirty="0" err="1"/>
              <a:t>дозрівання</a:t>
            </a:r>
            <a:r>
              <a:rPr lang="ru-RU" sz="1400" dirty="0"/>
              <a:t>, </a:t>
            </a:r>
            <a:r>
              <a:rPr lang="ru-RU" sz="1400" dirty="0" err="1"/>
              <a:t>анорексії</a:t>
            </a:r>
            <a:r>
              <a:rPr lang="ru-RU" sz="1400" dirty="0"/>
              <a:t>, тиреотоксикоза, </a:t>
            </a:r>
            <a:r>
              <a:rPr lang="ru-RU" sz="1400" dirty="0" err="1"/>
              <a:t>інсулінорезистентності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5953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1196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/>
              <a:t>Склад </a:t>
            </a:r>
            <a:r>
              <a:rPr lang="ru-RU" sz="1400" dirty="0" err="1"/>
              <a:t>показників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Глобулін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зв'язує</a:t>
            </a:r>
            <a:r>
              <a:rPr lang="ru-RU" sz="1400" dirty="0"/>
              <a:t> </a:t>
            </a:r>
            <a:r>
              <a:rPr lang="ru-RU" sz="1400" dirty="0" err="1"/>
              <a:t>статеві</a:t>
            </a:r>
            <a:r>
              <a:rPr lang="ru-RU" sz="1400" dirty="0"/>
              <a:t> </a:t>
            </a:r>
            <a:r>
              <a:rPr lang="ru-RU" sz="1400" dirty="0" err="1"/>
              <a:t>гормони</a:t>
            </a:r>
            <a:r>
              <a:rPr lang="ru-RU" sz="1400" dirty="0"/>
              <a:t> (СЗГ)</a:t>
            </a:r>
          </a:p>
          <a:p>
            <a:r>
              <a:rPr lang="ru-RU" sz="1400" dirty="0"/>
              <a:t>Метод: </a:t>
            </a:r>
            <a:r>
              <a:rPr lang="ru-RU" sz="1400" dirty="0" err="1"/>
              <a:t>Імунохемілюмінісцентний</a:t>
            </a:r>
            <a:r>
              <a:rPr lang="ru-RU" sz="1400" dirty="0"/>
              <a:t> на </a:t>
            </a:r>
            <a:r>
              <a:rPr lang="ru-RU" sz="1400" dirty="0" err="1"/>
              <a:t>мікрочастинках</a:t>
            </a:r>
            <a:endParaRPr lang="ru-RU" sz="1400" dirty="0"/>
          </a:p>
          <a:p>
            <a:r>
              <a:rPr lang="ru-RU" sz="1400" dirty="0" err="1"/>
              <a:t>Діапазон</a:t>
            </a:r>
            <a:r>
              <a:rPr lang="ru-RU" sz="1400" dirty="0"/>
              <a:t> </a:t>
            </a:r>
            <a:r>
              <a:rPr lang="ru-RU" sz="1400" dirty="0" err="1"/>
              <a:t>вимірювань</a:t>
            </a:r>
            <a:r>
              <a:rPr lang="ru-RU" sz="1400" dirty="0"/>
              <a:t>: 0.33 - 2400</a:t>
            </a:r>
          </a:p>
          <a:p>
            <a:r>
              <a:rPr lang="ru-RU" sz="1400" dirty="0" err="1"/>
              <a:t>Одиниця</a:t>
            </a:r>
            <a:r>
              <a:rPr lang="ru-RU" sz="1400" dirty="0"/>
              <a:t> </a:t>
            </a:r>
            <a:r>
              <a:rPr lang="ru-RU" sz="1400" dirty="0" err="1"/>
              <a:t>виміру</a:t>
            </a:r>
            <a:r>
              <a:rPr lang="ru-RU" sz="1400" dirty="0"/>
              <a:t>: </a:t>
            </a:r>
            <a:r>
              <a:rPr lang="ru-RU" sz="1400" dirty="0" err="1"/>
              <a:t>Наномоль</a:t>
            </a:r>
            <a:r>
              <a:rPr lang="ru-RU" sz="1400" dirty="0"/>
              <a:t> на </a:t>
            </a:r>
            <a:r>
              <a:rPr lang="ru-RU" sz="1400" dirty="0" err="1" smtClean="0"/>
              <a:t>літр</a:t>
            </a:r>
            <a:endParaRPr lang="ru-RU" sz="1400" dirty="0" smtClean="0"/>
          </a:p>
          <a:p>
            <a:endParaRPr lang="uk-UA" sz="1400" dirty="0"/>
          </a:p>
          <a:p>
            <a:r>
              <a:rPr lang="uk-UA" sz="1400" dirty="0" smtClean="0"/>
              <a:t>Норма </a:t>
            </a:r>
          </a:p>
          <a:p>
            <a:endParaRPr lang="ru-RU" sz="1400" dirty="0"/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15" y="1705372"/>
            <a:ext cx="5425910" cy="29568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56176" y="983177"/>
            <a:ext cx="29878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Інтерференція</a:t>
            </a:r>
            <a:r>
              <a:rPr lang="ru-RU" sz="1400" dirty="0"/>
              <a:t>:</a:t>
            </a:r>
          </a:p>
          <a:p>
            <a:r>
              <a:rPr lang="uk-UA" sz="1400" dirty="0" smtClean="0"/>
              <a:t>Підвищення </a:t>
            </a:r>
            <a:endParaRPr lang="ru-RU" sz="1400" dirty="0" smtClean="0"/>
          </a:p>
          <a:p>
            <a:r>
              <a:rPr lang="ru-RU" sz="1400" dirty="0" err="1" smtClean="0"/>
              <a:t>Антиконвульсанти</a:t>
            </a:r>
            <a:r>
              <a:rPr lang="ru-RU" sz="1400" dirty="0"/>
              <a:t>, </a:t>
            </a:r>
            <a:r>
              <a:rPr lang="ru-RU" sz="1400" dirty="0" err="1"/>
              <a:t>естрогени</a:t>
            </a:r>
            <a:endParaRPr lang="ru-RU" sz="1400" dirty="0"/>
          </a:p>
          <a:p>
            <a:r>
              <a:rPr lang="uk-UA" sz="1400" dirty="0" smtClean="0"/>
              <a:t>Зниження </a:t>
            </a:r>
            <a:endParaRPr lang="ru-RU" sz="1400" dirty="0" smtClean="0"/>
          </a:p>
          <a:p>
            <a:r>
              <a:rPr lang="ru-RU" sz="1400" dirty="0" err="1" smtClean="0"/>
              <a:t>Даназол</a:t>
            </a:r>
            <a:r>
              <a:rPr lang="ru-RU" sz="1400" dirty="0"/>
              <a:t>, </a:t>
            </a:r>
            <a:r>
              <a:rPr lang="ru-RU" sz="1400" dirty="0" err="1"/>
              <a:t>танозолол</a:t>
            </a:r>
            <a:r>
              <a:rPr lang="ru-RU" sz="1400" dirty="0"/>
              <a:t>, тестостерон, </a:t>
            </a:r>
            <a:r>
              <a:rPr lang="ru-RU" sz="1400" dirty="0" err="1"/>
              <a:t>глюкокортикоїди</a:t>
            </a:r>
            <a:endParaRPr lang="ru-RU" sz="1400" dirty="0"/>
          </a:p>
          <a:p>
            <a:endParaRPr lang="ru-RU" sz="1400" dirty="0" smtClean="0"/>
          </a:p>
          <a:p>
            <a:r>
              <a:rPr lang="ru-RU" sz="1400" dirty="0" err="1" smtClean="0"/>
              <a:t>Інтерпретація</a:t>
            </a:r>
            <a:r>
              <a:rPr lang="ru-RU" sz="1400" dirty="0"/>
              <a:t>:</a:t>
            </a:r>
          </a:p>
          <a:p>
            <a:r>
              <a:rPr lang="uk-UA" sz="1400" dirty="0" err="1" smtClean="0"/>
              <a:t>Підвиещнян</a:t>
            </a:r>
            <a:r>
              <a:rPr lang="uk-UA" sz="1400" dirty="0" smtClean="0"/>
              <a:t> </a:t>
            </a:r>
            <a:endParaRPr lang="ru-RU" sz="1400" dirty="0" smtClean="0"/>
          </a:p>
          <a:p>
            <a:r>
              <a:rPr lang="ru-RU" sz="1400" dirty="0" err="1" smtClean="0"/>
              <a:t>Гіпертиреоз</a:t>
            </a:r>
            <a:r>
              <a:rPr lang="ru-RU" sz="1400" dirty="0"/>
              <a:t>, </a:t>
            </a:r>
            <a:r>
              <a:rPr lang="ru-RU" sz="1400" dirty="0" err="1"/>
              <a:t>гіперестрогенія</a:t>
            </a:r>
            <a:r>
              <a:rPr lang="ru-RU" sz="1400" dirty="0"/>
              <a:t>, </a:t>
            </a:r>
            <a:r>
              <a:rPr lang="ru-RU" sz="1400" dirty="0" err="1"/>
              <a:t>вживання</a:t>
            </a:r>
            <a:r>
              <a:rPr lang="ru-RU" sz="1400" dirty="0"/>
              <a:t> </a:t>
            </a:r>
            <a:r>
              <a:rPr lang="ru-RU" sz="1400" dirty="0" err="1"/>
              <a:t>тиреоїдних</a:t>
            </a:r>
            <a:r>
              <a:rPr lang="ru-RU" sz="1400" dirty="0"/>
              <a:t> </a:t>
            </a:r>
            <a:r>
              <a:rPr lang="ru-RU" sz="1400" dirty="0" err="1"/>
              <a:t>гормонів</a:t>
            </a:r>
            <a:r>
              <a:rPr lang="ru-RU" sz="1400" dirty="0"/>
              <a:t>, </a:t>
            </a:r>
            <a:r>
              <a:rPr lang="ru-RU" sz="1400" dirty="0" err="1"/>
              <a:t>нервова</a:t>
            </a:r>
            <a:r>
              <a:rPr lang="ru-RU" sz="1400" dirty="0"/>
              <a:t> </a:t>
            </a:r>
            <a:r>
              <a:rPr lang="ru-RU" sz="1400" dirty="0" err="1"/>
              <a:t>анорексія</a:t>
            </a:r>
            <a:r>
              <a:rPr lang="ru-RU" sz="1400" dirty="0"/>
              <a:t>, </a:t>
            </a:r>
            <a:r>
              <a:rPr lang="ru-RU" sz="1400" dirty="0" err="1"/>
              <a:t>вагітність</a:t>
            </a:r>
            <a:r>
              <a:rPr lang="ru-RU" sz="1400" dirty="0"/>
              <a:t>, </a:t>
            </a:r>
            <a:r>
              <a:rPr lang="ru-RU" sz="1400" dirty="0" err="1"/>
              <a:t>цироз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 smtClean="0"/>
              <a:t>.</a:t>
            </a:r>
          </a:p>
          <a:p>
            <a:r>
              <a:rPr lang="uk-UA" sz="1400" dirty="0" smtClean="0"/>
              <a:t>Зниження </a:t>
            </a:r>
            <a:endParaRPr lang="ru-RU" sz="1400" dirty="0"/>
          </a:p>
          <a:p>
            <a:r>
              <a:rPr lang="ru-RU" sz="1400" dirty="0" err="1"/>
              <a:t>Гіпотиреоз</a:t>
            </a:r>
            <a:r>
              <a:rPr lang="ru-RU" sz="1400" dirty="0"/>
              <a:t>, </a:t>
            </a:r>
            <a:r>
              <a:rPr lang="ru-RU" sz="1400" dirty="0" err="1"/>
              <a:t>гіперандрогенія</a:t>
            </a:r>
            <a:r>
              <a:rPr lang="ru-RU" sz="1400" dirty="0"/>
              <a:t>, </a:t>
            </a:r>
            <a:r>
              <a:rPr lang="ru-RU" sz="1400" dirty="0" err="1"/>
              <a:t>гірсутизм</a:t>
            </a:r>
            <a:r>
              <a:rPr lang="ru-RU" sz="1400" dirty="0"/>
              <a:t>, </a:t>
            </a:r>
            <a:r>
              <a:rPr lang="ru-RU" sz="1400" dirty="0" err="1"/>
              <a:t>ожиріння</a:t>
            </a:r>
            <a:r>
              <a:rPr lang="ru-RU" sz="1400" dirty="0"/>
              <a:t>, СПКЯ</a:t>
            </a:r>
          </a:p>
        </p:txBody>
      </p:sp>
    </p:spTree>
    <p:extLst>
      <p:ext uri="{BB962C8B-B14F-4D97-AF65-F5344CB8AC3E}">
        <p14:creationId xmlns:p14="http://schemas.microsoft.com/office/powerpoint/2010/main" val="2057438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0992" y="49188"/>
            <a:ext cx="907300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u="sng" dirty="0" err="1"/>
              <a:t>Естрадіол</a:t>
            </a:r>
            <a:r>
              <a:rPr lang="ru-RU" sz="1400" b="1" i="1" u="sng" dirty="0"/>
              <a:t> (Е2)</a:t>
            </a:r>
          </a:p>
          <a:p>
            <a:endParaRPr lang="ru-RU" sz="1400" dirty="0" smtClean="0"/>
          </a:p>
          <a:p>
            <a:r>
              <a:rPr lang="ru-RU" sz="1400" dirty="0" err="1" smtClean="0"/>
              <a:t>Стероїдний</a:t>
            </a:r>
            <a:r>
              <a:rPr lang="ru-RU" sz="1400" dirty="0" smtClean="0"/>
              <a:t> </a:t>
            </a:r>
            <a:r>
              <a:rPr lang="ru-RU" sz="1400" dirty="0"/>
              <a:t>гормон,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синтезується</a:t>
            </a:r>
            <a:r>
              <a:rPr lang="ru-RU" sz="1400" dirty="0"/>
              <a:t>, в основному, в </a:t>
            </a:r>
            <a:r>
              <a:rPr lang="ru-RU" sz="1400" dirty="0" err="1"/>
              <a:t>яєчниках</a:t>
            </a:r>
            <a:r>
              <a:rPr lang="ru-RU" sz="1400" dirty="0"/>
              <a:t> (</a:t>
            </a:r>
            <a:r>
              <a:rPr lang="ru-RU" sz="1400" dirty="0" err="1"/>
              <a:t>тека-клітинами</a:t>
            </a:r>
            <a:r>
              <a:rPr lang="ru-RU" sz="1400" dirty="0"/>
              <a:t> </a:t>
            </a:r>
            <a:r>
              <a:rPr lang="ru-RU" sz="1400" dirty="0" err="1"/>
              <a:t>фолікулів</a:t>
            </a:r>
            <a:r>
              <a:rPr lang="ru-RU" sz="1400" dirty="0"/>
              <a:t>, </a:t>
            </a:r>
            <a:r>
              <a:rPr lang="ru-RU" sz="1400" dirty="0" err="1"/>
              <a:t>жовтим</a:t>
            </a:r>
            <a:r>
              <a:rPr lang="ru-RU" sz="1400" dirty="0"/>
              <a:t> </a:t>
            </a:r>
            <a:r>
              <a:rPr lang="ru-RU" sz="1400" dirty="0" err="1"/>
              <a:t>тілом</a:t>
            </a:r>
            <a:r>
              <a:rPr lang="ru-RU" sz="1400" dirty="0"/>
              <a:t>), а </a:t>
            </a:r>
            <a:r>
              <a:rPr lang="ru-RU" sz="1400" dirty="0" err="1"/>
              <a:t>також</a:t>
            </a:r>
            <a:r>
              <a:rPr lang="ru-RU" sz="1400" dirty="0"/>
              <a:t> </a:t>
            </a:r>
            <a:r>
              <a:rPr lang="ru-RU" sz="1400" dirty="0" err="1"/>
              <a:t>додатково</a:t>
            </a:r>
            <a:r>
              <a:rPr lang="ru-RU" sz="1400" dirty="0"/>
              <a:t> в </a:t>
            </a:r>
            <a:r>
              <a:rPr lang="ru-RU" sz="1400" dirty="0" err="1"/>
              <a:t>наднирниках</a:t>
            </a:r>
            <a:r>
              <a:rPr lang="ru-RU" sz="1400" dirty="0"/>
              <a:t>, </a:t>
            </a:r>
            <a:r>
              <a:rPr lang="ru-RU" sz="1400" dirty="0" err="1"/>
              <a:t>плаценті</a:t>
            </a:r>
            <a:r>
              <a:rPr lang="ru-RU" sz="1400" dirty="0"/>
              <a:t> та </a:t>
            </a:r>
            <a:r>
              <a:rPr lang="ru-RU" sz="1400" dirty="0" err="1"/>
              <a:t>жировій</a:t>
            </a:r>
            <a:r>
              <a:rPr lang="ru-RU" sz="1400" dirty="0"/>
              <a:t> </a:t>
            </a:r>
            <a:r>
              <a:rPr lang="ru-RU" sz="1400" dirty="0" err="1"/>
              <a:t>тканині</a:t>
            </a:r>
            <a:r>
              <a:rPr lang="ru-RU" sz="1400" dirty="0"/>
              <a:t> у </a:t>
            </a:r>
            <a:r>
              <a:rPr lang="ru-RU" sz="1400" dirty="0" err="1"/>
              <a:t>жінок</a:t>
            </a:r>
            <a:r>
              <a:rPr lang="ru-RU" sz="1400" dirty="0"/>
              <a:t>; </a:t>
            </a:r>
            <a:r>
              <a:rPr lang="ru-RU" sz="1400" dirty="0" err="1"/>
              <a:t>наднирниках</a:t>
            </a:r>
            <a:r>
              <a:rPr lang="ru-RU" sz="1400" dirty="0"/>
              <a:t> та </a:t>
            </a:r>
            <a:r>
              <a:rPr lang="ru-RU" sz="1400" dirty="0" err="1"/>
              <a:t>жировій</a:t>
            </a:r>
            <a:r>
              <a:rPr lang="ru-RU" sz="1400" dirty="0"/>
              <a:t> </a:t>
            </a:r>
            <a:r>
              <a:rPr lang="ru-RU" sz="1400" dirty="0" err="1"/>
              <a:t>тканині</a:t>
            </a:r>
            <a:r>
              <a:rPr lang="ru-RU" sz="1400" dirty="0"/>
              <a:t> у </a:t>
            </a:r>
            <a:r>
              <a:rPr lang="ru-RU" sz="1400" dirty="0" err="1"/>
              <a:t>чоловіків</a:t>
            </a:r>
            <a:r>
              <a:rPr lang="ru-RU" sz="1400" dirty="0"/>
              <a:t>, </a:t>
            </a:r>
            <a:r>
              <a:rPr lang="ru-RU" sz="1400" dirty="0" err="1"/>
              <a:t>під</a:t>
            </a:r>
            <a:r>
              <a:rPr lang="ru-RU" sz="1400" dirty="0"/>
              <a:t> </a:t>
            </a:r>
            <a:r>
              <a:rPr lang="ru-RU" sz="1400" dirty="0" err="1"/>
              <a:t>впливом</a:t>
            </a:r>
            <a:r>
              <a:rPr lang="ru-RU" sz="1400" dirty="0"/>
              <a:t> ФСГ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андрогенів</a:t>
            </a:r>
            <a:r>
              <a:rPr lang="ru-RU" sz="1400" dirty="0"/>
              <a:t> шляхом </a:t>
            </a:r>
            <a:r>
              <a:rPr lang="ru-RU" sz="1400" dirty="0" err="1"/>
              <a:t>іх</a:t>
            </a:r>
            <a:r>
              <a:rPr lang="ru-RU" sz="1400" dirty="0"/>
              <a:t> </a:t>
            </a:r>
            <a:r>
              <a:rPr lang="ru-RU" sz="1400" dirty="0" err="1"/>
              <a:t>ароматизації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Естрадіол</a:t>
            </a:r>
            <a:r>
              <a:rPr lang="ru-RU" sz="1400" dirty="0"/>
              <a:t> є </a:t>
            </a:r>
            <a:r>
              <a:rPr lang="ru-RU" sz="1400" dirty="0" err="1"/>
              <a:t>найактивнішим</a:t>
            </a:r>
            <a:r>
              <a:rPr lang="ru-RU" sz="1400" dirty="0"/>
              <a:t> </a:t>
            </a:r>
            <a:r>
              <a:rPr lang="ru-RU" sz="1400" dirty="0" err="1"/>
              <a:t>естрогеном</a:t>
            </a:r>
            <a:r>
              <a:rPr lang="ru-RU" sz="1400" dirty="0"/>
              <a:t>.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 </a:t>
            </a:r>
            <a:r>
              <a:rPr lang="ru-RU" sz="1400" dirty="0" err="1"/>
              <a:t>естрадіол</a:t>
            </a:r>
            <a:r>
              <a:rPr lang="ru-RU" sz="1400" dirty="0"/>
              <a:t> </a:t>
            </a:r>
            <a:r>
              <a:rPr lang="ru-RU" sz="1400" dirty="0" err="1"/>
              <a:t>визначає</a:t>
            </a:r>
            <a:r>
              <a:rPr lang="ru-RU" sz="1400" dirty="0"/>
              <a:t> </a:t>
            </a:r>
            <a:r>
              <a:rPr lang="ru-RU" sz="1400" dirty="0" err="1"/>
              <a:t>формування</a:t>
            </a:r>
            <a:r>
              <a:rPr lang="ru-RU" sz="1400" dirty="0"/>
              <a:t> і </a:t>
            </a:r>
            <a:r>
              <a:rPr lang="ru-RU" sz="1400" dirty="0" err="1"/>
              <a:t>розвиток</a:t>
            </a:r>
            <a:r>
              <a:rPr lang="ru-RU" sz="1400" dirty="0"/>
              <a:t> </a:t>
            </a:r>
            <a:r>
              <a:rPr lang="ru-RU" sz="1400" dirty="0" err="1"/>
              <a:t>статевої</a:t>
            </a:r>
            <a:r>
              <a:rPr lang="ru-RU" sz="1400" dirty="0"/>
              <a:t> </a:t>
            </a:r>
            <a:r>
              <a:rPr lang="ru-RU" sz="1400" dirty="0" err="1"/>
              <a:t>системи</a:t>
            </a:r>
            <a:r>
              <a:rPr lang="ru-RU" sz="1400" dirty="0"/>
              <a:t> і </a:t>
            </a:r>
            <a:r>
              <a:rPr lang="ru-RU" sz="1400" dirty="0" err="1"/>
              <a:t>вторинних</a:t>
            </a:r>
            <a:r>
              <a:rPr lang="ru-RU" sz="1400" dirty="0"/>
              <a:t> </a:t>
            </a:r>
            <a:r>
              <a:rPr lang="ru-RU" sz="1400" dirty="0" err="1"/>
              <a:t>статевих</a:t>
            </a:r>
            <a:r>
              <a:rPr lang="ru-RU" sz="1400" dirty="0"/>
              <a:t> </a:t>
            </a:r>
            <a:r>
              <a:rPr lang="ru-RU" sz="1400" dirty="0" err="1"/>
              <a:t>ознак</a:t>
            </a:r>
            <a:r>
              <a:rPr lang="ru-RU" sz="1400" dirty="0"/>
              <a:t> по </a:t>
            </a:r>
            <a:r>
              <a:rPr lang="ru-RU" sz="1400" dirty="0" err="1"/>
              <a:t>жіночому</a:t>
            </a:r>
            <a:r>
              <a:rPr lang="ru-RU" sz="1400" dirty="0"/>
              <a:t> типу, </a:t>
            </a:r>
            <a:r>
              <a:rPr lang="ru-RU" sz="1400" dirty="0" err="1"/>
              <a:t>впливає</a:t>
            </a:r>
            <a:r>
              <a:rPr lang="ru-RU" sz="1400" dirty="0"/>
              <a:t> на </a:t>
            </a:r>
            <a:r>
              <a:rPr lang="ru-RU" sz="1400" dirty="0" err="1"/>
              <a:t>становлення</a:t>
            </a:r>
            <a:r>
              <a:rPr lang="ru-RU" sz="1400" dirty="0"/>
              <a:t> менструального циклу, разом з прогестероном </a:t>
            </a:r>
            <a:r>
              <a:rPr lang="ru-RU" sz="1400" dirty="0" err="1"/>
              <a:t>стимулює</a:t>
            </a:r>
            <a:r>
              <a:rPr lang="ru-RU" sz="1400" dirty="0"/>
              <a:t> </a:t>
            </a:r>
            <a:r>
              <a:rPr lang="ru-RU" sz="1400" dirty="0" err="1"/>
              <a:t>ріст</a:t>
            </a:r>
            <a:r>
              <a:rPr lang="ru-RU" sz="1400" dirty="0"/>
              <a:t> </a:t>
            </a:r>
            <a:r>
              <a:rPr lang="ru-RU" sz="1400" dirty="0" err="1"/>
              <a:t>ендометрію</a:t>
            </a:r>
            <a:r>
              <a:rPr lang="ru-RU" sz="1400" dirty="0"/>
              <a:t> і </a:t>
            </a:r>
            <a:r>
              <a:rPr lang="ru-RU" sz="1400" dirty="0" err="1"/>
              <a:t>готує</a:t>
            </a:r>
            <a:r>
              <a:rPr lang="ru-RU" sz="1400" dirty="0"/>
              <a:t> </a:t>
            </a:r>
            <a:r>
              <a:rPr lang="ru-RU" sz="1400" dirty="0" err="1"/>
              <a:t>його</a:t>
            </a:r>
            <a:r>
              <a:rPr lang="ru-RU" sz="1400" dirty="0"/>
              <a:t> для </a:t>
            </a:r>
            <a:r>
              <a:rPr lang="ru-RU" sz="1400" dirty="0" err="1"/>
              <a:t>імплантації</a:t>
            </a:r>
            <a:r>
              <a:rPr lang="ru-RU" sz="1400" dirty="0"/>
              <a:t> </a:t>
            </a:r>
            <a:r>
              <a:rPr lang="ru-RU" sz="1400" dirty="0" err="1"/>
              <a:t>заплідненої</a:t>
            </a:r>
            <a:r>
              <a:rPr lang="ru-RU" sz="1400" dirty="0"/>
              <a:t> </a:t>
            </a:r>
            <a:r>
              <a:rPr lang="ru-RU" sz="1400" dirty="0" err="1"/>
              <a:t>яйцеклітини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Стимулює</a:t>
            </a:r>
            <a:r>
              <a:rPr lang="ru-RU" sz="1400" dirty="0"/>
              <a:t> синтез </a:t>
            </a:r>
            <a:r>
              <a:rPr lang="ru-RU" sz="1400" dirty="0" err="1"/>
              <a:t>транспортних</a:t>
            </a:r>
            <a:r>
              <a:rPr lang="ru-RU" sz="1400" dirty="0"/>
              <a:t> </a:t>
            </a:r>
            <a:r>
              <a:rPr lang="ru-RU" sz="1400" dirty="0" err="1"/>
              <a:t>білків</a:t>
            </a:r>
            <a:r>
              <a:rPr lang="ru-RU" sz="1400" dirty="0"/>
              <a:t> </a:t>
            </a:r>
            <a:r>
              <a:rPr lang="ru-RU" sz="1400" dirty="0" err="1"/>
              <a:t>плазми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Рівень</a:t>
            </a:r>
            <a:r>
              <a:rPr lang="ru-RU" sz="1400" dirty="0"/>
              <a:t> </a:t>
            </a:r>
            <a:r>
              <a:rPr lang="ru-RU" sz="1400" dirty="0" err="1"/>
              <a:t>естрадіола</a:t>
            </a:r>
            <a:r>
              <a:rPr lang="ru-RU" sz="1400" dirty="0"/>
              <a:t> </a:t>
            </a:r>
            <a:r>
              <a:rPr lang="ru-RU" sz="1400" dirty="0" err="1"/>
              <a:t>корелює</a:t>
            </a:r>
            <a:r>
              <a:rPr lang="ru-RU" sz="1400" dirty="0"/>
              <a:t> </a:t>
            </a:r>
            <a:r>
              <a:rPr lang="ru-RU" sz="1400" dirty="0" err="1"/>
              <a:t>зі</a:t>
            </a:r>
            <a:r>
              <a:rPr lang="ru-RU" sz="1400" dirty="0"/>
              <a:t> </a:t>
            </a:r>
            <a:r>
              <a:rPr lang="ru-RU" sz="1400" dirty="0" err="1"/>
              <a:t>ступінем</a:t>
            </a:r>
            <a:r>
              <a:rPr lang="ru-RU" sz="1400" dirty="0"/>
              <a:t> </a:t>
            </a:r>
            <a:r>
              <a:rPr lang="ru-RU" sz="1400" dirty="0" err="1"/>
              <a:t>зрілості</a:t>
            </a:r>
            <a:r>
              <a:rPr lang="ru-RU" sz="1400" dirty="0"/>
              <a:t> </a:t>
            </a:r>
            <a:r>
              <a:rPr lang="ru-RU" sz="1400" dirty="0" err="1"/>
              <a:t>фолікула</a:t>
            </a:r>
            <a:r>
              <a:rPr lang="ru-RU" sz="1400" dirty="0"/>
              <a:t> і, таким чином, </a:t>
            </a:r>
            <a:r>
              <a:rPr lang="ru-RU" sz="1400" dirty="0" err="1"/>
              <a:t>залежить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фази</a:t>
            </a:r>
            <a:r>
              <a:rPr lang="ru-RU" sz="1400" dirty="0"/>
              <a:t> циклу. </a:t>
            </a:r>
            <a:r>
              <a:rPr lang="ru-RU" sz="1400" dirty="0" err="1"/>
              <a:t>Добові</a:t>
            </a:r>
            <a:r>
              <a:rPr lang="ru-RU" sz="1400" dirty="0"/>
              <a:t> </a:t>
            </a:r>
            <a:r>
              <a:rPr lang="ru-RU" sz="1400" dirty="0" err="1"/>
              <a:t>коливання</a:t>
            </a:r>
            <a:r>
              <a:rPr lang="ru-RU" sz="1400" dirty="0"/>
              <a:t> </a:t>
            </a:r>
            <a:r>
              <a:rPr lang="ru-RU" sz="1400" dirty="0" err="1"/>
              <a:t>пов'язані</a:t>
            </a:r>
            <a:r>
              <a:rPr lang="ru-RU" sz="1400" dirty="0"/>
              <a:t> з ритмом </a:t>
            </a:r>
            <a:r>
              <a:rPr lang="ru-RU" sz="1400" dirty="0" err="1"/>
              <a:t>секреції</a:t>
            </a:r>
            <a:r>
              <a:rPr lang="ru-RU" sz="1400" dirty="0"/>
              <a:t> ЛГ: максимум </a:t>
            </a:r>
            <a:r>
              <a:rPr lang="ru-RU" sz="1400" dirty="0" err="1"/>
              <a:t>має</a:t>
            </a:r>
            <a:r>
              <a:rPr lang="ru-RU" sz="1400" dirty="0"/>
              <a:t> </a:t>
            </a:r>
            <a:r>
              <a:rPr lang="ru-RU" sz="1400" dirty="0" err="1"/>
              <a:t>місце</a:t>
            </a:r>
            <a:r>
              <a:rPr lang="ru-RU" sz="1400" dirty="0"/>
              <a:t> в </a:t>
            </a:r>
            <a:r>
              <a:rPr lang="ru-RU" sz="1400" dirty="0" err="1"/>
              <a:t>період</a:t>
            </a:r>
            <a:r>
              <a:rPr lang="ru-RU" sz="1400" dirty="0"/>
              <a:t> з 15 до 18 годин, а </a:t>
            </a:r>
            <a:r>
              <a:rPr lang="ru-RU" sz="1400" dirty="0" err="1"/>
              <a:t>мінімум</a:t>
            </a:r>
            <a:r>
              <a:rPr lang="ru-RU" sz="1400" dirty="0"/>
              <a:t> - </a:t>
            </a:r>
            <a:r>
              <a:rPr lang="ru-RU" sz="1400" dirty="0" err="1"/>
              <a:t>між</a:t>
            </a:r>
            <a:r>
              <a:rPr lang="ru-RU" sz="1400" dirty="0"/>
              <a:t> 24 і 2 годинами.</a:t>
            </a:r>
          </a:p>
          <a:p>
            <a:endParaRPr lang="ru-RU" sz="1400" dirty="0"/>
          </a:p>
          <a:p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3001516"/>
            <a:ext cx="9144000" cy="461664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lvl="0"/>
            <a:r>
              <a:rPr lang="ru-RU" sz="1400" dirty="0" err="1">
                <a:solidFill>
                  <a:prstClr val="white"/>
                </a:solidFill>
              </a:rPr>
              <a:t>Показання</a:t>
            </a:r>
            <a:r>
              <a:rPr lang="ru-RU" sz="1400" dirty="0">
                <a:solidFill>
                  <a:prstClr val="white"/>
                </a:solidFill>
              </a:rPr>
              <a:t> для </a:t>
            </a:r>
            <a:r>
              <a:rPr lang="ru-RU" sz="1400" dirty="0" err="1">
                <a:solidFill>
                  <a:prstClr val="white"/>
                </a:solidFill>
              </a:rPr>
              <a:t>призначення</a:t>
            </a:r>
            <a:endParaRPr lang="ru-RU" sz="1400" dirty="0">
              <a:solidFill>
                <a:prstClr val="white"/>
              </a:solidFill>
            </a:endParaRP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У </a:t>
            </a:r>
            <a:r>
              <a:rPr lang="ru-RU" sz="1400" dirty="0" err="1">
                <a:solidFill>
                  <a:prstClr val="white"/>
                </a:solidFill>
              </a:rPr>
              <a:t>жінок</a:t>
            </a:r>
            <a:r>
              <a:rPr lang="ru-RU" sz="1400" dirty="0">
                <a:solidFill>
                  <a:prstClr val="white"/>
                </a:solidFill>
              </a:rPr>
              <a:t>: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 </a:t>
            </a:r>
            <a:r>
              <a:rPr lang="ru-RU" sz="1400" dirty="0" err="1">
                <a:solidFill>
                  <a:prstClr val="white"/>
                </a:solidFill>
              </a:rPr>
              <a:t>неплідність</a:t>
            </a:r>
            <a:r>
              <a:rPr lang="ru-RU" sz="1400" dirty="0">
                <a:solidFill>
                  <a:prstClr val="white"/>
                </a:solidFill>
              </a:rPr>
              <a:t>,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</a:t>
            </a:r>
            <a:r>
              <a:rPr lang="ru-RU" sz="1400" dirty="0" err="1">
                <a:solidFill>
                  <a:prstClr val="white"/>
                </a:solidFill>
              </a:rPr>
              <a:t>порушення</a:t>
            </a:r>
            <a:r>
              <a:rPr lang="ru-RU" sz="1400" dirty="0">
                <a:solidFill>
                  <a:prstClr val="white"/>
                </a:solidFill>
              </a:rPr>
              <a:t> менструального циклу,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 </a:t>
            </a:r>
            <a:r>
              <a:rPr lang="ru-RU" sz="1400" dirty="0" err="1">
                <a:solidFill>
                  <a:prstClr val="white"/>
                </a:solidFill>
              </a:rPr>
              <a:t>невиношування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вагітності</a:t>
            </a:r>
            <a:r>
              <a:rPr lang="ru-RU" sz="1400" dirty="0">
                <a:solidFill>
                  <a:prstClr val="white"/>
                </a:solidFill>
              </a:rPr>
              <a:t>,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 </a:t>
            </a:r>
            <a:r>
              <a:rPr lang="ru-RU" sz="1400" dirty="0" err="1">
                <a:solidFill>
                  <a:prstClr val="white"/>
                </a:solidFill>
              </a:rPr>
              <a:t>ановуляція</a:t>
            </a:r>
            <a:r>
              <a:rPr lang="ru-RU" sz="1400" dirty="0">
                <a:solidFill>
                  <a:prstClr val="white"/>
                </a:solidFill>
              </a:rPr>
              <a:t>,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 </a:t>
            </a:r>
            <a:r>
              <a:rPr lang="ru-RU" sz="1400" dirty="0" err="1">
                <a:solidFill>
                  <a:prstClr val="white"/>
                </a:solidFill>
              </a:rPr>
              <a:t>передчасна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яєчникова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недостатність</a:t>
            </a:r>
            <a:r>
              <a:rPr lang="ru-RU" sz="1400" dirty="0">
                <a:solidFill>
                  <a:prstClr val="white"/>
                </a:solidFill>
              </a:rPr>
              <a:t>,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 </a:t>
            </a:r>
            <a:r>
              <a:rPr lang="ru-RU" sz="1400" dirty="0" err="1">
                <a:solidFill>
                  <a:prstClr val="white"/>
                </a:solidFill>
              </a:rPr>
              <a:t>аномальні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маткові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кровотечі</a:t>
            </a:r>
            <a:endParaRPr lang="ru-RU" sz="1400" dirty="0">
              <a:solidFill>
                <a:prstClr val="white"/>
              </a:solidFill>
            </a:endParaRP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 аменорея,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 </a:t>
            </a:r>
            <a:r>
              <a:rPr lang="ru-RU" sz="1400" dirty="0" err="1">
                <a:solidFill>
                  <a:prstClr val="white"/>
                </a:solidFill>
              </a:rPr>
              <a:t>перименопауза</a:t>
            </a:r>
            <a:r>
              <a:rPr lang="ru-RU" sz="1400" dirty="0">
                <a:solidFill>
                  <a:prstClr val="white"/>
                </a:solidFill>
              </a:rPr>
              <a:t>,</a:t>
            </a:r>
          </a:p>
          <a:p>
            <a:pPr marL="285750" lvl="0" indent="-285750">
              <a:buFontTx/>
              <a:buChar char="-"/>
            </a:pPr>
            <a:r>
              <a:rPr lang="ru-RU" sz="1400" dirty="0" smtClean="0">
                <a:solidFill>
                  <a:prstClr val="white"/>
                </a:solidFill>
              </a:rPr>
              <a:t>остеопороз,</a:t>
            </a:r>
          </a:p>
          <a:p>
            <a:pPr marL="285750" lvl="0" indent="-285750">
              <a:buFontTx/>
              <a:buChar char="-"/>
            </a:pPr>
            <a:endParaRPr lang="uk-UA" sz="1400" dirty="0" smtClean="0">
              <a:solidFill>
                <a:prstClr val="white"/>
              </a:solidFill>
            </a:endParaRPr>
          </a:p>
          <a:p>
            <a:pPr marL="285750" lvl="0" indent="-285750">
              <a:buFontTx/>
              <a:buChar char="-"/>
            </a:pPr>
            <a:endParaRPr lang="uk-UA" sz="1400" dirty="0">
              <a:solidFill>
                <a:prstClr val="white"/>
              </a:solidFill>
            </a:endParaRPr>
          </a:p>
          <a:p>
            <a:pPr marL="285750" lvl="0" indent="-285750">
              <a:buFontTx/>
              <a:buChar char="-"/>
            </a:pPr>
            <a:endParaRPr lang="uk-UA" sz="1400" dirty="0" smtClean="0">
              <a:solidFill>
                <a:prstClr val="white"/>
              </a:solidFill>
            </a:endParaRPr>
          </a:p>
          <a:p>
            <a:pPr marL="285750" lvl="0" indent="-285750">
              <a:buFontTx/>
              <a:buChar char="-"/>
            </a:pPr>
            <a:endParaRPr lang="uk-UA" sz="1400" dirty="0">
              <a:solidFill>
                <a:prstClr val="white"/>
              </a:solidFill>
            </a:endParaRPr>
          </a:p>
          <a:p>
            <a:pPr marL="285750" lvl="0" indent="-285750">
              <a:buFontTx/>
              <a:buChar char="-"/>
            </a:pPr>
            <a:endParaRPr lang="uk-UA" sz="1400" dirty="0" smtClean="0">
              <a:solidFill>
                <a:prstClr val="white"/>
              </a:solidFill>
            </a:endParaRPr>
          </a:p>
          <a:p>
            <a:pPr marL="285750" lvl="0" indent="-285750">
              <a:buFontTx/>
              <a:buChar char="-"/>
            </a:pPr>
            <a:endParaRPr lang="uk-UA" sz="1400" dirty="0">
              <a:solidFill>
                <a:prstClr val="white"/>
              </a:solidFill>
            </a:endParaRPr>
          </a:p>
          <a:p>
            <a:pPr marL="285750" lvl="0" indent="-285750">
              <a:buFontTx/>
              <a:buChar char="-"/>
            </a:pPr>
            <a:endParaRPr lang="uk-UA" sz="1400" dirty="0" smtClean="0">
              <a:solidFill>
                <a:prstClr val="white"/>
              </a:solidFill>
            </a:endParaRPr>
          </a:p>
          <a:p>
            <a:pPr marL="285750" lvl="0" indent="-285750">
              <a:buFontTx/>
              <a:buChar char="-"/>
            </a:pPr>
            <a:endParaRPr lang="uk-UA" sz="1400" dirty="0">
              <a:solidFill>
                <a:prstClr val="white"/>
              </a:solidFill>
            </a:endParaRPr>
          </a:p>
          <a:p>
            <a:pPr marL="285750" lvl="0" indent="-285750">
              <a:buFontTx/>
              <a:buChar char="-"/>
            </a:pPr>
            <a:endParaRPr lang="uk-UA" sz="1400" dirty="0" smtClean="0">
              <a:solidFill>
                <a:prstClr val="white"/>
              </a:solidFill>
            </a:endParaRPr>
          </a:p>
          <a:p>
            <a:pPr lvl="0"/>
            <a:endParaRPr lang="ru-RU" sz="1400" dirty="0">
              <a:solidFill>
                <a:prstClr val="white"/>
              </a:solidFill>
            </a:endParaRP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 гормон-</a:t>
            </a:r>
            <a:r>
              <a:rPr lang="ru-RU" sz="1400" dirty="0" err="1">
                <a:solidFill>
                  <a:prstClr val="white"/>
                </a:solidFill>
              </a:rPr>
              <a:t>секретуючі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пухлини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яєчників</a:t>
            </a:r>
            <a:r>
              <a:rPr lang="ru-RU" sz="1400" dirty="0">
                <a:solidFill>
                  <a:prstClr val="white"/>
                </a:solidFill>
              </a:rPr>
              <a:t>,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 </a:t>
            </a:r>
            <a:r>
              <a:rPr lang="ru-RU" sz="1400" dirty="0" err="1">
                <a:solidFill>
                  <a:prstClr val="white"/>
                </a:solidFill>
              </a:rPr>
              <a:t>гіперплазія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ендометрію</a:t>
            </a:r>
            <a:r>
              <a:rPr lang="ru-RU" sz="1400" dirty="0">
                <a:solidFill>
                  <a:prstClr val="white"/>
                </a:solidFill>
              </a:rPr>
              <a:t>,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 </a:t>
            </a:r>
            <a:r>
              <a:rPr lang="ru-RU" sz="1400" dirty="0" err="1">
                <a:solidFill>
                  <a:prstClr val="white"/>
                </a:solidFill>
              </a:rPr>
              <a:t>дисгормональні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доброякісні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захворювання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молочних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залоз</a:t>
            </a:r>
            <a:r>
              <a:rPr lang="ru-RU" sz="1400" dirty="0">
                <a:solidFill>
                  <a:prstClr val="white"/>
                </a:solidFill>
              </a:rPr>
              <a:t>,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 </a:t>
            </a:r>
            <a:r>
              <a:rPr lang="ru-RU" sz="1400" dirty="0" err="1">
                <a:solidFill>
                  <a:prstClr val="white"/>
                </a:solidFill>
              </a:rPr>
              <a:t>оцінка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ефективності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замісної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гормнальной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терапії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естрогенами</a:t>
            </a:r>
            <a:r>
              <a:rPr lang="ru-RU" sz="1400" dirty="0">
                <a:solidFill>
                  <a:prstClr val="white"/>
                </a:solidFill>
              </a:rPr>
              <a:t> у </a:t>
            </a:r>
            <a:r>
              <a:rPr lang="ru-RU" sz="1400" dirty="0" err="1">
                <a:solidFill>
                  <a:prstClr val="white"/>
                </a:solidFill>
              </a:rPr>
              <a:t>пременопаузальних</a:t>
            </a:r>
            <a:r>
              <a:rPr lang="ru-RU" sz="1400" dirty="0">
                <a:solidFill>
                  <a:prstClr val="white"/>
                </a:solidFill>
              </a:rPr>
              <a:t> та </a:t>
            </a:r>
            <a:r>
              <a:rPr lang="ru-RU" sz="1400" dirty="0" err="1">
                <a:solidFill>
                  <a:prstClr val="white"/>
                </a:solidFill>
              </a:rPr>
              <a:t>менопаузальних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жінок</a:t>
            </a:r>
            <a:r>
              <a:rPr lang="ru-RU" sz="1400" dirty="0">
                <a:solidFill>
                  <a:prstClr val="white"/>
                </a:solidFill>
              </a:rPr>
              <a:t>,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 </a:t>
            </a:r>
            <a:r>
              <a:rPr lang="ru-RU" sz="1400" dirty="0" err="1">
                <a:solidFill>
                  <a:prstClr val="white"/>
                </a:solidFill>
              </a:rPr>
              <a:t>оцінка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ефективності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терапії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антиестрогенами</a:t>
            </a:r>
            <a:r>
              <a:rPr lang="ru-RU" sz="1400" dirty="0">
                <a:solidFill>
                  <a:prstClr val="white"/>
                </a:solidFill>
              </a:rPr>
              <a:t> при раку </a:t>
            </a:r>
            <a:r>
              <a:rPr lang="ru-RU" sz="1400" dirty="0" err="1">
                <a:solidFill>
                  <a:prstClr val="white"/>
                </a:solidFill>
              </a:rPr>
              <a:t>молочної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залози</a:t>
            </a:r>
            <a:r>
              <a:rPr lang="ru-RU" sz="1400" dirty="0">
                <a:solidFill>
                  <a:prstClr val="white"/>
                </a:solidFill>
              </a:rPr>
              <a:t>,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- </a:t>
            </a:r>
            <a:r>
              <a:rPr lang="ru-RU" sz="1400" dirty="0" err="1">
                <a:solidFill>
                  <a:prstClr val="white"/>
                </a:solidFill>
              </a:rPr>
              <a:t>моніторинг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розвитку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  <a:r>
              <a:rPr lang="ru-RU" sz="1400" dirty="0" err="1">
                <a:solidFill>
                  <a:prstClr val="white"/>
                </a:solidFill>
              </a:rPr>
              <a:t>фолікула</a:t>
            </a:r>
            <a:r>
              <a:rPr lang="ru-RU" sz="1400" dirty="0">
                <a:solidFill>
                  <a:prstClr val="white"/>
                </a:solidFill>
              </a:rPr>
              <a:t> в циклах ДРТ.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870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93204"/>
            <a:ext cx="89289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Клінічна</a:t>
            </a:r>
            <a:r>
              <a:rPr lang="ru-RU" sz="1400" dirty="0"/>
              <a:t> </a:t>
            </a:r>
            <a:r>
              <a:rPr lang="ru-RU" sz="1400" dirty="0" err="1"/>
              <a:t>значущість</a:t>
            </a:r>
            <a:endParaRPr lang="ru-RU" sz="1400" dirty="0"/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: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порушень</a:t>
            </a:r>
            <a:r>
              <a:rPr lang="ru-RU" sz="1400" dirty="0"/>
              <a:t> </a:t>
            </a:r>
            <a:r>
              <a:rPr lang="ru-RU" sz="1400" dirty="0" err="1"/>
              <a:t>функції</a:t>
            </a:r>
            <a:r>
              <a:rPr lang="ru-RU" sz="1400" dirty="0"/>
              <a:t> </a:t>
            </a:r>
            <a:r>
              <a:rPr lang="ru-RU" sz="1400" dirty="0" err="1"/>
              <a:t>гіпоталамо-гіпофізарної</a:t>
            </a:r>
            <a:r>
              <a:rPr lang="ru-RU" sz="1400" dirty="0"/>
              <a:t> </a:t>
            </a:r>
            <a:r>
              <a:rPr lang="ru-RU" sz="1400" dirty="0" err="1"/>
              <a:t>системи</a:t>
            </a:r>
            <a:r>
              <a:rPr lang="ru-RU" sz="1400" dirty="0"/>
              <a:t> і </a:t>
            </a:r>
            <a:r>
              <a:rPr lang="ru-RU" sz="1400" dirty="0" err="1"/>
              <a:t>яєчників</a:t>
            </a:r>
            <a:r>
              <a:rPr lang="ru-RU" sz="1400" dirty="0"/>
              <a:t>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оцінки</a:t>
            </a:r>
            <a:r>
              <a:rPr lang="ru-RU" sz="1400" dirty="0"/>
              <a:t> </a:t>
            </a:r>
            <a:r>
              <a:rPr lang="ru-RU" sz="1400" dirty="0" err="1"/>
              <a:t>оваріального</a:t>
            </a:r>
            <a:r>
              <a:rPr lang="ru-RU" sz="1400" dirty="0"/>
              <a:t> резерва;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оваріальної</a:t>
            </a:r>
            <a:r>
              <a:rPr lang="ru-RU" sz="1400" dirty="0"/>
              <a:t> </a:t>
            </a:r>
            <a:r>
              <a:rPr lang="ru-RU" sz="1400" dirty="0" err="1"/>
              <a:t>дисфункції</a:t>
            </a:r>
            <a:r>
              <a:rPr lang="ru-RU" sz="1400" dirty="0"/>
              <a:t> як причини </a:t>
            </a:r>
            <a:r>
              <a:rPr lang="ru-RU" sz="1400" dirty="0" err="1"/>
              <a:t>неплідності</a:t>
            </a:r>
            <a:r>
              <a:rPr lang="ru-RU" sz="1400" dirty="0"/>
              <a:t>, </a:t>
            </a:r>
            <a:r>
              <a:rPr lang="ru-RU" sz="1400" dirty="0" err="1"/>
              <a:t>невиношування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, </a:t>
            </a:r>
            <a:r>
              <a:rPr lang="ru-RU" sz="1400" dirty="0" err="1"/>
              <a:t>порушень</a:t>
            </a:r>
            <a:r>
              <a:rPr lang="ru-RU" sz="1400" dirty="0"/>
              <a:t> менструального циклу;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ранньої</a:t>
            </a:r>
            <a:r>
              <a:rPr lang="ru-RU" sz="1400" dirty="0"/>
              <a:t> та </a:t>
            </a:r>
            <a:r>
              <a:rPr lang="ru-RU" sz="1400" dirty="0" err="1"/>
              <a:t>фізіологічної</a:t>
            </a:r>
            <a:r>
              <a:rPr lang="ru-RU" sz="1400" dirty="0"/>
              <a:t> </a:t>
            </a:r>
            <a:r>
              <a:rPr lang="ru-RU" sz="1400" dirty="0" err="1"/>
              <a:t>менопаузи</a:t>
            </a:r>
            <a:r>
              <a:rPr lang="ru-RU" sz="1400" dirty="0"/>
              <a:t>;</a:t>
            </a:r>
          </a:p>
          <a:p>
            <a:pPr marL="285750" indent="-285750">
              <a:buFontTx/>
              <a:buChar char="-"/>
            </a:pPr>
            <a:r>
              <a:rPr lang="ru-RU" sz="1400" dirty="0" err="1" smtClean="0"/>
              <a:t>додаткове</a:t>
            </a:r>
            <a:r>
              <a:rPr lang="ru-RU" sz="1400" dirty="0" smtClean="0"/>
              <a:t> </a:t>
            </a:r>
            <a:r>
              <a:rPr lang="ru-RU" sz="1400" dirty="0" err="1"/>
              <a:t>дослідження</a:t>
            </a:r>
            <a:r>
              <a:rPr lang="ru-RU" sz="1400" dirty="0"/>
              <a:t> в </a:t>
            </a:r>
            <a:r>
              <a:rPr lang="ru-RU" sz="1400" dirty="0" err="1"/>
              <a:t>оцінці</a:t>
            </a:r>
            <a:r>
              <a:rPr lang="ru-RU" sz="1400" dirty="0"/>
              <a:t> </a:t>
            </a: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 err="1" smtClean="0"/>
              <a:t>мінеральної</a:t>
            </a:r>
            <a:r>
              <a:rPr lang="ru-RU" sz="1400" dirty="0" smtClean="0"/>
              <a:t> </a:t>
            </a:r>
            <a:r>
              <a:rPr lang="ru-RU" sz="1400" dirty="0" err="1"/>
              <a:t>щільності</a:t>
            </a:r>
            <a:r>
              <a:rPr lang="ru-RU" sz="1400" dirty="0"/>
              <a:t> </a:t>
            </a:r>
            <a:r>
              <a:rPr lang="ru-RU" sz="1400" dirty="0" err="1"/>
              <a:t>кісток</a:t>
            </a:r>
            <a:r>
              <a:rPr lang="ru-RU" sz="1400" dirty="0"/>
              <a:t> при </a:t>
            </a: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 err="1" smtClean="0"/>
              <a:t>визначенні</a:t>
            </a:r>
            <a:r>
              <a:rPr lang="ru-RU" sz="1400" dirty="0" smtClean="0"/>
              <a:t> </a:t>
            </a:r>
            <a:r>
              <a:rPr lang="ru-RU" sz="1400" dirty="0" err="1"/>
              <a:t>ризику</a:t>
            </a:r>
            <a:r>
              <a:rPr lang="ru-RU" sz="1400" dirty="0"/>
              <a:t> </a:t>
            </a:r>
            <a:r>
              <a:rPr lang="ru-RU" sz="1400" dirty="0" err="1"/>
              <a:t>переламів</a:t>
            </a:r>
            <a:r>
              <a:rPr lang="ru-RU" sz="1400" dirty="0"/>
              <a:t>;</a:t>
            </a:r>
          </a:p>
          <a:p>
            <a:pPr marL="285750" indent="-285750">
              <a:buFontTx/>
              <a:buChar char="-"/>
            </a:pPr>
            <a:r>
              <a:rPr lang="ru-RU" sz="1400" dirty="0" err="1" smtClean="0"/>
              <a:t>складова</a:t>
            </a:r>
            <a:r>
              <a:rPr lang="ru-RU" sz="1400" dirty="0" smtClean="0"/>
              <a:t> </a:t>
            </a:r>
            <a:r>
              <a:rPr lang="ru-RU" sz="1400" dirty="0" err="1"/>
              <a:t>оцінки</a:t>
            </a:r>
            <a:r>
              <a:rPr lang="ru-RU" sz="1400" dirty="0"/>
              <a:t> </a:t>
            </a:r>
            <a:r>
              <a:rPr lang="ru-RU" sz="1400" dirty="0" err="1"/>
              <a:t>порушення</a:t>
            </a:r>
            <a:r>
              <a:rPr lang="ru-RU" sz="1400" dirty="0"/>
              <a:t> синтезу </a:t>
            </a: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 err="1" smtClean="0"/>
              <a:t>статевих</a:t>
            </a:r>
            <a:r>
              <a:rPr lang="ru-RU" sz="1400" dirty="0" smtClean="0"/>
              <a:t> </a:t>
            </a:r>
            <a:r>
              <a:rPr lang="ru-RU" sz="1400" dirty="0" err="1"/>
              <a:t>стероїдів</a:t>
            </a:r>
            <a:r>
              <a:rPr lang="ru-RU" sz="1400" dirty="0"/>
              <a:t>, </a:t>
            </a:r>
            <a:r>
              <a:rPr lang="ru-RU" sz="1400" dirty="0" err="1"/>
              <a:t>обумовленого</a:t>
            </a:r>
            <a:r>
              <a:rPr lang="ru-RU" sz="1400" dirty="0"/>
              <a:t> </a:t>
            </a: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 smtClean="0"/>
              <a:t>дефектом </a:t>
            </a:r>
            <a:r>
              <a:rPr lang="ru-RU" sz="1400" dirty="0"/>
              <a:t>17альфа-гідроксилази </a:t>
            </a: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 smtClean="0"/>
              <a:t>та </a:t>
            </a:r>
            <a:r>
              <a:rPr lang="ru-RU" sz="1400" dirty="0" err="1"/>
              <a:t>ароматаз</a:t>
            </a:r>
            <a:endParaRPr lang="ru-RU" sz="1400" dirty="0"/>
          </a:p>
          <a:p>
            <a:endParaRPr lang="ru-RU" sz="1400" dirty="0"/>
          </a:p>
          <a:p>
            <a:r>
              <a:rPr lang="ru-RU" sz="1400" dirty="0"/>
              <a:t>Склад </a:t>
            </a:r>
            <a:r>
              <a:rPr lang="ru-RU" sz="1400" dirty="0" err="1"/>
              <a:t>показників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Естрадіол</a:t>
            </a:r>
            <a:endParaRPr lang="ru-RU" sz="1400" dirty="0"/>
          </a:p>
          <a:p>
            <a:r>
              <a:rPr lang="ru-RU" sz="1400" dirty="0"/>
              <a:t>Метод: </a:t>
            </a:r>
            <a:r>
              <a:rPr lang="ru-RU" sz="1400" dirty="0" err="1"/>
              <a:t>Хемілюмінесцентний</a:t>
            </a:r>
            <a:r>
              <a:rPr lang="ru-RU" sz="1400" dirty="0"/>
              <a:t> </a:t>
            </a:r>
            <a:endParaRPr lang="ru-RU" sz="1400" dirty="0" smtClean="0"/>
          </a:p>
          <a:p>
            <a:r>
              <a:rPr lang="ru-RU" sz="1400" dirty="0" err="1" smtClean="0"/>
              <a:t>імуноаналіз</a:t>
            </a:r>
            <a:endParaRPr lang="ru-RU" sz="1400" dirty="0"/>
          </a:p>
          <a:p>
            <a:r>
              <a:rPr lang="ru-RU" sz="1400" dirty="0" err="1"/>
              <a:t>Діапазон</a:t>
            </a:r>
            <a:r>
              <a:rPr lang="ru-RU" sz="1400" dirty="0"/>
              <a:t> </a:t>
            </a:r>
            <a:r>
              <a:rPr lang="ru-RU" sz="1400" dirty="0" err="1"/>
              <a:t>вимірювань</a:t>
            </a:r>
            <a:r>
              <a:rPr lang="ru-RU" sz="1400" dirty="0"/>
              <a:t>: 15 - 150000</a:t>
            </a:r>
          </a:p>
          <a:p>
            <a:r>
              <a:rPr lang="ru-RU" sz="1400" dirty="0" err="1"/>
              <a:t>Одиниця</a:t>
            </a:r>
            <a:r>
              <a:rPr lang="ru-RU" sz="1400" dirty="0"/>
              <a:t> </a:t>
            </a:r>
            <a:r>
              <a:rPr lang="ru-RU" sz="1400" dirty="0" err="1"/>
              <a:t>виміру</a:t>
            </a:r>
            <a:r>
              <a:rPr lang="ru-RU" sz="1400" dirty="0"/>
              <a:t>: </a:t>
            </a:r>
            <a:r>
              <a:rPr lang="ru-RU" sz="1400" dirty="0" err="1"/>
              <a:t>Пікограм</a:t>
            </a:r>
            <a:r>
              <a:rPr lang="ru-RU" sz="1400" dirty="0"/>
              <a:t> на </a:t>
            </a:r>
            <a:r>
              <a:rPr lang="ru-RU" sz="1400" dirty="0" err="1"/>
              <a:t>мілілітр</a:t>
            </a:r>
            <a:endParaRPr lang="ru-RU" sz="1400" dirty="0"/>
          </a:p>
          <a:p>
            <a:r>
              <a:rPr lang="ru-RU" sz="1400" dirty="0" err="1"/>
              <a:t>Референтні</a:t>
            </a:r>
            <a:r>
              <a:rPr lang="ru-RU" sz="1400" dirty="0"/>
              <a:t> </a:t>
            </a:r>
            <a:r>
              <a:rPr lang="ru-RU" sz="1400" dirty="0" err="1"/>
              <a:t>значення</a:t>
            </a:r>
            <a:r>
              <a:rPr lang="ru-RU" sz="1400" dirty="0"/>
              <a:t>:</a:t>
            </a: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352" y="1939309"/>
            <a:ext cx="5441152" cy="37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82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93204"/>
            <a:ext cx="79928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Інтерференція</a:t>
            </a:r>
            <a:r>
              <a:rPr lang="ru-RU" sz="1400" dirty="0"/>
              <a:t>:</a:t>
            </a:r>
          </a:p>
          <a:p>
            <a:r>
              <a:rPr lang="ru-RU" sz="1400" dirty="0" err="1" smtClean="0"/>
              <a:t>Підвищення</a:t>
            </a:r>
            <a:r>
              <a:rPr lang="ru-RU" sz="1400" dirty="0" smtClean="0"/>
              <a:t> </a:t>
            </a:r>
          </a:p>
          <a:p>
            <a:r>
              <a:rPr lang="ru-RU" sz="1400" dirty="0" err="1" smtClean="0"/>
              <a:t>Кломіфен</a:t>
            </a:r>
            <a:r>
              <a:rPr lang="ru-RU" sz="1400" dirty="0"/>
              <a:t>, </a:t>
            </a:r>
            <a:r>
              <a:rPr lang="ru-RU" sz="1400" dirty="0" err="1"/>
              <a:t>діазепам</a:t>
            </a:r>
            <a:r>
              <a:rPr lang="ru-RU" sz="1400" dirty="0"/>
              <a:t>, </a:t>
            </a:r>
            <a:r>
              <a:rPr lang="ru-RU" sz="1400" dirty="0" err="1"/>
              <a:t>глюкокортикоїди</a:t>
            </a:r>
            <a:r>
              <a:rPr lang="ru-RU" sz="1400" dirty="0"/>
              <a:t>, </a:t>
            </a:r>
            <a:r>
              <a:rPr lang="ru-RU" sz="1400" dirty="0" err="1"/>
              <a:t>ампіцилін</a:t>
            </a:r>
            <a:r>
              <a:rPr lang="ru-RU" sz="1400" dirty="0"/>
              <a:t>, </a:t>
            </a:r>
            <a:r>
              <a:rPr lang="ru-RU" sz="1400" dirty="0" err="1"/>
              <a:t>препарати</a:t>
            </a:r>
            <a:r>
              <a:rPr lang="ru-RU" sz="1400" dirty="0"/>
              <a:t> </a:t>
            </a:r>
            <a:r>
              <a:rPr lang="ru-RU" sz="1400" dirty="0" err="1"/>
              <a:t>естрогенів</a:t>
            </a:r>
            <a:r>
              <a:rPr lang="ru-RU" sz="1400" dirty="0"/>
              <a:t>, </a:t>
            </a:r>
            <a:r>
              <a:rPr lang="ru-RU" sz="1400" dirty="0" err="1"/>
              <a:t>фенотіазини</a:t>
            </a:r>
            <a:r>
              <a:rPr lang="ru-RU" sz="1400" dirty="0"/>
              <a:t>, </a:t>
            </a:r>
            <a:r>
              <a:rPr lang="ru-RU" sz="1400" dirty="0" err="1"/>
              <a:t>тетрацикліни</a:t>
            </a:r>
            <a:r>
              <a:rPr lang="ru-RU" sz="1400" dirty="0"/>
              <a:t>.</a:t>
            </a:r>
          </a:p>
          <a:p>
            <a:r>
              <a:rPr lang="ru-RU" sz="1400" dirty="0" err="1" smtClean="0"/>
              <a:t>Зниження</a:t>
            </a:r>
            <a:r>
              <a:rPr lang="ru-RU" sz="1400" dirty="0" smtClean="0"/>
              <a:t> </a:t>
            </a:r>
          </a:p>
          <a:p>
            <a:r>
              <a:rPr lang="ru-RU" sz="1400" dirty="0" err="1" smtClean="0"/>
              <a:t>Комбіновані</a:t>
            </a:r>
            <a:r>
              <a:rPr lang="ru-RU" sz="1400" dirty="0" smtClean="0"/>
              <a:t> </a:t>
            </a:r>
            <a:r>
              <a:rPr lang="ru-RU" sz="1400" dirty="0" err="1"/>
              <a:t>гормональні</a:t>
            </a:r>
            <a:r>
              <a:rPr lang="ru-RU" sz="1400" dirty="0"/>
              <a:t> </a:t>
            </a:r>
            <a:r>
              <a:rPr lang="ru-RU" sz="1400" dirty="0" err="1"/>
              <a:t>контрацептиви</a:t>
            </a:r>
            <a:r>
              <a:rPr lang="ru-RU" sz="1400" dirty="0"/>
              <a:t>, </a:t>
            </a:r>
            <a:r>
              <a:rPr lang="ru-RU" sz="1400" dirty="0" err="1"/>
              <a:t>мегестрол</a:t>
            </a:r>
            <a:r>
              <a:rPr lang="ru-RU" sz="1400" dirty="0"/>
              <a:t>, </a:t>
            </a:r>
            <a:r>
              <a:rPr lang="ru-RU" sz="1400" dirty="0" err="1"/>
              <a:t>агоністи</a:t>
            </a:r>
            <a:r>
              <a:rPr lang="ru-RU" sz="1400" dirty="0"/>
              <a:t> </a:t>
            </a:r>
            <a:r>
              <a:rPr lang="ru-RU" sz="1400" dirty="0" err="1"/>
              <a:t>гонадоліберина</a:t>
            </a:r>
            <a:r>
              <a:rPr lang="ru-RU" sz="1400" dirty="0"/>
              <a:t>, коли </a:t>
            </a:r>
            <a:r>
              <a:rPr lang="ru-RU" sz="1400" dirty="0" err="1"/>
              <a:t>їх</a:t>
            </a:r>
            <a:r>
              <a:rPr lang="ru-RU" sz="1400" dirty="0"/>
              <a:t> </a:t>
            </a:r>
            <a:r>
              <a:rPr lang="ru-RU" sz="1400" dirty="0" err="1"/>
              <a:t>прийом</a:t>
            </a:r>
            <a:r>
              <a:rPr lang="ru-RU" sz="1400" dirty="0"/>
              <a:t> </a:t>
            </a:r>
            <a:r>
              <a:rPr lang="ru-RU" sz="1400" dirty="0" err="1" smtClean="0"/>
              <a:t>триває</a:t>
            </a:r>
            <a:endParaRPr lang="ru-RU" sz="1400" dirty="0" smtClean="0"/>
          </a:p>
          <a:p>
            <a:endParaRPr lang="ru-RU" sz="1400" dirty="0"/>
          </a:p>
          <a:p>
            <a:r>
              <a:rPr lang="ru-RU" sz="1400" dirty="0" err="1"/>
              <a:t>Інтерпретація</a:t>
            </a:r>
            <a:r>
              <a:rPr lang="ru-RU" sz="1400" dirty="0"/>
              <a:t>:</a:t>
            </a:r>
          </a:p>
          <a:p>
            <a:r>
              <a:rPr lang="ru-RU" sz="1400" dirty="0" err="1" smtClean="0"/>
              <a:t>Підвищення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: </a:t>
            </a:r>
            <a:r>
              <a:rPr lang="ru-RU" sz="1400" dirty="0" err="1"/>
              <a:t>естрогенпродукуючі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/>
              <a:t>яєчників</a:t>
            </a:r>
            <a:r>
              <a:rPr lang="ru-RU" sz="1400" dirty="0"/>
              <a:t> та </a:t>
            </a:r>
            <a:r>
              <a:rPr lang="ru-RU" sz="1400" dirty="0" err="1"/>
              <a:t>наднирників</a:t>
            </a:r>
            <a:r>
              <a:rPr lang="ru-RU" sz="1400" dirty="0"/>
              <a:t>, </a:t>
            </a:r>
            <a:r>
              <a:rPr lang="ru-RU" sz="1400" dirty="0" err="1"/>
              <a:t>цироз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, </a:t>
            </a:r>
            <a:r>
              <a:rPr lang="ru-RU" sz="1400" dirty="0" err="1"/>
              <a:t>гіпертиреоз</a:t>
            </a:r>
            <a:r>
              <a:rPr lang="ru-RU" sz="1400" dirty="0"/>
              <a:t>.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дівчат</a:t>
            </a:r>
            <a:r>
              <a:rPr lang="ru-RU" sz="1400" dirty="0"/>
              <a:t>: </a:t>
            </a:r>
            <a:r>
              <a:rPr lang="ru-RU" sz="1400" dirty="0" err="1"/>
              <a:t>передчасний</a:t>
            </a:r>
            <a:r>
              <a:rPr lang="ru-RU" sz="1400" dirty="0"/>
              <a:t> </a:t>
            </a:r>
            <a:r>
              <a:rPr lang="ru-RU" sz="1400" dirty="0" err="1"/>
              <a:t>статевий</a:t>
            </a:r>
            <a:r>
              <a:rPr lang="ru-RU" sz="1400" dirty="0"/>
              <a:t> </a:t>
            </a:r>
            <a:r>
              <a:rPr lang="ru-RU" sz="1400" dirty="0" err="1"/>
              <a:t>розвиток</a:t>
            </a:r>
            <a:r>
              <a:rPr lang="ru-RU" sz="1400" dirty="0"/>
              <a:t>, </a:t>
            </a:r>
            <a:r>
              <a:rPr lang="ru-RU" sz="1400" dirty="0" err="1"/>
              <a:t>гормонпродукуючі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.</a:t>
            </a:r>
          </a:p>
          <a:p>
            <a:endParaRPr lang="uk-UA" sz="1400" dirty="0" smtClean="0"/>
          </a:p>
          <a:p>
            <a:r>
              <a:rPr lang="uk-UA" sz="1400" dirty="0" smtClean="0"/>
              <a:t>Зниження </a:t>
            </a:r>
            <a:endParaRPr lang="ru-RU" sz="1400" dirty="0"/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Фізіологічна</a:t>
            </a:r>
            <a:r>
              <a:rPr lang="ru-RU" sz="1400" dirty="0"/>
              <a:t> та </a:t>
            </a:r>
            <a:r>
              <a:rPr lang="ru-RU" sz="1400" dirty="0" err="1"/>
              <a:t>рання</a:t>
            </a:r>
            <a:r>
              <a:rPr lang="ru-RU" sz="1400" dirty="0"/>
              <a:t> менопауза, </a:t>
            </a:r>
            <a:r>
              <a:rPr lang="ru-RU" sz="1400" dirty="0" err="1"/>
              <a:t>передчасна</a:t>
            </a:r>
            <a:r>
              <a:rPr lang="ru-RU" sz="1400" dirty="0"/>
              <a:t> </a:t>
            </a:r>
            <a:r>
              <a:rPr lang="ru-RU" sz="1400" dirty="0" err="1"/>
              <a:t>яєчникова</a:t>
            </a:r>
            <a:r>
              <a:rPr lang="ru-RU" sz="1400" dirty="0"/>
              <a:t> </a:t>
            </a:r>
            <a:r>
              <a:rPr lang="ru-RU" sz="1400" dirty="0" err="1"/>
              <a:t>недостатність</a:t>
            </a:r>
            <a:r>
              <a:rPr lang="ru-RU" sz="1400" dirty="0"/>
              <a:t> (</a:t>
            </a:r>
            <a:r>
              <a:rPr lang="ru-RU" sz="1400" dirty="0" err="1"/>
              <a:t>первинна</a:t>
            </a:r>
            <a:r>
              <a:rPr lang="ru-RU" sz="1400" dirty="0"/>
              <a:t>, ятрогенна), синдром </a:t>
            </a:r>
            <a:r>
              <a:rPr lang="ru-RU" sz="1400" dirty="0" err="1"/>
              <a:t>резистентності</a:t>
            </a:r>
            <a:r>
              <a:rPr lang="ru-RU" sz="1400" dirty="0"/>
              <a:t> до </a:t>
            </a:r>
            <a:r>
              <a:rPr lang="ru-RU" sz="1400" dirty="0" err="1"/>
              <a:t>гонадотропінів</a:t>
            </a:r>
            <a:r>
              <a:rPr lang="ru-RU" sz="1400" dirty="0"/>
              <a:t>, </a:t>
            </a:r>
            <a:r>
              <a:rPr lang="ru-RU" sz="1400" dirty="0" err="1"/>
              <a:t>агенезія</a:t>
            </a:r>
            <a:r>
              <a:rPr lang="ru-RU" sz="1400" dirty="0"/>
              <a:t> гонад, </a:t>
            </a:r>
            <a:r>
              <a:rPr lang="ru-RU" sz="1400" dirty="0" err="1"/>
              <a:t>гіпопітуїтаризм</a:t>
            </a:r>
            <a:r>
              <a:rPr lang="ru-RU" sz="1400" dirty="0"/>
              <a:t> </a:t>
            </a:r>
            <a:r>
              <a:rPr lang="ru-RU" sz="1400" dirty="0" err="1"/>
              <a:t>різної</a:t>
            </a:r>
            <a:r>
              <a:rPr lang="ru-RU" sz="1400" dirty="0"/>
              <a:t> </a:t>
            </a:r>
            <a:r>
              <a:rPr lang="ru-RU" sz="1400" dirty="0" err="1"/>
              <a:t>етіології</a:t>
            </a:r>
            <a:r>
              <a:rPr lang="ru-RU" sz="1400" dirty="0"/>
              <a:t>, </a:t>
            </a:r>
            <a:r>
              <a:rPr lang="ru-RU" sz="1400" dirty="0" err="1"/>
              <a:t>гіпоталамічна</a:t>
            </a:r>
            <a:r>
              <a:rPr lang="ru-RU" sz="1400" dirty="0"/>
              <a:t> аменорея, </a:t>
            </a:r>
            <a:r>
              <a:rPr lang="ru-RU" sz="1400" dirty="0" err="1"/>
              <a:t>анорексія</a:t>
            </a:r>
            <a:r>
              <a:rPr lang="ru-RU" sz="1400" dirty="0"/>
              <a:t>, </a:t>
            </a:r>
            <a:r>
              <a:rPr lang="ru-RU" sz="1400" dirty="0" err="1"/>
              <a:t>втрата</a:t>
            </a:r>
            <a:r>
              <a:rPr lang="ru-RU" sz="1400" dirty="0"/>
              <a:t> </a:t>
            </a:r>
            <a:r>
              <a:rPr lang="ru-RU" sz="1400" dirty="0" err="1"/>
              <a:t>маси</a:t>
            </a:r>
            <a:r>
              <a:rPr lang="ru-RU" sz="1400" dirty="0"/>
              <a:t> </a:t>
            </a:r>
            <a:r>
              <a:rPr lang="ru-RU" sz="1400" dirty="0" err="1"/>
              <a:t>тіла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6168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21196"/>
            <a:ext cx="89289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u="sng" dirty="0" err="1"/>
              <a:t>Лютеїнізуючий</a:t>
            </a:r>
            <a:r>
              <a:rPr lang="ru-RU" sz="1400" b="1" i="1" u="sng" dirty="0"/>
              <a:t> гормон (ЛГ</a:t>
            </a:r>
            <a:r>
              <a:rPr lang="ru-RU" sz="1400" b="1" i="1" u="sng" dirty="0" smtClean="0"/>
              <a:t>)</a:t>
            </a:r>
          </a:p>
          <a:p>
            <a:endParaRPr lang="ru-RU" sz="1400" dirty="0"/>
          </a:p>
          <a:p>
            <a:r>
              <a:rPr lang="ru-RU" sz="1400" dirty="0" smtClean="0"/>
              <a:t>ЛГ </a:t>
            </a:r>
            <a:r>
              <a:rPr lang="ru-RU" sz="1400" dirty="0"/>
              <a:t>- </a:t>
            </a:r>
            <a:r>
              <a:rPr lang="ru-RU" sz="1400" dirty="0" err="1"/>
              <a:t>пептидний</a:t>
            </a:r>
            <a:r>
              <a:rPr lang="ru-RU" sz="1400" dirty="0"/>
              <a:t> гормон </a:t>
            </a:r>
            <a:r>
              <a:rPr lang="ru-RU" sz="1400" dirty="0" err="1"/>
              <a:t>передньої</a:t>
            </a:r>
            <a:r>
              <a:rPr lang="ru-RU" sz="1400" dirty="0"/>
              <a:t> </a:t>
            </a:r>
            <a:r>
              <a:rPr lang="ru-RU" sz="1400" dirty="0" err="1"/>
              <a:t>долі</a:t>
            </a:r>
            <a:r>
              <a:rPr lang="ru-RU" sz="1400" dirty="0"/>
              <a:t> </a:t>
            </a:r>
            <a:r>
              <a:rPr lang="ru-RU" sz="1400" dirty="0" err="1"/>
              <a:t>гіпофіза</a:t>
            </a:r>
            <a:r>
              <a:rPr lang="ru-RU" sz="1400" dirty="0"/>
              <a:t>.</a:t>
            </a:r>
          </a:p>
          <a:p>
            <a:r>
              <a:rPr lang="ru-RU" sz="1400" dirty="0"/>
              <a:t>ЛГ </a:t>
            </a:r>
            <a:r>
              <a:rPr lang="ru-RU" sz="1400" dirty="0" err="1"/>
              <a:t>стимулює</a:t>
            </a:r>
            <a:r>
              <a:rPr lang="ru-RU" sz="1400" dirty="0"/>
              <a:t> синтез </a:t>
            </a:r>
            <a:r>
              <a:rPr lang="ru-RU" sz="1400" dirty="0" err="1"/>
              <a:t>андрогенів</a:t>
            </a:r>
            <a:r>
              <a:rPr lang="ru-RU" sz="1400" dirty="0"/>
              <a:t> у </a:t>
            </a:r>
            <a:r>
              <a:rPr lang="ru-RU" sz="1400" dirty="0" err="1"/>
              <a:t>клітинах</a:t>
            </a:r>
            <a:r>
              <a:rPr lang="ru-RU" sz="1400" dirty="0"/>
              <a:t> теки </a:t>
            </a:r>
            <a:r>
              <a:rPr lang="ru-RU" sz="1400" dirty="0" err="1"/>
              <a:t>фолікулів</a:t>
            </a:r>
            <a:r>
              <a:rPr lang="ru-RU" sz="1400" dirty="0"/>
              <a:t>, </a:t>
            </a:r>
            <a:r>
              <a:rPr lang="ru-RU" sz="1400" dirty="0" err="1"/>
              <a:t>овуляцію</a:t>
            </a:r>
            <a:r>
              <a:rPr lang="ru-RU" sz="1400" dirty="0"/>
              <a:t>, синтез прогестерона і </a:t>
            </a:r>
            <a:r>
              <a:rPr lang="ru-RU" sz="1400" dirty="0" err="1"/>
              <a:t>простогландинів</a:t>
            </a:r>
            <a:r>
              <a:rPr lang="ru-RU" sz="1400" dirty="0"/>
              <a:t> в </a:t>
            </a:r>
            <a:r>
              <a:rPr lang="ru-RU" sz="1400" dirty="0" err="1"/>
              <a:t>клітинах</a:t>
            </a:r>
            <a:r>
              <a:rPr lang="ru-RU" sz="1400" dirty="0"/>
              <a:t> </a:t>
            </a:r>
            <a:r>
              <a:rPr lang="ru-RU" sz="1400" dirty="0" err="1"/>
              <a:t>гранульози</a:t>
            </a:r>
            <a:r>
              <a:rPr lang="ru-RU" sz="1400" dirty="0"/>
              <a:t>, </a:t>
            </a:r>
            <a:r>
              <a:rPr lang="ru-RU" sz="1400" dirty="0" err="1"/>
              <a:t>процес</a:t>
            </a:r>
            <a:r>
              <a:rPr lang="ru-RU" sz="1400" dirty="0"/>
              <a:t> </a:t>
            </a:r>
            <a:r>
              <a:rPr lang="ru-RU" sz="1400" dirty="0" err="1"/>
              <a:t>лютеїнізації</a:t>
            </a:r>
            <a:r>
              <a:rPr lang="ru-RU" sz="1400" dirty="0"/>
              <a:t> </a:t>
            </a:r>
            <a:r>
              <a:rPr lang="ru-RU" sz="1400" dirty="0" err="1"/>
              <a:t>клітин</a:t>
            </a:r>
            <a:r>
              <a:rPr lang="ru-RU" sz="1400" dirty="0"/>
              <a:t> </a:t>
            </a:r>
            <a:r>
              <a:rPr lang="ru-RU" sz="1400" dirty="0" err="1"/>
              <a:t>гранульози</a:t>
            </a:r>
            <a:r>
              <a:rPr lang="ru-RU" sz="1400" dirty="0"/>
              <a:t> </a:t>
            </a:r>
            <a:r>
              <a:rPr lang="ru-RU" sz="1400" dirty="0" err="1"/>
              <a:t>фолікула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овулював</a:t>
            </a:r>
            <a:r>
              <a:rPr lang="ru-RU" sz="1400" dirty="0"/>
              <a:t>, і </a:t>
            </a:r>
            <a:r>
              <a:rPr lang="ru-RU" sz="1400" dirty="0" err="1"/>
              <a:t>формування</a:t>
            </a:r>
            <a:r>
              <a:rPr lang="ru-RU" sz="1400" dirty="0"/>
              <a:t> </a:t>
            </a:r>
            <a:r>
              <a:rPr lang="ru-RU" sz="1400" dirty="0" err="1"/>
              <a:t>жовтого</a:t>
            </a:r>
            <a:r>
              <a:rPr lang="ru-RU" sz="1400" dirty="0"/>
              <a:t> </a:t>
            </a:r>
            <a:r>
              <a:rPr lang="ru-RU" sz="1400" dirty="0" err="1"/>
              <a:t>тіла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Пік</a:t>
            </a:r>
            <a:r>
              <a:rPr lang="ru-RU" sz="1400" dirty="0"/>
              <a:t> </a:t>
            </a:r>
            <a:r>
              <a:rPr lang="ru-RU" sz="1400" dirty="0" err="1"/>
              <a:t>концентрації</a:t>
            </a:r>
            <a:r>
              <a:rPr lang="ru-RU" sz="1400" dirty="0"/>
              <a:t> ЛГ приходиться на </a:t>
            </a:r>
            <a:r>
              <a:rPr lang="ru-RU" sz="1400" dirty="0" err="1"/>
              <a:t>овуляцію</a:t>
            </a:r>
            <a:r>
              <a:rPr lang="ru-RU" sz="1400" dirty="0"/>
              <a:t>,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чого</a:t>
            </a:r>
            <a:r>
              <a:rPr lang="ru-RU" sz="1400" dirty="0"/>
              <a:t> </a:t>
            </a:r>
            <a:r>
              <a:rPr lang="ru-RU" sz="1400" dirty="0" err="1"/>
              <a:t>рівень</a:t>
            </a:r>
            <a:r>
              <a:rPr lang="ru-RU" sz="1400" dirty="0"/>
              <a:t> гормону </a:t>
            </a:r>
            <a:r>
              <a:rPr lang="ru-RU" sz="1400" dirty="0" err="1"/>
              <a:t>знижується</a:t>
            </a:r>
            <a:r>
              <a:rPr lang="ru-RU" sz="1400" dirty="0"/>
              <a:t> і </a:t>
            </a:r>
            <a:r>
              <a:rPr lang="ru-RU" sz="1400" dirty="0" err="1"/>
              <a:t>залишається</a:t>
            </a:r>
            <a:r>
              <a:rPr lang="ru-RU" sz="1400" dirty="0"/>
              <a:t> в межах </a:t>
            </a:r>
            <a:r>
              <a:rPr lang="ru-RU" sz="1400" dirty="0" err="1"/>
              <a:t>більш</a:t>
            </a:r>
            <a:r>
              <a:rPr lang="ru-RU" sz="1400" dirty="0"/>
              <a:t> </a:t>
            </a:r>
            <a:r>
              <a:rPr lang="ru-RU" sz="1400" dirty="0" err="1"/>
              <a:t>низьких</a:t>
            </a:r>
            <a:r>
              <a:rPr lang="ru-RU" sz="1400" dirty="0"/>
              <a:t> </a:t>
            </a:r>
            <a:r>
              <a:rPr lang="ru-RU" sz="1400" dirty="0" err="1"/>
              <a:t>значень</a:t>
            </a:r>
            <a:r>
              <a:rPr lang="ru-RU" sz="1400" dirty="0"/>
              <a:t> </a:t>
            </a:r>
            <a:r>
              <a:rPr lang="ru-RU" sz="1400" dirty="0" err="1"/>
              <a:t>протягом</a:t>
            </a:r>
            <a:r>
              <a:rPr lang="ru-RU" sz="1400" dirty="0"/>
              <a:t> </a:t>
            </a:r>
            <a:r>
              <a:rPr lang="ru-RU" sz="1400" dirty="0" err="1"/>
              <a:t>лютеїнової</a:t>
            </a:r>
            <a:r>
              <a:rPr lang="ru-RU" sz="1400" dirty="0"/>
              <a:t> </a:t>
            </a:r>
            <a:r>
              <a:rPr lang="ru-RU" sz="1400" dirty="0" err="1"/>
              <a:t>фази</a:t>
            </a:r>
            <a:r>
              <a:rPr lang="ru-RU" sz="1400" dirty="0"/>
              <a:t>.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чоловіків</a:t>
            </a:r>
            <a:r>
              <a:rPr lang="ru-RU" sz="1400" dirty="0"/>
              <a:t> ЛГ </a:t>
            </a:r>
            <a:r>
              <a:rPr lang="ru-RU" sz="1400" dirty="0" err="1"/>
              <a:t>активує</a:t>
            </a:r>
            <a:r>
              <a:rPr lang="ru-RU" sz="1400" dirty="0"/>
              <a:t> синтез тестостерона в </a:t>
            </a:r>
            <a:r>
              <a:rPr lang="ru-RU" sz="1400" dirty="0" err="1"/>
              <a:t>клітинах</a:t>
            </a:r>
            <a:r>
              <a:rPr lang="ru-RU" sz="1400" dirty="0"/>
              <a:t> </a:t>
            </a:r>
            <a:r>
              <a:rPr lang="ru-RU" sz="1400" dirty="0" err="1"/>
              <a:t>Лейдига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400" dirty="0" err="1"/>
              <a:t>Показання</a:t>
            </a:r>
            <a:r>
              <a:rPr lang="ru-RU" sz="1400" dirty="0"/>
              <a:t> для </a:t>
            </a:r>
            <a:r>
              <a:rPr lang="ru-RU" sz="1400" dirty="0" err="1"/>
              <a:t>призначення</a:t>
            </a:r>
            <a:endParaRPr lang="ru-RU" sz="1400" dirty="0"/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 і </a:t>
            </a:r>
            <a:r>
              <a:rPr lang="ru-RU" sz="1400" dirty="0" err="1"/>
              <a:t>чоловіків</a:t>
            </a:r>
            <a:r>
              <a:rPr lang="ru-RU" sz="1400" dirty="0"/>
              <a:t>.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Неплідність</a:t>
            </a:r>
            <a:r>
              <a:rPr lang="ru-RU" sz="1400" dirty="0"/>
              <a:t>, </a:t>
            </a:r>
            <a:r>
              <a:rPr lang="ru-RU" sz="1400" dirty="0" err="1"/>
              <a:t>зниження</a:t>
            </a:r>
            <a:r>
              <a:rPr lang="ru-RU" sz="1400" dirty="0"/>
              <a:t> </a:t>
            </a:r>
            <a:r>
              <a:rPr lang="ru-RU" sz="1400" dirty="0" err="1"/>
              <a:t>статевого</a:t>
            </a:r>
            <a:r>
              <a:rPr lang="ru-RU" sz="1400" dirty="0"/>
              <a:t> потягу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: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порушення</a:t>
            </a:r>
            <a:r>
              <a:rPr lang="ru-RU" sz="1400" dirty="0"/>
              <a:t> менструального циклу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невиношування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,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ановуляція</a:t>
            </a:r>
            <a:endParaRPr lang="ru-RU" sz="1400" dirty="0"/>
          </a:p>
          <a:p>
            <a:r>
              <a:rPr lang="ru-RU" sz="1400" dirty="0"/>
              <a:t>- </a:t>
            </a:r>
            <a:r>
              <a:rPr lang="ru-RU" sz="1400" dirty="0" err="1"/>
              <a:t>передчасна</a:t>
            </a:r>
            <a:r>
              <a:rPr lang="ru-RU" sz="1400" dirty="0"/>
              <a:t> </a:t>
            </a:r>
            <a:r>
              <a:rPr lang="ru-RU" sz="1400" dirty="0" err="1"/>
              <a:t>яєчникова</a:t>
            </a:r>
            <a:r>
              <a:rPr lang="ru-RU" sz="1400" dirty="0"/>
              <a:t> </a:t>
            </a:r>
            <a:r>
              <a:rPr lang="ru-RU" sz="1400" dirty="0" err="1"/>
              <a:t>недостатність</a:t>
            </a:r>
            <a:endParaRPr lang="ru-RU" sz="1400" dirty="0"/>
          </a:p>
          <a:p>
            <a:r>
              <a:rPr lang="ru-RU" sz="1400" dirty="0"/>
              <a:t>- </a:t>
            </a:r>
            <a:r>
              <a:rPr lang="ru-RU" sz="1400" dirty="0" err="1"/>
              <a:t>аномальні</a:t>
            </a:r>
            <a:r>
              <a:rPr lang="ru-RU" sz="1400" dirty="0"/>
              <a:t> </a:t>
            </a:r>
            <a:r>
              <a:rPr lang="ru-RU" sz="1400" dirty="0" err="1"/>
              <a:t>маткові</a:t>
            </a:r>
            <a:r>
              <a:rPr lang="ru-RU" sz="1400" dirty="0"/>
              <a:t> </a:t>
            </a:r>
            <a:r>
              <a:rPr lang="ru-RU" sz="1400" dirty="0" err="1"/>
              <a:t>кровотечі</a:t>
            </a:r>
            <a:endParaRPr lang="ru-RU" sz="1400" dirty="0"/>
          </a:p>
          <a:p>
            <a:r>
              <a:rPr lang="ru-RU" sz="1400" dirty="0"/>
              <a:t>- аменорея</a:t>
            </a:r>
          </a:p>
          <a:p>
            <a:r>
              <a:rPr lang="ru-RU" sz="1400" dirty="0"/>
              <a:t>- СПКЯ та </a:t>
            </a:r>
            <a:r>
              <a:rPr lang="ru-RU" sz="1400" dirty="0" err="1"/>
              <a:t>гірсутний</a:t>
            </a:r>
            <a:r>
              <a:rPr lang="ru-RU" sz="1400" dirty="0"/>
              <a:t> синдром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гормонсекретуючі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/>
              <a:t>гіпофіза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71609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96" y="49188"/>
            <a:ext cx="90010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Клінічна</a:t>
            </a:r>
            <a:r>
              <a:rPr lang="ru-RU" sz="1400" dirty="0"/>
              <a:t> </a:t>
            </a:r>
            <a:r>
              <a:rPr lang="ru-RU" sz="1400" dirty="0" err="1"/>
              <a:t>значущість</a:t>
            </a:r>
            <a:endParaRPr lang="ru-RU" sz="1400" dirty="0"/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 та </a:t>
            </a:r>
            <a:r>
              <a:rPr lang="ru-RU" sz="1400" dirty="0" err="1"/>
              <a:t>чоловіків</a:t>
            </a:r>
            <a:r>
              <a:rPr lang="ru-RU" sz="1400" dirty="0"/>
              <a:t>: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функції</a:t>
            </a:r>
            <a:r>
              <a:rPr lang="ru-RU" sz="1400" dirty="0"/>
              <a:t> </a:t>
            </a:r>
            <a:r>
              <a:rPr lang="ru-RU" sz="1400" dirty="0" err="1"/>
              <a:t>гіпоталамо-гіпофізаної</a:t>
            </a:r>
            <a:r>
              <a:rPr lang="ru-RU" sz="1400" dirty="0"/>
              <a:t> </a:t>
            </a:r>
            <a:r>
              <a:rPr lang="ru-RU" sz="1400" dirty="0" err="1"/>
              <a:t>системи</a:t>
            </a:r>
            <a:r>
              <a:rPr lang="ru-RU" sz="1400" dirty="0"/>
              <a:t>, гонад.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: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оцінки</a:t>
            </a:r>
            <a:r>
              <a:rPr lang="ru-RU" sz="1400" dirty="0"/>
              <a:t> </a:t>
            </a:r>
            <a:r>
              <a:rPr lang="ru-RU" sz="1400" dirty="0" err="1"/>
              <a:t>оваріального</a:t>
            </a:r>
            <a:r>
              <a:rPr lang="ru-RU" sz="1400" dirty="0"/>
              <a:t> резерву;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оваріальної</a:t>
            </a:r>
            <a:r>
              <a:rPr lang="ru-RU" sz="1400" dirty="0"/>
              <a:t> </a:t>
            </a:r>
            <a:r>
              <a:rPr lang="ru-RU" sz="1400" dirty="0" err="1"/>
              <a:t>дисфункції</a:t>
            </a:r>
            <a:r>
              <a:rPr lang="ru-RU" sz="1400" dirty="0"/>
              <a:t> як причини </a:t>
            </a:r>
            <a:r>
              <a:rPr lang="ru-RU" sz="1400" dirty="0" err="1"/>
              <a:t>неплідності</a:t>
            </a:r>
            <a:r>
              <a:rPr lang="ru-RU" sz="1400" dirty="0"/>
              <a:t>, </a:t>
            </a:r>
            <a:r>
              <a:rPr lang="ru-RU" sz="1400" dirty="0" err="1"/>
              <a:t>невиношування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, </a:t>
            </a:r>
            <a:r>
              <a:rPr lang="ru-RU" sz="1400" dirty="0" err="1"/>
              <a:t>порушень</a:t>
            </a:r>
            <a:r>
              <a:rPr lang="ru-RU" sz="1400" dirty="0"/>
              <a:t> менструального циклу;</a:t>
            </a:r>
          </a:p>
          <a:p>
            <a:pPr marL="285750" indent="-285750">
              <a:buFontTx/>
              <a:buChar char="-"/>
            </a:pPr>
            <a:r>
              <a:rPr lang="ru-RU" sz="1400" dirty="0" err="1" smtClean="0"/>
              <a:t>Складова</a:t>
            </a:r>
            <a:r>
              <a:rPr lang="ru-RU" sz="1400" dirty="0" smtClean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 err="1" smtClean="0"/>
              <a:t>гіперандрогенних</a:t>
            </a:r>
            <a:r>
              <a:rPr lang="ru-RU" sz="1400" dirty="0" smtClean="0"/>
              <a:t> </a:t>
            </a:r>
            <a:r>
              <a:rPr lang="ru-RU" sz="1400" dirty="0" err="1" smtClean="0"/>
              <a:t>станів</a:t>
            </a:r>
            <a:endParaRPr lang="ru-RU" sz="1400" dirty="0" smtClean="0"/>
          </a:p>
          <a:p>
            <a:pPr marL="285750" indent="-285750">
              <a:buFontTx/>
              <a:buChar char="-"/>
            </a:pPr>
            <a:endParaRPr lang="uk-UA" sz="1400" dirty="0"/>
          </a:p>
          <a:p>
            <a:r>
              <a:rPr lang="ru-RU" sz="1400" dirty="0"/>
              <a:t>Склад </a:t>
            </a:r>
            <a:r>
              <a:rPr lang="ru-RU" sz="1400" dirty="0" err="1"/>
              <a:t>показників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Лютеїнізуючий</a:t>
            </a:r>
            <a:r>
              <a:rPr lang="ru-RU" sz="1400" dirty="0"/>
              <a:t> гормон</a:t>
            </a:r>
          </a:p>
          <a:p>
            <a:r>
              <a:rPr lang="ru-RU" sz="1400" dirty="0"/>
              <a:t>Метод: </a:t>
            </a:r>
            <a:r>
              <a:rPr lang="ru-RU" sz="1400" dirty="0" err="1"/>
              <a:t>Імунохемілюмінісцентний</a:t>
            </a:r>
            <a:r>
              <a:rPr lang="ru-RU" sz="1400" dirty="0"/>
              <a:t> </a:t>
            </a:r>
            <a:endParaRPr lang="ru-RU" sz="1400" dirty="0" smtClean="0"/>
          </a:p>
          <a:p>
            <a:r>
              <a:rPr lang="ru-RU" sz="1400" dirty="0" smtClean="0"/>
              <a:t>на </a:t>
            </a:r>
            <a:r>
              <a:rPr lang="ru-RU" sz="1400" dirty="0" err="1"/>
              <a:t>мікрочастинках</a:t>
            </a:r>
            <a:endParaRPr lang="ru-RU" sz="1400" dirty="0"/>
          </a:p>
          <a:p>
            <a:r>
              <a:rPr lang="ru-RU" sz="1400" dirty="0" err="1"/>
              <a:t>Діапазон</a:t>
            </a:r>
            <a:r>
              <a:rPr lang="ru-RU" sz="1400" dirty="0"/>
              <a:t> </a:t>
            </a:r>
            <a:r>
              <a:rPr lang="ru-RU" sz="1400" dirty="0" err="1"/>
              <a:t>вимірювань</a:t>
            </a:r>
            <a:r>
              <a:rPr lang="ru-RU" sz="1400" dirty="0"/>
              <a:t>: 0.2 - 400</a:t>
            </a:r>
          </a:p>
          <a:p>
            <a:r>
              <a:rPr lang="ru-RU" sz="1400" dirty="0" err="1"/>
              <a:t>Одиниця</a:t>
            </a:r>
            <a:r>
              <a:rPr lang="ru-RU" sz="1400" dirty="0"/>
              <a:t> </a:t>
            </a:r>
            <a:r>
              <a:rPr lang="ru-RU" sz="1400" dirty="0" err="1"/>
              <a:t>виміру</a:t>
            </a:r>
            <a:r>
              <a:rPr lang="ru-RU" sz="1400" dirty="0"/>
              <a:t>: </a:t>
            </a:r>
            <a:r>
              <a:rPr lang="ru-RU" sz="1400" dirty="0" err="1"/>
              <a:t>Одиниць</a:t>
            </a:r>
            <a:r>
              <a:rPr lang="ru-RU" sz="1400" dirty="0"/>
              <a:t> на </a:t>
            </a:r>
            <a:r>
              <a:rPr lang="ru-RU" sz="1400" dirty="0" err="1"/>
              <a:t>літр</a:t>
            </a:r>
            <a:endParaRPr lang="ru-RU" sz="1400" dirty="0"/>
          </a:p>
          <a:p>
            <a:r>
              <a:rPr lang="ru-RU" sz="1400" dirty="0" err="1"/>
              <a:t>Референтні</a:t>
            </a:r>
            <a:r>
              <a:rPr lang="ru-RU" sz="1400" dirty="0"/>
              <a:t> </a:t>
            </a:r>
            <a:r>
              <a:rPr lang="ru-RU" sz="1400" dirty="0" err="1"/>
              <a:t>значення</a:t>
            </a:r>
            <a:r>
              <a:rPr lang="ru-RU" sz="1400" dirty="0" smtClean="0"/>
              <a:t>:</a:t>
            </a:r>
          </a:p>
          <a:p>
            <a:endParaRPr lang="uk-UA" sz="1400" dirty="0"/>
          </a:p>
          <a:p>
            <a:endParaRPr lang="uk-UA" sz="1400" dirty="0" smtClean="0"/>
          </a:p>
          <a:p>
            <a:endParaRPr lang="ru-RU" sz="1400" dirty="0"/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586" y="1273324"/>
            <a:ext cx="5425910" cy="42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1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21196"/>
            <a:ext cx="87849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Інтерференція</a:t>
            </a:r>
            <a:r>
              <a:rPr lang="ru-RU" sz="1400" dirty="0" smtClean="0"/>
              <a:t>:</a:t>
            </a:r>
          </a:p>
          <a:p>
            <a:r>
              <a:rPr lang="uk-UA" sz="1400" dirty="0" smtClean="0"/>
              <a:t>Підвищення </a:t>
            </a:r>
            <a:endParaRPr lang="ru-RU" sz="1400" dirty="0"/>
          </a:p>
          <a:p>
            <a:r>
              <a:rPr lang="ru-RU" sz="1400" dirty="0" err="1"/>
              <a:t>Протисудомні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, </a:t>
            </a:r>
            <a:r>
              <a:rPr lang="ru-RU" sz="1400" dirty="0" err="1"/>
              <a:t>кломіфен</a:t>
            </a:r>
            <a:r>
              <a:rPr lang="ru-RU" sz="1400" dirty="0"/>
              <a:t>, </a:t>
            </a:r>
            <a:r>
              <a:rPr lang="ru-RU" sz="1400" dirty="0" err="1"/>
              <a:t>налоксон</a:t>
            </a:r>
            <a:r>
              <a:rPr lang="ru-RU" sz="1400" dirty="0"/>
              <a:t>, </a:t>
            </a:r>
            <a:r>
              <a:rPr lang="ru-RU" sz="1400" dirty="0" err="1"/>
              <a:t>спіронолактон</a:t>
            </a:r>
            <a:r>
              <a:rPr lang="ru-RU" sz="1400" dirty="0"/>
              <a:t>, </a:t>
            </a:r>
            <a:r>
              <a:rPr lang="ru-RU" sz="1400" dirty="0" err="1"/>
              <a:t>малі</a:t>
            </a:r>
            <a:r>
              <a:rPr lang="ru-RU" sz="1400" dirty="0"/>
              <a:t> </a:t>
            </a:r>
            <a:r>
              <a:rPr lang="ru-RU" sz="1400" dirty="0" err="1"/>
              <a:t>дози</a:t>
            </a:r>
            <a:r>
              <a:rPr lang="ru-RU" sz="1400" dirty="0"/>
              <a:t> </a:t>
            </a:r>
            <a:r>
              <a:rPr lang="ru-RU" sz="1400" dirty="0" err="1"/>
              <a:t>естрогенів</a:t>
            </a:r>
            <a:endParaRPr lang="ru-RU" sz="1400" dirty="0"/>
          </a:p>
          <a:p>
            <a:r>
              <a:rPr lang="uk-UA" sz="1400" dirty="0" smtClean="0"/>
              <a:t>Зниження </a:t>
            </a:r>
            <a:endParaRPr lang="ru-RU" sz="1400" dirty="0" smtClean="0"/>
          </a:p>
          <a:p>
            <a:r>
              <a:rPr lang="ru-RU" sz="1400" dirty="0" err="1" smtClean="0"/>
              <a:t>Дигоксин</a:t>
            </a:r>
            <a:r>
              <a:rPr lang="ru-RU" sz="1400" dirty="0"/>
              <a:t>, аналоги </a:t>
            </a:r>
            <a:r>
              <a:rPr lang="ru-RU" sz="1400" dirty="0" err="1"/>
              <a:t>гонадоліберина</a:t>
            </a:r>
            <a:r>
              <a:rPr lang="ru-RU" sz="1400" dirty="0"/>
              <a:t>, коли </a:t>
            </a:r>
            <a:r>
              <a:rPr lang="ru-RU" sz="1400" dirty="0" err="1"/>
              <a:t>їх</a:t>
            </a:r>
            <a:r>
              <a:rPr lang="ru-RU" sz="1400" dirty="0"/>
              <a:t> </a:t>
            </a:r>
            <a:r>
              <a:rPr lang="ru-RU" sz="1400" dirty="0" err="1"/>
              <a:t>прийом</a:t>
            </a:r>
            <a:r>
              <a:rPr lang="ru-RU" sz="1400" dirty="0"/>
              <a:t> </a:t>
            </a:r>
            <a:r>
              <a:rPr lang="ru-RU" sz="1400" dirty="0" err="1"/>
              <a:t>триває</a:t>
            </a:r>
            <a:r>
              <a:rPr lang="ru-RU" sz="1400" dirty="0"/>
              <a:t>, </a:t>
            </a:r>
            <a:r>
              <a:rPr lang="ru-RU" sz="1400" dirty="0" err="1"/>
              <a:t>мегестрол</a:t>
            </a:r>
            <a:r>
              <a:rPr lang="ru-RU" sz="1400" dirty="0"/>
              <a:t>, </a:t>
            </a:r>
            <a:r>
              <a:rPr lang="ru-RU" sz="1400" dirty="0" err="1"/>
              <a:t>комбіновані</a:t>
            </a:r>
            <a:r>
              <a:rPr lang="ru-RU" sz="1400" dirty="0"/>
              <a:t> </a:t>
            </a:r>
            <a:r>
              <a:rPr lang="ru-RU" sz="1400" dirty="0" err="1"/>
              <a:t>гормональні</a:t>
            </a:r>
            <a:r>
              <a:rPr lang="ru-RU" sz="1400" dirty="0"/>
              <a:t> </a:t>
            </a:r>
            <a:r>
              <a:rPr lang="ru-RU" sz="1400" dirty="0" err="1"/>
              <a:t>контрацептиви</a:t>
            </a:r>
            <a:r>
              <a:rPr lang="ru-RU" sz="1400" dirty="0"/>
              <a:t>, </a:t>
            </a:r>
            <a:r>
              <a:rPr lang="ru-RU" sz="1400" dirty="0" err="1"/>
              <a:t>фенотіазини</a:t>
            </a:r>
            <a:r>
              <a:rPr lang="ru-RU" sz="1400" dirty="0"/>
              <a:t>, прогестерон, </a:t>
            </a:r>
            <a:r>
              <a:rPr lang="ru-RU" sz="1400" dirty="0" err="1"/>
              <a:t>великі</a:t>
            </a:r>
            <a:r>
              <a:rPr lang="ru-RU" sz="1400" dirty="0"/>
              <a:t> </a:t>
            </a:r>
            <a:r>
              <a:rPr lang="ru-RU" sz="1400" dirty="0" err="1"/>
              <a:t>дози</a:t>
            </a:r>
            <a:r>
              <a:rPr lang="ru-RU" sz="1400" dirty="0"/>
              <a:t> </a:t>
            </a:r>
            <a:r>
              <a:rPr lang="ru-RU" sz="1400" dirty="0" err="1"/>
              <a:t>естрогенів</a:t>
            </a:r>
            <a:endParaRPr lang="ru-RU" sz="1400" dirty="0"/>
          </a:p>
          <a:p>
            <a:endParaRPr lang="ru-RU" sz="1400" dirty="0" smtClean="0"/>
          </a:p>
          <a:p>
            <a:r>
              <a:rPr lang="ru-RU" sz="1400" dirty="0" err="1" smtClean="0"/>
              <a:t>Інтерпретація</a:t>
            </a:r>
            <a:r>
              <a:rPr lang="ru-RU" sz="1400" dirty="0"/>
              <a:t>:</a:t>
            </a:r>
          </a:p>
          <a:p>
            <a:r>
              <a:rPr lang="uk-UA" sz="1400" dirty="0" smtClean="0"/>
              <a:t>Підвищення </a:t>
            </a:r>
            <a:endParaRPr lang="ru-RU" sz="1400" dirty="0" smtClean="0"/>
          </a:p>
          <a:p>
            <a:r>
              <a:rPr lang="ru-RU" sz="1400" dirty="0" smtClean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 та </a:t>
            </a:r>
            <a:r>
              <a:rPr lang="ru-RU" sz="1400" dirty="0" err="1"/>
              <a:t>чоловіків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Первинний</a:t>
            </a:r>
            <a:r>
              <a:rPr lang="ru-RU" sz="1400" dirty="0"/>
              <a:t> </a:t>
            </a:r>
            <a:r>
              <a:rPr lang="ru-RU" sz="1400" dirty="0" err="1"/>
              <a:t>гіпогонадизм</a:t>
            </a:r>
            <a:r>
              <a:rPr lang="ru-RU" sz="1400" dirty="0"/>
              <a:t>, </a:t>
            </a:r>
            <a:r>
              <a:rPr lang="ru-RU" sz="1400" dirty="0" err="1"/>
              <a:t>гонадотропінсекретуючі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/>
              <a:t>гіпофіза</a:t>
            </a:r>
            <a:endParaRPr lang="ru-RU" sz="1400" dirty="0"/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: СПКЯ, </a:t>
            </a:r>
            <a:r>
              <a:rPr lang="ru-RU" sz="1400" dirty="0" err="1"/>
              <a:t>природжена</a:t>
            </a:r>
            <a:r>
              <a:rPr lang="ru-RU" sz="1400" dirty="0"/>
              <a:t> </a:t>
            </a:r>
            <a:r>
              <a:rPr lang="ru-RU" sz="1400" dirty="0" err="1"/>
              <a:t>гіперплазія</a:t>
            </a:r>
            <a:r>
              <a:rPr lang="ru-RU" sz="1400" dirty="0"/>
              <a:t> кори </a:t>
            </a:r>
            <a:r>
              <a:rPr lang="ru-RU" sz="1400" dirty="0" err="1"/>
              <a:t>наднирників</a:t>
            </a:r>
            <a:r>
              <a:rPr lang="ru-RU" sz="1400" dirty="0"/>
              <a:t> (</a:t>
            </a:r>
            <a:r>
              <a:rPr lang="ru-RU" sz="1400" dirty="0" err="1"/>
              <a:t>некласичні</a:t>
            </a:r>
            <a:r>
              <a:rPr lang="ru-RU" sz="1400" dirty="0"/>
              <a:t> </a:t>
            </a:r>
            <a:r>
              <a:rPr lang="ru-RU" sz="1400" dirty="0" err="1"/>
              <a:t>форми</a:t>
            </a:r>
            <a:r>
              <a:rPr lang="ru-RU" sz="1400" dirty="0"/>
              <a:t>), </a:t>
            </a:r>
            <a:r>
              <a:rPr lang="ru-RU" sz="1400" dirty="0" err="1"/>
              <a:t>фізіологічна</a:t>
            </a:r>
            <a:r>
              <a:rPr lang="ru-RU" sz="1400" dirty="0"/>
              <a:t> та </a:t>
            </a:r>
            <a:r>
              <a:rPr lang="ru-RU" sz="1400" dirty="0" err="1"/>
              <a:t>рання</a:t>
            </a:r>
            <a:r>
              <a:rPr lang="ru-RU" sz="1400" dirty="0"/>
              <a:t> менопауза, </a:t>
            </a:r>
            <a:r>
              <a:rPr lang="ru-RU" sz="1400" dirty="0" err="1"/>
              <a:t>передчасна</a:t>
            </a:r>
            <a:r>
              <a:rPr lang="ru-RU" sz="1400" dirty="0"/>
              <a:t> </a:t>
            </a:r>
            <a:r>
              <a:rPr lang="ru-RU" sz="1400" dirty="0" err="1"/>
              <a:t>яєчникова</a:t>
            </a:r>
            <a:r>
              <a:rPr lang="ru-RU" sz="1400" dirty="0"/>
              <a:t> </a:t>
            </a:r>
            <a:r>
              <a:rPr lang="ru-RU" sz="1400" dirty="0" err="1"/>
              <a:t>недостатність</a:t>
            </a:r>
            <a:r>
              <a:rPr lang="ru-RU" sz="1400" dirty="0"/>
              <a:t> (</a:t>
            </a:r>
            <a:r>
              <a:rPr lang="ru-RU" sz="1400" dirty="0" err="1"/>
              <a:t>первинна</a:t>
            </a:r>
            <a:r>
              <a:rPr lang="ru-RU" sz="1400" dirty="0"/>
              <a:t> і ятрогенна), синдром </a:t>
            </a:r>
            <a:r>
              <a:rPr lang="ru-RU" sz="1400" dirty="0" err="1"/>
              <a:t>резистентності</a:t>
            </a:r>
            <a:r>
              <a:rPr lang="ru-RU" sz="1400" dirty="0"/>
              <a:t> до </a:t>
            </a:r>
            <a:r>
              <a:rPr lang="ru-RU" sz="1400" dirty="0" err="1"/>
              <a:t>гонадотропінів</a:t>
            </a:r>
            <a:r>
              <a:rPr lang="ru-RU" sz="1400" dirty="0"/>
              <a:t>, </a:t>
            </a:r>
            <a:r>
              <a:rPr lang="ru-RU" sz="1400" dirty="0" err="1"/>
              <a:t>агенезія</a:t>
            </a:r>
            <a:r>
              <a:rPr lang="ru-RU" sz="1400" dirty="0"/>
              <a:t> гонад, </a:t>
            </a:r>
            <a:r>
              <a:rPr lang="ru-RU" sz="1400" dirty="0" err="1"/>
              <a:t>гонадотропінпродукуючі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/>
              <a:t>гіпофіза</a:t>
            </a:r>
            <a:endParaRPr lang="ru-RU" sz="1400" dirty="0"/>
          </a:p>
          <a:p>
            <a:r>
              <a:rPr lang="ru-RU" sz="1400" dirty="0"/>
              <a:t>У </a:t>
            </a:r>
            <a:r>
              <a:rPr lang="ru-RU" sz="1400" dirty="0" err="1"/>
              <a:t>чоловіків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Первинний</a:t>
            </a:r>
            <a:r>
              <a:rPr lang="ru-RU" sz="1400" dirty="0"/>
              <a:t> </a:t>
            </a:r>
            <a:r>
              <a:rPr lang="ru-RU" sz="1400" dirty="0" err="1"/>
              <a:t>гіпогонадизмв</a:t>
            </a:r>
            <a:r>
              <a:rPr lang="ru-RU" sz="1400" dirty="0"/>
              <a:t> тому </a:t>
            </a:r>
            <a:r>
              <a:rPr lang="ru-RU" sz="1400" dirty="0" err="1"/>
              <a:t>числі</a:t>
            </a:r>
            <a:r>
              <a:rPr lang="ru-RU" sz="1400" dirty="0"/>
              <a:t> синдром </a:t>
            </a:r>
            <a:r>
              <a:rPr lang="ru-RU" sz="1400" dirty="0" err="1"/>
              <a:t>Клайнфельтера</a:t>
            </a:r>
            <a:r>
              <a:rPr lang="ru-RU" sz="1400" dirty="0"/>
              <a:t>, </a:t>
            </a:r>
            <a:r>
              <a:rPr lang="ru-RU" sz="1400" dirty="0" err="1"/>
              <a:t>анорхія</a:t>
            </a:r>
            <a:r>
              <a:rPr lang="ru-RU" sz="1400" dirty="0"/>
              <a:t>, </a:t>
            </a:r>
            <a:r>
              <a:rPr lang="ru-RU" sz="1400" dirty="0" err="1"/>
              <a:t>крипторхізм</a:t>
            </a:r>
            <a:r>
              <a:rPr lang="ru-RU" sz="1400" dirty="0"/>
              <a:t>, </a:t>
            </a:r>
            <a:r>
              <a:rPr lang="ru-RU" sz="1400" dirty="0" err="1"/>
              <a:t>ураження</a:t>
            </a:r>
            <a:r>
              <a:rPr lang="ru-RU" sz="1400" dirty="0"/>
              <a:t> </a:t>
            </a:r>
            <a:r>
              <a:rPr lang="ru-RU" sz="1400" dirty="0" err="1"/>
              <a:t>тестикулярної</a:t>
            </a:r>
            <a:r>
              <a:rPr lang="ru-RU" sz="1400" dirty="0"/>
              <a:t> </a:t>
            </a:r>
            <a:r>
              <a:rPr lang="ru-RU" sz="1400" dirty="0" err="1"/>
              <a:t>тканини</a:t>
            </a:r>
            <a:r>
              <a:rPr lang="ru-RU" sz="1400" dirty="0"/>
              <a:t> при </a:t>
            </a:r>
            <a:r>
              <a:rPr lang="ru-RU" sz="1400" dirty="0" err="1"/>
              <a:t>інтоксикаціях</a:t>
            </a:r>
            <a:r>
              <a:rPr lang="ru-RU" sz="1400" dirty="0"/>
              <a:t>, </a:t>
            </a:r>
            <a:r>
              <a:rPr lang="ru-RU" sz="1400" dirty="0" err="1"/>
              <a:t>алкоголізмі</a:t>
            </a:r>
            <a:r>
              <a:rPr lang="ru-RU" sz="1400" dirty="0"/>
              <a:t>, </a:t>
            </a:r>
            <a:r>
              <a:rPr lang="ru-RU" sz="1400" dirty="0" err="1"/>
              <a:t>опроміненні</a:t>
            </a:r>
            <a:r>
              <a:rPr lang="ru-RU" sz="1400" dirty="0"/>
              <a:t>, </a:t>
            </a:r>
            <a:r>
              <a:rPr lang="ru-RU" sz="1400" dirty="0" err="1"/>
              <a:t>гонадотропінсекретуючі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/>
              <a:t>гіпофіза</a:t>
            </a:r>
            <a:r>
              <a:rPr lang="ru-RU" sz="1400" dirty="0"/>
              <a:t>.</a:t>
            </a:r>
          </a:p>
          <a:p>
            <a:endParaRPr lang="ru-RU" sz="1400" dirty="0" smtClean="0"/>
          </a:p>
          <a:p>
            <a:r>
              <a:rPr lang="uk-UA" sz="1400" dirty="0" smtClean="0"/>
              <a:t>Зниження </a:t>
            </a:r>
            <a:endParaRPr lang="ru-RU" sz="1400" dirty="0"/>
          </a:p>
          <a:p>
            <a:r>
              <a:rPr lang="ru-RU" sz="1400" dirty="0" smtClean="0"/>
              <a:t>У </a:t>
            </a:r>
            <a:r>
              <a:rPr lang="ru-RU" sz="1400" dirty="0" err="1"/>
              <a:t>чоловіків</a:t>
            </a:r>
            <a:r>
              <a:rPr lang="ru-RU" sz="1400" dirty="0"/>
              <a:t> і </a:t>
            </a:r>
            <a:r>
              <a:rPr lang="ru-RU" sz="1400" dirty="0" err="1"/>
              <a:t>жінок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Гіпогонадотропный</a:t>
            </a:r>
            <a:r>
              <a:rPr lang="ru-RU" sz="1400" dirty="0"/>
              <a:t> </a:t>
            </a:r>
            <a:r>
              <a:rPr lang="ru-RU" sz="1400" dirty="0" err="1"/>
              <a:t>гіпогонадизм</a:t>
            </a:r>
            <a:r>
              <a:rPr lang="ru-RU" sz="1400" dirty="0"/>
              <a:t>, </a:t>
            </a:r>
            <a:r>
              <a:rPr lang="ru-RU" sz="1400" dirty="0" err="1"/>
              <a:t>гіперпролактинемія</a:t>
            </a:r>
            <a:r>
              <a:rPr lang="ru-RU" sz="1400" dirty="0"/>
              <a:t>.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Гіпоталамічна</a:t>
            </a:r>
            <a:r>
              <a:rPr lang="ru-RU" sz="1400" dirty="0"/>
              <a:t> аменорея на </a:t>
            </a:r>
            <a:r>
              <a:rPr lang="ru-RU" sz="1400" dirty="0" err="1"/>
              <a:t>фоні</a:t>
            </a:r>
            <a:r>
              <a:rPr lang="ru-RU" sz="1400" dirty="0"/>
              <a:t> </a:t>
            </a:r>
            <a:r>
              <a:rPr lang="ru-RU" sz="1400" dirty="0" err="1"/>
              <a:t>анорексії</a:t>
            </a:r>
            <a:r>
              <a:rPr lang="ru-RU" sz="1400" dirty="0"/>
              <a:t>, </a:t>
            </a:r>
            <a:r>
              <a:rPr lang="ru-RU" sz="1400" dirty="0" err="1"/>
              <a:t>втрати</a:t>
            </a:r>
            <a:r>
              <a:rPr lang="ru-RU" sz="1400" dirty="0"/>
              <a:t> </a:t>
            </a:r>
            <a:r>
              <a:rPr lang="ru-RU" sz="1400" dirty="0" err="1"/>
              <a:t>маси</a:t>
            </a:r>
            <a:r>
              <a:rPr lang="ru-RU" sz="1400" dirty="0"/>
              <a:t> </a:t>
            </a:r>
            <a:r>
              <a:rPr lang="ru-RU" sz="1400" dirty="0" err="1"/>
              <a:t>тіла</a:t>
            </a:r>
            <a:r>
              <a:rPr lang="ru-RU" sz="1400" dirty="0"/>
              <a:t>, синдром </a:t>
            </a:r>
            <a:r>
              <a:rPr lang="ru-RU" sz="1400" dirty="0" err="1"/>
              <a:t>Каллмана</a:t>
            </a:r>
            <a:r>
              <a:rPr lang="ru-RU" sz="1400" dirty="0"/>
              <a:t>, </a:t>
            </a:r>
            <a:r>
              <a:rPr lang="ru-RU" sz="1400" dirty="0" err="1"/>
              <a:t>гіперпролактинемія</a:t>
            </a:r>
            <a:r>
              <a:rPr lang="ru-RU" sz="1400" dirty="0"/>
              <a:t>, </a:t>
            </a:r>
            <a:r>
              <a:rPr lang="ru-RU" sz="1400" dirty="0" err="1"/>
              <a:t>гипопітуітаризм</a:t>
            </a:r>
            <a:r>
              <a:rPr lang="ru-RU" sz="1400" dirty="0"/>
              <a:t> </a:t>
            </a:r>
            <a:r>
              <a:rPr lang="ru-RU" sz="1400" dirty="0" err="1"/>
              <a:t>внаслідок</a:t>
            </a:r>
            <a:r>
              <a:rPr lang="ru-RU" sz="1400" dirty="0"/>
              <a:t> </a:t>
            </a:r>
            <a:r>
              <a:rPr lang="ru-RU" sz="1400" dirty="0" err="1"/>
              <a:t>різних</a:t>
            </a:r>
            <a:r>
              <a:rPr lang="ru-RU" sz="1400" dirty="0"/>
              <a:t> причин, гормон-</a:t>
            </a:r>
            <a:r>
              <a:rPr lang="ru-RU" sz="1400" dirty="0" err="1"/>
              <a:t>продукуючі</a:t>
            </a:r>
            <a:r>
              <a:rPr lang="ru-RU" sz="1400" dirty="0"/>
              <a:t> п</a:t>
            </a:r>
          </a:p>
        </p:txBody>
      </p:sp>
    </p:spTree>
    <p:extLst>
      <p:ext uri="{BB962C8B-B14F-4D97-AF65-F5344CB8AC3E}">
        <p14:creationId xmlns:p14="http://schemas.microsoft.com/office/powerpoint/2010/main" val="224538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718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u="sng" dirty="0"/>
              <a:t>Прогестерон</a:t>
            </a:r>
          </a:p>
          <a:p>
            <a:r>
              <a:rPr lang="ru-RU" sz="1400" dirty="0" err="1" smtClean="0"/>
              <a:t>Стероїдний</a:t>
            </a:r>
            <a:r>
              <a:rPr lang="ru-RU" sz="1400" dirty="0" smtClean="0"/>
              <a:t> </a:t>
            </a:r>
            <a:r>
              <a:rPr lang="ru-RU" sz="1400" dirty="0"/>
              <a:t>гормон, </a:t>
            </a:r>
            <a:r>
              <a:rPr lang="ru-RU" sz="1400" dirty="0" err="1"/>
              <a:t>синтезується</a:t>
            </a:r>
            <a:r>
              <a:rPr lang="ru-RU" sz="1400" dirty="0"/>
              <a:t> </a:t>
            </a:r>
            <a:r>
              <a:rPr lang="ru-RU" sz="1400" dirty="0" err="1"/>
              <a:t>клітинами</a:t>
            </a:r>
            <a:r>
              <a:rPr lang="ru-RU" sz="1400" dirty="0"/>
              <a:t> </a:t>
            </a:r>
            <a:r>
              <a:rPr lang="ru-RU" sz="1400" dirty="0" err="1"/>
              <a:t>жовтого</a:t>
            </a:r>
            <a:r>
              <a:rPr lang="ru-RU" sz="1400" dirty="0"/>
              <a:t> </a:t>
            </a:r>
            <a:r>
              <a:rPr lang="ru-RU" sz="1400" dirty="0" err="1"/>
              <a:t>тіла</a:t>
            </a:r>
            <a:r>
              <a:rPr lang="ru-RU" sz="1400" dirty="0"/>
              <a:t> </a:t>
            </a:r>
            <a:r>
              <a:rPr lang="ru-RU" sz="1400" dirty="0" err="1"/>
              <a:t>яєчника</a:t>
            </a:r>
            <a:r>
              <a:rPr lang="ru-RU" sz="1400" dirty="0"/>
              <a:t> в </a:t>
            </a:r>
            <a:r>
              <a:rPr lang="ru-RU" sz="1400" dirty="0" err="1"/>
              <a:t>другій</a:t>
            </a:r>
            <a:r>
              <a:rPr lang="ru-RU" sz="1400" dirty="0"/>
              <a:t> </a:t>
            </a:r>
            <a:r>
              <a:rPr lang="ru-RU" sz="1400" dirty="0" err="1"/>
              <a:t>фазі</a:t>
            </a:r>
            <a:r>
              <a:rPr lang="ru-RU" sz="1400" dirty="0"/>
              <a:t> циклу </a:t>
            </a:r>
            <a:r>
              <a:rPr lang="ru-RU" sz="1400" dirty="0" err="1"/>
              <a:t>під</a:t>
            </a:r>
            <a:r>
              <a:rPr lang="ru-RU" sz="1400" dirty="0"/>
              <a:t> </a:t>
            </a:r>
            <a:r>
              <a:rPr lang="ru-RU" sz="1400" dirty="0" err="1"/>
              <a:t>впливом</a:t>
            </a:r>
            <a:r>
              <a:rPr lang="ru-RU" sz="1400" dirty="0"/>
              <a:t> ЛГ та в </a:t>
            </a:r>
            <a:r>
              <a:rPr lang="ru-RU" sz="1400" dirty="0" err="1"/>
              <a:t>першому</a:t>
            </a:r>
            <a:r>
              <a:rPr lang="ru-RU" sz="1400" dirty="0"/>
              <a:t> </a:t>
            </a:r>
            <a:r>
              <a:rPr lang="ru-RU" sz="1400" dirty="0" err="1"/>
              <a:t>триместрі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 за </a:t>
            </a:r>
            <a:r>
              <a:rPr lang="ru-RU" sz="1400" dirty="0" err="1"/>
              <a:t>підтримки</a:t>
            </a:r>
            <a:r>
              <a:rPr lang="ru-RU" sz="1400" dirty="0"/>
              <a:t> ХГЛ, плацентою, </a:t>
            </a:r>
            <a:r>
              <a:rPr lang="ru-RU" sz="1400" dirty="0" err="1"/>
              <a:t>меншою</a:t>
            </a:r>
            <a:r>
              <a:rPr lang="ru-RU" sz="1400" dirty="0"/>
              <a:t> </a:t>
            </a:r>
            <a:r>
              <a:rPr lang="ru-RU" sz="1400" dirty="0" err="1"/>
              <a:t>мірою</a:t>
            </a:r>
            <a:r>
              <a:rPr lang="ru-RU" sz="1400" dirty="0"/>
              <a:t> </a:t>
            </a:r>
            <a:r>
              <a:rPr lang="ru-RU" sz="1400" dirty="0" err="1"/>
              <a:t>утворюється</a:t>
            </a:r>
            <a:r>
              <a:rPr lang="ru-RU" sz="1400" dirty="0"/>
              <a:t> в </a:t>
            </a:r>
            <a:r>
              <a:rPr lang="ru-RU" sz="1400" dirty="0" err="1"/>
              <a:t>корі</a:t>
            </a:r>
            <a:r>
              <a:rPr lang="ru-RU" sz="1400" dirty="0"/>
              <a:t> </a:t>
            </a:r>
            <a:r>
              <a:rPr lang="ru-RU" sz="1400" dirty="0" err="1"/>
              <a:t>наднирників</a:t>
            </a:r>
            <a:r>
              <a:rPr lang="ru-RU" sz="1400" dirty="0"/>
              <a:t> </a:t>
            </a:r>
            <a:r>
              <a:rPr lang="ru-RU" sz="1400" dirty="0" err="1"/>
              <a:t>під</a:t>
            </a:r>
            <a:r>
              <a:rPr lang="ru-RU" sz="1400" dirty="0"/>
              <a:t> </a:t>
            </a:r>
            <a:r>
              <a:rPr lang="ru-RU" sz="1400" dirty="0" err="1"/>
              <a:t>впливом</a:t>
            </a:r>
            <a:r>
              <a:rPr lang="ru-RU" sz="1400" dirty="0"/>
              <a:t> ЛГ.</a:t>
            </a:r>
          </a:p>
          <a:p>
            <a:r>
              <a:rPr lang="ru-RU" sz="1400" dirty="0"/>
              <a:t>В </a:t>
            </a:r>
            <a:r>
              <a:rPr lang="ru-RU" sz="1400" dirty="0" err="1"/>
              <a:t>крові</a:t>
            </a:r>
            <a:r>
              <a:rPr lang="ru-RU" sz="1400" dirty="0"/>
              <a:t> </a:t>
            </a:r>
            <a:r>
              <a:rPr lang="ru-RU" sz="1400" dirty="0" err="1"/>
              <a:t>знаходится</a:t>
            </a:r>
            <a:r>
              <a:rPr lang="ru-RU" sz="1400" dirty="0"/>
              <a:t> як у </a:t>
            </a:r>
            <a:r>
              <a:rPr lang="ru-RU" sz="1400" dirty="0" err="1"/>
              <a:t>вільному</a:t>
            </a:r>
            <a:r>
              <a:rPr lang="ru-RU" sz="1400" dirty="0"/>
              <a:t>, так і у </a:t>
            </a:r>
            <a:r>
              <a:rPr lang="ru-RU" sz="1400" dirty="0" err="1"/>
              <a:t>зв'язаному</a:t>
            </a:r>
            <a:r>
              <a:rPr lang="ru-RU" sz="1400" dirty="0"/>
              <a:t> з </a:t>
            </a:r>
            <a:r>
              <a:rPr lang="ru-RU" sz="1400" dirty="0" err="1"/>
              <a:t>білками</a:t>
            </a:r>
            <a:r>
              <a:rPr lang="ru-RU" sz="1400" dirty="0"/>
              <a:t> </a:t>
            </a:r>
            <a:r>
              <a:rPr lang="ru-RU" sz="1400" dirty="0" err="1"/>
              <a:t>стані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Основна</a:t>
            </a:r>
            <a:r>
              <a:rPr lang="ru-RU" sz="1400" dirty="0"/>
              <a:t> </a:t>
            </a:r>
            <a:r>
              <a:rPr lang="ru-RU" sz="1400" dirty="0" err="1"/>
              <a:t>частина</a:t>
            </a:r>
            <a:r>
              <a:rPr lang="ru-RU" sz="1400" dirty="0"/>
              <a:t> прогестерона </a:t>
            </a:r>
            <a:r>
              <a:rPr lang="ru-RU" sz="1400" dirty="0" err="1"/>
              <a:t>метаболізується</a:t>
            </a:r>
            <a:r>
              <a:rPr lang="ru-RU" sz="1400" dirty="0"/>
              <a:t> в </a:t>
            </a:r>
            <a:r>
              <a:rPr lang="ru-RU" sz="1400" dirty="0" err="1"/>
              <a:t>печінці</a:t>
            </a:r>
            <a:r>
              <a:rPr lang="ru-RU" sz="1400" dirty="0"/>
              <a:t> і </a:t>
            </a:r>
            <a:r>
              <a:rPr lang="ru-RU" sz="1400" dirty="0" err="1"/>
              <a:t>потрапляє</a:t>
            </a:r>
            <a:r>
              <a:rPr lang="ru-RU" sz="1400" dirty="0"/>
              <a:t> в сечу у </a:t>
            </a:r>
            <a:r>
              <a:rPr lang="ru-RU" sz="1400" dirty="0" err="1"/>
              <a:t>вигляді</a:t>
            </a:r>
            <a:r>
              <a:rPr lang="ru-RU" sz="1400" dirty="0"/>
              <a:t> </a:t>
            </a:r>
            <a:r>
              <a:rPr lang="ru-RU" sz="1400" dirty="0" err="1"/>
              <a:t>прегнандіола</a:t>
            </a:r>
            <a:r>
              <a:rPr lang="ru-RU" sz="1400" dirty="0"/>
              <a:t>, </a:t>
            </a:r>
            <a:r>
              <a:rPr lang="ru-RU" sz="1400" dirty="0" err="1"/>
              <a:t>сполук</a:t>
            </a:r>
            <a:r>
              <a:rPr lang="ru-RU" sz="1400" dirty="0"/>
              <a:t> з </a:t>
            </a:r>
            <a:r>
              <a:rPr lang="ru-RU" sz="1400" dirty="0" err="1"/>
              <a:t>глюкуроновою</a:t>
            </a:r>
            <a:r>
              <a:rPr lang="ru-RU" sz="1400" dirty="0"/>
              <a:t> кислотою.</a:t>
            </a:r>
          </a:p>
          <a:p>
            <a:r>
              <a:rPr lang="ru-RU" sz="1400" dirty="0" err="1"/>
              <a:t>Якщо</a:t>
            </a:r>
            <a:r>
              <a:rPr lang="ru-RU" sz="1400" dirty="0"/>
              <a:t> </a:t>
            </a:r>
            <a:r>
              <a:rPr lang="ru-RU" sz="1400" dirty="0" err="1"/>
              <a:t>імплантація</a:t>
            </a:r>
            <a:r>
              <a:rPr lang="ru-RU" sz="1400" dirty="0"/>
              <a:t> не </a:t>
            </a:r>
            <a:r>
              <a:rPr lang="ru-RU" sz="1400" dirty="0" err="1"/>
              <a:t>відбувається</a:t>
            </a:r>
            <a:r>
              <a:rPr lang="ru-RU" sz="1400" dirty="0"/>
              <a:t>, </a:t>
            </a:r>
            <a:r>
              <a:rPr lang="ru-RU" sz="1400" dirty="0" err="1"/>
              <a:t>жовте</a:t>
            </a:r>
            <a:r>
              <a:rPr lang="ru-RU" sz="1400" dirty="0"/>
              <a:t> </a:t>
            </a:r>
            <a:r>
              <a:rPr lang="ru-RU" sz="1400" dirty="0" err="1"/>
              <a:t>тіло</a:t>
            </a:r>
            <a:r>
              <a:rPr lang="ru-RU" sz="1400" dirty="0"/>
              <a:t> </a:t>
            </a:r>
            <a:r>
              <a:rPr lang="ru-RU" sz="1400" dirty="0" err="1"/>
              <a:t>деградує</a:t>
            </a:r>
            <a:r>
              <a:rPr lang="ru-RU" sz="1400" dirty="0"/>
              <a:t> і </a:t>
            </a:r>
            <a:r>
              <a:rPr lang="ru-RU" sz="1400" dirty="0" err="1"/>
              <a:t>рівень</a:t>
            </a:r>
            <a:r>
              <a:rPr lang="ru-RU" sz="1400" dirty="0"/>
              <a:t> </a:t>
            </a:r>
            <a:r>
              <a:rPr lang="ru-RU" sz="1400" dirty="0" err="1"/>
              <a:t>циркулюючого</a:t>
            </a:r>
            <a:r>
              <a:rPr lang="ru-RU" sz="1400" dirty="0"/>
              <a:t> прогестерону </a:t>
            </a:r>
            <a:r>
              <a:rPr lang="ru-RU" sz="1400" dirty="0" err="1"/>
              <a:t>зменшується</a:t>
            </a:r>
            <a:r>
              <a:rPr lang="ru-RU" sz="1400" dirty="0"/>
              <a:t>.</a:t>
            </a:r>
          </a:p>
          <a:p>
            <a:r>
              <a:rPr lang="ru-RU" sz="1400" dirty="0"/>
              <a:t>При </a:t>
            </a:r>
            <a:r>
              <a:rPr lang="ru-RU" sz="1400" dirty="0" err="1"/>
              <a:t>настанні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 до </a:t>
            </a:r>
            <a:r>
              <a:rPr lang="ru-RU" sz="1400" dirty="0" err="1"/>
              <a:t>кінця</a:t>
            </a:r>
            <a:r>
              <a:rPr lang="ru-RU" sz="1400" dirty="0"/>
              <a:t> </a:t>
            </a:r>
            <a:r>
              <a:rPr lang="ru-RU" sz="1400" dirty="0" err="1"/>
              <a:t>першого</a:t>
            </a:r>
            <a:r>
              <a:rPr lang="ru-RU" sz="1400" dirty="0"/>
              <a:t> триместра прогестерон </a:t>
            </a:r>
            <a:r>
              <a:rPr lang="ru-RU" sz="1400" dirty="0" err="1"/>
              <a:t>починає</a:t>
            </a:r>
            <a:r>
              <a:rPr lang="ru-RU" sz="1400" dirty="0"/>
              <a:t> </a:t>
            </a:r>
            <a:r>
              <a:rPr lang="ru-RU" sz="1400" dirty="0" err="1"/>
              <a:t>синтезуватися</a:t>
            </a:r>
            <a:r>
              <a:rPr lang="ru-RU" sz="1400" dirty="0"/>
              <a:t> плацентою, 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концентрація</a:t>
            </a:r>
            <a:r>
              <a:rPr lang="ru-RU" sz="1400" dirty="0"/>
              <a:t> </a:t>
            </a:r>
            <a:r>
              <a:rPr lang="ru-RU" sz="1400" dirty="0" err="1"/>
              <a:t>продовжує</a:t>
            </a:r>
            <a:r>
              <a:rPr lang="ru-RU" sz="1400" dirty="0"/>
              <a:t> </a:t>
            </a:r>
            <a:r>
              <a:rPr lang="ru-RU" sz="1400" dirty="0" err="1"/>
              <a:t>зростати</a:t>
            </a:r>
            <a:r>
              <a:rPr lang="ru-RU" sz="1400" dirty="0"/>
              <a:t>.</a:t>
            </a:r>
          </a:p>
          <a:p>
            <a:r>
              <a:rPr lang="ru-RU" sz="1400" dirty="0"/>
              <a:t>Прогестерон </a:t>
            </a:r>
            <a:r>
              <a:rPr lang="ru-RU" sz="1400" dirty="0" err="1"/>
              <a:t>викликає</a:t>
            </a:r>
            <a:r>
              <a:rPr lang="ru-RU" sz="1400" dirty="0"/>
              <a:t> </a:t>
            </a:r>
            <a:r>
              <a:rPr lang="ru-RU" sz="1400" dirty="0" err="1"/>
              <a:t>зміни</a:t>
            </a:r>
            <a:r>
              <a:rPr lang="ru-RU" sz="1400" dirty="0"/>
              <a:t> в </a:t>
            </a:r>
            <a:r>
              <a:rPr lang="ru-RU" sz="1400" dirty="0" err="1"/>
              <a:t>ендометрії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готують</a:t>
            </a:r>
            <a:r>
              <a:rPr lang="ru-RU" sz="1400" dirty="0"/>
              <a:t> </a:t>
            </a:r>
            <a:r>
              <a:rPr lang="ru-RU" sz="1400" dirty="0" err="1"/>
              <a:t>останній</a:t>
            </a:r>
            <a:r>
              <a:rPr lang="ru-RU" sz="1400" dirty="0"/>
              <a:t> до </a:t>
            </a:r>
            <a:r>
              <a:rPr lang="ru-RU" sz="1400" dirty="0" err="1"/>
              <a:t>імплантації</a:t>
            </a:r>
            <a:r>
              <a:rPr lang="ru-RU" sz="1400" dirty="0"/>
              <a:t> </a:t>
            </a:r>
            <a:r>
              <a:rPr lang="ru-RU" sz="1400" dirty="0" err="1"/>
              <a:t>заплідненої</a:t>
            </a:r>
            <a:r>
              <a:rPr lang="ru-RU" sz="1400" dirty="0"/>
              <a:t> </a:t>
            </a:r>
            <a:r>
              <a:rPr lang="ru-RU" sz="1400" dirty="0" err="1"/>
              <a:t>яйцеклітини</a:t>
            </a:r>
            <a:r>
              <a:rPr lang="ru-RU" sz="1400" dirty="0"/>
              <a:t>. Прогестерон </a:t>
            </a:r>
            <a:r>
              <a:rPr lang="ru-RU" sz="1400" dirty="0" err="1"/>
              <a:t>сприяє</a:t>
            </a:r>
            <a:r>
              <a:rPr lang="ru-RU" sz="1400" dirty="0"/>
              <a:t> </a:t>
            </a:r>
            <a:r>
              <a:rPr lang="ru-RU" sz="1400" dirty="0" err="1"/>
              <a:t>збереженню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 </a:t>
            </a:r>
            <a:r>
              <a:rPr lang="ru-RU" sz="1400" dirty="0" err="1"/>
              <a:t>протягом</a:t>
            </a:r>
            <a:r>
              <a:rPr lang="ru-RU" sz="1400" dirty="0"/>
              <a:t> </a:t>
            </a:r>
            <a:r>
              <a:rPr lang="ru-RU" sz="1400" dirty="0" err="1"/>
              <a:t>всього</a:t>
            </a:r>
            <a:r>
              <a:rPr lang="ru-RU" sz="1400" dirty="0"/>
              <a:t> </a:t>
            </a:r>
            <a:r>
              <a:rPr lang="ru-RU" sz="1400" dirty="0" err="1"/>
              <a:t>її</a:t>
            </a:r>
            <a:r>
              <a:rPr lang="ru-RU" sz="1400" dirty="0"/>
              <a:t> </a:t>
            </a:r>
            <a:r>
              <a:rPr lang="ru-RU" sz="1400" dirty="0" err="1"/>
              <a:t>терміну</a:t>
            </a:r>
            <a:r>
              <a:rPr lang="ru-RU" sz="1400" dirty="0"/>
              <a:t> шляхом </a:t>
            </a:r>
            <a:r>
              <a:rPr lang="ru-RU" sz="1400" dirty="0" err="1"/>
              <a:t>пригнічення</a:t>
            </a:r>
            <a:r>
              <a:rPr lang="ru-RU" sz="1400" dirty="0"/>
              <a:t> </a:t>
            </a:r>
            <a:r>
              <a:rPr lang="ru-RU" sz="1400" dirty="0" err="1"/>
              <a:t>активності</a:t>
            </a:r>
            <a:r>
              <a:rPr lang="ru-RU" sz="1400" dirty="0"/>
              <a:t> гладких </a:t>
            </a:r>
            <a:r>
              <a:rPr lang="ru-RU" sz="1400" dirty="0" err="1"/>
              <a:t>м'язів</a:t>
            </a:r>
            <a:r>
              <a:rPr lang="ru-RU" sz="1400" dirty="0"/>
              <a:t> матки, </a:t>
            </a:r>
            <a:r>
              <a:rPr lang="ru-RU" sz="1400" dirty="0" err="1"/>
              <a:t>підтримки</a:t>
            </a:r>
            <a:r>
              <a:rPr lang="ru-RU" sz="1400" dirty="0"/>
              <a:t> тонусу </a:t>
            </a:r>
            <a:r>
              <a:rPr lang="ru-RU" sz="1400" dirty="0" err="1"/>
              <a:t>шийки</a:t>
            </a:r>
            <a:r>
              <a:rPr lang="ru-RU" sz="1400" dirty="0"/>
              <a:t> матки, </a:t>
            </a:r>
            <a:r>
              <a:rPr lang="ru-RU" sz="1400" dirty="0" err="1"/>
              <a:t>блокування</a:t>
            </a:r>
            <a:r>
              <a:rPr lang="ru-RU" sz="1400" dirty="0"/>
              <a:t> </a:t>
            </a:r>
            <a:r>
              <a:rPr lang="ru-RU" sz="1400" dirty="0" err="1"/>
              <a:t>розвитку</a:t>
            </a:r>
            <a:r>
              <a:rPr lang="ru-RU" sz="1400" dirty="0"/>
              <a:t> </a:t>
            </a:r>
            <a:r>
              <a:rPr lang="ru-RU" sz="1400" dirty="0" err="1"/>
              <a:t>фолікулів</a:t>
            </a:r>
            <a:r>
              <a:rPr lang="ru-RU" sz="1400" dirty="0"/>
              <a:t> у </a:t>
            </a:r>
            <a:r>
              <a:rPr lang="ru-RU" sz="1400" dirty="0" err="1"/>
              <a:t>яєчниках</a:t>
            </a:r>
            <a:r>
              <a:rPr lang="ru-RU" sz="1400" dirty="0"/>
              <a:t>, </a:t>
            </a:r>
            <a:r>
              <a:rPr lang="ru-RU" sz="1400" dirty="0" err="1"/>
              <a:t>забезпечення</a:t>
            </a:r>
            <a:r>
              <a:rPr lang="ru-RU" sz="1400" dirty="0"/>
              <a:t> </a:t>
            </a:r>
            <a:r>
              <a:rPr lang="ru-RU" sz="1400" dirty="0" err="1"/>
              <a:t>сприятливих</a:t>
            </a:r>
            <a:r>
              <a:rPr lang="ru-RU" sz="1400" dirty="0"/>
              <a:t> для </a:t>
            </a:r>
            <a:r>
              <a:rPr lang="ru-RU" sz="1400" dirty="0" err="1"/>
              <a:t>розвитку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 </a:t>
            </a:r>
            <a:r>
              <a:rPr lang="ru-RU" sz="1400" dirty="0" err="1"/>
              <a:t>імунологічних</a:t>
            </a:r>
            <a:r>
              <a:rPr lang="ru-RU" sz="1400" dirty="0"/>
              <a:t> </a:t>
            </a:r>
            <a:r>
              <a:rPr lang="ru-RU" sz="1400" dirty="0" err="1"/>
              <a:t>змін</a:t>
            </a:r>
            <a:r>
              <a:rPr lang="ru-RU" sz="1400" dirty="0"/>
              <a:t> у </a:t>
            </a:r>
            <a:r>
              <a:rPr lang="ru-RU" sz="1400" dirty="0" err="1"/>
              <a:t>матковоплацентарному</a:t>
            </a:r>
            <a:r>
              <a:rPr lang="ru-RU" sz="1400" dirty="0"/>
              <a:t> </a:t>
            </a:r>
            <a:r>
              <a:rPr lang="ru-RU" sz="1400" dirty="0" err="1"/>
              <a:t>просторі</a:t>
            </a:r>
            <a:r>
              <a:rPr lang="ru-RU" sz="1400" dirty="0"/>
              <a:t> </a:t>
            </a:r>
            <a:r>
              <a:rPr lang="ru-RU" sz="1400" dirty="0" err="1"/>
              <a:t>тощо</a:t>
            </a:r>
            <a:r>
              <a:rPr lang="ru-RU" sz="1400" dirty="0"/>
              <a:t>.</a:t>
            </a:r>
          </a:p>
          <a:p>
            <a:r>
              <a:rPr lang="ru-RU" sz="1400" dirty="0"/>
              <a:t>Прогестерон </a:t>
            </a:r>
            <a:r>
              <a:rPr lang="ru-RU" sz="1400" dirty="0" err="1"/>
              <a:t>стимулює</a:t>
            </a:r>
            <a:r>
              <a:rPr lang="ru-RU" sz="1400" dirty="0"/>
              <a:t> </a:t>
            </a:r>
            <a:r>
              <a:rPr lang="ru-RU" sz="1400" dirty="0" err="1"/>
              <a:t>розвиток</a:t>
            </a:r>
            <a:r>
              <a:rPr lang="ru-RU" sz="1400" dirty="0"/>
              <a:t> </a:t>
            </a:r>
            <a:r>
              <a:rPr lang="ru-RU" sz="1400" dirty="0" err="1"/>
              <a:t>кінцевих</a:t>
            </a:r>
            <a:r>
              <a:rPr lang="ru-RU" sz="1400" dirty="0"/>
              <a:t> </a:t>
            </a:r>
            <a:r>
              <a:rPr lang="ru-RU" sz="1400" dirty="0" err="1"/>
              <a:t>секреторних</a:t>
            </a:r>
            <a:r>
              <a:rPr lang="ru-RU" sz="1400" dirty="0"/>
              <a:t> </a:t>
            </a:r>
            <a:r>
              <a:rPr lang="ru-RU" sz="1400" dirty="0" err="1"/>
              <a:t>відділів</a:t>
            </a:r>
            <a:r>
              <a:rPr lang="ru-RU" sz="1400" dirty="0"/>
              <a:t> у </a:t>
            </a:r>
            <a:r>
              <a:rPr lang="ru-RU" sz="1400" dirty="0" err="1"/>
              <a:t>молочних</a:t>
            </a:r>
            <a:r>
              <a:rPr lang="ru-RU" sz="1400" dirty="0"/>
              <a:t> </a:t>
            </a:r>
            <a:r>
              <a:rPr lang="ru-RU" sz="1400" dirty="0" err="1"/>
              <a:t>залозах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400" dirty="0" err="1"/>
              <a:t>Показання</a:t>
            </a:r>
            <a:r>
              <a:rPr lang="ru-RU" sz="1400" dirty="0"/>
              <a:t> для </a:t>
            </a:r>
            <a:r>
              <a:rPr lang="ru-RU" sz="1400" dirty="0" err="1"/>
              <a:t>призначення</a:t>
            </a:r>
            <a:endParaRPr lang="ru-RU" sz="1400" dirty="0"/>
          </a:p>
          <a:p>
            <a:r>
              <a:rPr lang="ru-RU" sz="1400" dirty="0"/>
              <a:t>1.Складова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овуляторної</a:t>
            </a:r>
            <a:r>
              <a:rPr lang="ru-RU" sz="1400" dirty="0"/>
              <a:t> </a:t>
            </a:r>
            <a:r>
              <a:rPr lang="ru-RU" sz="1400" dirty="0" err="1"/>
              <a:t>дисфункції</a:t>
            </a:r>
            <a:r>
              <a:rPr lang="ru-RU" sz="1400" dirty="0"/>
              <a:t> (</a:t>
            </a:r>
            <a:r>
              <a:rPr lang="ru-RU" sz="1400" dirty="0" err="1"/>
              <a:t>недостатності</a:t>
            </a:r>
            <a:r>
              <a:rPr lang="ru-RU" sz="1400" dirty="0"/>
              <a:t> </a:t>
            </a:r>
            <a:r>
              <a:rPr lang="ru-RU" sz="1400" dirty="0" err="1"/>
              <a:t>жовтого</a:t>
            </a:r>
            <a:r>
              <a:rPr lang="ru-RU" sz="1400" dirty="0"/>
              <a:t> </a:t>
            </a:r>
            <a:r>
              <a:rPr lang="ru-RU" sz="1400" dirty="0" err="1"/>
              <a:t>тіла</a:t>
            </a:r>
            <a:r>
              <a:rPr lang="ru-RU" sz="1400" dirty="0"/>
              <a:t>), як причини </a:t>
            </a:r>
            <a:r>
              <a:rPr lang="ru-RU" sz="1400" dirty="0" err="1"/>
              <a:t>неплідності</a:t>
            </a:r>
            <a:r>
              <a:rPr lang="ru-RU" sz="1400" dirty="0"/>
              <a:t>, </a:t>
            </a:r>
            <a:r>
              <a:rPr lang="ru-RU" sz="1400" dirty="0" err="1"/>
              <a:t>невиношування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, </a:t>
            </a:r>
            <a:r>
              <a:rPr lang="ru-RU" sz="1400" dirty="0" err="1"/>
              <a:t>аномальних</a:t>
            </a:r>
            <a:r>
              <a:rPr lang="ru-RU" sz="1400" dirty="0"/>
              <a:t> </a:t>
            </a:r>
            <a:r>
              <a:rPr lang="ru-RU" sz="1400" dirty="0" err="1"/>
              <a:t>маткових</a:t>
            </a:r>
            <a:r>
              <a:rPr lang="ru-RU" sz="1400" dirty="0"/>
              <a:t> </a:t>
            </a:r>
            <a:r>
              <a:rPr lang="ru-RU" sz="1400" dirty="0" err="1"/>
              <a:t>кровотеч</a:t>
            </a:r>
            <a:r>
              <a:rPr lang="ru-RU" sz="1400" dirty="0"/>
              <a:t>.</a:t>
            </a:r>
          </a:p>
          <a:p>
            <a:r>
              <a:rPr lang="ru-RU" sz="1400" dirty="0"/>
              <a:t>2. </a:t>
            </a:r>
            <a:r>
              <a:rPr lang="ru-RU" sz="1400" dirty="0" err="1"/>
              <a:t>Лабораторне</a:t>
            </a:r>
            <a:r>
              <a:rPr lang="ru-RU" sz="1400" dirty="0"/>
              <a:t> </a:t>
            </a:r>
            <a:r>
              <a:rPr lang="ru-RU" sz="1400" dirty="0" err="1"/>
              <a:t>підтвердження</a:t>
            </a:r>
            <a:r>
              <a:rPr lang="ru-RU" sz="1400" dirty="0"/>
              <a:t> </a:t>
            </a:r>
            <a:r>
              <a:rPr lang="ru-RU" sz="1400" dirty="0" err="1"/>
              <a:t>овуляції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відбулася</a:t>
            </a:r>
            <a:r>
              <a:rPr lang="ru-RU" sz="1400" dirty="0"/>
              <a:t> в </a:t>
            </a:r>
            <a:r>
              <a:rPr lang="ru-RU" sz="1400" dirty="0" err="1"/>
              <a:t>даному</a:t>
            </a:r>
            <a:r>
              <a:rPr lang="ru-RU" sz="1400" dirty="0"/>
              <a:t> </a:t>
            </a:r>
            <a:r>
              <a:rPr lang="ru-RU" sz="1400" dirty="0" err="1"/>
              <a:t>циклі</a:t>
            </a:r>
            <a:r>
              <a:rPr lang="ru-RU" sz="1400" dirty="0"/>
              <a:t>.</a:t>
            </a:r>
          </a:p>
          <a:p>
            <a:r>
              <a:rPr lang="ru-RU" sz="1400" dirty="0"/>
              <a:t>3.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прогресуючої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, </a:t>
            </a:r>
            <a:r>
              <a:rPr lang="ru-RU" sz="1400" dirty="0" err="1"/>
              <a:t>вагітності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не </a:t>
            </a:r>
            <a:r>
              <a:rPr lang="ru-RU" sz="1400" dirty="0" err="1"/>
              <a:t>розвивається</a:t>
            </a:r>
            <a:r>
              <a:rPr lang="ru-RU" sz="1400" dirty="0"/>
              <a:t>, </a:t>
            </a:r>
            <a:r>
              <a:rPr lang="ru-RU" sz="1400" dirty="0" err="1"/>
              <a:t>ускладненої</a:t>
            </a:r>
            <a:r>
              <a:rPr lang="ru-RU" sz="1400" dirty="0"/>
              <a:t> </a:t>
            </a:r>
            <a:r>
              <a:rPr lang="ru-RU" sz="1400" dirty="0" err="1"/>
              <a:t>загрозою</a:t>
            </a:r>
            <a:r>
              <a:rPr lang="ru-RU" sz="1400" dirty="0"/>
              <a:t> </a:t>
            </a:r>
            <a:r>
              <a:rPr lang="ru-RU" sz="1400" dirty="0" err="1"/>
              <a:t>мимовільного</a:t>
            </a:r>
            <a:r>
              <a:rPr lang="ru-RU" sz="1400" dirty="0"/>
              <a:t> </a:t>
            </a:r>
            <a:r>
              <a:rPr lang="ru-RU" sz="1400" dirty="0" err="1"/>
              <a:t>викидня</a:t>
            </a:r>
            <a:r>
              <a:rPr lang="ru-RU" sz="1400" dirty="0"/>
              <a:t>.</a:t>
            </a:r>
          </a:p>
          <a:p>
            <a:r>
              <a:rPr lang="ru-RU" sz="1400" dirty="0"/>
              <a:t>4. </a:t>
            </a:r>
            <a:r>
              <a:rPr lang="ru-RU" sz="1400" dirty="0" err="1"/>
              <a:t>Оцінка</a:t>
            </a:r>
            <a:r>
              <a:rPr lang="ru-RU" sz="1400" dirty="0"/>
              <a:t> </a:t>
            </a:r>
            <a:r>
              <a:rPr lang="ru-RU" sz="1400" dirty="0" err="1"/>
              <a:t>ефективності</a:t>
            </a:r>
            <a:r>
              <a:rPr lang="ru-RU" sz="1400" dirty="0"/>
              <a:t> </a:t>
            </a:r>
            <a:r>
              <a:rPr lang="ru-RU" sz="1400" dirty="0" err="1"/>
              <a:t>терапії</a:t>
            </a:r>
            <a:r>
              <a:rPr lang="ru-RU" sz="1400" dirty="0"/>
              <a:t> </a:t>
            </a:r>
            <a:r>
              <a:rPr lang="ru-RU" sz="1400" dirty="0" err="1"/>
              <a:t>недостатності</a:t>
            </a:r>
            <a:r>
              <a:rPr lang="ru-RU" sz="1400" dirty="0"/>
              <a:t> </a:t>
            </a:r>
            <a:r>
              <a:rPr lang="ru-RU" sz="1400" dirty="0" err="1"/>
              <a:t>лютеїнової</a:t>
            </a:r>
            <a:r>
              <a:rPr lang="ru-RU" sz="1400" dirty="0"/>
              <a:t> </a:t>
            </a:r>
            <a:r>
              <a:rPr lang="ru-RU" sz="1400" dirty="0" err="1"/>
              <a:t>фази</a:t>
            </a:r>
            <a:r>
              <a:rPr lang="ru-RU" sz="1400" dirty="0"/>
              <a:t> та </a:t>
            </a:r>
            <a:r>
              <a:rPr lang="ru-RU" sz="1400" dirty="0" err="1"/>
              <a:t>прогестеронотерапії</a:t>
            </a:r>
            <a:r>
              <a:rPr lang="ru-RU" sz="1400" dirty="0"/>
              <a:t> при </a:t>
            </a:r>
            <a:r>
              <a:rPr lang="ru-RU" sz="1400" dirty="0" err="1"/>
              <a:t>загрозі</a:t>
            </a:r>
            <a:r>
              <a:rPr lang="ru-RU" sz="1400" dirty="0"/>
              <a:t> </a:t>
            </a:r>
            <a:r>
              <a:rPr lang="ru-RU" sz="1400" dirty="0" err="1"/>
              <a:t>переривання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.</a:t>
            </a:r>
          </a:p>
          <a:p>
            <a:r>
              <a:rPr lang="ru-RU" sz="1400" dirty="0"/>
              <a:t>5.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моніторингу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 </a:t>
            </a:r>
            <a:r>
              <a:rPr lang="ru-RU" sz="1400" dirty="0" err="1"/>
              <a:t>високого</a:t>
            </a:r>
            <a:r>
              <a:rPr lang="ru-RU" sz="1400" dirty="0"/>
              <a:t> </a:t>
            </a:r>
            <a:r>
              <a:rPr lang="ru-RU" sz="1400" dirty="0" err="1"/>
              <a:t>ризику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5853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992" y="0"/>
            <a:ext cx="456550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Клінічна</a:t>
            </a:r>
            <a:r>
              <a:rPr lang="ru-RU" sz="1400" dirty="0"/>
              <a:t> </a:t>
            </a:r>
            <a:r>
              <a:rPr lang="ru-RU" sz="1400" dirty="0" err="1"/>
              <a:t>значущість</a:t>
            </a:r>
            <a:endParaRPr lang="ru-RU" sz="1400" dirty="0"/>
          </a:p>
          <a:p>
            <a:r>
              <a:rPr lang="ru-RU" sz="1400" dirty="0"/>
              <a:t>1. </a:t>
            </a:r>
            <a:r>
              <a:rPr lang="ru-RU" sz="1400" dirty="0" err="1"/>
              <a:t>Встановлення</a:t>
            </a:r>
            <a:r>
              <a:rPr lang="ru-RU" sz="1400" dirty="0"/>
              <a:t> факту </a:t>
            </a:r>
            <a:r>
              <a:rPr lang="ru-RU" sz="1400" dirty="0" err="1"/>
              <a:t>овуляції</a:t>
            </a:r>
            <a:r>
              <a:rPr lang="ru-RU" sz="1400" dirty="0"/>
              <a:t> в менструальному </a:t>
            </a:r>
            <a:r>
              <a:rPr lang="ru-RU" sz="1400" dirty="0" err="1"/>
              <a:t>циклі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досліджується</a:t>
            </a:r>
            <a:r>
              <a:rPr lang="ru-RU" sz="1400" dirty="0"/>
              <a:t>.</a:t>
            </a:r>
          </a:p>
          <a:p>
            <a:r>
              <a:rPr lang="ru-RU" sz="1400" dirty="0"/>
              <a:t>2.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недостатності</a:t>
            </a:r>
            <a:r>
              <a:rPr lang="ru-RU" sz="1400" dirty="0"/>
              <a:t> </a:t>
            </a:r>
            <a:r>
              <a:rPr lang="ru-RU" sz="1400" dirty="0" err="1"/>
              <a:t>лютеїнової</a:t>
            </a:r>
            <a:r>
              <a:rPr lang="ru-RU" sz="1400" dirty="0"/>
              <a:t> </a:t>
            </a:r>
            <a:r>
              <a:rPr lang="ru-RU" sz="1400" dirty="0" err="1"/>
              <a:t>фази</a:t>
            </a:r>
            <a:r>
              <a:rPr lang="ru-RU" sz="1400" dirty="0"/>
              <a:t>.</a:t>
            </a:r>
          </a:p>
          <a:p>
            <a:r>
              <a:rPr lang="ru-RU" sz="1400" dirty="0"/>
              <a:t>3.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вродженої</a:t>
            </a:r>
            <a:r>
              <a:rPr lang="ru-RU" sz="1400" dirty="0"/>
              <a:t> </a:t>
            </a:r>
            <a:r>
              <a:rPr lang="ru-RU" sz="1400" dirty="0" err="1"/>
              <a:t>гіперплазії</a:t>
            </a:r>
            <a:r>
              <a:rPr lang="ru-RU" sz="1400" dirty="0"/>
              <a:t> кори </a:t>
            </a:r>
            <a:r>
              <a:rPr lang="ru-RU" sz="1400" dirty="0" err="1"/>
              <a:t>наднирників</a:t>
            </a:r>
            <a:r>
              <a:rPr lang="ru-RU" sz="1400" dirty="0"/>
              <a:t>.</a:t>
            </a:r>
          </a:p>
          <a:p>
            <a:r>
              <a:rPr lang="ru-RU" sz="1400" dirty="0"/>
              <a:t>4. </a:t>
            </a:r>
            <a:r>
              <a:rPr lang="ru-RU" sz="1400" dirty="0" err="1"/>
              <a:t>Оцінка</a:t>
            </a:r>
            <a:r>
              <a:rPr lang="ru-RU" sz="1400" dirty="0"/>
              <a:t> </a:t>
            </a:r>
            <a:r>
              <a:rPr lang="ru-RU" sz="1400" dirty="0" err="1"/>
              <a:t>функції</a:t>
            </a:r>
            <a:r>
              <a:rPr lang="ru-RU" sz="1400" dirty="0"/>
              <a:t> </a:t>
            </a:r>
            <a:r>
              <a:rPr lang="ru-RU" sz="1400" dirty="0" err="1"/>
              <a:t>жовтого</a:t>
            </a:r>
            <a:r>
              <a:rPr lang="ru-RU" sz="1400" dirty="0"/>
              <a:t> </a:t>
            </a:r>
            <a:r>
              <a:rPr lang="ru-RU" sz="1400" dirty="0" err="1"/>
              <a:t>тіла</a:t>
            </a:r>
            <a:r>
              <a:rPr lang="ru-RU" sz="1400" dirty="0"/>
              <a:t> і </a:t>
            </a:r>
            <a:r>
              <a:rPr lang="ru-RU" sz="1400" dirty="0" err="1"/>
              <a:t>плаценти</a:t>
            </a:r>
            <a:r>
              <a:rPr lang="ru-RU" sz="1400" dirty="0"/>
              <a:t> </a:t>
            </a:r>
            <a:r>
              <a:rPr lang="ru-RU" sz="1400" dirty="0" err="1"/>
              <a:t>під</a:t>
            </a:r>
            <a:r>
              <a:rPr lang="ru-RU" sz="1400" dirty="0"/>
              <a:t> час </a:t>
            </a:r>
            <a:r>
              <a:rPr lang="ru-RU" sz="1400" dirty="0" err="1"/>
              <a:t>вагітності</a:t>
            </a:r>
            <a:r>
              <a:rPr lang="ru-RU" sz="1400" dirty="0"/>
              <a:t>.</a:t>
            </a:r>
          </a:p>
          <a:p>
            <a:r>
              <a:rPr lang="ru-RU" sz="1400" dirty="0"/>
              <a:t>5. </a:t>
            </a:r>
            <a:r>
              <a:rPr lang="ru-RU" sz="1400" dirty="0" err="1"/>
              <a:t>Моніторинг</a:t>
            </a:r>
            <a:r>
              <a:rPr lang="ru-RU" sz="1400" dirty="0"/>
              <a:t> </a:t>
            </a:r>
            <a:r>
              <a:rPr lang="ru-RU" sz="1400" dirty="0" err="1"/>
              <a:t>терапії</a:t>
            </a:r>
            <a:r>
              <a:rPr lang="ru-RU" sz="1400" dirty="0"/>
              <a:t> прогестероном.</a:t>
            </a:r>
          </a:p>
          <a:p>
            <a:endParaRPr lang="ru-RU" sz="1400" dirty="0"/>
          </a:p>
          <a:p>
            <a:r>
              <a:rPr lang="ru-RU" sz="1400" dirty="0"/>
              <a:t>Склад </a:t>
            </a:r>
            <a:r>
              <a:rPr lang="ru-RU" sz="1400" dirty="0" err="1"/>
              <a:t>показників</a:t>
            </a:r>
            <a:r>
              <a:rPr lang="ru-RU" sz="1400" dirty="0"/>
              <a:t>:</a:t>
            </a:r>
          </a:p>
          <a:p>
            <a:r>
              <a:rPr lang="ru-RU" sz="1400" dirty="0"/>
              <a:t>Прогестерон</a:t>
            </a:r>
          </a:p>
          <a:p>
            <a:r>
              <a:rPr lang="ru-RU" sz="1400" dirty="0"/>
              <a:t>Метод: </a:t>
            </a:r>
            <a:r>
              <a:rPr lang="ru-RU" sz="1400" dirty="0" err="1"/>
              <a:t>Хемілюмінесцентний</a:t>
            </a:r>
            <a:r>
              <a:rPr lang="ru-RU" sz="1400" dirty="0"/>
              <a:t> </a:t>
            </a:r>
            <a:r>
              <a:rPr lang="ru-RU" sz="1400" dirty="0" err="1"/>
              <a:t>імуноаналіз</a:t>
            </a:r>
            <a:endParaRPr lang="ru-RU" sz="1400" dirty="0"/>
          </a:p>
          <a:p>
            <a:r>
              <a:rPr lang="ru-RU" sz="1400" dirty="0" err="1"/>
              <a:t>Діапазон</a:t>
            </a:r>
            <a:r>
              <a:rPr lang="ru-RU" sz="1400" dirty="0"/>
              <a:t> </a:t>
            </a:r>
            <a:r>
              <a:rPr lang="ru-RU" sz="1400" dirty="0" err="1"/>
              <a:t>вимірювань</a:t>
            </a:r>
            <a:r>
              <a:rPr lang="ru-RU" sz="1400" dirty="0"/>
              <a:t>: 0.21 - 600</a:t>
            </a:r>
          </a:p>
          <a:p>
            <a:r>
              <a:rPr lang="ru-RU" sz="1400" dirty="0" err="1"/>
              <a:t>Одиниця</a:t>
            </a:r>
            <a:r>
              <a:rPr lang="ru-RU" sz="1400" dirty="0"/>
              <a:t> </a:t>
            </a:r>
            <a:r>
              <a:rPr lang="ru-RU" sz="1400" dirty="0" err="1"/>
              <a:t>виміру</a:t>
            </a:r>
            <a:r>
              <a:rPr lang="ru-RU" sz="1400" dirty="0"/>
              <a:t>: </a:t>
            </a:r>
            <a:r>
              <a:rPr lang="ru-RU" sz="1400" dirty="0" err="1"/>
              <a:t>Нанограм</a:t>
            </a:r>
            <a:r>
              <a:rPr lang="ru-RU" sz="1400" dirty="0"/>
              <a:t> на </a:t>
            </a:r>
            <a:r>
              <a:rPr lang="ru-RU" sz="1400" dirty="0" err="1"/>
              <a:t>мілілітр</a:t>
            </a:r>
            <a:endParaRPr lang="ru-RU" sz="1400" dirty="0"/>
          </a:p>
          <a:p>
            <a:r>
              <a:rPr lang="ru-RU" sz="1400" dirty="0" err="1"/>
              <a:t>Референтні</a:t>
            </a:r>
            <a:r>
              <a:rPr lang="ru-RU" sz="1400" dirty="0"/>
              <a:t> </a:t>
            </a:r>
            <a:r>
              <a:rPr lang="ru-RU" sz="1400" dirty="0" err="1"/>
              <a:t>значення</a:t>
            </a:r>
            <a:r>
              <a:rPr lang="ru-RU" sz="1400" dirty="0"/>
              <a:t>:</a:t>
            </a:r>
          </a:p>
        </p:txBody>
      </p:sp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873" y="265212"/>
            <a:ext cx="4343776" cy="42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20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21196"/>
            <a:ext cx="885698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Інтерференція</a:t>
            </a:r>
            <a:r>
              <a:rPr lang="ru-RU" sz="1400" dirty="0"/>
              <a:t>:</a:t>
            </a:r>
          </a:p>
          <a:p>
            <a:r>
              <a:rPr lang="ru-RU" sz="1400" dirty="0" smtClean="0"/>
              <a:t>П</a:t>
            </a:r>
            <a:r>
              <a:rPr lang="uk-UA" sz="1400" dirty="0" smtClean="0"/>
              <a:t>і</a:t>
            </a:r>
            <a:r>
              <a:rPr lang="ru-RU" sz="1400" dirty="0" err="1" smtClean="0"/>
              <a:t>двищення</a:t>
            </a:r>
            <a:r>
              <a:rPr lang="ru-RU" sz="1400" dirty="0" smtClean="0"/>
              <a:t> </a:t>
            </a:r>
          </a:p>
          <a:p>
            <a:r>
              <a:rPr lang="ru-RU" sz="1400" dirty="0" err="1" smtClean="0"/>
              <a:t>Кломіфен</a:t>
            </a:r>
            <a:endParaRPr lang="ru-RU" sz="1400" dirty="0"/>
          </a:p>
          <a:p>
            <a:endParaRPr lang="uk-UA" sz="1400" dirty="0" smtClean="0"/>
          </a:p>
          <a:p>
            <a:r>
              <a:rPr lang="uk-UA" sz="1400" dirty="0" smtClean="0"/>
              <a:t>Зниження </a:t>
            </a:r>
            <a:endParaRPr lang="ru-RU" sz="1400" dirty="0" smtClean="0"/>
          </a:p>
          <a:p>
            <a:r>
              <a:rPr lang="ru-RU" sz="1400" dirty="0" err="1" smtClean="0"/>
              <a:t>Ампіцилін</a:t>
            </a:r>
            <a:r>
              <a:rPr lang="ru-RU" sz="1400" dirty="0"/>
              <a:t>, </a:t>
            </a:r>
            <a:r>
              <a:rPr lang="ru-RU" sz="1400" dirty="0" err="1"/>
              <a:t>динопрост</a:t>
            </a:r>
            <a:r>
              <a:rPr lang="ru-RU" sz="1400" dirty="0"/>
              <a:t>, </a:t>
            </a:r>
            <a:r>
              <a:rPr lang="ru-RU" sz="1400" dirty="0" err="1"/>
              <a:t>естрогени</a:t>
            </a:r>
            <a:r>
              <a:rPr lang="ru-RU" sz="1400" dirty="0"/>
              <a:t>, </a:t>
            </a:r>
            <a:r>
              <a:rPr lang="ru-RU" sz="1400" dirty="0" err="1"/>
              <a:t>комбіновані</a:t>
            </a:r>
            <a:r>
              <a:rPr lang="ru-RU" sz="1400" dirty="0"/>
              <a:t> </a:t>
            </a:r>
            <a:r>
              <a:rPr lang="ru-RU" sz="1400" dirty="0" err="1"/>
              <a:t>гормональні</a:t>
            </a:r>
            <a:r>
              <a:rPr lang="ru-RU" sz="1400" dirty="0"/>
              <a:t> </a:t>
            </a:r>
            <a:r>
              <a:rPr lang="ru-RU" sz="1400" dirty="0" err="1"/>
              <a:t>контрацептиви</a:t>
            </a:r>
            <a:r>
              <a:rPr lang="ru-RU" sz="1400" dirty="0"/>
              <a:t>.</a:t>
            </a:r>
          </a:p>
          <a:p>
            <a:endParaRPr lang="ru-RU" sz="1400" dirty="0" smtClean="0"/>
          </a:p>
          <a:p>
            <a:r>
              <a:rPr lang="ru-RU" sz="1400" dirty="0" err="1" smtClean="0"/>
              <a:t>Інтерпретація</a:t>
            </a:r>
            <a:r>
              <a:rPr lang="ru-RU" sz="1400" dirty="0"/>
              <a:t>:</a:t>
            </a:r>
          </a:p>
          <a:p>
            <a:r>
              <a:rPr lang="ru-RU" sz="1400" dirty="0" err="1" smtClean="0"/>
              <a:t>Підвищення</a:t>
            </a:r>
            <a:r>
              <a:rPr lang="ru-RU" sz="1400" dirty="0" smtClean="0"/>
              <a:t> </a:t>
            </a:r>
          </a:p>
          <a:p>
            <a:r>
              <a:rPr lang="ru-RU" sz="1400" dirty="0" err="1" smtClean="0"/>
              <a:t>Вагітність</a:t>
            </a:r>
            <a:r>
              <a:rPr lang="ru-RU" sz="1400" dirty="0"/>
              <a:t>, </a:t>
            </a:r>
            <a:r>
              <a:rPr lang="ru-RU" sz="1400" dirty="0" err="1"/>
              <a:t>природжена</a:t>
            </a:r>
            <a:r>
              <a:rPr lang="ru-RU" sz="1400" dirty="0"/>
              <a:t> </a:t>
            </a:r>
            <a:r>
              <a:rPr lang="ru-RU" sz="1400" dirty="0" err="1"/>
              <a:t>гіперплазія</a:t>
            </a:r>
            <a:r>
              <a:rPr lang="ru-RU" sz="1400" dirty="0"/>
              <a:t> кори </a:t>
            </a:r>
            <a:r>
              <a:rPr lang="ru-RU" sz="1400" dirty="0" err="1"/>
              <a:t>наднирників</a:t>
            </a:r>
            <a:r>
              <a:rPr lang="ru-RU" sz="1400" dirty="0"/>
              <a:t>, </a:t>
            </a:r>
            <a:r>
              <a:rPr lang="ru-RU" sz="1400" dirty="0" err="1"/>
              <a:t>викликана</a:t>
            </a:r>
            <a:r>
              <a:rPr lang="ru-RU" sz="1400" dirty="0"/>
              <a:t> </a:t>
            </a:r>
            <a:r>
              <a:rPr lang="ru-RU" sz="1400" dirty="0" err="1"/>
              <a:t>дефіцитом</a:t>
            </a:r>
            <a:r>
              <a:rPr lang="ru-RU" sz="1400" dirty="0"/>
              <a:t> 21-гідроксилази, 17-альфа-гідроксилази і 11-бета-гідроксилази, </a:t>
            </a:r>
            <a:r>
              <a:rPr lang="ru-RU" sz="1400" dirty="0" err="1"/>
              <a:t>ліпоїдна</a:t>
            </a:r>
            <a:r>
              <a:rPr lang="ru-RU" sz="1400" dirty="0"/>
              <a:t> </a:t>
            </a:r>
            <a:r>
              <a:rPr lang="ru-RU" sz="1400" dirty="0" err="1"/>
              <a:t>пухлина</a:t>
            </a:r>
            <a:r>
              <a:rPr lang="ru-RU" sz="1400" dirty="0"/>
              <a:t> </a:t>
            </a:r>
            <a:r>
              <a:rPr lang="ru-RU" sz="1400" dirty="0" err="1"/>
              <a:t>яєчника</a:t>
            </a:r>
            <a:r>
              <a:rPr lang="ru-RU" sz="1400" dirty="0"/>
              <a:t>, </a:t>
            </a:r>
            <a:r>
              <a:rPr lang="ru-RU" sz="1400" dirty="0" err="1"/>
              <a:t>текалютеїнові</a:t>
            </a:r>
            <a:r>
              <a:rPr lang="ru-RU" sz="1400" dirty="0"/>
              <a:t> </a:t>
            </a:r>
            <a:r>
              <a:rPr lang="ru-RU" sz="1400" dirty="0" err="1"/>
              <a:t>кісти</a:t>
            </a:r>
            <a:r>
              <a:rPr lang="ru-RU" sz="1400" dirty="0"/>
              <a:t>, </a:t>
            </a:r>
            <a:r>
              <a:rPr lang="ru-RU" sz="1400" dirty="0" err="1"/>
              <a:t>міхуровий</a:t>
            </a:r>
            <a:r>
              <a:rPr lang="ru-RU" sz="1400" dirty="0"/>
              <a:t> </a:t>
            </a:r>
            <a:r>
              <a:rPr lang="ru-RU" sz="1400" dirty="0" err="1"/>
              <a:t>занесок</a:t>
            </a:r>
            <a:r>
              <a:rPr lang="ru-RU" sz="1400" dirty="0"/>
              <a:t>, </a:t>
            </a:r>
            <a:r>
              <a:rPr lang="ru-RU" sz="1400" dirty="0" err="1"/>
              <a:t>хоріонепітеліома</a:t>
            </a:r>
            <a:r>
              <a:rPr lang="ru-RU" sz="1400" dirty="0"/>
              <a:t> </a:t>
            </a:r>
            <a:r>
              <a:rPr lang="ru-RU" sz="1400" dirty="0" err="1"/>
              <a:t>яєчника</a:t>
            </a:r>
            <a:r>
              <a:rPr lang="ru-RU" sz="1400" dirty="0"/>
              <a:t>, </a:t>
            </a:r>
            <a:r>
              <a:rPr lang="ru-RU" sz="1400" dirty="0" err="1"/>
              <a:t>вагітність</a:t>
            </a:r>
            <a:r>
              <a:rPr lang="ru-RU" sz="1400" dirty="0"/>
              <a:t>, </a:t>
            </a:r>
            <a:r>
              <a:rPr lang="ru-RU" sz="1400" dirty="0" err="1"/>
              <a:t>порушення</a:t>
            </a:r>
            <a:r>
              <a:rPr lang="ru-RU" sz="1400" dirty="0"/>
              <a:t> </a:t>
            </a:r>
            <a:r>
              <a:rPr lang="ru-RU" sz="1400" dirty="0" err="1"/>
              <a:t>кліренсу</a:t>
            </a:r>
            <a:r>
              <a:rPr lang="ru-RU" sz="1400" dirty="0"/>
              <a:t> прогестерона при </a:t>
            </a:r>
            <a:r>
              <a:rPr lang="ru-RU" sz="1400" dirty="0" err="1"/>
              <a:t>нирковій</a:t>
            </a:r>
            <a:r>
              <a:rPr lang="ru-RU" sz="1400" dirty="0"/>
              <a:t> </a:t>
            </a:r>
            <a:r>
              <a:rPr lang="ru-RU" sz="1400" dirty="0" err="1"/>
              <a:t>недостатності</a:t>
            </a:r>
            <a:r>
              <a:rPr lang="ru-RU" sz="1400" dirty="0"/>
              <a:t>.</a:t>
            </a:r>
          </a:p>
          <a:p>
            <a:endParaRPr lang="uk-UA" sz="1400" dirty="0" smtClean="0"/>
          </a:p>
          <a:p>
            <a:r>
              <a:rPr lang="uk-UA" sz="1400" dirty="0" smtClean="0"/>
              <a:t>Зниження </a:t>
            </a:r>
            <a:endParaRPr lang="ru-RU" sz="1400" dirty="0" smtClean="0"/>
          </a:p>
          <a:p>
            <a:r>
              <a:rPr lang="ru-RU" sz="1400" dirty="0" smtClean="0"/>
              <a:t>Аборт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загрожує</a:t>
            </a:r>
            <a:r>
              <a:rPr lang="ru-RU" sz="1400" dirty="0"/>
              <a:t>, </a:t>
            </a:r>
            <a:r>
              <a:rPr lang="ru-RU" sz="1400" dirty="0" err="1"/>
              <a:t>гіпогонадизм</a:t>
            </a:r>
            <a:r>
              <a:rPr lang="ru-RU" sz="1400" dirty="0"/>
              <a:t> (</a:t>
            </a:r>
            <a:r>
              <a:rPr lang="ru-RU" sz="1400" dirty="0" err="1"/>
              <a:t>первинний</a:t>
            </a:r>
            <a:r>
              <a:rPr lang="ru-RU" sz="1400" dirty="0"/>
              <a:t>, </a:t>
            </a:r>
            <a:r>
              <a:rPr lang="ru-RU" sz="1400" dirty="0" err="1"/>
              <a:t>вторинний</a:t>
            </a:r>
            <a:r>
              <a:rPr lang="ru-RU" sz="1400" dirty="0"/>
              <a:t>), </a:t>
            </a:r>
            <a:r>
              <a:rPr lang="ru-RU" sz="1400" dirty="0" err="1"/>
              <a:t>недостатність</a:t>
            </a:r>
            <a:r>
              <a:rPr lang="ru-RU" sz="1400" dirty="0"/>
              <a:t> </a:t>
            </a:r>
            <a:r>
              <a:rPr lang="ru-RU" sz="1400" dirty="0" err="1"/>
              <a:t>лютеїнової</a:t>
            </a:r>
            <a:r>
              <a:rPr lang="ru-RU" sz="1400" dirty="0"/>
              <a:t> </a:t>
            </a:r>
            <a:r>
              <a:rPr lang="ru-RU" sz="1400" dirty="0" err="1"/>
              <a:t>фази</a:t>
            </a:r>
            <a:r>
              <a:rPr lang="ru-RU" sz="1400" dirty="0"/>
              <a:t> циклу.</a:t>
            </a:r>
          </a:p>
        </p:txBody>
      </p:sp>
    </p:spTree>
    <p:extLst>
      <p:ext uri="{BB962C8B-B14F-4D97-AF65-F5344CB8AC3E}">
        <p14:creationId xmlns:p14="http://schemas.microsoft.com/office/powerpoint/2010/main" val="2009991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892899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Пролактин</a:t>
            </a:r>
          </a:p>
          <a:p>
            <a:endParaRPr lang="ru-RU" sz="1400" dirty="0" smtClean="0"/>
          </a:p>
          <a:p>
            <a:r>
              <a:rPr lang="ru-RU" sz="1400" dirty="0" err="1" smtClean="0"/>
              <a:t>Пептидний</a:t>
            </a:r>
            <a:r>
              <a:rPr lang="ru-RU" sz="1400" dirty="0" smtClean="0"/>
              <a:t> </a:t>
            </a:r>
            <a:r>
              <a:rPr lang="ru-RU" sz="1400" dirty="0"/>
              <a:t>гормон, </a:t>
            </a:r>
            <a:r>
              <a:rPr lang="ru-RU" sz="1400" dirty="0" err="1"/>
              <a:t>секретується</a:t>
            </a:r>
            <a:r>
              <a:rPr lang="ru-RU" sz="1400" dirty="0"/>
              <a:t> </a:t>
            </a:r>
            <a:r>
              <a:rPr lang="ru-RU" sz="1400" dirty="0" err="1"/>
              <a:t>лактотрофами</a:t>
            </a:r>
            <a:r>
              <a:rPr lang="ru-RU" sz="1400" dirty="0"/>
              <a:t> </a:t>
            </a:r>
            <a:r>
              <a:rPr lang="ru-RU" sz="1400" dirty="0" err="1"/>
              <a:t>передньої</a:t>
            </a:r>
            <a:r>
              <a:rPr lang="ru-RU" sz="1400" dirty="0"/>
              <a:t> </a:t>
            </a:r>
            <a:r>
              <a:rPr lang="ru-RU" sz="1400" dirty="0" err="1"/>
              <a:t>долі</a:t>
            </a:r>
            <a:r>
              <a:rPr lang="ru-RU" sz="1400" dirty="0"/>
              <a:t> </a:t>
            </a:r>
            <a:r>
              <a:rPr lang="ru-RU" sz="1400" dirty="0" err="1"/>
              <a:t>гіпофіза</a:t>
            </a:r>
            <a:r>
              <a:rPr lang="ru-RU" sz="1400" dirty="0"/>
              <a:t>, </a:t>
            </a:r>
            <a:r>
              <a:rPr lang="ru-RU" sz="1400" dirty="0" err="1"/>
              <a:t>децидуальною</a:t>
            </a:r>
            <a:r>
              <a:rPr lang="ru-RU" sz="1400" dirty="0"/>
              <a:t> </a:t>
            </a:r>
            <a:r>
              <a:rPr lang="ru-RU" sz="1400" dirty="0" err="1"/>
              <a:t>оболонкою</a:t>
            </a:r>
            <a:r>
              <a:rPr lang="ru-RU" sz="1400" dirty="0"/>
              <a:t>, </a:t>
            </a:r>
            <a:r>
              <a:rPr lang="ru-RU" sz="1400" dirty="0" err="1"/>
              <a:t>ендометрієм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Основна</a:t>
            </a:r>
            <a:r>
              <a:rPr lang="ru-RU" sz="1400" dirty="0"/>
              <a:t> </a:t>
            </a:r>
            <a:r>
              <a:rPr lang="ru-RU" sz="1400" dirty="0" err="1"/>
              <a:t>біологічна</a:t>
            </a:r>
            <a:r>
              <a:rPr lang="ru-RU" sz="1400" dirty="0"/>
              <a:t> роль </a:t>
            </a:r>
            <a:r>
              <a:rPr lang="ru-RU" sz="1400" dirty="0" err="1"/>
              <a:t>цього</a:t>
            </a:r>
            <a:r>
              <a:rPr lang="ru-RU" sz="1400" dirty="0"/>
              <a:t> гормону - </a:t>
            </a:r>
            <a:r>
              <a:rPr lang="ru-RU" sz="1400" dirty="0" err="1"/>
              <a:t>ріст</a:t>
            </a:r>
            <a:r>
              <a:rPr lang="ru-RU" sz="1400" dirty="0"/>
              <a:t> та </a:t>
            </a:r>
            <a:r>
              <a:rPr lang="ru-RU" sz="1400" dirty="0" err="1"/>
              <a:t>розвиток</a:t>
            </a:r>
            <a:r>
              <a:rPr lang="ru-RU" sz="1400" dirty="0"/>
              <a:t> </a:t>
            </a:r>
            <a:r>
              <a:rPr lang="ru-RU" sz="1400" dirty="0" err="1"/>
              <a:t>молочної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, </a:t>
            </a:r>
            <a:r>
              <a:rPr lang="ru-RU" sz="1400" dirty="0" err="1"/>
              <a:t>забезпечення</a:t>
            </a:r>
            <a:r>
              <a:rPr lang="ru-RU" sz="1400" dirty="0"/>
              <a:t> </a:t>
            </a:r>
            <a:r>
              <a:rPr lang="ru-RU" sz="1400" dirty="0" err="1"/>
              <a:t>лактації</a:t>
            </a:r>
            <a:r>
              <a:rPr lang="ru-RU" sz="1400" dirty="0"/>
              <a:t>.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невагітних</a:t>
            </a:r>
            <a:r>
              <a:rPr lang="ru-RU" sz="1400" dirty="0"/>
              <a:t> </a:t>
            </a:r>
            <a:r>
              <a:rPr lang="ru-RU" sz="1400" dirty="0" err="1"/>
              <a:t>жінок</a:t>
            </a:r>
            <a:r>
              <a:rPr lang="ru-RU" sz="1400" dirty="0"/>
              <a:t> </a:t>
            </a:r>
            <a:r>
              <a:rPr lang="ru-RU" sz="1400" dirty="0" err="1"/>
              <a:t>нормальний</a:t>
            </a:r>
            <a:r>
              <a:rPr lang="ru-RU" sz="1400" dirty="0"/>
              <a:t> </a:t>
            </a:r>
            <a:r>
              <a:rPr lang="ru-RU" sz="1400" dirty="0" err="1"/>
              <a:t>рівень</a:t>
            </a:r>
            <a:r>
              <a:rPr lang="ru-RU" sz="1400" dirty="0"/>
              <a:t> пролактину є </a:t>
            </a:r>
            <a:r>
              <a:rPr lang="ru-RU" sz="1400" dirty="0" err="1"/>
              <a:t>необхідним</a:t>
            </a:r>
            <a:r>
              <a:rPr lang="ru-RU" sz="1400" dirty="0"/>
              <a:t> для синтезу </a:t>
            </a:r>
            <a:r>
              <a:rPr lang="ru-RU" sz="1400" dirty="0" err="1"/>
              <a:t>жовтим</a:t>
            </a:r>
            <a:r>
              <a:rPr lang="ru-RU" sz="1400" dirty="0"/>
              <a:t> </a:t>
            </a:r>
            <a:r>
              <a:rPr lang="ru-RU" sz="1400" dirty="0" err="1"/>
              <a:t>тілом</a:t>
            </a:r>
            <a:r>
              <a:rPr lang="ru-RU" sz="1400" dirty="0"/>
              <a:t> прогестерона.</a:t>
            </a:r>
          </a:p>
          <a:p>
            <a:r>
              <a:rPr lang="ru-RU" sz="1400" dirty="0"/>
              <a:t>В той же час </a:t>
            </a:r>
            <a:r>
              <a:rPr lang="ru-RU" sz="1400" dirty="0" err="1"/>
              <a:t>підвищений</a:t>
            </a:r>
            <a:r>
              <a:rPr lang="ru-RU" sz="1400" dirty="0"/>
              <a:t> </a:t>
            </a:r>
            <a:r>
              <a:rPr lang="ru-RU" sz="1400" dirty="0" err="1"/>
              <a:t>рівень</a:t>
            </a:r>
            <a:r>
              <a:rPr lang="ru-RU" sz="1400" dirty="0"/>
              <a:t> пролактину </a:t>
            </a:r>
            <a:r>
              <a:rPr lang="ru-RU" sz="1400" dirty="0" err="1"/>
              <a:t>пригнічує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гонадотропінів</a:t>
            </a:r>
            <a:r>
              <a:rPr lang="ru-RU" sz="1400" dirty="0"/>
              <a:t> і </a:t>
            </a:r>
            <a:r>
              <a:rPr lang="ru-RU" sz="1400" dirty="0" err="1"/>
              <a:t>стероїдогенез</a:t>
            </a:r>
            <a:r>
              <a:rPr lang="ru-RU" sz="1400" dirty="0"/>
              <a:t>, </a:t>
            </a:r>
            <a:r>
              <a:rPr lang="ru-RU" sz="1400" dirty="0" err="1"/>
              <a:t>призводячи</a:t>
            </a:r>
            <a:r>
              <a:rPr lang="ru-RU" sz="1400" dirty="0"/>
              <a:t> до </a:t>
            </a:r>
            <a:r>
              <a:rPr lang="ru-RU" sz="1400" dirty="0" err="1"/>
              <a:t>ановуляції</a:t>
            </a:r>
            <a:r>
              <a:rPr lang="ru-RU" sz="1400" dirty="0"/>
              <a:t> та </a:t>
            </a:r>
            <a:r>
              <a:rPr lang="ru-RU" sz="1400" dirty="0" err="1"/>
              <a:t>недостатності</a:t>
            </a:r>
            <a:r>
              <a:rPr lang="ru-RU" sz="1400" dirty="0"/>
              <a:t> </a:t>
            </a:r>
            <a:r>
              <a:rPr lang="ru-RU" sz="1400" dirty="0" err="1"/>
              <a:t>жовтого</a:t>
            </a:r>
            <a:r>
              <a:rPr lang="ru-RU" sz="1400" dirty="0"/>
              <a:t> </a:t>
            </a:r>
            <a:r>
              <a:rPr lang="ru-RU" sz="1400" dirty="0" err="1"/>
              <a:t>тіла</a:t>
            </a:r>
            <a:r>
              <a:rPr lang="ru-RU" sz="1400" dirty="0"/>
              <a:t>.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чоловіків</a:t>
            </a:r>
            <a:r>
              <a:rPr lang="ru-RU" sz="1400" dirty="0"/>
              <a:t> у </a:t>
            </a:r>
            <a:r>
              <a:rPr lang="ru-RU" sz="1400" dirty="0" err="1"/>
              <a:t>фізіологічних</a:t>
            </a:r>
            <a:r>
              <a:rPr lang="ru-RU" sz="1400" dirty="0"/>
              <a:t> </a:t>
            </a:r>
            <a:r>
              <a:rPr lang="ru-RU" sz="1400" dirty="0" err="1"/>
              <a:t>умовах</a:t>
            </a:r>
            <a:r>
              <a:rPr lang="ru-RU" sz="1400" dirty="0"/>
              <a:t> пролактин </a:t>
            </a:r>
            <a:r>
              <a:rPr lang="ru-RU" sz="1400" dirty="0" err="1"/>
              <a:t>підвищує</a:t>
            </a:r>
            <a:r>
              <a:rPr lang="ru-RU" sz="1400" dirty="0"/>
              <a:t> </a:t>
            </a:r>
            <a:r>
              <a:rPr lang="ru-RU" sz="1400" dirty="0" err="1"/>
              <a:t>рівень</a:t>
            </a:r>
            <a:r>
              <a:rPr lang="ru-RU" sz="1400" dirty="0"/>
              <a:t> тестостерона, але при </a:t>
            </a:r>
            <a:r>
              <a:rPr lang="ru-RU" sz="1400" dirty="0" err="1"/>
              <a:t>хронічній</a:t>
            </a:r>
            <a:r>
              <a:rPr lang="ru-RU" sz="1400" dirty="0"/>
              <a:t> </a:t>
            </a:r>
            <a:r>
              <a:rPr lang="ru-RU" sz="1400" dirty="0" err="1"/>
              <a:t>гіперпролактинемії</a:t>
            </a:r>
            <a:r>
              <a:rPr lang="ru-RU" sz="1400" dirty="0"/>
              <a:t> в </a:t>
            </a:r>
            <a:r>
              <a:rPr lang="ru-RU" sz="1400" dirty="0" err="1"/>
              <a:t>результаті</a:t>
            </a:r>
            <a:r>
              <a:rPr lang="ru-RU" sz="1400" dirty="0"/>
              <a:t> </a:t>
            </a:r>
            <a:r>
              <a:rPr lang="ru-RU" sz="1400" dirty="0" err="1"/>
              <a:t>порушення</a:t>
            </a:r>
            <a:r>
              <a:rPr lang="ru-RU" sz="1400" dirty="0"/>
              <a:t> </a:t>
            </a:r>
            <a:r>
              <a:rPr lang="ru-RU" sz="1400" dirty="0" err="1"/>
              <a:t>секреції</a:t>
            </a:r>
            <a:r>
              <a:rPr lang="ru-RU" sz="1400" dirty="0"/>
              <a:t> </a:t>
            </a:r>
            <a:r>
              <a:rPr lang="ru-RU" sz="1400" dirty="0" err="1"/>
              <a:t>лютеїнізуючого</a:t>
            </a:r>
            <a:r>
              <a:rPr lang="ru-RU" sz="1400" dirty="0"/>
              <a:t> гормона </a:t>
            </a:r>
            <a:r>
              <a:rPr lang="ru-RU" sz="1400" dirty="0" err="1"/>
              <a:t>продукція</a:t>
            </a:r>
            <a:r>
              <a:rPr lang="ru-RU" sz="1400" dirty="0"/>
              <a:t> тестостерона </a:t>
            </a:r>
            <a:r>
              <a:rPr lang="ru-RU" sz="1400" dirty="0" err="1"/>
              <a:t>клітинами</a:t>
            </a:r>
            <a:r>
              <a:rPr lang="ru-RU" sz="1400" dirty="0"/>
              <a:t> </a:t>
            </a:r>
            <a:r>
              <a:rPr lang="ru-RU" sz="1400" dirty="0" err="1"/>
              <a:t>Лейдіга</a:t>
            </a:r>
            <a:r>
              <a:rPr lang="ru-RU" sz="1400" dirty="0"/>
              <a:t> </a:t>
            </a:r>
            <a:r>
              <a:rPr lang="ru-RU" sz="1400" dirty="0" err="1"/>
              <a:t>знижується</a:t>
            </a:r>
            <a:r>
              <a:rPr lang="ru-RU" sz="1400" dirty="0"/>
              <a:t>.</a:t>
            </a:r>
          </a:p>
          <a:p>
            <a:r>
              <a:rPr lang="ru-RU" sz="1400" dirty="0"/>
              <a:t>З </a:t>
            </a:r>
            <a:r>
              <a:rPr lang="ru-RU" sz="1400" dirty="0" err="1"/>
              <a:t>іншого</a:t>
            </a:r>
            <a:r>
              <a:rPr lang="ru-RU" sz="1400" dirty="0"/>
              <a:t> боку, </a:t>
            </a:r>
            <a:r>
              <a:rPr lang="ru-RU" sz="1400" dirty="0" err="1"/>
              <a:t>утворення</a:t>
            </a:r>
            <a:r>
              <a:rPr lang="ru-RU" sz="1400" dirty="0"/>
              <a:t> в </a:t>
            </a:r>
            <a:r>
              <a:rPr lang="ru-RU" sz="1400" dirty="0" err="1"/>
              <a:t>наднирниках</a:t>
            </a:r>
            <a:r>
              <a:rPr lang="ru-RU" sz="1400" dirty="0"/>
              <a:t> </a:t>
            </a:r>
            <a:r>
              <a:rPr lang="ru-RU" sz="1400" dirty="0" err="1"/>
              <a:t>андрогенів</a:t>
            </a:r>
            <a:r>
              <a:rPr lang="ru-RU" sz="1400" dirty="0"/>
              <a:t> (ДГЕА-С) </a:t>
            </a:r>
            <a:r>
              <a:rPr lang="ru-RU" sz="1400" dirty="0" err="1"/>
              <a:t>прямопропорційно</a:t>
            </a:r>
            <a:r>
              <a:rPr lang="ru-RU" sz="1400" dirty="0"/>
              <a:t> </a:t>
            </a:r>
            <a:r>
              <a:rPr lang="ru-RU" sz="1400" dirty="0" err="1"/>
              <a:t>рівню</a:t>
            </a:r>
            <a:r>
              <a:rPr lang="ru-RU" sz="1400" dirty="0"/>
              <a:t> пролактина.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 в </a:t>
            </a:r>
            <a:r>
              <a:rPr lang="ru-RU" sz="1400" dirty="0" err="1"/>
              <a:t>процесі</a:t>
            </a:r>
            <a:r>
              <a:rPr lang="ru-RU" sz="1400" dirty="0"/>
              <a:t> </a:t>
            </a:r>
            <a:r>
              <a:rPr lang="ru-RU" sz="1400" dirty="0" err="1"/>
              <a:t>індивідуального</a:t>
            </a:r>
            <a:r>
              <a:rPr lang="ru-RU" sz="1400" dirty="0"/>
              <a:t> </a:t>
            </a:r>
            <a:r>
              <a:rPr lang="ru-RU" sz="1400" dirty="0" err="1"/>
              <a:t>розвитку</a:t>
            </a:r>
            <a:r>
              <a:rPr lang="ru-RU" sz="1400" dirty="0"/>
              <a:t> </a:t>
            </a:r>
            <a:r>
              <a:rPr lang="ru-RU" sz="1400" dirty="0" err="1"/>
              <a:t>спостерігається</a:t>
            </a:r>
            <a:r>
              <a:rPr lang="ru-RU" sz="1400" dirty="0"/>
              <a:t> </a:t>
            </a:r>
            <a:r>
              <a:rPr lang="ru-RU" sz="1400" dirty="0" err="1"/>
              <a:t>підвищення</a:t>
            </a:r>
            <a:r>
              <a:rPr lang="ru-RU" sz="1400" dirty="0"/>
              <a:t> </a:t>
            </a:r>
            <a:r>
              <a:rPr lang="ru-RU" sz="1400" dirty="0" err="1"/>
              <a:t>рівня</a:t>
            </a:r>
            <a:r>
              <a:rPr lang="ru-RU" sz="1400" dirty="0"/>
              <a:t> пролактина в </a:t>
            </a:r>
            <a:r>
              <a:rPr lang="ru-RU" sz="1400" dirty="0" err="1"/>
              <a:t>період</a:t>
            </a:r>
            <a:r>
              <a:rPr lang="ru-RU" sz="1400" dirty="0"/>
              <a:t> </a:t>
            </a:r>
            <a:r>
              <a:rPr lang="ru-RU" sz="1400" dirty="0" err="1"/>
              <a:t>статевого</a:t>
            </a:r>
            <a:r>
              <a:rPr lang="ru-RU" sz="1400" dirty="0"/>
              <a:t> </a:t>
            </a:r>
            <a:r>
              <a:rPr lang="ru-RU" sz="1400" dirty="0" err="1"/>
              <a:t>дозрівання</a:t>
            </a:r>
            <a:r>
              <a:rPr lang="ru-RU" sz="1400" dirty="0"/>
              <a:t> і </a:t>
            </a:r>
            <a:r>
              <a:rPr lang="ru-RU" sz="1400" dirty="0" err="1"/>
              <a:t>зниження</a:t>
            </a:r>
            <a:r>
              <a:rPr lang="ru-RU" sz="1400" dirty="0"/>
              <a:t> - в </a:t>
            </a:r>
            <a:r>
              <a:rPr lang="ru-RU" sz="1400" dirty="0" err="1"/>
              <a:t>період</a:t>
            </a:r>
            <a:r>
              <a:rPr lang="ru-RU" sz="1400" dirty="0"/>
              <a:t> </a:t>
            </a:r>
            <a:r>
              <a:rPr lang="ru-RU" sz="1400" dirty="0" err="1"/>
              <a:t>менопаузи</a:t>
            </a:r>
            <a:r>
              <a:rPr lang="ru-RU" sz="1400" dirty="0"/>
              <a:t>. </a:t>
            </a:r>
            <a:r>
              <a:rPr lang="ru-RU" sz="1400" dirty="0" err="1"/>
              <a:t>Секреція</a:t>
            </a:r>
            <a:r>
              <a:rPr lang="ru-RU" sz="1400" dirty="0"/>
              <a:t> пролактину </a:t>
            </a:r>
            <a:r>
              <a:rPr lang="ru-RU" sz="1400" dirty="0" err="1"/>
              <a:t>має</a:t>
            </a:r>
            <a:r>
              <a:rPr lang="ru-RU" sz="1400" dirty="0"/>
              <a:t> </a:t>
            </a:r>
            <a:r>
              <a:rPr lang="ru-RU" sz="1400" dirty="0" err="1"/>
              <a:t>циркадний</a:t>
            </a:r>
            <a:r>
              <a:rPr lang="ru-RU" sz="1400" dirty="0"/>
              <a:t> ритм: </a:t>
            </a:r>
            <a:r>
              <a:rPr lang="ru-RU" sz="1400" dirty="0" err="1"/>
              <a:t>підвищується</a:t>
            </a:r>
            <a:r>
              <a:rPr lang="ru-RU" sz="1400" dirty="0"/>
              <a:t> </a:t>
            </a:r>
            <a:r>
              <a:rPr lang="ru-RU" sz="1400" dirty="0" err="1"/>
              <a:t>вранці</a:t>
            </a:r>
            <a:r>
              <a:rPr lang="ru-RU" sz="1400" dirty="0"/>
              <a:t> і </a:t>
            </a:r>
            <a:r>
              <a:rPr lang="ru-RU" sz="1400" dirty="0" err="1"/>
              <a:t>знижується</a:t>
            </a:r>
            <a:r>
              <a:rPr lang="ru-RU" sz="1400" dirty="0"/>
              <a:t> </a:t>
            </a:r>
            <a:r>
              <a:rPr lang="ru-RU" sz="1400" dirty="0" err="1"/>
              <a:t>ввечері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Протягом</a:t>
            </a:r>
            <a:r>
              <a:rPr lang="ru-RU" sz="1400" dirty="0"/>
              <a:t> менструального циклу </a:t>
            </a:r>
            <a:r>
              <a:rPr lang="ru-RU" sz="1400" dirty="0" err="1"/>
              <a:t>рівень</a:t>
            </a:r>
            <a:r>
              <a:rPr lang="ru-RU" sz="1400" dirty="0"/>
              <a:t> пролактину є </a:t>
            </a:r>
            <a:r>
              <a:rPr lang="ru-RU" sz="1400" dirty="0" err="1"/>
              <a:t>більш</a:t>
            </a:r>
            <a:r>
              <a:rPr lang="ru-RU" sz="1400" dirty="0"/>
              <a:t> </a:t>
            </a:r>
            <a:r>
              <a:rPr lang="ru-RU" sz="1400" dirty="0" err="1"/>
              <a:t>високим</a:t>
            </a:r>
            <a:r>
              <a:rPr lang="ru-RU" sz="1400" dirty="0"/>
              <a:t> в </a:t>
            </a:r>
            <a:r>
              <a:rPr lang="ru-RU" sz="1400" dirty="0" err="1"/>
              <a:t>лютеїнову</a:t>
            </a:r>
            <a:r>
              <a:rPr lang="ru-RU" sz="1400" dirty="0"/>
              <a:t> фазу, </a:t>
            </a:r>
            <a:r>
              <a:rPr lang="ru-RU" sz="1400" dirty="0" err="1"/>
              <a:t>ніж</a:t>
            </a:r>
            <a:r>
              <a:rPr lang="ru-RU" sz="1400" dirty="0"/>
              <a:t> в </a:t>
            </a:r>
            <a:r>
              <a:rPr lang="ru-RU" sz="1400" dirty="0" err="1"/>
              <a:t>фолікулярну</a:t>
            </a:r>
            <a:r>
              <a:rPr lang="ru-RU" sz="1400" dirty="0"/>
              <a:t>.</a:t>
            </a:r>
          </a:p>
          <a:p>
            <a:r>
              <a:rPr lang="ru-RU" sz="1400" dirty="0"/>
              <a:t>Пролактин </a:t>
            </a:r>
            <a:r>
              <a:rPr lang="ru-RU" sz="1400" dirty="0" err="1"/>
              <a:t>належить</a:t>
            </a:r>
            <a:r>
              <a:rPr lang="ru-RU" sz="1400" dirty="0"/>
              <a:t> до </a:t>
            </a:r>
            <a:r>
              <a:rPr lang="ru-RU" sz="1400" dirty="0" err="1"/>
              <a:t>стресових</a:t>
            </a:r>
            <a:r>
              <a:rPr lang="ru-RU" sz="1400" dirty="0"/>
              <a:t> </a:t>
            </a:r>
            <a:r>
              <a:rPr lang="ru-RU" sz="1400" dirty="0" err="1"/>
              <a:t>гормонів</a:t>
            </a:r>
            <a:r>
              <a:rPr lang="ru-RU" sz="1400" dirty="0"/>
              <a:t>, 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вміст</a:t>
            </a:r>
            <a:r>
              <a:rPr lang="ru-RU" sz="1400" dirty="0"/>
              <a:t> </a:t>
            </a:r>
            <a:r>
              <a:rPr lang="ru-RU" sz="1400" dirty="0" err="1"/>
              <a:t>зростає</a:t>
            </a:r>
            <a:r>
              <a:rPr lang="ru-RU" sz="1400" dirty="0"/>
              <a:t> при </a:t>
            </a:r>
            <a:r>
              <a:rPr lang="ru-RU" sz="1400" dirty="0" err="1"/>
              <a:t>підвищених</a:t>
            </a:r>
            <a:r>
              <a:rPr lang="ru-RU" sz="1400" dirty="0"/>
              <a:t> </a:t>
            </a:r>
            <a:r>
              <a:rPr lang="ru-RU" sz="1400" dirty="0" err="1"/>
              <a:t>навантаженнях</a:t>
            </a:r>
            <a:r>
              <a:rPr lang="ru-RU" sz="1400" dirty="0"/>
              <a:t>, </a:t>
            </a:r>
            <a:r>
              <a:rPr lang="ru-RU" sz="1400" dirty="0" err="1"/>
              <a:t>перевтомі</a:t>
            </a:r>
            <a:r>
              <a:rPr lang="ru-RU" sz="1400" dirty="0"/>
              <a:t>, </a:t>
            </a:r>
            <a:r>
              <a:rPr lang="ru-RU" sz="1400" dirty="0" err="1"/>
              <a:t>психотравмі</a:t>
            </a:r>
            <a:r>
              <a:rPr lang="ru-RU" sz="1400" dirty="0"/>
              <a:t>, </a:t>
            </a:r>
            <a:r>
              <a:rPr lang="ru-RU" sz="1400" dirty="0" err="1"/>
              <a:t>дії</a:t>
            </a:r>
            <a:r>
              <a:rPr lang="ru-RU" sz="1400" dirty="0"/>
              <a:t> </a:t>
            </a:r>
            <a:r>
              <a:rPr lang="ru-RU" sz="1400" dirty="0" err="1"/>
              <a:t>несприятливих</a:t>
            </a:r>
            <a:r>
              <a:rPr lang="ru-RU" sz="1400" dirty="0"/>
              <a:t> </a:t>
            </a:r>
            <a:r>
              <a:rPr lang="ru-RU" sz="1400" dirty="0" err="1"/>
              <a:t>факторів</a:t>
            </a:r>
            <a:r>
              <a:rPr lang="ru-RU" sz="1400" dirty="0"/>
              <a:t> </a:t>
            </a:r>
            <a:r>
              <a:rPr lang="ru-RU" sz="1400" dirty="0" err="1"/>
              <a:t>зовнішнього</a:t>
            </a:r>
            <a:r>
              <a:rPr lang="ru-RU" sz="1400" dirty="0"/>
              <a:t> </a:t>
            </a:r>
            <a:r>
              <a:rPr lang="ru-RU" sz="1400" dirty="0" err="1"/>
              <a:t>середовища</a:t>
            </a:r>
            <a:r>
              <a:rPr lang="ru-RU" sz="1400" dirty="0"/>
              <a:t>, </a:t>
            </a:r>
            <a:r>
              <a:rPr lang="ru-RU" sz="1400" dirty="0" err="1"/>
              <a:t>зміні</a:t>
            </a:r>
            <a:r>
              <a:rPr lang="ru-RU" sz="1400" dirty="0"/>
              <a:t> </a:t>
            </a:r>
            <a:r>
              <a:rPr lang="ru-RU" sz="1400" dirty="0" err="1"/>
              <a:t>часових</a:t>
            </a:r>
            <a:r>
              <a:rPr lang="ru-RU" sz="1400" dirty="0"/>
              <a:t> </a:t>
            </a:r>
            <a:r>
              <a:rPr lang="ru-RU" sz="1400" dirty="0" err="1"/>
              <a:t>поясів</a:t>
            </a:r>
            <a:r>
              <a:rPr lang="ru-RU" sz="1400" dirty="0"/>
              <a:t> </a:t>
            </a:r>
            <a:r>
              <a:rPr lang="ru-RU" sz="1400" dirty="0" err="1"/>
              <a:t>тощо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400" dirty="0" err="1"/>
              <a:t>Показання</a:t>
            </a:r>
            <a:r>
              <a:rPr lang="ru-RU" sz="1400" dirty="0"/>
              <a:t> для </a:t>
            </a:r>
            <a:r>
              <a:rPr lang="ru-RU" sz="1400" dirty="0" err="1"/>
              <a:t>призначення</a:t>
            </a:r>
            <a:endParaRPr lang="ru-RU" sz="1400" dirty="0"/>
          </a:p>
          <a:p>
            <a:r>
              <a:rPr lang="ru-RU" sz="1400" dirty="0"/>
              <a:t>1. </a:t>
            </a:r>
            <a:r>
              <a:rPr lang="ru-RU" sz="1400" dirty="0" err="1"/>
              <a:t>Діагностика</a:t>
            </a:r>
            <a:r>
              <a:rPr lang="ru-RU" sz="1400" dirty="0"/>
              <a:t> причин </a:t>
            </a:r>
            <a:r>
              <a:rPr lang="ru-RU" sz="1400" dirty="0" err="1"/>
              <a:t>порушень</a:t>
            </a:r>
            <a:r>
              <a:rPr lang="ru-RU" sz="1400" dirty="0"/>
              <a:t> менструального циклу.</a:t>
            </a:r>
          </a:p>
          <a:p>
            <a:r>
              <a:rPr lang="ru-RU" sz="1400" dirty="0"/>
              <a:t>2. </a:t>
            </a:r>
            <a:r>
              <a:rPr lang="ru-RU" sz="1400" dirty="0" err="1"/>
              <a:t>Діагностка</a:t>
            </a:r>
            <a:r>
              <a:rPr lang="ru-RU" sz="1400" dirty="0"/>
              <a:t> причин </a:t>
            </a:r>
            <a:r>
              <a:rPr lang="ru-RU" sz="1400" dirty="0" err="1"/>
              <a:t>ановуляції</a:t>
            </a:r>
            <a:r>
              <a:rPr lang="ru-RU" sz="1400" dirty="0"/>
              <a:t>, </a:t>
            </a:r>
            <a:r>
              <a:rPr lang="ru-RU" sz="1400" dirty="0" err="1"/>
              <a:t>недостатності</a:t>
            </a:r>
            <a:r>
              <a:rPr lang="ru-RU" sz="1400" dirty="0"/>
              <a:t> </a:t>
            </a:r>
            <a:r>
              <a:rPr lang="ru-RU" sz="1400" dirty="0" err="1"/>
              <a:t>лютеїнової</a:t>
            </a:r>
            <a:r>
              <a:rPr lang="ru-RU" sz="1400" dirty="0"/>
              <a:t> </a:t>
            </a:r>
            <a:r>
              <a:rPr lang="ru-RU" sz="1400" dirty="0" err="1"/>
              <a:t>фази</a:t>
            </a:r>
            <a:r>
              <a:rPr lang="ru-RU" sz="1400" dirty="0"/>
              <a:t>, </a:t>
            </a:r>
            <a:r>
              <a:rPr lang="ru-RU" sz="1400" dirty="0" err="1"/>
              <a:t>неплідності</a:t>
            </a:r>
            <a:r>
              <a:rPr lang="ru-RU" sz="1400" dirty="0"/>
              <a:t>.</a:t>
            </a:r>
          </a:p>
          <a:p>
            <a:r>
              <a:rPr lang="ru-RU" sz="1400" dirty="0"/>
              <a:t>3. </a:t>
            </a:r>
            <a:r>
              <a:rPr lang="ru-RU" sz="1400" dirty="0" err="1"/>
              <a:t>Діагностика</a:t>
            </a:r>
            <a:r>
              <a:rPr lang="ru-RU" sz="1400" dirty="0"/>
              <a:t> причин </a:t>
            </a:r>
            <a:r>
              <a:rPr lang="ru-RU" sz="1400" dirty="0" err="1"/>
              <a:t>галактореї</a:t>
            </a:r>
            <a:r>
              <a:rPr lang="ru-RU" sz="1400" dirty="0"/>
              <a:t>, </a:t>
            </a:r>
            <a:r>
              <a:rPr lang="ru-RU" sz="1400" dirty="0" err="1"/>
              <a:t>вибір</a:t>
            </a:r>
            <a:r>
              <a:rPr lang="ru-RU" sz="1400" dirty="0"/>
              <a:t> тактики </a:t>
            </a:r>
            <a:r>
              <a:rPr lang="ru-RU" sz="1400" dirty="0" err="1"/>
              <a:t>лікування</a:t>
            </a:r>
            <a:r>
              <a:rPr lang="ru-RU" sz="1400" dirty="0"/>
              <a:t>.</a:t>
            </a:r>
          </a:p>
          <a:p>
            <a:r>
              <a:rPr lang="ru-RU" sz="1400" dirty="0"/>
              <a:t>4. </a:t>
            </a:r>
            <a:r>
              <a:rPr lang="ru-RU" sz="1400" dirty="0" err="1"/>
              <a:t>Доброякісні</a:t>
            </a:r>
            <a:r>
              <a:rPr lang="ru-RU" sz="1400" dirty="0"/>
              <a:t> </a:t>
            </a:r>
            <a:r>
              <a:rPr lang="ru-RU" sz="1400" dirty="0" err="1"/>
              <a:t>дисгормональні</a:t>
            </a:r>
            <a:r>
              <a:rPr lang="ru-RU" sz="1400" dirty="0"/>
              <a:t> </a:t>
            </a:r>
            <a:r>
              <a:rPr lang="ru-RU" sz="1400" dirty="0" err="1"/>
              <a:t>захворювання</a:t>
            </a:r>
            <a:r>
              <a:rPr lang="ru-RU" sz="1400" dirty="0"/>
              <a:t> </a:t>
            </a:r>
            <a:r>
              <a:rPr lang="ru-RU" sz="1400" dirty="0" err="1"/>
              <a:t>молочних</a:t>
            </a:r>
            <a:r>
              <a:rPr lang="ru-RU" sz="1400" dirty="0"/>
              <a:t> </a:t>
            </a:r>
            <a:r>
              <a:rPr lang="ru-RU" sz="1400" dirty="0" err="1"/>
              <a:t>залоз</a:t>
            </a:r>
            <a:r>
              <a:rPr lang="ru-RU" sz="1400" dirty="0"/>
              <a:t>.</a:t>
            </a:r>
          </a:p>
          <a:p>
            <a:r>
              <a:rPr lang="ru-RU" sz="1400" dirty="0"/>
              <a:t>5. </a:t>
            </a:r>
            <a:r>
              <a:rPr lang="ru-RU" sz="1400" dirty="0" err="1"/>
              <a:t>Порушення</a:t>
            </a:r>
            <a:r>
              <a:rPr lang="ru-RU" sz="1400" dirty="0"/>
              <a:t> </a:t>
            </a:r>
            <a:r>
              <a:rPr lang="ru-RU" sz="1400" dirty="0" err="1"/>
              <a:t>лактації</a:t>
            </a:r>
            <a:r>
              <a:rPr lang="ru-RU" sz="1400" dirty="0"/>
              <a:t> (в </a:t>
            </a:r>
            <a:r>
              <a:rPr lang="ru-RU" sz="1400" dirty="0" err="1"/>
              <a:t>поєднанні</a:t>
            </a:r>
            <a:r>
              <a:rPr lang="ru-RU" sz="1400" dirty="0"/>
              <a:t> з </a:t>
            </a:r>
            <a:r>
              <a:rPr lang="ru-RU" sz="1400" dirty="0" err="1"/>
              <a:t>дослідженням</a:t>
            </a:r>
            <a:r>
              <a:rPr lang="ru-RU" sz="1400" dirty="0"/>
              <a:t> </a:t>
            </a:r>
            <a:r>
              <a:rPr lang="ru-RU" sz="1400" dirty="0" err="1"/>
              <a:t>інших</a:t>
            </a:r>
            <a:r>
              <a:rPr lang="ru-RU" sz="1400" dirty="0"/>
              <a:t> </a:t>
            </a:r>
            <a:r>
              <a:rPr lang="ru-RU" sz="1400" dirty="0" err="1"/>
              <a:t>гонадотропінів</a:t>
            </a:r>
            <a:r>
              <a:rPr lang="ru-RU" sz="1400" dirty="0"/>
              <a:t>).</a:t>
            </a:r>
          </a:p>
          <a:p>
            <a:r>
              <a:rPr lang="ru-RU" sz="1400" dirty="0"/>
              <a:t>6. </a:t>
            </a:r>
            <a:r>
              <a:rPr lang="ru-RU" sz="1400" dirty="0" err="1"/>
              <a:t>Симптоми</a:t>
            </a:r>
            <a:r>
              <a:rPr lang="ru-RU" sz="1400" dirty="0"/>
              <a:t> </a:t>
            </a:r>
            <a:r>
              <a:rPr lang="ru-RU" sz="1400" dirty="0" err="1"/>
              <a:t>гіперандрогенії</a:t>
            </a:r>
            <a:r>
              <a:rPr lang="ru-RU" sz="1400" dirty="0" smtClean="0"/>
              <a:t>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599699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4543"/>
            <a:ext cx="9144000" cy="354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7. </a:t>
            </a:r>
            <a:r>
              <a:rPr lang="ru-RU" sz="1400" dirty="0" err="1"/>
              <a:t>Зниження</a:t>
            </a:r>
            <a:r>
              <a:rPr lang="ru-RU" sz="1400" dirty="0"/>
              <a:t> </a:t>
            </a:r>
            <a:r>
              <a:rPr lang="ru-RU" sz="1400" dirty="0" err="1"/>
              <a:t>лібідо</a:t>
            </a:r>
            <a:r>
              <a:rPr lang="ru-RU" sz="1400" dirty="0"/>
              <a:t> та </a:t>
            </a:r>
            <a:r>
              <a:rPr lang="ru-RU" sz="1400" dirty="0" err="1"/>
              <a:t>потенції</a:t>
            </a:r>
            <a:r>
              <a:rPr lang="ru-RU" sz="1400" dirty="0"/>
              <a:t> у </a:t>
            </a:r>
            <a:r>
              <a:rPr lang="ru-RU" sz="1400" dirty="0" err="1"/>
              <a:t>чоловіків</a:t>
            </a:r>
            <a:r>
              <a:rPr lang="ru-RU" sz="1400" dirty="0"/>
              <a:t>.</a:t>
            </a:r>
          </a:p>
          <a:p>
            <a:r>
              <a:rPr lang="ru-RU" sz="1400" dirty="0"/>
              <a:t>8. </a:t>
            </a:r>
            <a:r>
              <a:rPr lang="ru-RU" sz="1400" dirty="0" err="1"/>
              <a:t>Гінекомастія</a:t>
            </a:r>
            <a:r>
              <a:rPr lang="ru-RU" sz="1400" dirty="0"/>
              <a:t> у </a:t>
            </a:r>
            <a:r>
              <a:rPr lang="ru-RU" sz="1400" dirty="0" err="1"/>
              <a:t>чоловіків</a:t>
            </a:r>
            <a:r>
              <a:rPr lang="ru-RU" sz="1400" dirty="0"/>
              <a:t>.</a:t>
            </a:r>
          </a:p>
          <a:p>
            <a:r>
              <a:rPr lang="ru-RU" sz="1400" dirty="0"/>
              <a:t>9.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моніторингу</a:t>
            </a:r>
            <a:r>
              <a:rPr lang="ru-RU" sz="1400" dirty="0"/>
              <a:t> медикаментозного </a:t>
            </a:r>
            <a:r>
              <a:rPr lang="ru-RU" sz="1400" dirty="0" err="1"/>
              <a:t>лікування</a:t>
            </a:r>
            <a:r>
              <a:rPr lang="ru-RU" sz="1400" dirty="0" smtClean="0"/>
              <a:t>.</a:t>
            </a:r>
          </a:p>
          <a:p>
            <a:endParaRPr lang="uk-UA" sz="1400" dirty="0"/>
          </a:p>
          <a:p>
            <a:r>
              <a:rPr lang="ru-RU" sz="1400" dirty="0" err="1"/>
              <a:t>Клінічна</a:t>
            </a:r>
            <a:r>
              <a:rPr lang="ru-RU" sz="1400" dirty="0"/>
              <a:t> </a:t>
            </a:r>
            <a:r>
              <a:rPr lang="ru-RU" sz="1400" dirty="0" err="1"/>
              <a:t>значущість</a:t>
            </a:r>
            <a:endParaRPr lang="ru-RU" sz="1400" dirty="0"/>
          </a:p>
          <a:p>
            <a:r>
              <a:rPr lang="ru-RU" sz="1400" dirty="0"/>
              <a:t>1.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гіперпролактинемії</a:t>
            </a:r>
            <a:r>
              <a:rPr lang="ru-RU" sz="1400" dirty="0"/>
              <a:t>, як причини </a:t>
            </a:r>
            <a:r>
              <a:rPr lang="ru-RU" sz="1400" dirty="0" err="1"/>
              <a:t>гіпогонадотропного</a:t>
            </a:r>
            <a:r>
              <a:rPr lang="ru-RU" sz="1400" dirty="0"/>
              <a:t> </a:t>
            </a:r>
            <a:r>
              <a:rPr lang="ru-RU" sz="1400" dirty="0" err="1"/>
              <a:t>гіпогонадизма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призводить</a:t>
            </a:r>
            <a:r>
              <a:rPr lang="ru-RU" sz="1400" dirty="0"/>
              <a:t> до </a:t>
            </a:r>
            <a:r>
              <a:rPr lang="ru-RU" sz="1400" dirty="0" err="1"/>
              <a:t>аменореї</a:t>
            </a:r>
            <a:r>
              <a:rPr lang="ru-RU" sz="1400" dirty="0"/>
              <a:t>, </a:t>
            </a:r>
            <a:r>
              <a:rPr lang="ru-RU" sz="1400" dirty="0" err="1"/>
              <a:t>галактореї</a:t>
            </a:r>
            <a:r>
              <a:rPr lang="ru-RU" sz="1400" dirty="0"/>
              <a:t>, </a:t>
            </a:r>
            <a:r>
              <a:rPr lang="ru-RU" sz="1400" dirty="0" err="1"/>
              <a:t>неплідності</a:t>
            </a:r>
            <a:r>
              <a:rPr lang="ru-RU" sz="1400" dirty="0"/>
              <a:t>.</a:t>
            </a:r>
          </a:p>
          <a:p>
            <a:r>
              <a:rPr lang="ru-RU" sz="1400" dirty="0"/>
              <a:t>2.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диференційної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об'ємних</a:t>
            </a:r>
            <a:r>
              <a:rPr lang="ru-RU" sz="1400" dirty="0"/>
              <a:t> </a:t>
            </a:r>
            <a:r>
              <a:rPr lang="ru-RU" sz="1400" dirty="0" err="1"/>
              <a:t>утвореннь</a:t>
            </a:r>
            <a:r>
              <a:rPr lang="ru-RU" sz="1400" dirty="0"/>
              <a:t> </a:t>
            </a:r>
            <a:r>
              <a:rPr lang="ru-RU" sz="1400" dirty="0" err="1"/>
              <a:t>гіпофіза</a:t>
            </a:r>
            <a:r>
              <a:rPr lang="ru-RU" sz="1400" dirty="0"/>
              <a:t> та </a:t>
            </a:r>
            <a:r>
              <a:rPr lang="ru-RU" sz="1400" dirty="0" err="1"/>
              <a:t>супраселярної</a:t>
            </a:r>
            <a:r>
              <a:rPr lang="ru-RU" sz="1400" dirty="0"/>
              <a:t> </a:t>
            </a:r>
            <a:r>
              <a:rPr lang="ru-RU" sz="1400" dirty="0" err="1"/>
              <a:t>ділянки</a:t>
            </a:r>
            <a:r>
              <a:rPr lang="ru-RU" sz="1400" dirty="0"/>
              <a:t>.</a:t>
            </a:r>
          </a:p>
          <a:p>
            <a:r>
              <a:rPr lang="ru-RU" sz="1400" dirty="0"/>
              <a:t>3. </a:t>
            </a:r>
            <a:r>
              <a:rPr lang="ru-RU" sz="1400" dirty="0" err="1"/>
              <a:t>Моніторинг</a:t>
            </a:r>
            <a:r>
              <a:rPr lang="ru-RU" sz="1400" dirty="0"/>
              <a:t> </a:t>
            </a:r>
            <a:r>
              <a:rPr lang="ru-RU" sz="1400" dirty="0" err="1"/>
              <a:t>терапії</a:t>
            </a:r>
            <a:r>
              <a:rPr lang="ru-RU" sz="1400" dirty="0"/>
              <a:t> </a:t>
            </a:r>
            <a:r>
              <a:rPr lang="ru-RU" sz="1400" dirty="0" err="1"/>
              <a:t>пролактинпродукуючих</a:t>
            </a:r>
            <a:r>
              <a:rPr lang="ru-RU" sz="1400" dirty="0"/>
              <a:t> </a:t>
            </a:r>
            <a:r>
              <a:rPr lang="ru-RU" sz="1400" dirty="0" err="1"/>
              <a:t>пухлин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400" dirty="0"/>
              <a:t>Склад </a:t>
            </a:r>
            <a:r>
              <a:rPr lang="ru-RU" sz="1400" dirty="0" err="1"/>
              <a:t>показників</a:t>
            </a:r>
            <a:r>
              <a:rPr lang="ru-RU" sz="1400" dirty="0"/>
              <a:t>:</a:t>
            </a:r>
          </a:p>
          <a:p>
            <a:r>
              <a:rPr lang="ru-RU" sz="1400" dirty="0"/>
              <a:t>Пролактин</a:t>
            </a:r>
          </a:p>
          <a:p>
            <a:r>
              <a:rPr lang="ru-RU" sz="1400" dirty="0"/>
              <a:t>Метод: </a:t>
            </a:r>
            <a:r>
              <a:rPr lang="ru-RU" sz="1400" dirty="0" err="1"/>
              <a:t>Хемілюмінесцентний</a:t>
            </a:r>
            <a:r>
              <a:rPr lang="ru-RU" sz="1400" dirty="0"/>
              <a:t> </a:t>
            </a:r>
            <a:r>
              <a:rPr lang="ru-RU" sz="1400" dirty="0" err="1"/>
              <a:t>імуноаналіз</a:t>
            </a:r>
            <a:endParaRPr lang="ru-RU" sz="1400" dirty="0"/>
          </a:p>
          <a:p>
            <a:r>
              <a:rPr lang="ru-RU" sz="1400" dirty="0" err="1"/>
              <a:t>Діапазон</a:t>
            </a:r>
            <a:r>
              <a:rPr lang="ru-RU" sz="1400" dirty="0"/>
              <a:t> </a:t>
            </a:r>
            <a:r>
              <a:rPr lang="ru-RU" sz="1400" dirty="0" err="1"/>
              <a:t>вимірювань</a:t>
            </a:r>
            <a:r>
              <a:rPr lang="ru-RU" sz="1400" dirty="0"/>
              <a:t>: 0.3 - 10000</a:t>
            </a:r>
          </a:p>
          <a:p>
            <a:r>
              <a:rPr lang="ru-RU" sz="1400" dirty="0" err="1"/>
              <a:t>Одиниця</a:t>
            </a:r>
            <a:r>
              <a:rPr lang="ru-RU" sz="1400" dirty="0"/>
              <a:t> </a:t>
            </a:r>
            <a:r>
              <a:rPr lang="ru-RU" sz="1400" dirty="0" err="1"/>
              <a:t>виміру</a:t>
            </a:r>
            <a:r>
              <a:rPr lang="ru-RU" sz="1400" dirty="0"/>
              <a:t>: </a:t>
            </a:r>
            <a:r>
              <a:rPr lang="ru-RU" sz="1400" dirty="0" err="1"/>
              <a:t>Нанограм</a:t>
            </a:r>
            <a:r>
              <a:rPr lang="ru-RU" sz="1400" dirty="0"/>
              <a:t> на </a:t>
            </a:r>
            <a:r>
              <a:rPr lang="ru-RU" sz="1400" dirty="0" err="1"/>
              <a:t>мілілітр</a:t>
            </a:r>
            <a:endParaRPr lang="ru-RU" sz="1400" dirty="0"/>
          </a:p>
          <a:p>
            <a:r>
              <a:rPr lang="ru-RU" sz="1400" dirty="0" err="1"/>
              <a:t>Референтні</a:t>
            </a:r>
            <a:r>
              <a:rPr lang="ru-RU" sz="1400" dirty="0"/>
              <a:t> </a:t>
            </a:r>
            <a:r>
              <a:rPr lang="ru-RU" sz="1400" dirty="0" err="1"/>
              <a:t>значення</a:t>
            </a:r>
            <a:r>
              <a:rPr lang="ru-RU" sz="1400" dirty="0"/>
              <a:t>:</a:t>
            </a: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952" y="2497460"/>
            <a:ext cx="5265544" cy="297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63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5281"/>
            <a:ext cx="892899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Інтерференція</a:t>
            </a:r>
            <a:r>
              <a:rPr lang="ru-RU" sz="1400" dirty="0" smtClean="0"/>
              <a:t>:</a:t>
            </a:r>
          </a:p>
          <a:p>
            <a:r>
              <a:rPr lang="uk-UA" sz="1400" dirty="0" smtClean="0"/>
              <a:t>Підвищення </a:t>
            </a:r>
            <a:endParaRPr lang="ru-RU" sz="1400" dirty="0"/>
          </a:p>
          <a:p>
            <a:r>
              <a:rPr lang="ru-RU" sz="1400" dirty="0" err="1"/>
              <a:t>Антигістамінні</a:t>
            </a:r>
            <a:r>
              <a:rPr lang="ru-RU" sz="1400" dirty="0"/>
              <a:t> </a:t>
            </a:r>
            <a:r>
              <a:rPr lang="ru-RU" sz="1400" dirty="0" err="1"/>
              <a:t>препарати</a:t>
            </a:r>
            <a:r>
              <a:rPr lang="ru-RU" sz="1400" dirty="0"/>
              <a:t>, </a:t>
            </a:r>
            <a:r>
              <a:rPr lang="ru-RU" sz="1400" dirty="0" err="1"/>
              <a:t>антипсихотичні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(в тому </a:t>
            </a:r>
            <a:r>
              <a:rPr lang="ru-RU" sz="1400" dirty="0" err="1"/>
              <a:t>числі</a:t>
            </a:r>
            <a:r>
              <a:rPr lang="ru-RU" sz="1400" dirty="0"/>
              <a:t> </a:t>
            </a:r>
            <a:r>
              <a:rPr lang="ru-RU" sz="1400" dirty="0" err="1"/>
              <a:t>галоперидол</a:t>
            </a:r>
            <a:r>
              <a:rPr lang="ru-RU" sz="1400" dirty="0"/>
              <a:t>, </a:t>
            </a:r>
            <a:r>
              <a:rPr lang="ru-RU" sz="1400" dirty="0" err="1"/>
              <a:t>локсапін</a:t>
            </a:r>
            <a:r>
              <a:rPr lang="ru-RU" sz="1400" dirty="0"/>
              <a:t>, </a:t>
            </a:r>
            <a:r>
              <a:rPr lang="ru-RU" sz="1400" dirty="0" err="1"/>
              <a:t>молиндон</a:t>
            </a:r>
            <a:r>
              <a:rPr lang="ru-RU" sz="1400" dirty="0"/>
              <a:t>), </a:t>
            </a:r>
            <a:r>
              <a:rPr lang="ru-RU" sz="1400" dirty="0" err="1"/>
              <a:t>аргінін</a:t>
            </a:r>
            <a:r>
              <a:rPr lang="ru-RU" sz="1400" dirty="0"/>
              <a:t>, </a:t>
            </a:r>
            <a:r>
              <a:rPr lang="ru-RU" sz="1400" dirty="0" err="1"/>
              <a:t>комбіновані</a:t>
            </a:r>
            <a:r>
              <a:rPr lang="ru-RU" sz="1400" dirty="0"/>
              <a:t> </a:t>
            </a:r>
            <a:r>
              <a:rPr lang="ru-RU" sz="1400" dirty="0" err="1"/>
              <a:t>гормональні</a:t>
            </a:r>
            <a:r>
              <a:rPr lang="ru-RU" sz="1400" dirty="0"/>
              <a:t> </a:t>
            </a:r>
            <a:r>
              <a:rPr lang="ru-RU" sz="1400" dirty="0" err="1"/>
              <a:t>контрацептиви</a:t>
            </a:r>
            <a:r>
              <a:rPr lang="ru-RU" sz="1400" dirty="0"/>
              <a:t>, </a:t>
            </a:r>
            <a:r>
              <a:rPr lang="ru-RU" sz="1400" dirty="0" err="1"/>
              <a:t>естрогени</a:t>
            </a:r>
            <a:r>
              <a:rPr lang="ru-RU" sz="1400" dirty="0"/>
              <a:t>, </a:t>
            </a:r>
            <a:r>
              <a:rPr lang="ru-RU" sz="1400" dirty="0" err="1"/>
              <a:t>лабеталол</a:t>
            </a:r>
            <a:r>
              <a:rPr lang="ru-RU" sz="1400" dirty="0"/>
              <a:t>, </a:t>
            </a:r>
            <a:r>
              <a:rPr lang="ru-RU" sz="1400" dirty="0" err="1"/>
              <a:t>метоклопрамід</a:t>
            </a:r>
            <a:r>
              <a:rPr lang="ru-RU" sz="1400" dirty="0"/>
              <a:t>, </a:t>
            </a:r>
            <a:r>
              <a:rPr lang="ru-RU" sz="1400" dirty="0" err="1"/>
              <a:t>інгібітори</a:t>
            </a:r>
            <a:r>
              <a:rPr lang="ru-RU" sz="1400" dirty="0"/>
              <a:t> МАО, </a:t>
            </a:r>
            <a:r>
              <a:rPr lang="ru-RU" sz="1400" dirty="0" err="1"/>
              <a:t>опіати</a:t>
            </a:r>
            <a:r>
              <a:rPr lang="ru-RU" sz="1400" dirty="0"/>
              <a:t>, </a:t>
            </a:r>
            <a:r>
              <a:rPr lang="ru-RU" sz="1400" dirty="0" err="1"/>
              <a:t>резерпін</a:t>
            </a:r>
            <a:r>
              <a:rPr lang="ru-RU" sz="1400" dirty="0"/>
              <a:t>, </a:t>
            </a:r>
            <a:r>
              <a:rPr lang="ru-RU" sz="1400" dirty="0" err="1"/>
              <a:t>трициклічні</a:t>
            </a:r>
            <a:r>
              <a:rPr lang="ru-RU" sz="1400" dirty="0"/>
              <a:t> </a:t>
            </a:r>
            <a:r>
              <a:rPr lang="ru-RU" sz="1400" dirty="0" err="1"/>
              <a:t>антидепресанти</a:t>
            </a:r>
            <a:r>
              <a:rPr lang="ru-RU" sz="1400" dirty="0"/>
              <a:t>, </a:t>
            </a:r>
            <a:r>
              <a:rPr lang="ru-RU" sz="1400" dirty="0" err="1"/>
              <a:t>верапаміл</a:t>
            </a:r>
            <a:r>
              <a:rPr lang="ru-RU" sz="1400" dirty="0"/>
              <a:t>.</a:t>
            </a:r>
          </a:p>
          <a:p>
            <a:r>
              <a:rPr lang="uk-UA" sz="1400" dirty="0" smtClean="0"/>
              <a:t>Зниження </a:t>
            </a:r>
            <a:endParaRPr lang="ru-RU" sz="1400" dirty="0" smtClean="0"/>
          </a:p>
          <a:p>
            <a:r>
              <a:rPr lang="ru-RU" sz="1400" dirty="0" err="1" smtClean="0"/>
              <a:t>Клонідин</a:t>
            </a:r>
            <a:r>
              <a:rPr lang="ru-RU" sz="1400" dirty="0"/>
              <a:t>, </a:t>
            </a:r>
            <a:r>
              <a:rPr lang="ru-RU" sz="1400" dirty="0" err="1"/>
              <a:t>дофамін</a:t>
            </a:r>
            <a:r>
              <a:rPr lang="ru-RU" sz="1400" dirty="0"/>
              <a:t>, </a:t>
            </a:r>
            <a:r>
              <a:rPr lang="ru-RU" sz="1400" dirty="0" err="1"/>
              <a:t>дофаміноміметики</a:t>
            </a:r>
            <a:r>
              <a:rPr lang="ru-RU" sz="1400" dirty="0"/>
              <a:t>, </a:t>
            </a:r>
            <a:r>
              <a:rPr lang="ru-RU" sz="1400" dirty="0" err="1"/>
              <a:t>алкалоїди</a:t>
            </a:r>
            <a:r>
              <a:rPr lang="ru-RU" sz="1400" dirty="0"/>
              <a:t> </a:t>
            </a:r>
            <a:r>
              <a:rPr lang="ru-RU" sz="1400" dirty="0" err="1"/>
              <a:t>ріжків</a:t>
            </a:r>
            <a:r>
              <a:rPr lang="ru-RU" sz="1400" dirty="0"/>
              <a:t> </a:t>
            </a:r>
            <a:r>
              <a:rPr lang="ru-RU" sz="1400" dirty="0" err="1"/>
              <a:t>маткових</a:t>
            </a:r>
            <a:r>
              <a:rPr lang="ru-RU" sz="1400" dirty="0"/>
              <a:t>, </a:t>
            </a:r>
            <a:r>
              <a:rPr lang="ru-RU" sz="1400" dirty="0" err="1"/>
              <a:t>леводопа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Інтерпретація</a:t>
            </a:r>
            <a:r>
              <a:rPr lang="ru-RU" sz="1400" dirty="0"/>
              <a:t>:</a:t>
            </a:r>
          </a:p>
          <a:p>
            <a:endParaRPr lang="uk-UA" sz="1400" dirty="0" smtClean="0"/>
          </a:p>
          <a:p>
            <a:endParaRPr lang="uk-UA" sz="1400" dirty="0"/>
          </a:p>
          <a:p>
            <a:r>
              <a:rPr lang="uk-UA" sz="1400" dirty="0" smtClean="0"/>
              <a:t>Інтерпретація </a:t>
            </a:r>
          </a:p>
          <a:p>
            <a:r>
              <a:rPr lang="uk-UA" sz="1400" dirty="0" smtClean="0"/>
              <a:t>Підвищення </a:t>
            </a:r>
            <a:endParaRPr lang="ru-RU" sz="1400" dirty="0"/>
          </a:p>
          <a:p>
            <a:r>
              <a:rPr lang="ru-RU" sz="1400" dirty="0" err="1"/>
              <a:t>Пролактинсекретуючі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/>
              <a:t>гіпофіза</a:t>
            </a:r>
            <a:r>
              <a:rPr lang="ru-RU" sz="1400" dirty="0"/>
              <a:t> (</a:t>
            </a:r>
            <a:r>
              <a:rPr lang="ru-RU" sz="1400" dirty="0" err="1"/>
              <a:t>макроаденоми</a:t>
            </a:r>
            <a:r>
              <a:rPr lang="ru-RU" sz="1400" dirty="0"/>
              <a:t>, </a:t>
            </a:r>
            <a:r>
              <a:rPr lang="ru-RU" sz="1400" dirty="0" err="1"/>
              <a:t>мікроаденоми</a:t>
            </a:r>
            <a:r>
              <a:rPr lang="ru-RU" sz="1400" dirty="0"/>
              <a:t>), аменорея, </a:t>
            </a:r>
            <a:r>
              <a:rPr lang="ru-RU" sz="1400" dirty="0" err="1"/>
              <a:t>галакторея</a:t>
            </a:r>
            <a:r>
              <a:rPr lang="ru-RU" sz="1400" dirty="0"/>
              <a:t>, </a:t>
            </a:r>
            <a:r>
              <a:rPr lang="ru-RU" sz="1400" dirty="0" err="1"/>
              <a:t>гіпоталамо-гіпофізарна</a:t>
            </a:r>
            <a:r>
              <a:rPr lang="ru-RU" sz="1400" dirty="0"/>
              <a:t> </a:t>
            </a:r>
            <a:r>
              <a:rPr lang="ru-RU" sz="1400" dirty="0" err="1"/>
              <a:t>патологія</a:t>
            </a:r>
            <a:r>
              <a:rPr lang="ru-RU" sz="1400" dirty="0"/>
              <a:t> (</a:t>
            </a:r>
            <a:r>
              <a:rPr lang="ru-RU" sz="1400" dirty="0" err="1"/>
              <a:t>непухлинна</a:t>
            </a:r>
            <a:r>
              <a:rPr lang="ru-RU" sz="1400" dirty="0"/>
              <a:t>), </a:t>
            </a:r>
            <a:r>
              <a:rPr lang="ru-RU" sz="1400" dirty="0" err="1"/>
              <a:t>первинний</a:t>
            </a:r>
            <a:r>
              <a:rPr lang="ru-RU" sz="1400" dirty="0"/>
              <a:t> </a:t>
            </a:r>
            <a:r>
              <a:rPr lang="ru-RU" sz="1400" dirty="0" err="1"/>
              <a:t>гіпотиреоз</a:t>
            </a:r>
            <a:r>
              <a:rPr lang="ru-RU" sz="1400" dirty="0"/>
              <a:t>, синдром </a:t>
            </a:r>
            <a:r>
              <a:rPr lang="ru-RU" sz="1400" dirty="0" err="1"/>
              <a:t>полікістозних</a:t>
            </a:r>
            <a:r>
              <a:rPr lang="ru-RU" sz="1400" dirty="0"/>
              <a:t> </a:t>
            </a:r>
            <a:r>
              <a:rPr lang="ru-RU" sz="1400" dirty="0" err="1"/>
              <a:t>яєчників</a:t>
            </a:r>
            <a:r>
              <a:rPr lang="ru-RU" sz="1400" dirty="0"/>
              <a:t>, </a:t>
            </a:r>
            <a:r>
              <a:rPr lang="ru-RU" sz="1400" dirty="0" err="1"/>
              <a:t>ниркова</a:t>
            </a:r>
            <a:r>
              <a:rPr lang="ru-RU" sz="1400" dirty="0"/>
              <a:t> </a:t>
            </a:r>
            <a:r>
              <a:rPr lang="ru-RU" sz="1400" dirty="0" err="1"/>
              <a:t>недостатність</a:t>
            </a:r>
            <a:r>
              <a:rPr lang="ru-RU" sz="1400" dirty="0"/>
              <a:t>, </a:t>
            </a:r>
            <a:r>
              <a:rPr lang="ru-RU" sz="1400" dirty="0" err="1"/>
              <a:t>гіпоглікемія</a:t>
            </a:r>
            <a:r>
              <a:rPr lang="ru-RU" sz="1400" dirty="0"/>
              <a:t>, </a:t>
            </a:r>
            <a:r>
              <a:rPr lang="ru-RU" sz="1400" dirty="0" err="1"/>
              <a:t>викликана</a:t>
            </a:r>
            <a:r>
              <a:rPr lang="ru-RU" sz="1400" dirty="0"/>
              <a:t> </a:t>
            </a:r>
            <a:r>
              <a:rPr lang="ru-RU" sz="1400" dirty="0" err="1"/>
              <a:t>інсуліном</a:t>
            </a:r>
            <a:r>
              <a:rPr lang="ru-RU" sz="1400" dirty="0"/>
              <a:t>, </a:t>
            </a:r>
            <a:r>
              <a:rPr lang="ru-RU" sz="1400" dirty="0" err="1"/>
              <a:t>стрес</a:t>
            </a:r>
            <a:r>
              <a:rPr lang="ru-RU" sz="1400" dirty="0"/>
              <a:t>, </a:t>
            </a:r>
            <a:r>
              <a:rPr lang="ru-RU" sz="1400" dirty="0" err="1"/>
              <a:t>нервова</a:t>
            </a:r>
            <a:r>
              <a:rPr lang="ru-RU" sz="1400" dirty="0"/>
              <a:t> </a:t>
            </a:r>
            <a:r>
              <a:rPr lang="ru-RU" sz="1400" dirty="0" err="1"/>
              <a:t>анорексія</a:t>
            </a:r>
            <a:r>
              <a:rPr lang="ru-RU" sz="1400" dirty="0"/>
              <a:t>. </a:t>
            </a:r>
            <a:r>
              <a:rPr lang="ru-RU" sz="1400" dirty="0" err="1"/>
              <a:t>Підвищення</a:t>
            </a:r>
            <a:r>
              <a:rPr lang="ru-RU" sz="1400" dirty="0"/>
              <a:t> пролактину на 20-30 </a:t>
            </a:r>
            <a:r>
              <a:rPr lang="ru-RU" sz="1400" dirty="0" err="1"/>
              <a:t>нг</a:t>
            </a:r>
            <a:r>
              <a:rPr lang="ru-RU" sz="1400" dirty="0"/>
              <a:t>/мл </a:t>
            </a:r>
            <a:r>
              <a:rPr lang="ru-RU" sz="1400" dirty="0" err="1"/>
              <a:t>може</a:t>
            </a:r>
            <a:r>
              <a:rPr lang="ru-RU" sz="1400" dirty="0"/>
              <a:t> бути </a:t>
            </a:r>
            <a:r>
              <a:rPr lang="ru-RU" sz="1400" dirty="0" err="1"/>
              <a:t>викликане</a:t>
            </a:r>
            <a:r>
              <a:rPr lang="ru-RU" sz="1400" dirty="0"/>
              <a:t> </a:t>
            </a:r>
            <a:r>
              <a:rPr lang="ru-RU" sz="1400" dirty="0" err="1"/>
              <a:t>різними</a:t>
            </a:r>
            <a:r>
              <a:rPr lang="ru-RU" sz="1400" dirty="0"/>
              <a:t> стимулами: сон (</a:t>
            </a:r>
            <a:r>
              <a:rPr lang="ru-RU" sz="1400" dirty="0" err="1"/>
              <a:t>найвищі</a:t>
            </a:r>
            <a:r>
              <a:rPr lang="ru-RU" sz="1400" dirty="0"/>
              <a:t> </a:t>
            </a:r>
            <a:r>
              <a:rPr lang="ru-RU" sz="1400" dirty="0" err="1"/>
              <a:t>фізіологічні</a:t>
            </a:r>
            <a:r>
              <a:rPr lang="ru-RU" sz="1400" dirty="0"/>
              <a:t> </a:t>
            </a:r>
            <a:r>
              <a:rPr lang="ru-RU" sz="1400" dirty="0" err="1"/>
              <a:t>рівні</a:t>
            </a:r>
            <a:r>
              <a:rPr lang="ru-RU" sz="1400" dirty="0"/>
              <a:t> </a:t>
            </a:r>
            <a:r>
              <a:rPr lang="ru-RU" sz="1400" dirty="0" err="1"/>
              <a:t>під</a:t>
            </a:r>
            <a:r>
              <a:rPr lang="ru-RU" sz="1400" dirty="0"/>
              <a:t> час сну), </a:t>
            </a:r>
            <a:r>
              <a:rPr lang="ru-RU" sz="1400" dirty="0" err="1"/>
              <a:t>стрес</a:t>
            </a:r>
            <a:r>
              <a:rPr lang="ru-RU" sz="1400" dirty="0"/>
              <a:t>, в тому </a:t>
            </a:r>
            <a:r>
              <a:rPr lang="ru-RU" sz="1400" dirty="0" err="1"/>
              <a:t>числі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венепункції</a:t>
            </a:r>
            <a:r>
              <a:rPr lang="ru-RU" sz="1400" dirty="0"/>
              <a:t>; </a:t>
            </a:r>
            <a:r>
              <a:rPr lang="ru-RU" sz="1400" dirty="0" err="1"/>
              <a:t>інтенсивні</a:t>
            </a:r>
            <a:r>
              <a:rPr lang="ru-RU" sz="1400" dirty="0"/>
              <a:t> </a:t>
            </a:r>
            <a:r>
              <a:rPr lang="ru-RU" sz="1400" dirty="0" err="1"/>
              <a:t>фізичні</a:t>
            </a:r>
            <a:r>
              <a:rPr lang="ru-RU" sz="1400" dirty="0"/>
              <a:t> </a:t>
            </a:r>
            <a:r>
              <a:rPr lang="ru-RU" sz="1400" dirty="0" err="1"/>
              <a:t>вправи</a:t>
            </a:r>
            <a:r>
              <a:rPr lang="ru-RU" sz="1400" dirty="0"/>
              <a:t>, </a:t>
            </a:r>
            <a:r>
              <a:rPr lang="ru-RU" sz="1400" dirty="0" err="1"/>
              <a:t>стимуляція</a:t>
            </a:r>
            <a:r>
              <a:rPr lang="ru-RU" sz="1400" dirty="0"/>
              <a:t> </a:t>
            </a:r>
            <a:r>
              <a:rPr lang="ru-RU" sz="1400" dirty="0" err="1"/>
              <a:t>сосків</a:t>
            </a:r>
            <a:r>
              <a:rPr lang="ru-RU" sz="1400" dirty="0"/>
              <a:t> </a:t>
            </a:r>
            <a:r>
              <a:rPr lang="ru-RU" sz="1400" dirty="0" err="1"/>
              <a:t>тощо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uk-UA" sz="1400" dirty="0" smtClean="0"/>
              <a:t>Зниження </a:t>
            </a:r>
            <a:endParaRPr lang="ru-RU" sz="1400" dirty="0"/>
          </a:p>
          <a:p>
            <a:r>
              <a:rPr lang="ru-RU" sz="1400" dirty="0" err="1"/>
              <a:t>Гіпопітуїтаризм</a:t>
            </a:r>
            <a:r>
              <a:rPr lang="ru-RU" sz="1400" dirty="0"/>
              <a:t> </a:t>
            </a:r>
            <a:r>
              <a:rPr lang="ru-RU" sz="1400" dirty="0" err="1"/>
              <a:t>різного</a:t>
            </a:r>
            <a:r>
              <a:rPr lang="ru-RU" sz="1400" dirty="0"/>
              <a:t> генезу, </a:t>
            </a:r>
            <a:r>
              <a:rPr lang="ru-RU" sz="1400" dirty="0" err="1"/>
              <a:t>гіперглікемія</a:t>
            </a:r>
            <a:r>
              <a:rPr lang="ru-RU" sz="1400" dirty="0"/>
              <a:t>. В межах </a:t>
            </a:r>
            <a:r>
              <a:rPr lang="ru-RU" sz="1400" dirty="0" err="1"/>
              <a:t>фізіологічних</a:t>
            </a:r>
            <a:r>
              <a:rPr lang="ru-RU" sz="1400" dirty="0"/>
              <a:t> </a:t>
            </a:r>
            <a:r>
              <a:rPr lang="ru-RU" sz="1400" dirty="0" err="1"/>
              <a:t>коливань</a:t>
            </a:r>
            <a:r>
              <a:rPr lang="ru-RU" sz="1400" dirty="0"/>
              <a:t> </a:t>
            </a:r>
            <a:r>
              <a:rPr lang="ru-RU" sz="1400" dirty="0" err="1"/>
              <a:t>найнижчі</a:t>
            </a:r>
            <a:r>
              <a:rPr lang="ru-RU" sz="1400" dirty="0"/>
              <a:t> </a:t>
            </a:r>
            <a:r>
              <a:rPr lang="ru-RU" sz="1400" dirty="0" err="1"/>
              <a:t>рівні</a:t>
            </a:r>
            <a:r>
              <a:rPr lang="ru-RU" sz="1400" dirty="0"/>
              <a:t> пролактину </a:t>
            </a:r>
            <a:r>
              <a:rPr lang="ru-RU" sz="1400" dirty="0" err="1"/>
              <a:t>мають</a:t>
            </a:r>
            <a:r>
              <a:rPr lang="ru-RU" sz="1400" dirty="0"/>
              <a:t> </a:t>
            </a:r>
            <a:r>
              <a:rPr lang="ru-RU" sz="1400" dirty="0" err="1"/>
              <a:t>місце</a:t>
            </a:r>
            <a:r>
              <a:rPr lang="ru-RU" sz="1400" dirty="0"/>
              <a:t> в </a:t>
            </a:r>
            <a:r>
              <a:rPr lang="ru-RU" sz="1400" dirty="0" err="1"/>
              <a:t>перші</a:t>
            </a:r>
            <a:r>
              <a:rPr lang="ru-RU" sz="1400" dirty="0"/>
              <a:t> </a:t>
            </a:r>
            <a:r>
              <a:rPr lang="ru-RU" sz="1400" dirty="0" err="1"/>
              <a:t>години</a:t>
            </a:r>
            <a:r>
              <a:rPr lang="ru-RU" sz="1400" dirty="0"/>
              <a:t>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пробудження</a:t>
            </a:r>
            <a:r>
              <a:rPr lang="ru-RU" sz="1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68069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0969"/>
            <a:ext cx="91440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u="sng" dirty="0" err="1"/>
              <a:t>Фолікулостимулюючий</a:t>
            </a:r>
            <a:r>
              <a:rPr lang="ru-RU" sz="1400" b="1" i="1" u="sng" dirty="0"/>
              <a:t> гормон (ФСГ</a:t>
            </a:r>
            <a:r>
              <a:rPr lang="ru-RU" sz="1400" b="1" i="1" u="sng" dirty="0" smtClean="0"/>
              <a:t>)</a:t>
            </a:r>
          </a:p>
          <a:p>
            <a:endParaRPr lang="ru-RU" sz="1400" dirty="0"/>
          </a:p>
          <a:p>
            <a:r>
              <a:rPr lang="ru-RU" sz="1400" dirty="0" smtClean="0"/>
              <a:t>ФСГ </a:t>
            </a:r>
            <a:r>
              <a:rPr lang="ru-RU" sz="1400" dirty="0"/>
              <a:t>- </a:t>
            </a:r>
            <a:r>
              <a:rPr lang="ru-RU" sz="1400" dirty="0" err="1"/>
              <a:t>пептидний</a:t>
            </a:r>
            <a:r>
              <a:rPr lang="ru-RU" sz="1400" dirty="0"/>
              <a:t> гормон </a:t>
            </a:r>
            <a:r>
              <a:rPr lang="ru-RU" sz="1400" dirty="0" err="1"/>
              <a:t>передньої</a:t>
            </a:r>
            <a:r>
              <a:rPr lang="ru-RU" sz="1400" dirty="0"/>
              <a:t> </a:t>
            </a:r>
            <a:r>
              <a:rPr lang="ru-RU" sz="1400" dirty="0" err="1"/>
              <a:t>долі</a:t>
            </a:r>
            <a:r>
              <a:rPr lang="ru-RU" sz="1400" dirty="0"/>
              <a:t> </a:t>
            </a:r>
            <a:r>
              <a:rPr lang="ru-RU" sz="1400" dirty="0" err="1"/>
              <a:t>гіпофіза</a:t>
            </a:r>
            <a:r>
              <a:rPr lang="ru-RU" sz="1400" dirty="0"/>
              <a:t>.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 </a:t>
            </a:r>
            <a:r>
              <a:rPr lang="ru-RU" sz="1400" dirty="0" err="1"/>
              <a:t>стимулює</a:t>
            </a:r>
            <a:r>
              <a:rPr lang="ru-RU" sz="1400" dirty="0"/>
              <a:t> синтез </a:t>
            </a:r>
            <a:r>
              <a:rPr lang="ru-RU" sz="1400" dirty="0" err="1"/>
              <a:t>гранульозними</a:t>
            </a:r>
            <a:r>
              <a:rPr lang="ru-RU" sz="1400" dirty="0"/>
              <a:t> </a:t>
            </a:r>
            <a:r>
              <a:rPr lang="ru-RU" sz="1400" dirty="0" err="1"/>
              <a:t>клітинами</a:t>
            </a:r>
            <a:r>
              <a:rPr lang="ru-RU" sz="1400" dirty="0"/>
              <a:t> </a:t>
            </a:r>
            <a:r>
              <a:rPr lang="ru-RU" sz="1400" dirty="0" err="1"/>
              <a:t>естрадіола</a:t>
            </a:r>
            <a:r>
              <a:rPr lang="ru-RU" sz="1400" dirty="0"/>
              <a:t>, </a:t>
            </a:r>
            <a:r>
              <a:rPr lang="ru-RU" sz="1400" dirty="0" err="1"/>
              <a:t>приймає</a:t>
            </a:r>
            <a:r>
              <a:rPr lang="ru-RU" sz="1400" dirty="0"/>
              <a:t> участь в </a:t>
            </a:r>
            <a:r>
              <a:rPr lang="ru-RU" sz="1400" dirty="0" err="1"/>
              <a:t>стимуляції</a:t>
            </a:r>
            <a:r>
              <a:rPr lang="ru-RU" sz="1400" dirty="0"/>
              <a:t> росту та </a:t>
            </a:r>
            <a:r>
              <a:rPr lang="ru-RU" sz="1400" dirty="0" err="1"/>
              <a:t>дозріванні</a:t>
            </a:r>
            <a:r>
              <a:rPr lang="ru-RU" sz="1400" dirty="0"/>
              <a:t> </a:t>
            </a:r>
            <a:r>
              <a:rPr lang="ru-RU" sz="1400" dirty="0" err="1"/>
              <a:t>фолікулів</a:t>
            </a:r>
            <a:r>
              <a:rPr lang="ru-RU" sz="1400" dirty="0"/>
              <a:t> до </a:t>
            </a:r>
            <a:r>
              <a:rPr lang="ru-RU" sz="1400" dirty="0" err="1"/>
              <a:t>досягнення</a:t>
            </a:r>
            <a:r>
              <a:rPr lang="ru-RU" sz="1400" dirty="0"/>
              <a:t> </a:t>
            </a:r>
            <a:r>
              <a:rPr lang="ru-RU" sz="1400" dirty="0" err="1"/>
              <a:t>їхньої</a:t>
            </a:r>
            <a:r>
              <a:rPr lang="ru-RU" sz="1400" dirty="0"/>
              <a:t> </a:t>
            </a:r>
            <a:r>
              <a:rPr lang="ru-RU" sz="1400" dirty="0" err="1"/>
              <a:t>зрілості</a:t>
            </a:r>
            <a:r>
              <a:rPr lang="ru-RU" sz="1400" dirty="0"/>
              <a:t> та </a:t>
            </a:r>
            <a:r>
              <a:rPr lang="ru-RU" sz="1400" dirty="0" err="1"/>
              <a:t>готовності</a:t>
            </a:r>
            <a:r>
              <a:rPr lang="ru-RU" sz="1400" dirty="0"/>
              <a:t> до </a:t>
            </a:r>
            <a:r>
              <a:rPr lang="ru-RU" sz="1400" dirty="0" err="1"/>
              <a:t>овуляції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Регуляція</a:t>
            </a:r>
            <a:r>
              <a:rPr lang="ru-RU" sz="1400" dirty="0"/>
              <a:t> </a:t>
            </a:r>
            <a:r>
              <a:rPr lang="ru-RU" sz="1400" dirty="0" err="1"/>
              <a:t>секреції</a:t>
            </a:r>
            <a:r>
              <a:rPr lang="ru-RU" sz="1400" dirty="0"/>
              <a:t> ФСГ </a:t>
            </a:r>
            <a:r>
              <a:rPr lang="ru-RU" sz="1400" dirty="0" err="1"/>
              <a:t>здійснюється</a:t>
            </a:r>
            <a:r>
              <a:rPr lang="ru-RU" sz="1400" dirty="0"/>
              <a:t> </a:t>
            </a:r>
            <a:r>
              <a:rPr lang="ru-RU" sz="1400" dirty="0" err="1"/>
              <a:t>переважно</a:t>
            </a:r>
            <a:r>
              <a:rPr lang="ru-RU" sz="1400" dirty="0"/>
              <a:t> </a:t>
            </a:r>
            <a:r>
              <a:rPr lang="ru-RU" sz="1400" dirty="0" err="1"/>
              <a:t>гонадоліберином</a:t>
            </a:r>
            <a:r>
              <a:rPr lang="ru-RU" sz="1400" dirty="0"/>
              <a:t> </a:t>
            </a:r>
            <a:r>
              <a:rPr lang="ru-RU" sz="1400" dirty="0" err="1"/>
              <a:t>гіпоталамуса</a:t>
            </a:r>
            <a:r>
              <a:rPr lang="ru-RU" sz="1400" dirty="0"/>
              <a:t>, </a:t>
            </a:r>
            <a:r>
              <a:rPr lang="ru-RU" sz="1400" dirty="0" err="1"/>
              <a:t>статевими</a:t>
            </a:r>
            <a:r>
              <a:rPr lang="ru-RU" sz="1400" dirty="0"/>
              <a:t> </a:t>
            </a:r>
            <a:r>
              <a:rPr lang="ru-RU" sz="1400" dirty="0" err="1"/>
              <a:t>стероїдами</a:t>
            </a:r>
            <a:r>
              <a:rPr lang="ru-RU" sz="1400" dirty="0"/>
              <a:t> та </a:t>
            </a:r>
            <a:r>
              <a:rPr lang="ru-RU" sz="1400" dirty="0" err="1"/>
              <a:t>інгібінами</a:t>
            </a:r>
            <a:r>
              <a:rPr lang="ru-RU" sz="1400" dirty="0"/>
              <a:t>. </a:t>
            </a:r>
            <a:r>
              <a:rPr lang="ru-RU" sz="1400" dirty="0" err="1"/>
              <a:t>Зростання</a:t>
            </a:r>
            <a:r>
              <a:rPr lang="ru-RU" sz="1400" dirty="0"/>
              <a:t> </a:t>
            </a:r>
            <a:r>
              <a:rPr lang="ru-RU" sz="1400" dirty="0" err="1"/>
              <a:t>вмісту</a:t>
            </a:r>
            <a:r>
              <a:rPr lang="ru-RU" sz="1400" dirty="0"/>
              <a:t> </a:t>
            </a:r>
            <a:r>
              <a:rPr lang="ru-RU" sz="1400" dirty="0" err="1"/>
              <a:t>естрадіола</a:t>
            </a:r>
            <a:r>
              <a:rPr lang="ru-RU" sz="1400" dirty="0"/>
              <a:t> в </a:t>
            </a:r>
            <a:r>
              <a:rPr lang="ru-RU" sz="1400" dirty="0" err="1"/>
              <a:t>дозріваючих</a:t>
            </a:r>
            <a:r>
              <a:rPr lang="ru-RU" sz="1400" dirty="0"/>
              <a:t> </a:t>
            </a:r>
            <a:r>
              <a:rPr lang="ru-RU" sz="1400" dirty="0" err="1"/>
              <a:t>фолікулах</a:t>
            </a:r>
            <a:r>
              <a:rPr lang="ru-RU" sz="1400" dirty="0"/>
              <a:t> </a:t>
            </a:r>
            <a:r>
              <a:rPr lang="ru-RU" sz="1400" dirty="0" err="1"/>
              <a:t>знижує</a:t>
            </a:r>
            <a:r>
              <a:rPr lang="ru-RU" sz="1400" dirty="0"/>
              <a:t> </a:t>
            </a:r>
            <a:r>
              <a:rPr lang="ru-RU" sz="1400" dirty="0" err="1"/>
              <a:t>секрецію</a:t>
            </a:r>
            <a:r>
              <a:rPr lang="ru-RU" sz="1400" dirty="0"/>
              <a:t> ФСГ за </a:t>
            </a:r>
            <a:r>
              <a:rPr lang="ru-RU" sz="1400" dirty="0" err="1"/>
              <a:t>механізмом</a:t>
            </a:r>
            <a:r>
              <a:rPr lang="ru-RU" sz="1400" dirty="0"/>
              <a:t> негативного </a:t>
            </a:r>
            <a:r>
              <a:rPr lang="ru-RU" sz="1400" dirty="0" err="1"/>
              <a:t>зворотнього</a:t>
            </a:r>
            <a:r>
              <a:rPr lang="ru-RU" sz="1400" dirty="0"/>
              <a:t> </a:t>
            </a:r>
            <a:r>
              <a:rPr lang="ru-RU" sz="1400" dirty="0" err="1"/>
              <a:t>зв'язку</a:t>
            </a:r>
            <a:r>
              <a:rPr lang="ru-RU" sz="1400" dirty="0"/>
              <a:t>. </a:t>
            </a:r>
            <a:r>
              <a:rPr lang="ru-RU" sz="1400" dirty="0" err="1"/>
              <a:t>Пік</a:t>
            </a:r>
            <a:r>
              <a:rPr lang="ru-RU" sz="1400" dirty="0"/>
              <a:t> </a:t>
            </a:r>
            <a:r>
              <a:rPr lang="ru-RU" sz="1400" dirty="0" err="1"/>
              <a:t>концентрації</a:t>
            </a:r>
            <a:r>
              <a:rPr lang="ru-RU" sz="1400" dirty="0"/>
              <a:t> ФСГ </a:t>
            </a:r>
            <a:r>
              <a:rPr lang="ru-RU" sz="1400" dirty="0" err="1"/>
              <a:t>спостерігається</a:t>
            </a:r>
            <a:r>
              <a:rPr lang="ru-RU" sz="1400" dirty="0"/>
              <a:t> в </a:t>
            </a:r>
            <a:r>
              <a:rPr lang="ru-RU" sz="1400" dirty="0" err="1"/>
              <a:t>середині</a:t>
            </a:r>
            <a:r>
              <a:rPr lang="ru-RU" sz="1400" dirty="0"/>
              <a:t> менструального циклу, </a:t>
            </a:r>
            <a:r>
              <a:rPr lang="ru-RU" sz="1400" dirty="0" err="1"/>
              <a:t>одночасно</a:t>
            </a:r>
            <a:r>
              <a:rPr lang="ru-RU" sz="1400" dirty="0"/>
              <a:t> з </a:t>
            </a:r>
            <a:r>
              <a:rPr lang="ru-RU" sz="1400" dirty="0" err="1"/>
              <a:t>овуляторним</a:t>
            </a:r>
            <a:r>
              <a:rPr lang="ru-RU" sz="1400" dirty="0"/>
              <a:t> </a:t>
            </a:r>
            <a:r>
              <a:rPr lang="ru-RU" sz="1400" dirty="0" err="1"/>
              <a:t>піком</a:t>
            </a:r>
            <a:r>
              <a:rPr lang="ru-RU" sz="1400" dirty="0"/>
              <a:t> ЛГ.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чоловіків</a:t>
            </a:r>
            <a:r>
              <a:rPr lang="ru-RU" sz="1400" dirty="0"/>
              <a:t> ФСГ </a:t>
            </a:r>
            <a:r>
              <a:rPr lang="ru-RU" sz="1400" dirty="0" err="1"/>
              <a:t>впливає</a:t>
            </a:r>
            <a:r>
              <a:rPr lang="ru-RU" sz="1400" dirty="0"/>
              <a:t> на </a:t>
            </a:r>
            <a:r>
              <a:rPr lang="ru-RU" sz="1400" dirty="0" err="1"/>
              <a:t>ріст</a:t>
            </a:r>
            <a:r>
              <a:rPr lang="ru-RU" sz="1400" dirty="0"/>
              <a:t> та </a:t>
            </a:r>
            <a:r>
              <a:rPr lang="ru-RU" sz="1400" dirty="0" err="1"/>
              <a:t>функцію</a:t>
            </a:r>
            <a:r>
              <a:rPr lang="ru-RU" sz="1400" dirty="0"/>
              <a:t> </a:t>
            </a:r>
            <a:r>
              <a:rPr lang="ru-RU" sz="1400" dirty="0" err="1"/>
              <a:t>сім'яних</a:t>
            </a:r>
            <a:r>
              <a:rPr lang="ru-RU" sz="1400" dirty="0"/>
              <a:t> </a:t>
            </a:r>
            <a:r>
              <a:rPr lang="ru-RU" sz="1400" dirty="0" err="1"/>
              <a:t>канальців</a:t>
            </a:r>
            <a:r>
              <a:rPr lang="ru-RU" sz="1400" dirty="0"/>
              <a:t>, сперматогенез в </a:t>
            </a:r>
            <a:r>
              <a:rPr lang="ru-RU" sz="1400" dirty="0" err="1"/>
              <a:t>клітинах</a:t>
            </a:r>
            <a:r>
              <a:rPr lang="ru-RU" sz="1400" dirty="0"/>
              <a:t> </a:t>
            </a:r>
            <a:r>
              <a:rPr lang="ru-RU" sz="1400" dirty="0" err="1"/>
              <a:t>Сертолі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400" dirty="0" err="1"/>
              <a:t>Показання</a:t>
            </a:r>
            <a:r>
              <a:rPr lang="ru-RU" sz="1400" dirty="0"/>
              <a:t> для </a:t>
            </a:r>
            <a:r>
              <a:rPr lang="ru-RU" sz="1400" dirty="0" err="1"/>
              <a:t>призначення</a:t>
            </a:r>
            <a:endParaRPr lang="ru-RU" sz="1400" dirty="0"/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 і </a:t>
            </a:r>
            <a:r>
              <a:rPr lang="ru-RU" sz="1400" dirty="0" err="1"/>
              <a:t>чоловіків</a:t>
            </a:r>
            <a:r>
              <a:rPr lang="ru-RU" sz="1400" dirty="0"/>
              <a:t>.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Неплідність</a:t>
            </a:r>
            <a:r>
              <a:rPr lang="ru-RU" sz="1400" dirty="0"/>
              <a:t>, </a:t>
            </a:r>
            <a:r>
              <a:rPr lang="ru-RU" sz="1400" dirty="0" err="1"/>
              <a:t>зниження</a:t>
            </a:r>
            <a:r>
              <a:rPr lang="ru-RU" sz="1400" dirty="0"/>
              <a:t> </a:t>
            </a:r>
            <a:r>
              <a:rPr lang="ru-RU" sz="1400" dirty="0" err="1"/>
              <a:t>статевого</a:t>
            </a:r>
            <a:r>
              <a:rPr lang="ru-RU" sz="1400" dirty="0"/>
              <a:t> потягу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: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Порушення</a:t>
            </a:r>
            <a:r>
              <a:rPr lang="ru-RU" sz="1400" dirty="0"/>
              <a:t> менструального циклу;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Невиношування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Ановуляція</a:t>
            </a:r>
            <a:r>
              <a:rPr lang="ru-RU" sz="1400" dirty="0"/>
              <a:t>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Передчасна</a:t>
            </a:r>
            <a:r>
              <a:rPr lang="ru-RU" sz="1400" dirty="0"/>
              <a:t> </a:t>
            </a:r>
            <a:r>
              <a:rPr lang="ru-RU" sz="1400" dirty="0" err="1"/>
              <a:t>яєчникова</a:t>
            </a:r>
            <a:r>
              <a:rPr lang="ru-RU" sz="1400" dirty="0"/>
              <a:t> </a:t>
            </a:r>
            <a:r>
              <a:rPr lang="ru-RU" sz="1400" dirty="0" err="1"/>
              <a:t>недостатність</a:t>
            </a:r>
            <a:r>
              <a:rPr lang="ru-RU" sz="1400" dirty="0"/>
              <a:t>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Аномальні</a:t>
            </a:r>
            <a:r>
              <a:rPr lang="ru-RU" sz="1400" dirty="0"/>
              <a:t> </a:t>
            </a:r>
            <a:r>
              <a:rPr lang="ru-RU" sz="1400" dirty="0" err="1"/>
              <a:t>маткові</a:t>
            </a:r>
            <a:r>
              <a:rPr lang="ru-RU" sz="1400" dirty="0"/>
              <a:t> </a:t>
            </a:r>
            <a:r>
              <a:rPr lang="ru-RU" sz="1400" dirty="0" err="1"/>
              <a:t>кровотечі</a:t>
            </a:r>
            <a:r>
              <a:rPr lang="ru-RU" sz="1400" dirty="0"/>
              <a:t>;</a:t>
            </a:r>
          </a:p>
          <a:p>
            <a:r>
              <a:rPr lang="ru-RU" sz="1400" dirty="0"/>
              <a:t>- Аменорея;</a:t>
            </a:r>
          </a:p>
          <a:p>
            <a:r>
              <a:rPr lang="ru-RU" sz="1400" dirty="0"/>
              <a:t>- СПКЯ та </a:t>
            </a:r>
            <a:r>
              <a:rPr lang="ru-RU" sz="1400" dirty="0" err="1"/>
              <a:t>гірсутний</a:t>
            </a:r>
            <a:r>
              <a:rPr lang="ru-RU" sz="1400" dirty="0"/>
              <a:t> синдром;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гормонсекретуючі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 smtClean="0"/>
              <a:t>гіпофіза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72923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134"/>
            <a:ext cx="4572000" cy="461664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err="1"/>
              <a:t>Клінічна</a:t>
            </a:r>
            <a:r>
              <a:rPr lang="ru-RU" sz="1400" dirty="0"/>
              <a:t> </a:t>
            </a:r>
            <a:r>
              <a:rPr lang="ru-RU" sz="1400" dirty="0" err="1"/>
              <a:t>значущість</a:t>
            </a:r>
            <a:endParaRPr lang="ru-RU" sz="1400" dirty="0"/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 та </a:t>
            </a:r>
            <a:r>
              <a:rPr lang="ru-RU" sz="1400" dirty="0" err="1"/>
              <a:t>чоловіків</a:t>
            </a:r>
            <a:r>
              <a:rPr lang="ru-RU" sz="1400" dirty="0"/>
              <a:t>: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функції</a:t>
            </a:r>
            <a:r>
              <a:rPr lang="ru-RU" sz="1400" dirty="0"/>
              <a:t> </a:t>
            </a:r>
            <a:r>
              <a:rPr lang="ru-RU" sz="1400" dirty="0" err="1"/>
              <a:t>гіпоталамо-гіпофізарної</a:t>
            </a:r>
            <a:r>
              <a:rPr lang="ru-RU" sz="1400" dirty="0"/>
              <a:t> </a:t>
            </a:r>
            <a:r>
              <a:rPr lang="ru-RU" sz="1400" dirty="0" err="1"/>
              <a:t>системи</a:t>
            </a:r>
            <a:r>
              <a:rPr lang="ru-RU" sz="1400" dirty="0"/>
              <a:t>, гонад.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: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оцінки</a:t>
            </a:r>
            <a:r>
              <a:rPr lang="ru-RU" sz="1400" dirty="0"/>
              <a:t> </a:t>
            </a:r>
            <a:r>
              <a:rPr lang="ru-RU" sz="1400" dirty="0" err="1"/>
              <a:t>оваріального</a:t>
            </a:r>
            <a:r>
              <a:rPr lang="ru-RU" sz="1400" dirty="0"/>
              <a:t> резерву;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оваріальної</a:t>
            </a:r>
            <a:r>
              <a:rPr lang="ru-RU" sz="1400" dirty="0"/>
              <a:t> </a:t>
            </a:r>
            <a:r>
              <a:rPr lang="ru-RU" sz="1400" dirty="0" err="1"/>
              <a:t>дисфункції</a:t>
            </a:r>
            <a:r>
              <a:rPr lang="ru-RU" sz="1400" dirty="0"/>
              <a:t>, як причини </a:t>
            </a:r>
            <a:r>
              <a:rPr lang="ru-RU" sz="1400" dirty="0" err="1"/>
              <a:t>неплідності</a:t>
            </a:r>
            <a:r>
              <a:rPr lang="ru-RU" sz="1400" dirty="0"/>
              <a:t>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Невиношування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, </a:t>
            </a:r>
            <a:r>
              <a:rPr lang="ru-RU" sz="1400" dirty="0" err="1"/>
              <a:t>порушень</a:t>
            </a:r>
            <a:r>
              <a:rPr lang="ru-RU" sz="1400" dirty="0"/>
              <a:t> менструального циклу, </a:t>
            </a:r>
            <a:r>
              <a:rPr lang="ru-RU" sz="1400" dirty="0" err="1"/>
              <a:t>аномальних</a:t>
            </a:r>
            <a:r>
              <a:rPr lang="ru-RU" sz="1400" dirty="0"/>
              <a:t> </a:t>
            </a:r>
            <a:r>
              <a:rPr lang="ru-RU" sz="1400" dirty="0" err="1"/>
              <a:t>маткових</a:t>
            </a:r>
            <a:r>
              <a:rPr lang="ru-RU" sz="1400" dirty="0"/>
              <a:t> </a:t>
            </a:r>
            <a:r>
              <a:rPr lang="ru-RU" sz="1400" dirty="0" err="1"/>
              <a:t>кровотеч</a:t>
            </a:r>
            <a:r>
              <a:rPr lang="ru-RU" sz="1400" dirty="0"/>
              <a:t>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ранньої</a:t>
            </a:r>
            <a:r>
              <a:rPr lang="ru-RU" sz="1400" dirty="0"/>
              <a:t> </a:t>
            </a:r>
            <a:r>
              <a:rPr lang="ru-RU" sz="1400" dirty="0" err="1"/>
              <a:t>менопаузи</a:t>
            </a:r>
            <a:r>
              <a:rPr lang="ru-RU" sz="1400" dirty="0"/>
              <a:t>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Оцінка</a:t>
            </a:r>
            <a:r>
              <a:rPr lang="ru-RU" sz="1400" dirty="0"/>
              <a:t> </a:t>
            </a:r>
            <a:r>
              <a:rPr lang="ru-RU" sz="1400" dirty="0" err="1"/>
              <a:t>ефективності</a:t>
            </a:r>
            <a:r>
              <a:rPr lang="ru-RU" sz="1400" dirty="0"/>
              <a:t> </a:t>
            </a:r>
            <a:r>
              <a:rPr lang="ru-RU" sz="1400" dirty="0" err="1"/>
              <a:t>менопаузальноїї</a:t>
            </a:r>
            <a:r>
              <a:rPr lang="ru-RU" sz="1400" dirty="0"/>
              <a:t> </a:t>
            </a:r>
            <a:r>
              <a:rPr lang="ru-RU" sz="1400" dirty="0" err="1"/>
              <a:t>замісної</a:t>
            </a:r>
            <a:r>
              <a:rPr lang="ru-RU" sz="1400" dirty="0"/>
              <a:t> </a:t>
            </a:r>
            <a:r>
              <a:rPr lang="ru-RU" sz="1400" dirty="0" err="1"/>
              <a:t>терапії</a:t>
            </a:r>
            <a:r>
              <a:rPr lang="ru-RU" sz="1400" dirty="0"/>
              <a:t>;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діагностики</a:t>
            </a:r>
            <a:r>
              <a:rPr lang="ru-RU" sz="1400" dirty="0"/>
              <a:t> </a:t>
            </a:r>
            <a:r>
              <a:rPr lang="ru-RU" sz="1400" dirty="0" err="1"/>
              <a:t>гіперандрогенних</a:t>
            </a:r>
            <a:r>
              <a:rPr lang="ru-RU" sz="1400" dirty="0"/>
              <a:t> </a:t>
            </a:r>
            <a:r>
              <a:rPr lang="ru-RU" sz="1400" dirty="0" err="1"/>
              <a:t>станів</a:t>
            </a:r>
            <a:endParaRPr lang="ru-RU" sz="1400" dirty="0"/>
          </a:p>
          <a:p>
            <a:endParaRPr lang="ru-RU" sz="1400" dirty="0"/>
          </a:p>
          <a:p>
            <a:r>
              <a:rPr lang="ru-RU" sz="1400" dirty="0"/>
              <a:t>Склад </a:t>
            </a:r>
            <a:r>
              <a:rPr lang="ru-RU" sz="1400" dirty="0" err="1"/>
              <a:t>показників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Фолікулостимулюючий</a:t>
            </a:r>
            <a:r>
              <a:rPr lang="ru-RU" sz="1400" dirty="0"/>
              <a:t> гормон</a:t>
            </a:r>
          </a:p>
          <a:p>
            <a:r>
              <a:rPr lang="ru-RU" sz="1400" dirty="0"/>
              <a:t>Метод: </a:t>
            </a:r>
            <a:r>
              <a:rPr lang="ru-RU" sz="1400" dirty="0" err="1"/>
              <a:t>Імунохемілюмінісцентний</a:t>
            </a:r>
            <a:r>
              <a:rPr lang="ru-RU" sz="1400" dirty="0"/>
              <a:t> на </a:t>
            </a:r>
            <a:r>
              <a:rPr lang="ru-RU" sz="1400" dirty="0" err="1"/>
              <a:t>мікрочастинках</a:t>
            </a:r>
            <a:endParaRPr lang="ru-RU" sz="1400" dirty="0"/>
          </a:p>
          <a:p>
            <a:r>
              <a:rPr lang="ru-RU" sz="1400" dirty="0" err="1"/>
              <a:t>Діапазон</a:t>
            </a:r>
            <a:r>
              <a:rPr lang="ru-RU" sz="1400" dirty="0"/>
              <a:t> </a:t>
            </a:r>
            <a:r>
              <a:rPr lang="ru-RU" sz="1400" dirty="0" err="1"/>
              <a:t>вимірювань</a:t>
            </a:r>
            <a:r>
              <a:rPr lang="ru-RU" sz="1400" dirty="0"/>
              <a:t>: 0.3 - 400</a:t>
            </a:r>
          </a:p>
          <a:p>
            <a:r>
              <a:rPr lang="ru-RU" sz="1400" dirty="0" err="1"/>
              <a:t>Одиниця</a:t>
            </a:r>
            <a:r>
              <a:rPr lang="ru-RU" sz="1400" dirty="0"/>
              <a:t> </a:t>
            </a:r>
            <a:r>
              <a:rPr lang="ru-RU" sz="1400" dirty="0" err="1"/>
              <a:t>виміру</a:t>
            </a:r>
            <a:r>
              <a:rPr lang="ru-RU" sz="1400" dirty="0"/>
              <a:t>: </a:t>
            </a:r>
            <a:r>
              <a:rPr lang="ru-RU" sz="1400" dirty="0" err="1"/>
              <a:t>Одиниць</a:t>
            </a:r>
            <a:r>
              <a:rPr lang="ru-RU" sz="1400" dirty="0"/>
              <a:t> на </a:t>
            </a:r>
            <a:r>
              <a:rPr lang="ru-RU" sz="1400" dirty="0" err="1"/>
              <a:t>літр</a:t>
            </a:r>
            <a:endParaRPr lang="ru-RU" sz="1400" dirty="0"/>
          </a:p>
          <a:p>
            <a:r>
              <a:rPr lang="ru-RU" sz="1400" dirty="0" err="1"/>
              <a:t>Референтні</a:t>
            </a:r>
            <a:r>
              <a:rPr lang="ru-RU" sz="1400" dirty="0"/>
              <a:t> </a:t>
            </a:r>
            <a:r>
              <a:rPr lang="ru-RU" sz="1400" dirty="0" err="1"/>
              <a:t>значення</a:t>
            </a:r>
            <a:r>
              <a:rPr lang="ru-RU" sz="1400" dirty="0"/>
              <a:t>:</a:t>
            </a: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160" y="203294"/>
            <a:ext cx="4381880" cy="42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98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88" y="121196"/>
            <a:ext cx="8262628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Інтерференція</a:t>
            </a:r>
            <a:r>
              <a:rPr lang="ru-RU" sz="1400" dirty="0" smtClean="0"/>
              <a:t>:</a:t>
            </a:r>
          </a:p>
          <a:p>
            <a:r>
              <a:rPr lang="uk-UA" sz="1400" dirty="0" smtClean="0"/>
              <a:t>Підвищення </a:t>
            </a:r>
            <a:endParaRPr lang="ru-RU" sz="1400" dirty="0"/>
          </a:p>
          <a:p>
            <a:r>
              <a:rPr lang="ru-RU" sz="1400" dirty="0" err="1"/>
              <a:t>Циметидин</a:t>
            </a:r>
            <a:r>
              <a:rPr lang="ru-RU" sz="1400" dirty="0"/>
              <a:t>, </a:t>
            </a:r>
            <a:r>
              <a:rPr lang="ru-RU" sz="1400" dirty="0" err="1"/>
              <a:t>кломіфен</a:t>
            </a:r>
            <a:r>
              <a:rPr lang="ru-RU" sz="1400" dirty="0"/>
              <a:t>, </a:t>
            </a:r>
            <a:r>
              <a:rPr lang="ru-RU" sz="1400" dirty="0" err="1"/>
              <a:t>дигіталіс</a:t>
            </a:r>
            <a:r>
              <a:rPr lang="ru-RU" sz="1400" dirty="0"/>
              <a:t>, </a:t>
            </a:r>
            <a:r>
              <a:rPr lang="ru-RU" sz="1400" dirty="0" err="1"/>
              <a:t>леводопа</a:t>
            </a:r>
            <a:r>
              <a:rPr lang="ru-RU" sz="1400" dirty="0"/>
              <a:t>, </a:t>
            </a:r>
            <a:r>
              <a:rPr lang="ru-RU" sz="1400" dirty="0" err="1"/>
              <a:t>кетоконазол</a:t>
            </a:r>
            <a:r>
              <a:rPr lang="ru-RU" sz="1400" dirty="0"/>
              <a:t>, аналоги </a:t>
            </a:r>
            <a:r>
              <a:rPr lang="ru-RU" sz="1400" dirty="0" err="1"/>
              <a:t>гонадоліберина</a:t>
            </a:r>
            <a:r>
              <a:rPr lang="ru-RU" sz="1400" dirty="0"/>
              <a:t> в </a:t>
            </a:r>
            <a:r>
              <a:rPr lang="ru-RU" sz="1400" dirty="0" err="1"/>
              <a:t>перші</a:t>
            </a:r>
            <a:r>
              <a:rPr lang="ru-RU" sz="1400" dirty="0"/>
              <a:t> </a:t>
            </a:r>
            <a:r>
              <a:rPr lang="ru-RU" sz="1400" dirty="0" err="1"/>
              <a:t>дні</a:t>
            </a:r>
            <a:r>
              <a:rPr lang="ru-RU" sz="1400" dirty="0"/>
              <a:t> </a:t>
            </a:r>
            <a:r>
              <a:rPr lang="ru-RU" sz="1400" dirty="0" err="1"/>
              <a:t>терапії</a:t>
            </a:r>
            <a:r>
              <a:rPr lang="ru-RU" sz="1400" dirty="0"/>
              <a:t>, </a:t>
            </a:r>
            <a:r>
              <a:rPr lang="ru-RU" sz="1400" dirty="0" err="1"/>
              <a:t>антиестрогени</a:t>
            </a:r>
            <a:r>
              <a:rPr lang="ru-RU" sz="1400" dirty="0"/>
              <a:t>, </a:t>
            </a:r>
            <a:r>
              <a:rPr lang="ru-RU" sz="1400" dirty="0" err="1"/>
              <a:t>інгібітори</a:t>
            </a:r>
            <a:r>
              <a:rPr lang="ru-RU" sz="1400" dirty="0"/>
              <a:t> </a:t>
            </a:r>
            <a:r>
              <a:rPr lang="ru-RU" sz="1400" dirty="0" err="1"/>
              <a:t>ароматаз</a:t>
            </a:r>
            <a:endParaRPr lang="ru-RU" sz="1400" dirty="0"/>
          </a:p>
          <a:p>
            <a:r>
              <a:rPr lang="uk-UA" sz="1400" dirty="0" smtClean="0"/>
              <a:t>Зниження </a:t>
            </a:r>
            <a:endParaRPr lang="ru-RU" sz="1400" dirty="0" smtClean="0"/>
          </a:p>
          <a:p>
            <a:r>
              <a:rPr lang="ru-RU" sz="1400" dirty="0" err="1" smtClean="0"/>
              <a:t>Кортикостероїди</a:t>
            </a:r>
            <a:r>
              <a:rPr lang="ru-RU" sz="1400" dirty="0"/>
              <a:t>, </a:t>
            </a:r>
            <a:r>
              <a:rPr lang="ru-RU" sz="1400" dirty="0" err="1"/>
              <a:t>естрогени</a:t>
            </a:r>
            <a:r>
              <a:rPr lang="ru-RU" sz="1400" dirty="0"/>
              <a:t>, </a:t>
            </a:r>
            <a:r>
              <a:rPr lang="ru-RU" sz="1400" dirty="0" err="1"/>
              <a:t>комбіновані</a:t>
            </a:r>
            <a:r>
              <a:rPr lang="ru-RU" sz="1400" dirty="0"/>
              <a:t> </a:t>
            </a:r>
            <a:r>
              <a:rPr lang="ru-RU" sz="1400" dirty="0" err="1"/>
              <a:t>гормональні</a:t>
            </a:r>
            <a:r>
              <a:rPr lang="ru-RU" sz="1400" dirty="0"/>
              <a:t> </a:t>
            </a:r>
            <a:r>
              <a:rPr lang="ru-RU" sz="1400" dirty="0" err="1"/>
              <a:t>контрацептиви</a:t>
            </a:r>
            <a:r>
              <a:rPr lang="ru-RU" sz="1400" dirty="0"/>
              <a:t>, аналоги </a:t>
            </a:r>
            <a:r>
              <a:rPr lang="ru-RU" sz="1400" dirty="0" err="1"/>
              <a:t>гонадоліберина</a:t>
            </a:r>
            <a:r>
              <a:rPr lang="ru-RU" sz="1400" dirty="0"/>
              <a:t> (на </a:t>
            </a:r>
            <a:r>
              <a:rPr lang="ru-RU" sz="1400" dirty="0" err="1"/>
              <a:t>тлі</a:t>
            </a:r>
            <a:r>
              <a:rPr lang="ru-RU" sz="1400" dirty="0"/>
              <a:t> </a:t>
            </a:r>
            <a:r>
              <a:rPr lang="ru-RU" sz="1400" dirty="0" err="1"/>
              <a:t>терапії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триває</a:t>
            </a:r>
            <a:r>
              <a:rPr lang="ru-RU" sz="1400" dirty="0"/>
              <a:t>), </a:t>
            </a:r>
            <a:r>
              <a:rPr lang="ru-RU" sz="1400" dirty="0" err="1"/>
              <a:t>фенотіазини</a:t>
            </a:r>
            <a:r>
              <a:rPr lang="ru-RU" sz="1400" dirty="0"/>
              <a:t>, </a:t>
            </a:r>
            <a:r>
              <a:rPr lang="ru-RU" sz="1400" dirty="0" err="1"/>
              <a:t>мегестрол</a:t>
            </a:r>
            <a:endParaRPr lang="ru-RU" sz="1400" dirty="0"/>
          </a:p>
          <a:p>
            <a:endParaRPr lang="ru-RU" sz="1400" dirty="0" smtClean="0"/>
          </a:p>
          <a:p>
            <a:r>
              <a:rPr lang="ru-RU" sz="1400" dirty="0" err="1" smtClean="0"/>
              <a:t>Інтерпретація</a:t>
            </a:r>
            <a:r>
              <a:rPr lang="ru-RU" sz="1400" dirty="0"/>
              <a:t>:</a:t>
            </a:r>
          </a:p>
          <a:p>
            <a:r>
              <a:rPr lang="uk-UA" sz="1400" dirty="0" smtClean="0"/>
              <a:t>Підвищення </a:t>
            </a:r>
            <a:endParaRPr lang="ru-RU" sz="1400" dirty="0" smtClean="0"/>
          </a:p>
          <a:p>
            <a:r>
              <a:rPr lang="ru-RU" sz="1400" dirty="0" smtClean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 і </a:t>
            </a:r>
            <a:r>
              <a:rPr lang="ru-RU" sz="1400" dirty="0" err="1"/>
              <a:t>чоловіків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первинний</a:t>
            </a:r>
            <a:r>
              <a:rPr lang="ru-RU" sz="1400" dirty="0"/>
              <a:t> </a:t>
            </a:r>
            <a:r>
              <a:rPr lang="ru-RU" sz="1400" dirty="0" err="1"/>
              <a:t>гіпогонадизм</a:t>
            </a:r>
            <a:r>
              <a:rPr lang="ru-RU" sz="1400" dirty="0"/>
              <a:t>, </a:t>
            </a:r>
            <a:r>
              <a:rPr lang="ru-RU" sz="1400" dirty="0" err="1"/>
              <a:t>гонадотропін-секретуючі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/>
              <a:t>гіпофіза</a:t>
            </a:r>
            <a:r>
              <a:rPr lang="ru-RU" sz="1400" dirty="0"/>
              <a:t>;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фізіологічна</a:t>
            </a:r>
            <a:r>
              <a:rPr lang="ru-RU" sz="1400" dirty="0"/>
              <a:t> і </a:t>
            </a:r>
            <a:r>
              <a:rPr lang="ru-RU" sz="1400" dirty="0" err="1"/>
              <a:t>рання</a:t>
            </a:r>
            <a:r>
              <a:rPr lang="ru-RU" sz="1400" dirty="0"/>
              <a:t> </a:t>
            </a:r>
            <a:r>
              <a:rPr lang="ru-RU" sz="1400" dirty="0" err="1"/>
              <a:t>менопауза;передчасна</a:t>
            </a:r>
            <a:r>
              <a:rPr lang="ru-RU" sz="1400" dirty="0"/>
              <a:t> </a:t>
            </a:r>
            <a:r>
              <a:rPr lang="ru-RU" sz="1400" dirty="0" err="1"/>
              <a:t>яєчникова</a:t>
            </a:r>
            <a:r>
              <a:rPr lang="ru-RU" sz="1400" dirty="0"/>
              <a:t> </a:t>
            </a:r>
            <a:r>
              <a:rPr lang="ru-RU" sz="1400" dirty="0" err="1"/>
              <a:t>недостатність</a:t>
            </a:r>
            <a:r>
              <a:rPr lang="ru-RU" sz="1400" dirty="0"/>
              <a:t> (</a:t>
            </a:r>
            <a:r>
              <a:rPr lang="ru-RU" sz="1400" dirty="0" err="1"/>
              <a:t>первинна</a:t>
            </a:r>
            <a:r>
              <a:rPr lang="ru-RU" sz="1400" dirty="0"/>
              <a:t> і ятрогенна);</a:t>
            </a:r>
          </a:p>
          <a:p>
            <a:r>
              <a:rPr lang="ru-RU" sz="1400" dirty="0"/>
              <a:t>синдром </a:t>
            </a:r>
            <a:r>
              <a:rPr lang="ru-RU" sz="1400" dirty="0" err="1"/>
              <a:t>резистентності</a:t>
            </a:r>
            <a:r>
              <a:rPr lang="ru-RU" sz="1400" dirty="0"/>
              <a:t> до </a:t>
            </a:r>
            <a:r>
              <a:rPr lang="ru-RU" sz="1400" dirty="0" err="1"/>
              <a:t>гонадотропінів</a:t>
            </a:r>
            <a:r>
              <a:rPr lang="ru-RU" sz="1400" dirty="0"/>
              <a:t>; </a:t>
            </a:r>
            <a:r>
              <a:rPr lang="ru-RU" sz="1400" dirty="0" err="1"/>
              <a:t>агенезія</a:t>
            </a:r>
            <a:r>
              <a:rPr lang="ru-RU" sz="1400" dirty="0"/>
              <a:t> гонад; </a:t>
            </a:r>
            <a:r>
              <a:rPr lang="ru-RU" sz="1400" dirty="0" err="1"/>
              <a:t>гонадотропін-продукуючі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/>
              <a:t>гіпофіза</a:t>
            </a:r>
            <a:r>
              <a:rPr lang="ru-RU" sz="1400" dirty="0"/>
              <a:t>.</a:t>
            </a:r>
          </a:p>
          <a:p>
            <a:endParaRPr lang="ru-RU" sz="1400" dirty="0" smtClean="0"/>
          </a:p>
          <a:p>
            <a:r>
              <a:rPr lang="uk-UA" sz="1400" dirty="0" smtClean="0"/>
              <a:t>Зниження </a:t>
            </a:r>
            <a:endParaRPr lang="ru-RU" sz="1400" dirty="0"/>
          </a:p>
          <a:p>
            <a:r>
              <a:rPr lang="ru-RU" sz="1400" dirty="0" smtClean="0"/>
              <a:t>У </a:t>
            </a:r>
            <a:r>
              <a:rPr lang="ru-RU" sz="1400" dirty="0" err="1"/>
              <a:t>чоловіків</a:t>
            </a:r>
            <a:r>
              <a:rPr lang="ru-RU" sz="1400" dirty="0"/>
              <a:t> і </a:t>
            </a:r>
            <a:r>
              <a:rPr lang="ru-RU" sz="1400" dirty="0" err="1"/>
              <a:t>жінок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гіпогонадотропный</a:t>
            </a:r>
            <a:r>
              <a:rPr lang="ru-RU" sz="1400" dirty="0"/>
              <a:t> </a:t>
            </a:r>
            <a:r>
              <a:rPr lang="ru-RU" sz="1400" dirty="0" err="1"/>
              <a:t>гіпогонадизм</a:t>
            </a:r>
            <a:r>
              <a:rPr lang="ru-RU" sz="1400" dirty="0"/>
              <a:t>, </a:t>
            </a:r>
            <a:r>
              <a:rPr lang="ru-RU" sz="1400" dirty="0" err="1"/>
              <a:t>гіперпролактинемія</a:t>
            </a:r>
            <a:r>
              <a:rPr lang="ru-RU" sz="1400" dirty="0"/>
              <a:t>;</a:t>
            </a:r>
          </a:p>
          <a:p>
            <a:r>
              <a:rPr lang="ru-RU" sz="1400" dirty="0"/>
              <a:t>У </a:t>
            </a:r>
            <a:r>
              <a:rPr lang="ru-RU" sz="1400" dirty="0" err="1"/>
              <a:t>жінок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гіпоталамічна</a:t>
            </a:r>
            <a:r>
              <a:rPr lang="ru-RU" sz="1400" dirty="0"/>
              <a:t> аменорея на </a:t>
            </a:r>
            <a:r>
              <a:rPr lang="ru-RU" sz="1400" dirty="0" err="1"/>
              <a:t>фоні</a:t>
            </a:r>
            <a:r>
              <a:rPr lang="ru-RU" sz="1400" dirty="0"/>
              <a:t> </a:t>
            </a:r>
            <a:r>
              <a:rPr lang="ru-RU" sz="1400" dirty="0" err="1"/>
              <a:t>анорексії</a:t>
            </a:r>
            <a:r>
              <a:rPr lang="ru-RU" sz="1400" dirty="0"/>
              <a:t>, </a:t>
            </a:r>
            <a:r>
              <a:rPr lang="ru-RU" sz="1400" dirty="0" err="1"/>
              <a:t>втрати</a:t>
            </a:r>
            <a:r>
              <a:rPr lang="ru-RU" sz="1400" dirty="0"/>
              <a:t> </a:t>
            </a:r>
            <a:r>
              <a:rPr lang="ru-RU" sz="1400" dirty="0" err="1"/>
              <a:t>маси</a:t>
            </a:r>
            <a:r>
              <a:rPr lang="ru-RU" sz="1400" dirty="0"/>
              <a:t> </a:t>
            </a:r>
            <a:r>
              <a:rPr lang="ru-RU" sz="1400" dirty="0" err="1"/>
              <a:t>тіла,синдром</a:t>
            </a:r>
            <a:r>
              <a:rPr lang="ru-RU" sz="1400" dirty="0"/>
              <a:t> </a:t>
            </a:r>
            <a:r>
              <a:rPr lang="ru-RU" sz="1400" dirty="0" err="1"/>
              <a:t>Каллмана</a:t>
            </a:r>
            <a:r>
              <a:rPr lang="ru-RU" sz="1400" dirty="0"/>
              <a:t>, </a:t>
            </a:r>
            <a:r>
              <a:rPr lang="ru-RU" sz="1400" dirty="0" err="1"/>
              <a:t>гіперпролактинемія</a:t>
            </a:r>
            <a:r>
              <a:rPr lang="ru-RU" sz="1400" dirty="0"/>
              <a:t>, </a:t>
            </a:r>
            <a:r>
              <a:rPr lang="ru-RU" sz="1400" dirty="0" err="1"/>
              <a:t>гіпопітуїтаризм</a:t>
            </a:r>
            <a:r>
              <a:rPr lang="ru-RU" sz="1400" dirty="0"/>
              <a:t> </a:t>
            </a:r>
            <a:r>
              <a:rPr lang="ru-RU" sz="1400" dirty="0" err="1"/>
              <a:t>внаслідок</a:t>
            </a:r>
            <a:r>
              <a:rPr lang="ru-RU" sz="1400" dirty="0"/>
              <a:t> </a:t>
            </a:r>
            <a:r>
              <a:rPr lang="ru-RU" sz="1400" dirty="0" err="1"/>
              <a:t>різних</a:t>
            </a:r>
            <a:r>
              <a:rPr lang="ru-RU" sz="1400" dirty="0"/>
              <a:t> причин, </a:t>
            </a:r>
            <a:r>
              <a:rPr lang="ru-RU" sz="1400" dirty="0" err="1"/>
              <a:t>гормонпродукуючі</a:t>
            </a:r>
            <a:r>
              <a:rPr lang="ru-RU" sz="1400" dirty="0"/>
              <a:t> пух</a:t>
            </a:r>
          </a:p>
        </p:txBody>
      </p:sp>
    </p:spTree>
    <p:extLst>
      <p:ext uri="{BB962C8B-B14F-4D97-AF65-F5344CB8AC3E}">
        <p14:creationId xmlns:p14="http://schemas.microsoft.com/office/powerpoint/2010/main" val="30728538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340" y="95885"/>
            <a:ext cx="8924147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u="sng" dirty="0"/>
              <a:t>ХГЛ (</a:t>
            </a:r>
            <a:r>
              <a:rPr lang="ru-RU" sz="1400" b="1" i="1" u="sng" dirty="0" err="1"/>
              <a:t>заг</a:t>
            </a:r>
            <a:r>
              <a:rPr lang="ru-RU" sz="1400" b="1" i="1" u="sng" dirty="0"/>
              <a:t>. </a:t>
            </a:r>
            <a:r>
              <a:rPr lang="en-US" sz="1400" b="1" i="1" u="sng" dirty="0"/>
              <a:t>B-</a:t>
            </a:r>
            <a:r>
              <a:rPr lang="ru-RU" sz="1400" b="1" i="1" u="sng" dirty="0" err="1"/>
              <a:t>субодиниця</a:t>
            </a:r>
            <a:r>
              <a:rPr lang="ru-RU" sz="1400" b="1" i="1" u="sng" dirty="0"/>
              <a:t>), </a:t>
            </a:r>
            <a:r>
              <a:rPr lang="ru-RU" sz="1400" b="1" i="1" u="sng" dirty="0" err="1"/>
              <a:t>діагностика</a:t>
            </a:r>
            <a:r>
              <a:rPr lang="ru-RU" sz="1400" b="1" i="1" u="sng" dirty="0"/>
              <a:t> </a:t>
            </a:r>
            <a:r>
              <a:rPr lang="ru-RU" sz="1400" b="1" i="1" u="sng" dirty="0" err="1"/>
              <a:t>вагітності</a:t>
            </a:r>
            <a:r>
              <a:rPr lang="ru-RU" sz="1400" b="1" i="1" u="sng" dirty="0"/>
              <a:t> (з 1 по 11 </a:t>
            </a:r>
            <a:r>
              <a:rPr lang="ru-RU" sz="1400" b="1" i="1" u="sng" dirty="0" err="1"/>
              <a:t>тиж</a:t>
            </a:r>
            <a:r>
              <a:rPr lang="ru-RU" sz="1400" b="1" i="1" u="sng" dirty="0"/>
              <a:t>)</a:t>
            </a:r>
          </a:p>
          <a:p>
            <a:endParaRPr lang="ru-RU" sz="1400" dirty="0" smtClean="0"/>
          </a:p>
          <a:p>
            <a:r>
              <a:rPr lang="ru-RU" sz="1400" dirty="0" smtClean="0"/>
              <a:t>ХГЛ </a:t>
            </a:r>
            <a:r>
              <a:rPr lang="ru-RU" sz="1400" dirty="0" err="1"/>
              <a:t>склдається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двох</a:t>
            </a:r>
            <a:r>
              <a:rPr lang="ru-RU" sz="1400" dirty="0"/>
              <a:t> </a:t>
            </a:r>
            <a:r>
              <a:rPr lang="ru-RU" sz="1400" dirty="0" err="1"/>
              <a:t>субодиниць</a:t>
            </a:r>
            <a:r>
              <a:rPr lang="ru-RU" sz="1400" dirty="0"/>
              <a:t>: альфа і бета. Альфа-</a:t>
            </a:r>
            <a:r>
              <a:rPr lang="ru-RU" sz="1400" dirty="0" err="1"/>
              <a:t>субодиниця</a:t>
            </a:r>
            <a:r>
              <a:rPr lang="ru-RU" sz="1400" dirty="0"/>
              <a:t> </a:t>
            </a:r>
            <a:r>
              <a:rPr lang="ru-RU" sz="1400" dirty="0" err="1"/>
              <a:t>однакова</a:t>
            </a:r>
            <a:r>
              <a:rPr lang="ru-RU" sz="1400" dirty="0"/>
              <a:t> у таких </a:t>
            </a:r>
            <a:r>
              <a:rPr lang="ru-RU" sz="1400" dirty="0" err="1"/>
              <a:t>гормонів</a:t>
            </a:r>
            <a:r>
              <a:rPr lang="ru-RU" sz="1400" dirty="0"/>
              <a:t> </a:t>
            </a:r>
            <a:r>
              <a:rPr lang="ru-RU" sz="1400" dirty="0" err="1"/>
              <a:t>гіпофіза</a:t>
            </a:r>
            <a:r>
              <a:rPr lang="ru-RU" sz="1400" dirty="0"/>
              <a:t> як ЛГ, ФСГ і ТТГ.</a:t>
            </a:r>
          </a:p>
          <a:p>
            <a:r>
              <a:rPr lang="ru-RU" sz="1400" dirty="0"/>
              <a:t>Бета-</a:t>
            </a:r>
            <a:r>
              <a:rPr lang="ru-RU" sz="1400" dirty="0" err="1"/>
              <a:t>субодиниця</a:t>
            </a:r>
            <a:r>
              <a:rPr lang="ru-RU" sz="1400" dirty="0"/>
              <a:t> (бета-ХГЛ) </a:t>
            </a:r>
            <a:r>
              <a:rPr lang="ru-RU" sz="1400" dirty="0" err="1"/>
              <a:t>використовується</a:t>
            </a:r>
            <a:r>
              <a:rPr lang="ru-RU" sz="1400" dirty="0"/>
              <a:t> для </a:t>
            </a:r>
            <a:r>
              <a:rPr lang="ru-RU" sz="1400" dirty="0" err="1"/>
              <a:t>імунометричного</a:t>
            </a:r>
            <a:r>
              <a:rPr lang="ru-RU" sz="1400" dirty="0"/>
              <a:t> </a:t>
            </a:r>
            <a:r>
              <a:rPr lang="ru-RU" sz="1400" dirty="0" err="1"/>
              <a:t>визначення</a:t>
            </a:r>
            <a:r>
              <a:rPr lang="ru-RU" sz="1400" dirty="0"/>
              <a:t> гормона.</a:t>
            </a:r>
          </a:p>
          <a:p>
            <a:r>
              <a:rPr lang="ru-RU" sz="1400" dirty="0" err="1"/>
              <a:t>Рівень</a:t>
            </a:r>
            <a:r>
              <a:rPr lang="ru-RU" sz="1400" dirty="0"/>
              <a:t> бета-ХГЛ в </a:t>
            </a:r>
            <a:r>
              <a:rPr lang="ru-RU" sz="1400" dirty="0" err="1"/>
              <a:t>крові</a:t>
            </a:r>
            <a:r>
              <a:rPr lang="ru-RU" sz="1400" dirty="0"/>
              <a:t> </a:t>
            </a:r>
            <a:r>
              <a:rPr lang="ru-RU" sz="1400" dirty="0" err="1"/>
              <a:t>вже</a:t>
            </a:r>
            <a:r>
              <a:rPr lang="ru-RU" sz="1400" dirty="0"/>
              <a:t> на 6-8 день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зачаття</a:t>
            </a:r>
            <a:r>
              <a:rPr lang="ru-RU" sz="1400" dirty="0"/>
              <a:t> </a:t>
            </a:r>
            <a:r>
              <a:rPr lang="ru-RU" sz="1400" dirty="0" err="1"/>
              <a:t>дозволяє</a:t>
            </a:r>
            <a:r>
              <a:rPr lang="ru-RU" sz="1400" dirty="0"/>
              <a:t> </a:t>
            </a:r>
            <a:r>
              <a:rPr lang="ru-RU" sz="1400" dirty="0" err="1"/>
              <a:t>діагностувати</a:t>
            </a:r>
            <a:r>
              <a:rPr lang="ru-RU" sz="1400" dirty="0"/>
              <a:t> </a:t>
            </a:r>
            <a:r>
              <a:rPr lang="ru-RU" sz="1400" dirty="0" err="1"/>
              <a:t>вагітність</a:t>
            </a:r>
            <a:r>
              <a:rPr lang="ru-RU" sz="1400" dirty="0"/>
              <a:t> (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концентрація</a:t>
            </a:r>
            <a:r>
              <a:rPr lang="ru-RU" sz="1400" dirty="0"/>
              <a:t> в </a:t>
            </a:r>
            <a:r>
              <a:rPr lang="ru-RU" sz="1400" dirty="0" err="1"/>
              <a:t>сечі</a:t>
            </a:r>
            <a:r>
              <a:rPr lang="ru-RU" sz="1400" dirty="0"/>
              <a:t> </a:t>
            </a:r>
            <a:r>
              <a:rPr lang="ru-RU" sz="1400" dirty="0" err="1"/>
              <a:t>досягає</a:t>
            </a:r>
            <a:r>
              <a:rPr lang="ru-RU" sz="1400" dirty="0"/>
              <a:t> </a:t>
            </a:r>
            <a:r>
              <a:rPr lang="ru-RU" sz="1400" dirty="0" err="1"/>
              <a:t>діагностичного</a:t>
            </a:r>
            <a:r>
              <a:rPr lang="ru-RU" sz="1400" dirty="0"/>
              <a:t> </a:t>
            </a:r>
            <a:r>
              <a:rPr lang="ru-RU" sz="1400" dirty="0" err="1"/>
              <a:t>рівня</a:t>
            </a:r>
            <a:r>
              <a:rPr lang="ru-RU" sz="1400" dirty="0"/>
              <a:t> на 1-2 </a:t>
            </a:r>
            <a:r>
              <a:rPr lang="ru-RU" sz="1400" dirty="0" err="1"/>
              <a:t>дні</a:t>
            </a:r>
            <a:r>
              <a:rPr lang="ru-RU" sz="1400" dirty="0"/>
              <a:t> </a:t>
            </a:r>
            <a:r>
              <a:rPr lang="ru-RU" sz="1400" dirty="0" err="1"/>
              <a:t>пізніше</a:t>
            </a:r>
            <a:r>
              <a:rPr lang="ru-RU" sz="1400" dirty="0"/>
              <a:t>, </a:t>
            </a:r>
            <a:r>
              <a:rPr lang="ru-RU" sz="1400" dirty="0" err="1"/>
              <a:t>ніж</a:t>
            </a:r>
            <a:r>
              <a:rPr lang="ru-RU" sz="1400" dirty="0"/>
              <a:t> в </a:t>
            </a:r>
            <a:r>
              <a:rPr lang="ru-RU" sz="1400" dirty="0" err="1"/>
              <a:t>сироватці</a:t>
            </a:r>
            <a:r>
              <a:rPr lang="ru-RU" sz="1400" dirty="0"/>
              <a:t> </a:t>
            </a:r>
            <a:r>
              <a:rPr lang="ru-RU" sz="1400" dirty="0" err="1"/>
              <a:t>крові</a:t>
            </a:r>
            <a:r>
              <a:rPr lang="ru-RU" sz="1400" dirty="0"/>
              <a:t>).</a:t>
            </a:r>
          </a:p>
          <a:p>
            <a:r>
              <a:rPr lang="ru-RU" sz="1400" dirty="0" err="1"/>
              <a:t>Синтезується</a:t>
            </a:r>
            <a:r>
              <a:rPr lang="ru-RU" sz="1400" dirty="0"/>
              <a:t> ХГЛ </a:t>
            </a:r>
            <a:r>
              <a:rPr lang="ru-RU" sz="1400" dirty="0" err="1"/>
              <a:t>клітинами</a:t>
            </a:r>
            <a:r>
              <a:rPr lang="ru-RU" sz="1400" dirty="0"/>
              <a:t> </a:t>
            </a:r>
            <a:r>
              <a:rPr lang="ru-RU" sz="1400" dirty="0" err="1"/>
              <a:t>трофобласта</a:t>
            </a:r>
            <a:r>
              <a:rPr lang="ru-RU" sz="1400" dirty="0"/>
              <a:t>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імплантації</a:t>
            </a:r>
            <a:r>
              <a:rPr lang="ru-RU" sz="1400" dirty="0"/>
              <a:t> </a:t>
            </a:r>
            <a:r>
              <a:rPr lang="ru-RU" sz="1400" dirty="0" err="1"/>
              <a:t>ембріона</a:t>
            </a:r>
            <a:r>
              <a:rPr lang="ru-RU" sz="1400" dirty="0"/>
              <a:t> і </a:t>
            </a:r>
            <a:r>
              <a:rPr lang="ru-RU" sz="1400" dirty="0" err="1"/>
              <a:t>підтримує</a:t>
            </a:r>
            <a:r>
              <a:rPr lang="ru-RU" sz="1400" dirty="0"/>
              <a:t> </a:t>
            </a:r>
            <a:r>
              <a:rPr lang="ru-RU" sz="1400" dirty="0" err="1"/>
              <a:t>функцію</a:t>
            </a:r>
            <a:r>
              <a:rPr lang="ru-RU" sz="1400" dirty="0"/>
              <a:t> </a:t>
            </a:r>
            <a:r>
              <a:rPr lang="ru-RU" sz="1400" dirty="0" err="1"/>
              <a:t>жовтого</a:t>
            </a:r>
            <a:r>
              <a:rPr lang="ru-RU" sz="1400" dirty="0"/>
              <a:t> </a:t>
            </a:r>
            <a:r>
              <a:rPr lang="ru-RU" sz="1400" dirty="0" err="1"/>
              <a:t>тіла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 </a:t>
            </a:r>
            <a:r>
              <a:rPr lang="ru-RU" sz="1400" dirty="0" err="1"/>
              <a:t>протягом</a:t>
            </a:r>
            <a:r>
              <a:rPr lang="ru-RU" sz="1400" dirty="0"/>
              <a:t> перших 12 </a:t>
            </a:r>
            <a:r>
              <a:rPr lang="ru-RU" sz="1400" dirty="0" err="1"/>
              <a:t>тижнів</a:t>
            </a:r>
            <a:r>
              <a:rPr lang="ru-RU" sz="1400" dirty="0"/>
              <a:t>.</a:t>
            </a:r>
          </a:p>
          <a:p>
            <a:r>
              <a:rPr lang="ru-RU" sz="1400" dirty="0"/>
              <a:t>У плода </a:t>
            </a:r>
            <a:r>
              <a:rPr lang="ru-RU" sz="1400" dirty="0" err="1"/>
              <a:t>чоловічої</a:t>
            </a:r>
            <a:r>
              <a:rPr lang="ru-RU" sz="1400" dirty="0"/>
              <a:t> </a:t>
            </a:r>
            <a:r>
              <a:rPr lang="ru-RU" sz="1400" dirty="0" err="1"/>
              <a:t>статі</a:t>
            </a:r>
            <a:r>
              <a:rPr lang="ru-RU" sz="1400" dirty="0"/>
              <a:t> ХГЛ </a:t>
            </a:r>
            <a:r>
              <a:rPr lang="ru-RU" sz="1400" dirty="0" err="1"/>
              <a:t>стимулює</a:t>
            </a:r>
            <a:r>
              <a:rPr lang="ru-RU" sz="1400" dirty="0"/>
              <a:t> </a:t>
            </a:r>
            <a:r>
              <a:rPr lang="ru-RU" sz="1400" dirty="0" err="1"/>
              <a:t>клітини</a:t>
            </a:r>
            <a:r>
              <a:rPr lang="ru-RU" sz="1400" dirty="0"/>
              <a:t> </a:t>
            </a:r>
            <a:r>
              <a:rPr lang="ru-RU" sz="1400" dirty="0" err="1"/>
              <a:t>Лейдіга</a:t>
            </a:r>
            <a:r>
              <a:rPr lang="ru-RU" sz="1400" dirty="0"/>
              <a:t>, </a:t>
            </a:r>
            <a:r>
              <a:rPr lang="ru-RU" sz="1400" dirty="0" err="1"/>
              <a:t>які</a:t>
            </a:r>
            <a:r>
              <a:rPr lang="ru-RU" sz="1400" dirty="0"/>
              <a:t> </a:t>
            </a:r>
            <a:r>
              <a:rPr lang="ru-RU" sz="1400" dirty="0" err="1"/>
              <a:t>синтезують</a:t>
            </a:r>
            <a:r>
              <a:rPr lang="ru-RU" sz="1400" dirty="0"/>
              <a:t> тестостерон, </a:t>
            </a:r>
            <a:r>
              <a:rPr lang="ru-RU" sz="1400" dirty="0" err="1"/>
              <a:t>необхідний</a:t>
            </a:r>
            <a:r>
              <a:rPr lang="ru-RU" sz="1400" dirty="0"/>
              <a:t> для </a:t>
            </a:r>
            <a:r>
              <a:rPr lang="ru-RU" sz="1400" dirty="0" err="1"/>
              <a:t>формування</a:t>
            </a:r>
            <a:r>
              <a:rPr lang="ru-RU" sz="1400" dirty="0"/>
              <a:t> </a:t>
            </a:r>
            <a:r>
              <a:rPr lang="ru-RU" sz="1400" dirty="0" err="1"/>
              <a:t>статевих</a:t>
            </a:r>
            <a:r>
              <a:rPr lang="ru-RU" sz="1400" dirty="0"/>
              <a:t> </a:t>
            </a:r>
            <a:r>
              <a:rPr lang="ru-RU" sz="1400" dirty="0" err="1"/>
              <a:t>органів</a:t>
            </a:r>
            <a:r>
              <a:rPr lang="ru-RU" sz="1400" dirty="0"/>
              <a:t> за </a:t>
            </a:r>
            <a:r>
              <a:rPr lang="ru-RU" sz="1400" dirty="0" err="1"/>
              <a:t>чоловічим</a:t>
            </a:r>
            <a:r>
              <a:rPr lang="ru-RU" sz="1400" dirty="0"/>
              <a:t> типом.</a:t>
            </a:r>
          </a:p>
          <a:p>
            <a:r>
              <a:rPr lang="ru-RU" sz="1400" dirty="0"/>
              <a:t>При нормальному </a:t>
            </a:r>
            <a:r>
              <a:rPr lang="ru-RU" sz="1400" dirty="0" err="1"/>
              <a:t>перебігу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, в </a:t>
            </a:r>
            <a:r>
              <a:rPr lang="ru-RU" sz="1400" dirty="0" err="1"/>
              <a:t>період</a:t>
            </a:r>
            <a:r>
              <a:rPr lang="ru-RU" sz="1400" dirty="0"/>
              <a:t> </a:t>
            </a:r>
            <a:r>
              <a:rPr lang="ru-RU" sz="1400" dirty="0" err="1"/>
              <a:t>між</a:t>
            </a:r>
            <a:r>
              <a:rPr lang="ru-RU" sz="1400" dirty="0"/>
              <a:t> 2-5 </a:t>
            </a:r>
            <a:r>
              <a:rPr lang="ru-RU" sz="1400" dirty="0" err="1"/>
              <a:t>тижнями</a:t>
            </a:r>
            <a:r>
              <a:rPr lang="ru-RU" sz="1400" dirty="0"/>
              <a:t> </a:t>
            </a:r>
            <a:r>
              <a:rPr lang="ru-RU" sz="1400" dirty="0" err="1"/>
              <a:t>концентрація</a:t>
            </a:r>
            <a:r>
              <a:rPr lang="ru-RU" sz="1400" dirty="0"/>
              <a:t> ХГЛ в </a:t>
            </a:r>
            <a:r>
              <a:rPr lang="ru-RU" sz="1400" dirty="0" err="1"/>
              <a:t>крові</a:t>
            </a:r>
            <a:r>
              <a:rPr lang="ru-RU" sz="1400" dirty="0"/>
              <a:t> </a:t>
            </a:r>
            <a:r>
              <a:rPr lang="ru-RU" sz="1400" dirty="0" err="1"/>
              <a:t>подвоюється</a:t>
            </a:r>
            <a:r>
              <a:rPr lang="ru-RU" sz="1400" dirty="0"/>
              <a:t> </a:t>
            </a:r>
            <a:r>
              <a:rPr lang="ru-RU" sz="1400" dirty="0" err="1"/>
              <a:t>кожні</a:t>
            </a:r>
            <a:r>
              <a:rPr lang="ru-RU" sz="1400" dirty="0"/>
              <a:t> 1,5 </a:t>
            </a:r>
            <a:r>
              <a:rPr lang="ru-RU" sz="1400" dirty="0" err="1"/>
              <a:t>діб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Пік</a:t>
            </a:r>
            <a:r>
              <a:rPr lang="ru-RU" sz="1400" dirty="0"/>
              <a:t> </a:t>
            </a:r>
            <a:r>
              <a:rPr lang="ru-RU" sz="1400" dirty="0" err="1"/>
              <a:t>концентрації</a:t>
            </a:r>
            <a:r>
              <a:rPr lang="ru-RU" sz="1400" dirty="0"/>
              <a:t> ХГЛ приходится на 10-11 </a:t>
            </a:r>
            <a:r>
              <a:rPr lang="ru-RU" sz="1400" dirty="0" err="1"/>
              <a:t>тиждень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,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чого</a:t>
            </a:r>
            <a:r>
              <a:rPr lang="ru-RU" sz="1400" dirty="0"/>
              <a:t> 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рівень</a:t>
            </a:r>
            <a:r>
              <a:rPr lang="ru-RU" sz="1400" dirty="0"/>
              <a:t> </a:t>
            </a:r>
            <a:r>
              <a:rPr lang="ru-RU" sz="1400" dirty="0" err="1"/>
              <a:t>починає</a:t>
            </a:r>
            <a:r>
              <a:rPr lang="ru-RU" sz="1400" dirty="0"/>
              <a:t> </a:t>
            </a:r>
            <a:r>
              <a:rPr lang="ru-RU" sz="1400" dirty="0" err="1"/>
              <a:t>поступово</a:t>
            </a:r>
            <a:r>
              <a:rPr lang="ru-RU" sz="1400" dirty="0"/>
              <a:t> </a:t>
            </a:r>
            <a:r>
              <a:rPr lang="ru-RU" sz="1400" dirty="0" err="1"/>
              <a:t>знижуватись</a:t>
            </a:r>
            <a:r>
              <a:rPr lang="ru-RU" sz="1400" dirty="0"/>
              <a:t>.</a:t>
            </a:r>
          </a:p>
          <a:p>
            <a:r>
              <a:rPr lang="ru-RU" sz="1400" dirty="0"/>
              <a:t>При </a:t>
            </a:r>
            <a:r>
              <a:rPr lang="ru-RU" sz="1400" dirty="0" err="1"/>
              <a:t>багатоплідній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 </a:t>
            </a:r>
            <a:r>
              <a:rPr lang="ru-RU" sz="1400" dirty="0" err="1"/>
              <a:t>вміст</a:t>
            </a:r>
            <a:r>
              <a:rPr lang="ru-RU" sz="1400" dirty="0"/>
              <a:t> ХГЛ </a:t>
            </a:r>
            <a:r>
              <a:rPr lang="ru-RU" sz="1400" dirty="0" err="1"/>
              <a:t>збільшується</a:t>
            </a:r>
            <a:r>
              <a:rPr lang="ru-RU" sz="1400" dirty="0"/>
              <a:t> </a:t>
            </a:r>
            <a:r>
              <a:rPr lang="ru-RU" sz="1400" dirty="0" err="1"/>
              <a:t>пропорційно</a:t>
            </a:r>
            <a:r>
              <a:rPr lang="ru-RU" sz="1400" dirty="0"/>
              <a:t> до </a:t>
            </a:r>
            <a:r>
              <a:rPr lang="ru-RU" sz="1400" dirty="0" err="1"/>
              <a:t>кількості</a:t>
            </a:r>
            <a:r>
              <a:rPr lang="ru-RU" sz="1400" dirty="0"/>
              <a:t> </a:t>
            </a:r>
            <a:r>
              <a:rPr lang="ru-RU" sz="1400" dirty="0" err="1"/>
              <a:t>плодів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Знижені</a:t>
            </a:r>
            <a:r>
              <a:rPr lang="ru-RU" sz="1400" dirty="0"/>
              <a:t> </a:t>
            </a:r>
            <a:r>
              <a:rPr lang="ru-RU" sz="1400" dirty="0" err="1"/>
              <a:t>концентрації</a:t>
            </a:r>
            <a:r>
              <a:rPr lang="ru-RU" sz="1400" dirty="0"/>
              <a:t> ХГЛ </a:t>
            </a:r>
            <a:r>
              <a:rPr lang="ru-RU" sz="1400" dirty="0" err="1"/>
              <a:t>можуть</a:t>
            </a:r>
            <a:r>
              <a:rPr lang="ru-RU" sz="1400" dirty="0"/>
              <a:t> </a:t>
            </a:r>
            <a:r>
              <a:rPr lang="ru-RU" sz="1400" dirty="0" err="1"/>
              <a:t>свідчить</a:t>
            </a:r>
            <a:r>
              <a:rPr lang="ru-RU" sz="1400" dirty="0"/>
              <a:t> про </a:t>
            </a:r>
            <a:r>
              <a:rPr lang="ru-RU" sz="1400" dirty="0" err="1"/>
              <a:t>ектопічну</a:t>
            </a:r>
            <a:r>
              <a:rPr lang="ru-RU" sz="1400" dirty="0"/>
              <a:t> </a:t>
            </a:r>
            <a:r>
              <a:rPr lang="ru-RU" sz="1400" dirty="0" err="1"/>
              <a:t>вагітність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аборт,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загрожує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Визначення</a:t>
            </a:r>
            <a:r>
              <a:rPr lang="ru-RU" sz="1400" dirty="0"/>
              <a:t> </a:t>
            </a:r>
            <a:r>
              <a:rPr lang="ru-RU" sz="1400" dirty="0" err="1"/>
              <a:t>вмісту</a:t>
            </a:r>
            <a:r>
              <a:rPr lang="ru-RU" sz="1400" dirty="0"/>
              <a:t> ХГЛ в </a:t>
            </a:r>
            <a:r>
              <a:rPr lang="ru-RU" sz="1400" dirty="0" err="1"/>
              <a:t>комплексі</a:t>
            </a:r>
            <a:r>
              <a:rPr lang="ru-RU" sz="1400" dirty="0"/>
              <a:t> з </a:t>
            </a:r>
            <a:r>
              <a:rPr lang="ru-RU" sz="1400" dirty="0" err="1"/>
              <a:t>іншими</a:t>
            </a:r>
            <a:r>
              <a:rPr lang="ru-RU" sz="1400" dirty="0"/>
              <a:t> тестами </a:t>
            </a:r>
            <a:r>
              <a:rPr lang="ru-RU" sz="1400" dirty="0" err="1"/>
              <a:t>використовується</a:t>
            </a:r>
            <a:r>
              <a:rPr lang="ru-RU" sz="1400" dirty="0"/>
              <a:t> в </a:t>
            </a:r>
            <a:r>
              <a:rPr lang="ru-RU" sz="1400" dirty="0" err="1"/>
              <a:t>пренатальній</a:t>
            </a:r>
            <a:r>
              <a:rPr lang="ru-RU" sz="1400" dirty="0"/>
              <a:t> </a:t>
            </a:r>
            <a:r>
              <a:rPr lang="ru-RU" sz="1400" dirty="0" err="1"/>
              <a:t>діагностиці</a:t>
            </a:r>
            <a:r>
              <a:rPr lang="ru-RU" sz="1400" dirty="0"/>
              <a:t> для </a:t>
            </a:r>
            <a:r>
              <a:rPr lang="ru-RU" sz="1400" dirty="0" err="1"/>
              <a:t>визначення</a:t>
            </a:r>
            <a:r>
              <a:rPr lang="ru-RU" sz="1400" dirty="0"/>
              <a:t> </a:t>
            </a:r>
            <a:r>
              <a:rPr lang="ru-RU" sz="1400" dirty="0" err="1"/>
              <a:t>ризику</a:t>
            </a:r>
            <a:r>
              <a:rPr lang="ru-RU" sz="1400" dirty="0"/>
              <a:t> </a:t>
            </a:r>
            <a:r>
              <a:rPr lang="ru-RU" sz="1400" dirty="0" err="1"/>
              <a:t>порушень</a:t>
            </a:r>
            <a:r>
              <a:rPr lang="ru-RU" sz="1400" dirty="0"/>
              <a:t> </a:t>
            </a:r>
            <a:r>
              <a:rPr lang="ru-RU" sz="1400" dirty="0" err="1"/>
              <a:t>розвитку</a:t>
            </a:r>
            <a:r>
              <a:rPr lang="ru-RU" sz="1400" dirty="0"/>
              <a:t> плоду.</a:t>
            </a:r>
          </a:p>
          <a:p>
            <a:r>
              <a:rPr lang="ru-RU" sz="1400" dirty="0" err="1"/>
              <a:t>Крім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 ХГЛ </a:t>
            </a:r>
            <a:r>
              <a:rPr lang="ru-RU" sz="1400" dirty="0" err="1"/>
              <a:t>використовується</a:t>
            </a:r>
            <a:r>
              <a:rPr lang="ru-RU" sz="1400" dirty="0"/>
              <a:t> в </a:t>
            </a:r>
            <a:r>
              <a:rPr lang="ru-RU" sz="1400" dirty="0" err="1"/>
              <a:t>лабораторній</a:t>
            </a:r>
            <a:r>
              <a:rPr lang="ru-RU" sz="1400" dirty="0"/>
              <a:t> </a:t>
            </a:r>
            <a:r>
              <a:rPr lang="ru-RU" sz="1400" dirty="0" err="1"/>
              <a:t>діагностиці</a:t>
            </a:r>
            <a:r>
              <a:rPr lang="ru-RU" sz="1400" dirty="0"/>
              <a:t> як маркер </a:t>
            </a:r>
            <a:r>
              <a:rPr lang="ru-RU" sz="1400" dirty="0" err="1"/>
              <a:t>пухлин</a:t>
            </a:r>
            <a:r>
              <a:rPr lang="ru-RU" sz="1400" dirty="0"/>
              <a:t> </a:t>
            </a:r>
            <a:r>
              <a:rPr lang="ru-RU" sz="1400" dirty="0" err="1"/>
              <a:t>трофобластичної</a:t>
            </a:r>
            <a:r>
              <a:rPr lang="ru-RU" sz="1400" dirty="0"/>
              <a:t> </a:t>
            </a:r>
            <a:r>
              <a:rPr lang="ru-RU" sz="1400" dirty="0" err="1"/>
              <a:t>тканини</a:t>
            </a:r>
            <a:r>
              <a:rPr lang="ru-RU" sz="1400" dirty="0"/>
              <a:t> та </a:t>
            </a:r>
            <a:r>
              <a:rPr lang="ru-RU" sz="1400" dirty="0" err="1"/>
              <a:t>гермінативних</a:t>
            </a:r>
            <a:r>
              <a:rPr lang="ru-RU" sz="1400" dirty="0"/>
              <a:t> </a:t>
            </a:r>
            <a:r>
              <a:rPr lang="ru-RU" sz="1400" dirty="0" err="1"/>
              <a:t>клітин</a:t>
            </a:r>
            <a:r>
              <a:rPr lang="ru-RU" sz="1400" dirty="0"/>
              <a:t> гонад.</a:t>
            </a:r>
          </a:p>
          <a:p>
            <a:r>
              <a:rPr lang="ru-RU" sz="1400" dirty="0"/>
              <a:t>В </a:t>
            </a:r>
            <a:r>
              <a:rPr lang="ru-RU" sz="1400" dirty="0" err="1"/>
              <a:t>рідкісних</a:t>
            </a:r>
            <a:r>
              <a:rPr lang="ru-RU" sz="1400" dirty="0"/>
              <a:t> </a:t>
            </a:r>
            <a:r>
              <a:rPr lang="ru-RU" sz="1400" dirty="0" err="1"/>
              <a:t>випадках</a:t>
            </a:r>
            <a:r>
              <a:rPr lang="ru-RU" sz="1400" dirty="0"/>
              <a:t> </a:t>
            </a:r>
            <a:r>
              <a:rPr lang="ru-RU" sz="1400" dirty="0" err="1"/>
              <a:t>незначним</a:t>
            </a:r>
            <a:r>
              <a:rPr lang="ru-RU" sz="1400" dirty="0"/>
              <a:t> </a:t>
            </a:r>
            <a:r>
              <a:rPr lang="ru-RU" sz="1400" dirty="0" err="1"/>
              <a:t>підвищенням</a:t>
            </a:r>
            <a:r>
              <a:rPr lang="ru-RU" sz="1400" dirty="0"/>
              <a:t> ХГЛ </a:t>
            </a:r>
            <a:r>
              <a:rPr lang="ru-RU" sz="1400" dirty="0" err="1"/>
              <a:t>супроводжуються</a:t>
            </a:r>
            <a:r>
              <a:rPr lang="ru-RU" sz="1400" dirty="0"/>
              <a:t> </a:t>
            </a:r>
            <a:r>
              <a:rPr lang="ru-RU" sz="1400" dirty="0" err="1"/>
              <a:t>злоякісні</a:t>
            </a:r>
            <a:r>
              <a:rPr lang="ru-RU" sz="1400" dirty="0"/>
              <a:t> </a:t>
            </a:r>
            <a:r>
              <a:rPr lang="ru-RU" sz="1400" dirty="0" err="1"/>
              <a:t>нетестикулярні</a:t>
            </a:r>
            <a:r>
              <a:rPr lang="ru-RU" sz="1400" dirty="0"/>
              <a:t> </a:t>
            </a:r>
            <a:r>
              <a:rPr lang="ru-RU" sz="1400" dirty="0" err="1"/>
              <a:t>тератоми</a:t>
            </a:r>
            <a:r>
              <a:rPr lang="ru-RU" sz="1400" dirty="0"/>
              <a:t>, </a:t>
            </a:r>
            <a:r>
              <a:rPr lang="ru-RU" sz="1400" dirty="0" err="1"/>
              <a:t>злоякісні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, </a:t>
            </a:r>
            <a:r>
              <a:rPr lang="ru-RU" sz="1400" dirty="0" err="1"/>
              <a:t>молочної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, </a:t>
            </a:r>
            <a:r>
              <a:rPr lang="ru-RU" sz="1400" dirty="0" err="1"/>
              <a:t>яєчників</a:t>
            </a:r>
            <a:r>
              <a:rPr lang="ru-RU" sz="1400" dirty="0"/>
              <a:t>, </a:t>
            </a:r>
            <a:r>
              <a:rPr lang="ru-RU" sz="1400" dirty="0" err="1"/>
              <a:t>підшлункової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, </a:t>
            </a:r>
            <a:r>
              <a:rPr lang="ru-RU" sz="1400" dirty="0" err="1"/>
              <a:t>шийки</a:t>
            </a:r>
            <a:r>
              <a:rPr lang="ru-RU" sz="1400" dirty="0"/>
              <a:t> матки, </a:t>
            </a:r>
            <a:r>
              <a:rPr lang="ru-RU" sz="1400" dirty="0" err="1"/>
              <a:t>шлунку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52972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88" y="-22820"/>
            <a:ext cx="909021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Показання</a:t>
            </a:r>
            <a:r>
              <a:rPr lang="ru-RU" sz="1400" dirty="0"/>
              <a:t> для </a:t>
            </a:r>
            <a:r>
              <a:rPr lang="ru-RU" sz="1400" dirty="0" err="1"/>
              <a:t>призначення</a:t>
            </a:r>
            <a:endParaRPr lang="ru-RU" sz="1400" dirty="0"/>
          </a:p>
          <a:p>
            <a:r>
              <a:rPr lang="ru-RU" sz="1400" dirty="0" err="1"/>
              <a:t>Жінки</a:t>
            </a:r>
            <a:r>
              <a:rPr lang="ru-RU" sz="1400" dirty="0"/>
              <a:t>:</a:t>
            </a:r>
          </a:p>
          <a:p>
            <a:r>
              <a:rPr lang="ru-RU" sz="1400" dirty="0"/>
              <a:t>- аменорея,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рання</a:t>
            </a:r>
            <a:r>
              <a:rPr lang="ru-RU" sz="1400" dirty="0"/>
              <a:t>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,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диференційна</a:t>
            </a:r>
            <a:r>
              <a:rPr lang="ru-RU" sz="1400" dirty="0"/>
              <a:t>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маткової</a:t>
            </a:r>
            <a:r>
              <a:rPr lang="ru-RU" sz="1400" dirty="0"/>
              <a:t> та </a:t>
            </a:r>
            <a:r>
              <a:rPr lang="ru-RU" sz="1400" dirty="0" err="1"/>
              <a:t>ектопічної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,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оцінка</a:t>
            </a:r>
            <a:r>
              <a:rPr lang="ru-RU" sz="1400" dirty="0"/>
              <a:t> </a:t>
            </a:r>
            <a:r>
              <a:rPr lang="ru-RU" sz="1400" dirty="0" err="1"/>
              <a:t>повноти</a:t>
            </a:r>
            <a:r>
              <a:rPr lang="ru-RU" sz="1400" dirty="0"/>
              <a:t> оперативного та медикаментозного </a:t>
            </a:r>
            <a:r>
              <a:rPr lang="ru-RU" sz="1400" dirty="0" err="1"/>
              <a:t>переривання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,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моніторингу</a:t>
            </a:r>
            <a:r>
              <a:rPr lang="ru-RU" sz="1400" dirty="0"/>
              <a:t> </a:t>
            </a:r>
            <a:r>
              <a:rPr lang="ru-RU" sz="1400" dirty="0" err="1"/>
              <a:t>перебігу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 при </a:t>
            </a:r>
            <a:r>
              <a:rPr lang="ru-RU" sz="1400" dirty="0" err="1"/>
              <a:t>підзрі</a:t>
            </a:r>
            <a:r>
              <a:rPr lang="ru-RU" sz="1400" dirty="0"/>
              <a:t> на </a:t>
            </a:r>
            <a:r>
              <a:rPr lang="ru-RU" sz="1400" dirty="0" err="1"/>
              <a:t>вагітність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не </a:t>
            </a:r>
            <a:r>
              <a:rPr lang="ru-RU" sz="1400" dirty="0" err="1"/>
              <a:t>розвивається</a:t>
            </a:r>
            <a:r>
              <a:rPr lang="ru-RU" sz="1400" dirty="0"/>
              <a:t> та </a:t>
            </a:r>
            <a:r>
              <a:rPr lang="ru-RU" sz="1400" dirty="0" err="1"/>
              <a:t>загрозу</a:t>
            </a:r>
            <a:r>
              <a:rPr lang="ru-RU" sz="1400" dirty="0"/>
              <a:t> </a:t>
            </a:r>
            <a:r>
              <a:rPr lang="ru-RU" sz="1400" dirty="0" err="1"/>
              <a:t>переривання</a:t>
            </a:r>
            <a:r>
              <a:rPr lang="ru-RU" sz="1400" dirty="0"/>
              <a:t>,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трофобластичних</a:t>
            </a:r>
            <a:r>
              <a:rPr lang="ru-RU" sz="1400" dirty="0"/>
              <a:t> </a:t>
            </a:r>
            <a:r>
              <a:rPr lang="ru-RU" sz="1400" dirty="0" err="1"/>
              <a:t>захворювань</a:t>
            </a:r>
            <a:r>
              <a:rPr lang="ru-RU" sz="1400" dirty="0"/>
              <a:t> (</a:t>
            </a:r>
            <a:r>
              <a:rPr lang="ru-RU" sz="1400" dirty="0" err="1"/>
              <a:t>хоріонепітеліоми</a:t>
            </a:r>
            <a:r>
              <a:rPr lang="ru-RU" sz="1400" dirty="0"/>
              <a:t>, </a:t>
            </a:r>
            <a:r>
              <a:rPr lang="ru-RU" sz="1400" dirty="0" err="1"/>
              <a:t>міхурового</a:t>
            </a:r>
            <a:r>
              <a:rPr lang="ru-RU" sz="1400" dirty="0"/>
              <a:t> </a:t>
            </a:r>
            <a:r>
              <a:rPr lang="ru-RU" sz="1400" dirty="0" err="1"/>
              <a:t>занеску</a:t>
            </a:r>
            <a:r>
              <a:rPr lang="ru-RU" sz="1400" dirty="0"/>
              <a:t>),</a:t>
            </a:r>
          </a:p>
          <a:p>
            <a:r>
              <a:rPr lang="ru-RU" sz="1400" dirty="0"/>
              <a:t>- контроль </a:t>
            </a:r>
            <a:r>
              <a:rPr lang="ru-RU" sz="1400" dirty="0" err="1"/>
              <a:t>ефективності</a:t>
            </a:r>
            <a:r>
              <a:rPr lang="ru-RU" sz="1400" dirty="0"/>
              <a:t> </a:t>
            </a:r>
            <a:r>
              <a:rPr lang="ru-RU" sz="1400" dirty="0" err="1"/>
              <a:t>лікування</a:t>
            </a:r>
            <a:r>
              <a:rPr lang="ru-RU" sz="1400" dirty="0"/>
              <a:t> і </a:t>
            </a:r>
            <a:r>
              <a:rPr lang="ru-RU" sz="1400" dirty="0" err="1"/>
              <a:t>динамічне</a:t>
            </a:r>
            <a:r>
              <a:rPr lang="ru-RU" sz="1400" dirty="0"/>
              <a:t> </a:t>
            </a:r>
            <a:r>
              <a:rPr lang="ru-RU" sz="1400" dirty="0" err="1"/>
              <a:t>спостереження</a:t>
            </a:r>
            <a:r>
              <a:rPr lang="ru-RU" sz="1400" dirty="0"/>
              <a:t>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перенесеного</a:t>
            </a:r>
            <a:r>
              <a:rPr lang="ru-RU" sz="1400" dirty="0"/>
              <a:t> </a:t>
            </a:r>
            <a:r>
              <a:rPr lang="ru-RU" sz="1400" dirty="0" err="1"/>
              <a:t>трофобластичного</a:t>
            </a:r>
            <a:r>
              <a:rPr lang="ru-RU" sz="1400" dirty="0"/>
              <a:t> </a:t>
            </a:r>
            <a:r>
              <a:rPr lang="ru-RU" sz="1400" dirty="0" err="1"/>
              <a:t>захворювання</a:t>
            </a:r>
            <a:r>
              <a:rPr lang="ru-RU" sz="1400" dirty="0"/>
              <a:t>,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пренатальна</a:t>
            </a:r>
            <a:r>
              <a:rPr lang="ru-RU" sz="1400" dirty="0"/>
              <a:t> </a:t>
            </a:r>
            <a:r>
              <a:rPr lang="ru-RU" sz="1400" dirty="0" err="1"/>
              <a:t>діагностика</a:t>
            </a:r>
            <a:r>
              <a:rPr lang="ru-RU" sz="1400" dirty="0"/>
              <a:t> (входить до складу </a:t>
            </a:r>
            <a:r>
              <a:rPr lang="ru-RU" sz="1400" dirty="0" err="1"/>
              <a:t>біохімічного</a:t>
            </a:r>
            <a:r>
              <a:rPr lang="ru-RU" sz="1400" dirty="0"/>
              <a:t> </a:t>
            </a:r>
            <a:r>
              <a:rPr lang="ru-RU" sz="1400" dirty="0" err="1"/>
              <a:t>скринінгу</a:t>
            </a:r>
            <a:r>
              <a:rPr lang="ru-RU" sz="1400" dirty="0"/>
              <a:t> </a:t>
            </a:r>
            <a:r>
              <a:rPr lang="ru-RU" sz="1400" dirty="0" err="1"/>
              <a:t>хромосомної</a:t>
            </a:r>
            <a:r>
              <a:rPr lang="ru-RU" sz="1400" dirty="0"/>
              <a:t> </a:t>
            </a:r>
            <a:r>
              <a:rPr lang="ru-RU" sz="1400" dirty="0" err="1"/>
              <a:t>патології</a:t>
            </a:r>
            <a:r>
              <a:rPr lang="ru-RU" sz="1400" dirty="0"/>
              <a:t> плода </a:t>
            </a:r>
            <a:r>
              <a:rPr lang="ru-RU" sz="1400" dirty="0" err="1"/>
              <a:t>першого</a:t>
            </a:r>
            <a:r>
              <a:rPr lang="ru-RU" sz="1400" dirty="0"/>
              <a:t> та другого </a:t>
            </a:r>
            <a:r>
              <a:rPr lang="ru-RU" sz="1400" dirty="0" err="1"/>
              <a:t>триместрів</a:t>
            </a:r>
            <a:r>
              <a:rPr lang="ru-RU" sz="1400" dirty="0"/>
              <a:t>).</a:t>
            </a:r>
          </a:p>
          <a:p>
            <a:r>
              <a:rPr lang="ru-RU" sz="1400" dirty="0" err="1"/>
              <a:t>Чоловіки</a:t>
            </a:r>
            <a:r>
              <a:rPr lang="ru-RU" sz="1400" dirty="0"/>
              <a:t>: </a:t>
            </a:r>
            <a:r>
              <a:rPr lang="ru-RU" sz="1400" dirty="0" err="1"/>
              <a:t>складова</a:t>
            </a:r>
            <a:r>
              <a:rPr lang="ru-RU" sz="1400" dirty="0"/>
              <a:t> </a:t>
            </a:r>
            <a:r>
              <a:rPr lang="ru-RU" sz="1400" dirty="0" err="1"/>
              <a:t>диференційної</a:t>
            </a:r>
            <a:r>
              <a:rPr lang="ru-RU" sz="1400" dirty="0"/>
              <a:t>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пухлин</a:t>
            </a:r>
            <a:r>
              <a:rPr lang="ru-RU" sz="1400" dirty="0"/>
              <a:t> гонад.</a:t>
            </a:r>
          </a:p>
          <a:p>
            <a:endParaRPr lang="ru-RU" sz="1400" dirty="0"/>
          </a:p>
          <a:p>
            <a:r>
              <a:rPr lang="ru-RU" sz="1400" dirty="0" err="1"/>
              <a:t>Клінічна</a:t>
            </a:r>
            <a:r>
              <a:rPr lang="ru-RU" sz="1400" dirty="0"/>
              <a:t> </a:t>
            </a:r>
            <a:r>
              <a:rPr lang="ru-RU" sz="1400" dirty="0" err="1"/>
              <a:t>значущість</a:t>
            </a:r>
            <a:endParaRPr lang="ru-RU" sz="1400" dirty="0"/>
          </a:p>
          <a:p>
            <a:r>
              <a:rPr lang="ru-RU" sz="1400" dirty="0"/>
              <a:t>1.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.</a:t>
            </a:r>
          </a:p>
          <a:p>
            <a:r>
              <a:rPr lang="ru-RU" sz="1400" dirty="0"/>
              <a:t>2. </a:t>
            </a:r>
            <a:r>
              <a:rPr lang="ru-RU" sz="1400" dirty="0" err="1"/>
              <a:t>Дослідження</a:t>
            </a:r>
            <a:r>
              <a:rPr lang="ru-RU" sz="1400" dirty="0"/>
              <a:t> в </a:t>
            </a:r>
            <a:r>
              <a:rPr lang="ru-RU" sz="1400" dirty="0" err="1"/>
              <a:t>динаміці</a:t>
            </a:r>
            <a:r>
              <a:rPr lang="ru-RU" sz="1400" dirty="0"/>
              <a:t> - </a:t>
            </a:r>
            <a:r>
              <a:rPr lang="ru-RU" sz="1400" dirty="0" err="1"/>
              <a:t>диференційна</a:t>
            </a:r>
            <a:r>
              <a:rPr lang="ru-RU" sz="1400" dirty="0"/>
              <a:t> </a:t>
            </a:r>
            <a:r>
              <a:rPr lang="ru-RU" sz="1400" dirty="0" err="1"/>
              <a:t>діагностика</a:t>
            </a:r>
            <a:r>
              <a:rPr lang="ru-RU" sz="1400" dirty="0"/>
              <a:t> </a:t>
            </a:r>
            <a:r>
              <a:rPr lang="ru-RU" sz="1400" dirty="0" err="1"/>
              <a:t>між</a:t>
            </a:r>
            <a:r>
              <a:rPr lang="ru-RU" sz="1400" dirty="0"/>
              <a:t> </a:t>
            </a:r>
            <a:r>
              <a:rPr lang="ru-RU" sz="1400" dirty="0" err="1"/>
              <a:t>прогресуючою</a:t>
            </a:r>
            <a:r>
              <a:rPr lang="ru-RU" sz="1400" dirty="0"/>
              <a:t> </a:t>
            </a:r>
            <a:r>
              <a:rPr lang="ru-RU" sz="1400" dirty="0" err="1"/>
              <a:t>матковою</a:t>
            </a:r>
            <a:r>
              <a:rPr lang="ru-RU" sz="1400" dirty="0"/>
              <a:t> </a:t>
            </a:r>
            <a:r>
              <a:rPr lang="ru-RU" sz="1400" dirty="0" err="1"/>
              <a:t>вагітністю</a:t>
            </a:r>
            <a:r>
              <a:rPr lang="ru-RU" sz="1400" dirty="0"/>
              <a:t> та </a:t>
            </a:r>
            <a:r>
              <a:rPr lang="ru-RU" sz="1400" dirty="0" err="1"/>
              <a:t>ектопічною</a:t>
            </a:r>
            <a:r>
              <a:rPr lang="ru-RU" sz="1400" dirty="0"/>
              <a:t> </a:t>
            </a:r>
            <a:r>
              <a:rPr lang="ru-RU" sz="1400" dirty="0" err="1"/>
              <a:t>вагітністю</a:t>
            </a:r>
            <a:r>
              <a:rPr lang="ru-RU" sz="1400" dirty="0"/>
              <a:t>.</a:t>
            </a:r>
          </a:p>
          <a:p>
            <a:r>
              <a:rPr lang="ru-RU" sz="1400" dirty="0"/>
              <a:t>3. </a:t>
            </a:r>
            <a:r>
              <a:rPr lang="ru-RU" sz="1400" dirty="0" err="1"/>
              <a:t>Діагностика</a:t>
            </a:r>
            <a:r>
              <a:rPr lang="ru-RU" sz="1400" dirty="0"/>
              <a:t> та </a:t>
            </a:r>
            <a:r>
              <a:rPr lang="ru-RU" sz="1400" dirty="0" err="1"/>
              <a:t>моніторинг</a:t>
            </a:r>
            <a:r>
              <a:rPr lang="ru-RU" sz="1400" dirty="0"/>
              <a:t> </a:t>
            </a:r>
            <a:r>
              <a:rPr lang="ru-RU" sz="1400" dirty="0" err="1"/>
              <a:t>перебігу</a:t>
            </a:r>
            <a:r>
              <a:rPr lang="ru-RU" sz="1400" dirty="0"/>
              <a:t> </a:t>
            </a:r>
            <a:r>
              <a:rPr lang="ru-RU" sz="1400" dirty="0" err="1"/>
              <a:t>трофобластичних</a:t>
            </a:r>
            <a:r>
              <a:rPr lang="ru-RU" sz="1400" dirty="0"/>
              <a:t> </a:t>
            </a:r>
            <a:r>
              <a:rPr lang="ru-RU" sz="1400" dirty="0" err="1"/>
              <a:t>захворювань</a:t>
            </a:r>
            <a:endParaRPr lang="ru-RU" sz="1400" dirty="0"/>
          </a:p>
          <a:p>
            <a:endParaRPr lang="ru-RU" sz="1400" dirty="0"/>
          </a:p>
          <a:p>
            <a:r>
              <a:rPr lang="ru-RU" sz="1400" dirty="0"/>
              <a:t>Склад </a:t>
            </a:r>
            <a:r>
              <a:rPr lang="ru-RU" sz="1400" dirty="0" err="1"/>
              <a:t>показників</a:t>
            </a:r>
            <a:r>
              <a:rPr lang="ru-RU" sz="1400" dirty="0"/>
              <a:t>:</a:t>
            </a:r>
          </a:p>
          <a:p>
            <a:r>
              <a:rPr lang="ru-RU" sz="1400" dirty="0"/>
              <a:t>Хор</a:t>
            </a:r>
            <a:r>
              <a:rPr lang="en-US" sz="1400" dirty="0"/>
              <a:t>i</a:t>
            </a:r>
            <a:r>
              <a:rPr lang="ru-RU" sz="1400" dirty="0"/>
              <a:t>он</a:t>
            </a:r>
            <a:r>
              <a:rPr lang="en-US" sz="1400" dirty="0"/>
              <a:t>i</a:t>
            </a:r>
            <a:r>
              <a:rPr lang="ru-RU" sz="1400" dirty="0" err="1"/>
              <a:t>чний</a:t>
            </a:r>
            <a:r>
              <a:rPr lang="ru-RU" sz="1400" dirty="0"/>
              <a:t> </a:t>
            </a:r>
            <a:r>
              <a:rPr lang="ru-RU" sz="1400" dirty="0" err="1"/>
              <a:t>гонадотроп</a:t>
            </a:r>
            <a:r>
              <a:rPr lang="en-US" sz="1400" dirty="0"/>
              <a:t>i</a:t>
            </a:r>
            <a:r>
              <a:rPr lang="ru-RU" sz="1400" dirty="0"/>
              <a:t>н (</a:t>
            </a:r>
            <a:r>
              <a:rPr lang="ru-RU" sz="1400" dirty="0" err="1"/>
              <a:t>загальна</a:t>
            </a:r>
            <a:r>
              <a:rPr lang="ru-RU" sz="1400" dirty="0"/>
              <a:t> бета-</a:t>
            </a:r>
            <a:r>
              <a:rPr lang="ru-RU" sz="1400" dirty="0" err="1"/>
              <a:t>субодиниця</a:t>
            </a:r>
            <a:r>
              <a:rPr lang="ru-RU" sz="1400" dirty="0"/>
              <a:t>)</a:t>
            </a:r>
          </a:p>
          <a:p>
            <a:r>
              <a:rPr lang="ru-RU" sz="1400" dirty="0"/>
              <a:t>Метод: </a:t>
            </a:r>
            <a:r>
              <a:rPr lang="ru-RU" sz="1400" dirty="0" err="1"/>
              <a:t>Хемілюмінесцентний</a:t>
            </a:r>
            <a:r>
              <a:rPr lang="ru-RU" sz="1400" dirty="0"/>
              <a:t> </a:t>
            </a:r>
            <a:r>
              <a:rPr lang="ru-RU" sz="1400" dirty="0" err="1"/>
              <a:t>імуноаналіз</a:t>
            </a:r>
            <a:endParaRPr lang="ru-RU" sz="1400" dirty="0"/>
          </a:p>
          <a:p>
            <a:r>
              <a:rPr lang="ru-RU" sz="1400" dirty="0" err="1"/>
              <a:t>Одиниця</a:t>
            </a:r>
            <a:r>
              <a:rPr lang="ru-RU" sz="1400" dirty="0"/>
              <a:t> </a:t>
            </a:r>
            <a:r>
              <a:rPr lang="ru-RU" sz="1400" dirty="0" err="1"/>
              <a:t>виміру</a:t>
            </a:r>
            <a:r>
              <a:rPr lang="ru-RU" sz="1400" dirty="0"/>
              <a:t>: </a:t>
            </a:r>
            <a:r>
              <a:rPr lang="ru-RU" sz="1400" dirty="0" err="1"/>
              <a:t>Одиниць</a:t>
            </a:r>
            <a:r>
              <a:rPr lang="ru-RU" sz="1400" dirty="0"/>
              <a:t> на </a:t>
            </a:r>
            <a:r>
              <a:rPr lang="ru-RU" sz="1400" dirty="0" err="1"/>
              <a:t>літр</a:t>
            </a:r>
            <a:endParaRPr lang="ru-RU" sz="1400" dirty="0"/>
          </a:p>
          <a:p>
            <a:r>
              <a:rPr lang="ru-RU" sz="1400" dirty="0" err="1"/>
              <a:t>Референтні</a:t>
            </a:r>
            <a:r>
              <a:rPr lang="ru-RU" sz="1400" dirty="0"/>
              <a:t> </a:t>
            </a:r>
            <a:r>
              <a:rPr lang="ru-RU" sz="1400" dirty="0" err="1"/>
              <a:t>значення</a:t>
            </a:r>
            <a:r>
              <a:rPr lang="ru-RU" sz="14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7959508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1196"/>
            <a:ext cx="6275056" cy="252112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3452" y="2557269"/>
            <a:ext cx="88730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Інтерференція</a:t>
            </a:r>
            <a:r>
              <a:rPr lang="ru-RU" sz="1400" dirty="0" smtClean="0"/>
              <a:t>:</a:t>
            </a:r>
          </a:p>
          <a:p>
            <a:r>
              <a:rPr lang="uk-UA" sz="1400" dirty="0" smtClean="0"/>
              <a:t>Підвищення </a:t>
            </a:r>
            <a:endParaRPr lang="ru-RU" sz="1400" dirty="0"/>
          </a:p>
          <a:p>
            <a:r>
              <a:rPr lang="ru-RU" sz="1400" dirty="0"/>
              <a:t>За </a:t>
            </a:r>
            <a:r>
              <a:rPr lang="ru-RU" sz="1400" dirty="0" err="1"/>
              <a:t>наявності</a:t>
            </a:r>
            <a:r>
              <a:rPr lang="ru-RU" sz="1400" dirty="0"/>
              <a:t> так </a:t>
            </a:r>
            <a:r>
              <a:rPr lang="ru-RU" sz="1400" dirty="0" err="1"/>
              <a:t>званих</a:t>
            </a:r>
            <a:r>
              <a:rPr lang="ru-RU" sz="1400" dirty="0"/>
              <a:t> "</a:t>
            </a:r>
            <a:r>
              <a:rPr lang="ru-RU" sz="1400" dirty="0" err="1"/>
              <a:t>гетерофільних</a:t>
            </a:r>
            <a:r>
              <a:rPr lang="ru-RU" sz="1400" dirty="0"/>
              <a:t> </a:t>
            </a:r>
            <a:r>
              <a:rPr lang="ru-RU" sz="1400" dirty="0" err="1"/>
              <a:t>антитіл</a:t>
            </a:r>
            <a:r>
              <a:rPr lang="ru-RU" sz="1400" dirty="0"/>
              <a:t>" </a:t>
            </a:r>
            <a:r>
              <a:rPr lang="ru-RU" sz="1400" dirty="0" err="1"/>
              <a:t>можливі</a:t>
            </a:r>
            <a:r>
              <a:rPr lang="ru-RU" sz="1400" dirty="0"/>
              <a:t> </a:t>
            </a:r>
            <a:r>
              <a:rPr lang="ru-RU" sz="1400" dirty="0" err="1"/>
              <a:t>хибнопозитивні</a:t>
            </a:r>
            <a:r>
              <a:rPr lang="ru-RU" sz="1400" dirty="0"/>
              <a:t> </a:t>
            </a:r>
            <a:r>
              <a:rPr lang="ru-RU" sz="1400" dirty="0" err="1"/>
              <a:t>результати</a:t>
            </a:r>
            <a:r>
              <a:rPr lang="ru-RU" sz="1400" dirty="0"/>
              <a:t>, але </a:t>
            </a:r>
            <a:r>
              <a:rPr lang="ru-RU" sz="1400" dirty="0" err="1"/>
              <a:t>такі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супроводжуються</a:t>
            </a:r>
            <a:r>
              <a:rPr lang="ru-RU" sz="1400" dirty="0"/>
              <a:t> </a:t>
            </a:r>
            <a:r>
              <a:rPr lang="ru-RU" sz="1400" dirty="0" err="1"/>
              <a:t>незначним</a:t>
            </a:r>
            <a:r>
              <a:rPr lang="ru-RU" sz="1400" dirty="0"/>
              <a:t> </a:t>
            </a:r>
            <a:r>
              <a:rPr lang="ru-RU" sz="1400" dirty="0" err="1"/>
              <a:t>підвищенням</a:t>
            </a:r>
            <a:r>
              <a:rPr lang="ru-RU" sz="1400" dirty="0"/>
              <a:t> </a:t>
            </a:r>
            <a:r>
              <a:rPr lang="ru-RU" sz="1400" dirty="0" err="1"/>
              <a:t>концентрації</a:t>
            </a:r>
            <a:r>
              <a:rPr lang="ru-RU" sz="1400" dirty="0"/>
              <a:t> бета-ХГЛ (не </a:t>
            </a:r>
            <a:r>
              <a:rPr lang="ru-RU" sz="1400" dirty="0" err="1"/>
              <a:t>вище</a:t>
            </a:r>
            <a:r>
              <a:rPr lang="ru-RU" sz="1400" dirty="0"/>
              <a:t> 1.000 </a:t>
            </a:r>
            <a:r>
              <a:rPr lang="en-US" sz="1400" dirty="0" err="1"/>
              <a:t>mIU</a:t>
            </a:r>
            <a:r>
              <a:rPr lang="en-US" sz="1400" dirty="0"/>
              <a:t>/mL).</a:t>
            </a:r>
          </a:p>
          <a:p>
            <a:r>
              <a:rPr lang="ru-RU" sz="1400" dirty="0" err="1"/>
              <a:t>Інтерпретація</a:t>
            </a:r>
            <a:r>
              <a:rPr lang="ru-RU" sz="1400" dirty="0"/>
              <a:t>:</a:t>
            </a:r>
          </a:p>
          <a:p>
            <a:r>
              <a:rPr lang="uk-UA" sz="1400" dirty="0" smtClean="0"/>
              <a:t>Підвищення </a:t>
            </a:r>
            <a:endParaRPr lang="ru-RU" sz="1400" dirty="0" smtClean="0"/>
          </a:p>
          <a:p>
            <a:r>
              <a:rPr lang="ru-RU" sz="1400" dirty="0" err="1" smtClean="0"/>
              <a:t>Хоріонепітеліома</a:t>
            </a:r>
            <a:r>
              <a:rPr lang="ru-RU" sz="1400" dirty="0"/>
              <a:t>, </a:t>
            </a:r>
            <a:r>
              <a:rPr lang="ru-RU" sz="1400" dirty="0" err="1"/>
              <a:t>міхуровий</a:t>
            </a:r>
            <a:r>
              <a:rPr lang="ru-RU" sz="1400" dirty="0"/>
              <a:t> </a:t>
            </a:r>
            <a:r>
              <a:rPr lang="ru-RU" sz="1400" dirty="0" err="1"/>
              <a:t>занесок</a:t>
            </a:r>
            <a:r>
              <a:rPr lang="ru-RU" sz="1400" dirty="0"/>
              <a:t>, </a:t>
            </a:r>
            <a:r>
              <a:rPr lang="ru-RU" sz="1400" dirty="0" err="1"/>
              <a:t>нетрофобластичні</a:t>
            </a:r>
            <a:r>
              <a:rPr lang="ru-RU" sz="1400" dirty="0"/>
              <a:t> раки, </a:t>
            </a:r>
            <a:r>
              <a:rPr lang="ru-RU" sz="1400" dirty="0" err="1"/>
              <a:t>зокрема</a:t>
            </a:r>
            <a:r>
              <a:rPr lang="ru-RU" sz="1400" dirty="0"/>
              <a:t> </a:t>
            </a:r>
            <a:r>
              <a:rPr lang="ru-RU" sz="1400" dirty="0" err="1"/>
              <a:t>зародково-клітинні</a:t>
            </a:r>
            <a:r>
              <a:rPr lang="ru-RU" sz="1400" dirty="0"/>
              <a:t> раки </a:t>
            </a:r>
            <a:r>
              <a:rPr lang="ru-RU" sz="1400" dirty="0" err="1"/>
              <a:t>яєчників</a:t>
            </a:r>
            <a:r>
              <a:rPr lang="ru-RU" sz="1400" dirty="0"/>
              <a:t> та </a:t>
            </a:r>
            <a:r>
              <a:rPr lang="ru-RU" sz="1400" dirty="0" err="1"/>
              <a:t>яєчок</a:t>
            </a:r>
            <a:r>
              <a:rPr lang="ru-RU" sz="1400" dirty="0"/>
              <a:t> (при </a:t>
            </a:r>
            <a:r>
              <a:rPr lang="ru-RU" sz="1400" dirty="0" err="1"/>
              <a:t>останніх</a:t>
            </a:r>
            <a:r>
              <a:rPr lang="ru-RU" sz="1400" dirty="0"/>
              <a:t> </a:t>
            </a:r>
            <a:r>
              <a:rPr lang="ru-RU" sz="1400" dirty="0" err="1"/>
              <a:t>має</a:t>
            </a:r>
            <a:r>
              <a:rPr lang="ru-RU" sz="1400" dirty="0"/>
              <a:t> </a:t>
            </a:r>
            <a:r>
              <a:rPr lang="ru-RU" sz="1400" dirty="0" err="1"/>
              <a:t>місце</a:t>
            </a:r>
            <a:r>
              <a:rPr lang="ru-RU" sz="1400" dirty="0"/>
              <a:t> </a:t>
            </a:r>
            <a:r>
              <a:rPr lang="ru-RU" sz="1400" dirty="0" err="1"/>
              <a:t>підвищення</a:t>
            </a:r>
            <a:r>
              <a:rPr lang="ru-RU" sz="1400" dirty="0"/>
              <a:t> бета-ХГЛ та АФП), </a:t>
            </a:r>
            <a:r>
              <a:rPr lang="ru-RU" sz="1400" dirty="0" err="1"/>
              <a:t>трофобластичні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, </a:t>
            </a:r>
            <a:r>
              <a:rPr lang="ru-RU" sz="1400" dirty="0" err="1"/>
              <a:t>несім'яникові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</a:t>
            </a:r>
            <a:r>
              <a:rPr lang="ru-RU" sz="1400" dirty="0" err="1"/>
              <a:t>яєчок</a:t>
            </a:r>
            <a:r>
              <a:rPr lang="ru-RU" sz="1400" dirty="0"/>
              <a:t> (в 70% </a:t>
            </a:r>
            <a:r>
              <a:rPr lang="ru-RU" sz="1400" dirty="0" err="1"/>
              <a:t>випадків</a:t>
            </a:r>
            <a:r>
              <a:rPr lang="ru-RU" sz="1400" dirty="0"/>
              <a:t>), </a:t>
            </a:r>
            <a:r>
              <a:rPr lang="ru-RU" sz="1400" dirty="0" err="1"/>
              <a:t>семіноми</a:t>
            </a:r>
            <a:r>
              <a:rPr lang="ru-RU" sz="1400" dirty="0"/>
              <a:t> (в 10% </a:t>
            </a:r>
            <a:r>
              <a:rPr lang="ru-RU" sz="1400" dirty="0" err="1"/>
              <a:t>випадків</a:t>
            </a:r>
            <a:r>
              <a:rPr lang="ru-RU" sz="1400" dirty="0"/>
              <a:t>), </a:t>
            </a:r>
            <a:r>
              <a:rPr lang="ru-RU" sz="1400" dirty="0" err="1"/>
              <a:t>маткова</a:t>
            </a:r>
            <a:r>
              <a:rPr lang="ru-RU" sz="1400" dirty="0"/>
              <a:t> та </a:t>
            </a:r>
            <a:r>
              <a:rPr lang="ru-RU" sz="1400" dirty="0" err="1"/>
              <a:t>ектопічна</a:t>
            </a:r>
            <a:r>
              <a:rPr lang="ru-RU" sz="1400" dirty="0"/>
              <a:t> </a:t>
            </a:r>
            <a:r>
              <a:rPr lang="ru-RU" sz="1400" dirty="0" err="1"/>
              <a:t>вагітність</a:t>
            </a:r>
            <a:r>
              <a:rPr lang="ru-RU" sz="1400" dirty="0"/>
              <a:t>, </a:t>
            </a:r>
            <a:r>
              <a:rPr lang="ru-RU" sz="1400" dirty="0" err="1"/>
              <a:t>термінальні</a:t>
            </a:r>
            <a:r>
              <a:rPr lang="ru-RU" sz="1400" dirty="0"/>
              <a:t> </a:t>
            </a:r>
            <a:r>
              <a:rPr lang="ru-RU" sz="1400" dirty="0" err="1"/>
              <a:t>стадії</a:t>
            </a:r>
            <a:r>
              <a:rPr lang="ru-RU" sz="1400" dirty="0"/>
              <a:t> </a:t>
            </a:r>
            <a:r>
              <a:rPr lang="ru-RU" sz="1400" dirty="0" err="1"/>
              <a:t>ниркової</a:t>
            </a:r>
            <a:r>
              <a:rPr lang="ru-RU" sz="1400" dirty="0"/>
              <a:t> </a:t>
            </a:r>
            <a:r>
              <a:rPr lang="ru-RU" sz="1400" dirty="0" err="1"/>
              <a:t>недостатності</a:t>
            </a:r>
            <a:r>
              <a:rPr lang="ru-RU" sz="1400" dirty="0" smtClean="0"/>
              <a:t>.</a:t>
            </a:r>
          </a:p>
          <a:p>
            <a:r>
              <a:rPr lang="uk-UA" sz="1400" dirty="0" smtClean="0"/>
              <a:t>Зниження </a:t>
            </a:r>
            <a:endParaRPr lang="ru-RU" sz="1400" dirty="0"/>
          </a:p>
          <a:p>
            <a:r>
              <a:rPr lang="ru-RU" sz="1400" dirty="0" err="1"/>
              <a:t>Зниження</a:t>
            </a:r>
            <a:r>
              <a:rPr lang="ru-RU" sz="1400" dirty="0"/>
              <a:t> в </a:t>
            </a:r>
            <a:r>
              <a:rPr lang="ru-RU" sz="1400" dirty="0" err="1"/>
              <a:t>динаміці</a:t>
            </a:r>
            <a:r>
              <a:rPr lang="ru-RU" sz="1400" dirty="0"/>
              <a:t> при </a:t>
            </a:r>
            <a:r>
              <a:rPr lang="ru-RU" sz="1400" dirty="0" err="1"/>
              <a:t>вагітності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не </a:t>
            </a:r>
            <a:r>
              <a:rPr lang="ru-RU" sz="1400" dirty="0" err="1"/>
              <a:t>розвивається</a:t>
            </a:r>
            <a:r>
              <a:rPr lang="ru-RU" sz="1400" dirty="0"/>
              <a:t>, </a:t>
            </a:r>
            <a:r>
              <a:rPr lang="ru-RU" sz="1400" dirty="0" err="1"/>
              <a:t>загрозі</a:t>
            </a:r>
            <a:r>
              <a:rPr lang="ru-RU" sz="1400" dirty="0"/>
              <a:t> </a:t>
            </a:r>
            <a:r>
              <a:rPr lang="ru-RU" sz="1400" dirty="0" err="1"/>
              <a:t>мимовільного</a:t>
            </a:r>
            <a:r>
              <a:rPr lang="ru-RU" sz="1400" dirty="0"/>
              <a:t> аборту, </a:t>
            </a:r>
            <a:r>
              <a:rPr lang="ru-RU" sz="1400" dirty="0" err="1"/>
              <a:t>повільне</a:t>
            </a:r>
            <a:r>
              <a:rPr lang="ru-RU" sz="1400" dirty="0"/>
              <a:t> </a:t>
            </a:r>
            <a:r>
              <a:rPr lang="ru-RU" sz="1400" dirty="0" err="1"/>
              <a:t>зростання</a:t>
            </a:r>
            <a:r>
              <a:rPr lang="ru-RU" sz="1400" dirty="0"/>
              <a:t> </a:t>
            </a:r>
            <a:r>
              <a:rPr lang="ru-RU" sz="1400" dirty="0" err="1"/>
              <a:t>рівня</a:t>
            </a:r>
            <a:r>
              <a:rPr lang="ru-RU" sz="1400" dirty="0"/>
              <a:t> при </a:t>
            </a:r>
            <a:r>
              <a:rPr lang="ru-RU" sz="1400" dirty="0" err="1"/>
              <a:t>ектопічній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, </a:t>
            </a:r>
            <a:r>
              <a:rPr lang="ru-RU" sz="1400" dirty="0" err="1"/>
              <a:t>хронічна</a:t>
            </a:r>
            <a:r>
              <a:rPr lang="ru-RU" sz="1400" dirty="0"/>
              <a:t> </a:t>
            </a:r>
            <a:r>
              <a:rPr lang="ru-RU" sz="1400" dirty="0" err="1"/>
              <a:t>плацентарна</a:t>
            </a:r>
            <a:r>
              <a:rPr lang="ru-RU" sz="1400" dirty="0"/>
              <a:t> </a:t>
            </a:r>
            <a:r>
              <a:rPr lang="ru-RU" sz="1400" dirty="0" err="1"/>
              <a:t>недостатність</a:t>
            </a:r>
            <a:r>
              <a:rPr lang="ru-RU" sz="1400" dirty="0"/>
              <a:t>, </a:t>
            </a:r>
            <a:r>
              <a:rPr lang="ru-RU" sz="1400" dirty="0" err="1"/>
              <a:t>справжнє</a:t>
            </a:r>
            <a:r>
              <a:rPr lang="ru-RU" sz="1400" dirty="0"/>
              <a:t> </a:t>
            </a:r>
            <a:r>
              <a:rPr lang="ru-RU" sz="1400" dirty="0" err="1"/>
              <a:t>переношування</a:t>
            </a:r>
            <a:r>
              <a:rPr lang="ru-RU" sz="1400" dirty="0"/>
              <a:t> </a:t>
            </a:r>
            <a:r>
              <a:rPr lang="ru-RU" sz="1400" dirty="0" err="1"/>
              <a:t>вагітності</a:t>
            </a:r>
            <a:r>
              <a:rPr lang="ru-RU" sz="1400" dirty="0"/>
              <a:t>, </a:t>
            </a:r>
            <a:r>
              <a:rPr lang="ru-RU" sz="1400" dirty="0" err="1"/>
              <a:t>антенатальна</a:t>
            </a:r>
            <a:r>
              <a:rPr lang="ru-RU" sz="1400" dirty="0"/>
              <a:t> </a:t>
            </a:r>
            <a:r>
              <a:rPr lang="ru-RU" sz="1400" dirty="0" err="1"/>
              <a:t>загибель</a:t>
            </a:r>
            <a:r>
              <a:rPr lang="ru-RU" sz="1400" dirty="0"/>
              <a:t> плода.</a:t>
            </a:r>
          </a:p>
        </p:txBody>
      </p:sp>
    </p:spTree>
    <p:extLst>
      <p:ext uri="{BB962C8B-B14F-4D97-AF65-F5344CB8AC3E}">
        <p14:creationId xmlns:p14="http://schemas.microsoft.com/office/powerpoint/2010/main" val="43935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3CB8CCDF23BED409F3FE5945E306F43" ma:contentTypeVersion="4" ma:contentTypeDescription="Создание документа." ma:contentTypeScope="" ma:versionID="24be7233cfce54fce7cbab3e52216afc">
  <xsd:schema xmlns:xsd="http://www.w3.org/2001/XMLSchema" xmlns:xs="http://www.w3.org/2001/XMLSchema" xmlns:p="http://schemas.microsoft.com/office/2006/metadata/properties" xmlns:ns2="45d57cf4-bf62-474f-b286-d8f4a14f1b63" targetNamespace="http://schemas.microsoft.com/office/2006/metadata/properties" ma:root="true" ma:fieldsID="fffc89149c95088d38856622bd887858" ns2:_="">
    <xsd:import namespace="45d57cf4-bf62-474f-b286-d8f4a14f1b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d57cf4-bf62-474f-b286-d8f4a14f1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6D8B03-5D34-40C8-932A-C5524295FB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6DF760-7B15-4A9D-8D0C-C70AD68466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d57cf4-bf62-474f-b286-d8f4a14f1b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45</TotalTime>
  <Words>3929</Words>
  <Application>Microsoft Office PowerPoint</Application>
  <PresentationFormat>Экран (16:10)</PresentationFormat>
  <Paragraphs>470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Kate Kostina</dc:creator>
  <cp:lastModifiedBy>Lenovo</cp:lastModifiedBy>
  <cp:revision>9</cp:revision>
  <dcterms:created xsi:type="dcterms:W3CDTF">2022-09-08T05:41:48Z</dcterms:created>
  <dcterms:modified xsi:type="dcterms:W3CDTF">2024-02-15T21:33:43Z</dcterms:modified>
</cp:coreProperties>
</file>