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4"/>
  </p:sldMasterIdLst>
  <p:notesMasterIdLst>
    <p:notesMasterId r:id="rId46"/>
  </p:notesMasterIdLst>
  <p:sldIdLst>
    <p:sldId id="376" r:id="rId5"/>
    <p:sldId id="262" r:id="rId6"/>
    <p:sldId id="259" r:id="rId7"/>
    <p:sldId id="381" r:id="rId8"/>
    <p:sldId id="294" r:id="rId9"/>
    <p:sldId id="295" r:id="rId10"/>
    <p:sldId id="296" r:id="rId11"/>
    <p:sldId id="382" r:id="rId12"/>
    <p:sldId id="277" r:id="rId13"/>
    <p:sldId id="267" r:id="rId14"/>
    <p:sldId id="396" r:id="rId15"/>
    <p:sldId id="270" r:id="rId16"/>
    <p:sldId id="288" r:id="rId17"/>
    <p:sldId id="289" r:id="rId18"/>
    <p:sldId id="400" r:id="rId19"/>
    <p:sldId id="272" r:id="rId20"/>
    <p:sldId id="379" r:id="rId21"/>
    <p:sldId id="333" r:id="rId22"/>
    <p:sldId id="385" r:id="rId23"/>
    <p:sldId id="344" r:id="rId24"/>
    <p:sldId id="401" r:id="rId25"/>
    <p:sldId id="397" r:id="rId26"/>
    <p:sldId id="345" r:id="rId27"/>
    <p:sldId id="346" r:id="rId28"/>
    <p:sldId id="388" r:id="rId29"/>
    <p:sldId id="389" r:id="rId30"/>
    <p:sldId id="391" r:id="rId31"/>
    <p:sldId id="392" r:id="rId32"/>
    <p:sldId id="402" r:id="rId33"/>
    <p:sldId id="393" r:id="rId34"/>
    <p:sldId id="394" r:id="rId35"/>
    <p:sldId id="351" r:id="rId36"/>
    <p:sldId id="354" r:id="rId37"/>
    <p:sldId id="355" r:id="rId38"/>
    <p:sldId id="356" r:id="rId39"/>
    <p:sldId id="357" r:id="rId40"/>
    <p:sldId id="360" r:id="rId41"/>
    <p:sldId id="403" r:id="rId42"/>
    <p:sldId id="398" r:id="rId43"/>
    <p:sldId id="361" r:id="rId44"/>
    <p:sldId id="399" r:id="rId4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0" autoAdjust="0"/>
  </p:normalViewPr>
  <p:slideViewPr>
    <p:cSldViewPr>
      <p:cViewPr>
        <p:scale>
          <a:sx n="77" d="100"/>
          <a:sy n="77" d="100"/>
        </p:scale>
        <p:origin x="-11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xmlns="" id="{D3027AA3-B366-226F-9921-36BE6A3B6CC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xmlns="" id="{F35A34D2-044F-DF08-2FA6-BA723A4D09D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xmlns="" id="{93E40D17-63B3-36CD-AB97-B796636852A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xmlns="" id="{BC82814E-63F5-3755-5390-EA8FB29FCA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xmlns="" id="{7F4F5C57-A2A2-CE12-5F95-99EFFF2BC13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xmlns="" id="{31C3549D-D666-6027-528C-2A6546120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2F99767-DB61-48D8-B8DA-54DC7E43AB0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38374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xmlns="" id="{610DE735-3C11-50D9-E30C-F3084C0059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8E2C5153-5406-4ED5-9254-42911C54354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1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xmlns="" id="{470A79E8-3CFC-E4C2-5347-08C56D2828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xmlns="" id="{C9CF63E5-4402-E63E-B186-928610D3E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xmlns="" id="{39C4F34B-4494-B44D-CA46-6E657FFDC2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22D53CD-94F3-4E87-B9EC-09C25951097D}" type="slidenum">
              <a:rPr lang="ru-RU" altLang="ru-RU" sz="1200">
                <a:latin typeface="Arial" panose="020B0604020202020204" pitchFamily="34" charset="0"/>
              </a:rPr>
              <a:pPr eaLnBrk="1" hangingPunct="1"/>
              <a:t>2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xmlns="" id="{506C51C5-6E7F-E398-0F95-5C1A65D852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xmlns="" id="{CC49F83E-F5BF-B8CB-B551-1AC2D0C7B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xmlns="" id="{1C57A5F1-DC28-2D0A-4DB1-45817E2E3E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5CC6DCD-4AA9-411B-A914-5FDE12484D83}" type="slidenum">
              <a:rPr lang="ru-RU" altLang="ru-RU" sz="1200"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xmlns="" id="{DBC89B6F-3ACC-3542-650B-BB709E348F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xmlns="" id="{72F684F3-9ADD-6D14-E503-84AB71D79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xmlns="" id="{4C38E9A4-6CD0-E4D1-93D7-5977FEDAAD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F57DC61-9F08-4754-B41C-36837454E9FB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4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xmlns="" id="{ACBE8A58-D51B-1286-494E-CA7CA9BF62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xmlns="" id="{9D7EC898-CD48-9CC0-C3B0-F82D40EF9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xmlns="" id="{2D557955-B31F-020F-11D5-4C83F9E12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3C116488-FEAB-4734-A0D0-3E23568ABA78}" type="slidenum">
              <a:rPr lang="ru-RU" altLang="ru-RU" sz="1200">
                <a:latin typeface="Arial" panose="020B0604020202020204" pitchFamily="34" charset="0"/>
              </a:rPr>
              <a:pPr eaLnBrk="1" hangingPunct="1"/>
              <a:t>5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xmlns="" id="{A786A568-F1A2-A98F-CF5A-ED06E614B1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xmlns="" id="{210AB873-0B41-EAF7-121A-2716FA6F6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xmlns="" id="{55BFD926-66F8-C982-9BB6-8CB339BD4F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7EABBC6C-BC8F-4A58-8BFA-A09C73C7B945}" type="slidenum">
              <a:rPr lang="ru-RU" altLang="ru-RU" sz="1200">
                <a:latin typeface="Arial" panose="020B0604020202020204" pitchFamily="34" charset="0"/>
              </a:rPr>
              <a:pPr eaLnBrk="1" hangingPunct="1"/>
              <a:t>6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xmlns="" id="{DA59F99B-FB15-E0C7-362D-E0975A8B50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xmlns="" id="{C798FEA0-1311-3E21-86FF-1139EAD19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xmlns="" id="{0F041B0E-7FF7-724F-5E23-7C7DCD9E15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DCED2CD-EF48-4668-BB0D-C6227704D39B}" type="slidenum">
              <a:rPr lang="ru-RU" altLang="ru-RU" sz="1200">
                <a:latin typeface="Arial" panose="020B0604020202020204" pitchFamily="34" charset="0"/>
              </a:rPr>
              <a:pPr eaLnBrk="1" hangingPunct="1"/>
              <a:t>7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xmlns="" id="{EE003EAE-AA85-8D84-5F9C-CA38BEBEC7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xmlns="" id="{D94276B6-1AD0-957E-FDAD-7E1BF051E6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xmlns="" id="{201F9000-1537-2520-8689-654BCC161D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B47FA4C-6E10-4887-8DE6-A1F5E1CBA7D0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8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xmlns="" id="{2FE45532-6D1D-7B24-5F69-716CF14F0F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xmlns="" id="{55ABD574-F524-9EAA-214B-F06FDD2AA4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xmlns="" id="{AAB317BF-6CE0-DB76-AD46-2821959BBB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D004C99-86D4-4E6C-B916-40F0EE0793B7}" type="slidenum">
              <a:rPr lang="ru-RU" altLang="ru-RU" sz="1200">
                <a:latin typeface="Arial" panose="020B0604020202020204" pitchFamily="34" charset="0"/>
              </a:rPr>
              <a:pPr eaLnBrk="1" hangingPunct="1"/>
              <a:t>9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xmlns="" id="{2719E182-4E3D-4FDA-FDDC-12C9A9263C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xmlns="" id="{080229D7-D4BA-5A66-EA2E-6B3B9F33E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xmlns="" id="{AA62E20D-D4AB-DC6D-F4A7-0763CD470A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8664835F-E62A-46B1-9EC3-8570FC99473D}" type="slidenum">
              <a:rPr lang="ru-RU" altLang="ru-RU" sz="1200">
                <a:latin typeface="Arial" panose="020B0604020202020204" pitchFamily="34" charset="0"/>
              </a:rPr>
              <a:pPr eaLnBrk="1" hangingPunct="1"/>
              <a:t>10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xmlns="" id="{CEFDA826-EC23-C996-7D3A-269F63E3C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xmlns="" id="{B6AFC22C-050A-A090-9C68-CC6DBF092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xmlns="" id="{CFB7CE48-6C39-0CAA-FF92-CFC02FE459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7AABCF5-7B32-4F2C-8C63-B6C0CA7D3E79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11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xmlns="" id="{CCE18B28-5011-9FC6-279B-E092735EFD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xmlns="" id="{647A44DE-A2AB-3999-7208-3FC658019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xmlns="" id="{C0F005B1-7072-B65E-D7C5-503D37347D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EDA7C132-FA00-4C82-982E-9BC89C2E2461}" type="slidenum">
              <a:rPr lang="ru-RU" altLang="ru-RU" sz="1200">
                <a:latin typeface="Arial" panose="020B0604020202020204" pitchFamily="34" charset="0"/>
              </a:rPr>
              <a:pPr eaLnBrk="1" hangingPunct="1"/>
              <a:t>12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xmlns="" id="{F3343399-786A-F0C5-4533-985510DC75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xmlns="" id="{613B125B-EB61-5F50-5A28-4E04641C9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xmlns="" id="{9B56C6E2-BE60-A796-E93C-05C3D0615B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A73E978-AD04-42D0-AFC0-880AB43353C1}" type="slidenum">
              <a:rPr lang="ru-RU" altLang="ru-RU" sz="1200">
                <a:latin typeface="Arial" panose="020B0604020202020204" pitchFamily="34" charset="0"/>
              </a:rPr>
              <a:pPr eaLnBrk="1" hangingPunct="1"/>
              <a:t>13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xmlns="" id="{A5082F4A-09AE-0C57-6B25-3409AA6D09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xmlns="" id="{F7B6C843-300D-39D5-C3E4-A70CAA9CF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xmlns="" id="{692CCDB3-7271-F143-F983-2423CD4B21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77292630-81A9-4E8A-A412-F29E25DE20D7}" type="slidenum">
              <a:rPr lang="ru-RU" altLang="ru-RU" sz="1200">
                <a:latin typeface="Arial" panose="020B0604020202020204" pitchFamily="34" charset="0"/>
              </a:rPr>
              <a:pPr eaLnBrk="1" hangingPunct="1"/>
              <a:t>14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xmlns="" id="{EB4ACAFB-6BAF-F94D-25F1-4ED7629319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xmlns="" id="{D32AEA29-D0BD-97CC-B653-8E508DDEB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xmlns="" id="{F56D7508-F4F0-0C15-B6B0-9F6F2A6D1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9D43731-3F73-4D05-9FF6-F2EC001E769A}" type="slidenum">
              <a:rPr lang="ru-RU" altLang="ru-RU" sz="1200">
                <a:latin typeface="Arial" panose="020B0604020202020204" pitchFamily="34" charset="0"/>
              </a:rPr>
              <a:pPr eaLnBrk="1" hangingPunct="1"/>
              <a:t>16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xmlns="" id="{9B26D73B-231F-710F-9938-0C655309C9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xmlns="" id="{F4C46989-67AD-D314-E900-746C382F0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xmlns="" id="{70620DD0-BEFE-609E-8E8C-8E3BF313BD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xmlns="" id="{67261E11-BD5C-D0F3-62F2-3AEC9AE3A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xmlns="" id="{36D54215-3B25-EDCA-55EA-52E12002DA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3AB7D107-11FC-479A-AB52-2DBE84ED571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18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xmlns="" id="{F488B67E-C8C6-EDD6-BC30-CD16CF3B54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xmlns="" id="{CB72DA22-8840-D4D0-EE12-01B7E62C68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xmlns="" id="{DF4219A3-A488-74FE-2C71-097C9E2B16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C9D9311-BE9B-44E2-9245-A38F5D6BAB68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19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xmlns="" id="{F41BE456-98FD-37B6-64F4-D3F5700E4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xmlns="" id="{83F8F97A-3A31-1EE1-DB3C-ACB44F836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xmlns="" id="{BE036205-081B-9511-72DD-108CF2A84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CB58594-0030-407E-9361-89EE27ADF78F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20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xmlns="" id="{E26CDA1A-B7B3-C3EC-A9EB-C6D5FCBDD9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xmlns="" id="{B9BFFA1D-6F8A-BB28-465B-3506B9E90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xmlns="" id="{83CD08F2-055E-5D97-B762-AD9FE54EFC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8690B9E9-0BC1-4D25-842F-8592CDC6348B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23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xmlns="" id="{2AEBA86D-35B4-C3EF-7B28-D113DF3789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xmlns="" id="{E57B2577-ED27-51FB-1C25-B387E610D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xmlns="" id="{236F5394-2FF3-B155-7212-C7F23C854B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D6C9D2E-B4A6-49F2-98B1-0D8EAEB97A3A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24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xmlns="" id="{BA9B9010-113B-9E7A-D7E4-16FF26D8E2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xmlns="" id="{253D75E6-E538-3AF3-A4F9-7D4D498DE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xmlns="" id="{6A35D1C8-2FFA-14CA-589B-F22B73FBCC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CB6A819-886A-44CA-896E-0B134368A6ED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25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xmlns="" id="{6EB06A7D-04B5-6632-AAFB-A58579A442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xmlns="" id="{66D7E769-C749-41C8-6E5F-4AE3CBE12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xmlns="" id="{7EFFB1DF-48C4-6C25-BBCA-E0B5CD06BE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19EC9446-DFD9-4426-9FF9-69644DB09BB3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26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xmlns="" id="{2F7FE71B-2CD5-F874-8378-96A2598DFE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xmlns="" id="{9E7A5124-6A71-8FFE-CB07-07E586E4A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xmlns="" id="{4EA6999D-2D01-4CCC-0A14-015BC124CF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7CA3ADD-298D-46E0-A784-B19553083043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27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xmlns="" id="{2CCB2991-1B10-24AE-9A0A-8EB79C0BD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xmlns="" id="{4E8FD480-F35B-58B9-52B5-B4B53D65A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xmlns="" id="{6CA06289-028C-131B-D046-BC92C65ECB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78FC1626-4D0A-4D7D-B493-6FADD5C2F062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28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xmlns="" id="{12AED310-34A5-A170-C66B-73B9E56037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xmlns="" id="{44A8B9B3-978F-F7C0-4955-1F097DD4E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xmlns="" id="{CA46E361-EDE9-A341-CBB5-7807AF9E64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EF76BE10-0831-46F8-AD4F-A462C020EC4A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31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xmlns="" id="{1FE8C9D3-60C3-AC9B-D86B-415641755E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xmlns="" id="{D546F831-FEDB-0B79-9335-C73D3D4D7A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xmlns="" id="{5E5AEEF1-17F3-9D22-FF17-68E3AF42D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C3BA7D5-4804-4486-AD67-84A0C2921F0B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32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xmlns="" id="{BB3216FE-C978-3FA5-712C-C8797DEF01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xmlns="" id="{A6A2C2CA-7916-63CA-D4B3-1E7CB8EE98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xmlns="" id="{AE75223C-D742-18FF-15F0-3C1CA515CC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66905F1-7D75-4000-B202-7C6C1C8F31C3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33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xmlns="" id="{561DF98D-E68A-8F0D-F003-A2015EA09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xmlns="" id="{65DA2C24-781B-B25B-80FA-668D2F348C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xmlns="" id="{E25BFE57-85A4-2AC3-5DF4-58C75BC658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9B85D439-CA45-457C-881A-3E1A3570D426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34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xmlns="" id="{5885DD91-022B-37F4-7E67-42B70F62CE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xmlns="" id="{CBA313AB-FB3A-A831-B2F7-399A10758D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xmlns="" id="{E3595863-912D-23BC-687F-7A7C5270CD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251F17E-7F98-47D5-B572-68157420B35E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35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xmlns="" id="{6E7DD105-FC76-CC98-F544-0D17AA20F1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xmlns="" id="{57788105-E0E6-AB44-78B8-311FB1B165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xmlns="" id="{3DCE201C-A1B6-6EA3-DA02-247EBBC59A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86EF532-05E4-4EA4-8358-D51936327DC2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36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xmlns="" id="{D97A5A56-9678-D327-F3CA-3C7871D12F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xmlns="" id="{30F2E0CD-B28E-54F5-C5C6-11EF0B8E41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xmlns="" id="{D3B0DC44-7123-E747-2191-DC4FF8FF85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8563A15-2E82-4780-860C-D9A3708CED9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37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xmlns="" id="{BD3EE933-0E4B-A0FC-6BA8-0B3990CE11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xmlns="" id="{9B062057-1962-F64F-292F-43A54C3F13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xmlns="" id="{79B3D2A3-A51B-34C2-C722-765DE433DB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62FCC6C-E288-458E-962D-52E8D7FDC905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40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xmlns="" id="{27040209-1499-6248-1145-36AE9A2BBE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xmlns="" id="{50A0ED4B-1455-635F-1788-09640786F5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://sekretizdorovya.ru/images/bl01/gelezo-anemiy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>
            <a:extLst>
              <a:ext uri="{FF2B5EF4-FFF2-40B4-BE49-F238E27FC236}">
                <a16:creationId xmlns:a16="http://schemas.microsoft.com/office/drawing/2014/main" xmlns="" id="{7B764F83-F497-592F-C3A9-B76DB515C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19200"/>
            <a:ext cx="822960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endParaRPr lang="ru-RU" sz="5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xmlns="" id="{796B4E0A-D968-D203-753E-D8FB74BB4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4500"/>
            <a:ext cx="822960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endParaRPr lang="ru-RU" sz="4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4C6691B-FEEB-1D90-BCCB-656A60488AF2}"/>
              </a:ext>
            </a:extLst>
          </p:cNvPr>
          <p:cNvSpPr txBox="1"/>
          <p:nvPr/>
        </p:nvSpPr>
        <p:spPr>
          <a:xfrm>
            <a:off x="16263" y="1277960"/>
            <a:ext cx="8900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Зміни</a:t>
            </a:r>
            <a:r>
              <a:rPr lang="ru-RU" sz="4800" b="1" dirty="0">
                <a:solidFill>
                  <a:schemeClr val="accent4"/>
                </a:solidFill>
                <a:latin typeface="Georgia" panose="02040502050405020303" pitchFamily="18" charset="0"/>
              </a:rPr>
              <a:t> крові при </a:t>
            </a:r>
            <a:r>
              <a:rPr lang="ru-RU" sz="4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гематологічних</a:t>
            </a:r>
            <a:r>
              <a:rPr lang="ru-RU" sz="4800" b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4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захворюваннях</a:t>
            </a:r>
            <a:r>
              <a:rPr lang="ru-RU" sz="4800" b="1" dirty="0">
                <a:solidFill>
                  <a:schemeClr val="accent4"/>
                </a:solidFill>
                <a:latin typeface="Georgia" panose="02040502050405020303" pitchFamily="18" charset="0"/>
              </a:rPr>
              <a:t>. </a:t>
            </a:r>
            <a:r>
              <a:rPr lang="ru-RU" sz="4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Анемії</a:t>
            </a:r>
            <a:r>
              <a:rPr lang="ru-RU" sz="4800" b="1" dirty="0">
                <a:solidFill>
                  <a:schemeClr val="accent4"/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F246286-B3B4-109C-61D0-4045A8EA6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499" y="3645854"/>
            <a:ext cx="7591691" cy="25264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BD3006B-4CAB-F2EE-3D3B-C005B54FB794}"/>
              </a:ext>
            </a:extLst>
          </p:cNvPr>
          <p:cNvSpPr txBox="1"/>
          <p:nvPr/>
        </p:nvSpPr>
        <p:spPr>
          <a:xfrm>
            <a:off x="3648564" y="6413500"/>
            <a:ext cx="1635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Одеса 2023 р.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xmlns="" id="{8879AF9D-7607-A1FC-93B8-3CD8B661198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596900"/>
            <a:ext cx="8229600" cy="2376488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	 </a:t>
            </a:r>
            <a:r>
              <a:rPr lang="ru-RU" sz="2800" b="1" i="1" u="sng" dirty="0" err="1">
                <a:solidFill>
                  <a:schemeClr val="accent4"/>
                </a:solidFill>
                <a:effectLst/>
                <a:latin typeface="Georgia" panose="02040502050405020303" pitchFamily="18" charset="0"/>
              </a:rPr>
              <a:t>Анемія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(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від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грец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 «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An» -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заперечення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«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haema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» -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кров) -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це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патологічний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стан,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що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характеризується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зменшенням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вмісту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гемоглобіну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в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одиниці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об'єму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крові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частіше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при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одночасному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зменшенні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кількості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еритроцитів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B92BE588-DEC3-2BA5-7FE2-9A9B6E991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40" y="2972704"/>
            <a:ext cx="5458148" cy="37414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xmlns="" id="{DBAB5748-7D72-1E0D-E6D0-D262C67107B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800100"/>
            <a:ext cx="8763000" cy="5257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ru-RU" sz="2400" b="1" dirty="0">
                <a:latin typeface="Georgia" panose="02040502050405020303" pitchFamily="18" charset="0"/>
              </a:rPr>
              <a:t>     </a:t>
            </a:r>
            <a:r>
              <a:rPr lang="ru-RU" sz="4000" b="1" dirty="0" err="1"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Класифікація</a:t>
            </a:r>
            <a:r>
              <a:rPr lang="ru-RU" sz="4000" b="1" dirty="0"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/>
                <a:latin typeface="Georgia" panose="02040502050405020303" pitchFamily="18" charset="0"/>
              </a:rPr>
              <a:t>анемій</a:t>
            </a:r>
            <a:endParaRPr lang="ru-RU" sz="4000" dirty="0">
              <a:solidFill>
                <a:srgbClr val="0070C0"/>
              </a:solidFill>
              <a:latin typeface="Georgia" panose="02040502050405020303" pitchFamily="18" charset="0"/>
            </a:endParaRPr>
          </a:p>
          <a:p>
            <a:pPr algn="ctr">
              <a:defRPr/>
            </a:pPr>
            <a:r>
              <a:rPr lang="ru-RU" sz="26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По </a:t>
            </a:r>
            <a:r>
              <a:rPr lang="ru-RU" sz="26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механізму</a:t>
            </a:r>
            <a:r>
              <a:rPr lang="ru-RU" sz="26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6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виникнення</a:t>
            </a:r>
            <a:endParaRPr lang="ru-RU" sz="2600" b="1" i="1" dirty="0">
              <a:solidFill>
                <a:schemeClr val="accent4"/>
              </a:solidFill>
              <a:latin typeface="Georgia" panose="02040502050405020303" pitchFamily="18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ru-RU" sz="2800" b="1" dirty="0"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1) </a:t>
            </a:r>
            <a:r>
              <a:rPr lang="ru-RU" sz="28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Анемії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внаслідок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u="sng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крововтрати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постгеморагічні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    2) </a:t>
            </a:r>
            <a:r>
              <a:rPr lang="ru-RU" sz="28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Анемії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внаслідок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u="sng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підвищеного</a:t>
            </a:r>
            <a:r>
              <a:rPr lang="ru-RU" sz="2800" b="1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u="sng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кроворуйнування</a:t>
            </a:r>
            <a:r>
              <a:rPr lang="ru-RU" sz="2800" b="1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(</a:t>
            </a:r>
            <a:r>
              <a:rPr lang="ru-RU" sz="2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гемолітичні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    3) </a:t>
            </a:r>
            <a:r>
              <a:rPr lang="ru-RU" sz="28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Анемії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внаслідок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u="sng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порушеного</a:t>
            </a:r>
            <a:r>
              <a:rPr lang="ru-RU" sz="2800" b="1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u="sng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кровотворення</a:t>
            </a:r>
            <a:r>
              <a:rPr lang="ru-RU" sz="2800" b="1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(</a:t>
            </a:r>
            <a:r>
              <a:rPr lang="ru-RU" sz="2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залізодефіцитні</a:t>
            </a:r>
            <a:r>
              <a:rPr lang="ru-RU" sz="2800" b="1" dirty="0">
                <a:solidFill>
                  <a:schemeClr val="accent4"/>
                </a:solidFill>
                <a:latin typeface="Georgia" panose="02040502050405020303" pitchFamily="18" charset="0"/>
              </a:rPr>
              <a:t>, В12-дефіцитні, </a:t>
            </a:r>
            <a:r>
              <a:rPr lang="ru-RU" sz="2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гіпо</a:t>
            </a:r>
            <a:r>
              <a:rPr lang="ru-RU" sz="2800" b="1" dirty="0">
                <a:solidFill>
                  <a:schemeClr val="accent4"/>
                </a:solidFill>
                <a:latin typeface="Georgia" panose="02040502050405020303" pitchFamily="18" charset="0"/>
              </a:rPr>
              <a:t>- та </a:t>
            </a:r>
            <a:r>
              <a:rPr lang="ru-RU" sz="2800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апластичні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>
            <a:extLst>
              <a:ext uri="{FF2B5EF4-FFF2-40B4-BE49-F238E27FC236}">
                <a16:creationId xmlns:a16="http://schemas.microsoft.com/office/drawing/2014/main" xmlns="" id="{0A6195B4-FD23-9936-C6FB-A6BDF460D04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484313"/>
            <a:ext cx="9036050" cy="4824412"/>
          </a:xfrm>
        </p:spPr>
        <p:txBody>
          <a:bodyPr>
            <a:normAutofit/>
          </a:bodyPr>
          <a:lstStyle/>
          <a:p>
            <a:pPr algn="ctr">
              <a:buFont typeface="Arial"/>
              <a:buChar char="•"/>
              <a:defRPr/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1) </a:t>
            </a:r>
            <a:r>
              <a:rPr lang="ru-RU" sz="32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легкі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110-90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г / л;</a:t>
            </a:r>
          </a:p>
          <a:p>
            <a:pPr algn="ctr">
              <a:buFont typeface="Arial"/>
              <a:buChar char="•"/>
              <a:defRPr/>
            </a:pPr>
            <a:endParaRPr lang="ru-RU" sz="32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>
              <a:buFont typeface="Arial"/>
              <a:buChar char="•"/>
              <a:defRPr/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2) </a:t>
            </a:r>
            <a:r>
              <a:rPr lang="ru-RU" sz="32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середньої</a:t>
            </a:r>
            <a:r>
              <a:rPr lang="ru-RU" sz="32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32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тяжкості</a:t>
            </a:r>
            <a:r>
              <a:rPr lang="ru-RU" sz="32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-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90-70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г / л;</a:t>
            </a:r>
          </a:p>
          <a:p>
            <a:pPr algn="ctr">
              <a:buFont typeface="Arial"/>
              <a:buChar char="•"/>
              <a:defRPr/>
            </a:pPr>
            <a:endParaRPr lang="ru-RU" sz="32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>
              <a:buFont typeface="Arial"/>
              <a:buChar char="•"/>
              <a:defRPr/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3) </a:t>
            </a:r>
            <a:r>
              <a:rPr lang="ru-RU" sz="32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важкі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менше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70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г / л.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ru-RU" sz="32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3E9866-15F4-1DB6-A3E4-17E6FFF8F49B}"/>
              </a:ext>
            </a:extLst>
          </p:cNvPr>
          <p:cNvSpPr txBox="1"/>
          <p:nvPr/>
        </p:nvSpPr>
        <p:spPr>
          <a:xfrm>
            <a:off x="3580797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82E3C08-54C8-D2F4-DA43-0F76984E7869}"/>
              </a:ext>
            </a:extLst>
          </p:cNvPr>
          <p:cNvSpPr txBox="1"/>
          <p:nvPr/>
        </p:nvSpPr>
        <p:spPr>
          <a:xfrm>
            <a:off x="924339" y="617130"/>
            <a:ext cx="4831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За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ступенем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тяжкості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>
            <a:extLst>
              <a:ext uri="{FF2B5EF4-FFF2-40B4-BE49-F238E27FC236}">
                <a16:creationId xmlns:a16="http://schemas.microsoft.com/office/drawing/2014/main" xmlns="" id="{9642AF93-4AFC-C723-D28D-462BB0F9DE3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484313"/>
            <a:ext cx="5327650" cy="508476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I.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Макроцитарн</a:t>
            </a:r>
            <a:r>
              <a:rPr lang="uk-UA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а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діаметр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400" b="1" i="1" u="sng" dirty="0">
                <a:solidFill>
                  <a:schemeClr val="accent4"/>
                </a:solidFill>
                <a:latin typeface="Georgia" panose="02040502050405020303" pitchFamily="18" charset="0"/>
              </a:rPr>
              <a:t>&gt; 8 мкм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–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дефіцит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вітаміну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 і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фолієвої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кислоти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хвороби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печінки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II.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Нормоцитарна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діаметр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u="sng" dirty="0">
                <a:solidFill>
                  <a:schemeClr val="accent4"/>
                </a:solidFill>
                <a:latin typeface="Georgia" panose="02040502050405020303" pitchFamily="18" charset="0"/>
              </a:rPr>
              <a:t>7,2-7,5 мкм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- 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недавня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крововтрата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гемоліз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гіпо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- та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апластична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III.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Мікроцітарна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діаметр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>
                <a:solidFill>
                  <a:schemeClr val="accent4"/>
                </a:solidFill>
                <a:latin typeface="Georgia" panose="02040502050405020303" pitchFamily="18" charset="0"/>
              </a:rPr>
              <a:t>&lt;6,5 мкм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-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дефіцит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заліза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синтезу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глобіну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гема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7172" name="Picture 8" descr="Мегалоцитоз">
            <a:extLst>
              <a:ext uri="{FF2B5EF4-FFF2-40B4-BE49-F238E27FC236}">
                <a16:creationId xmlns:a16="http://schemas.microsoft.com/office/drawing/2014/main" xmlns="" id="{52C1F953-0AF5-9BB2-0D4D-20CB9B8DF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1484313"/>
            <a:ext cx="22574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0" descr="Железодефицитная анемия">
            <a:hlinkClick r:id="rId4" tooltip="Увеличить+"/>
            <a:extLst>
              <a:ext uri="{FF2B5EF4-FFF2-40B4-BE49-F238E27FC236}">
                <a16:creationId xmlns:a16="http://schemas.microsoft.com/office/drawing/2014/main" xmlns="" id="{B5267B9C-9A88-A671-85B7-8868DFD55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057775"/>
            <a:ext cx="2305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xmlns="" id="{F2A69388-DF41-FEC3-2165-76E71CF78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3284538"/>
            <a:ext cx="2257425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>
            <a:extLst>
              <a:ext uri="{FF2B5EF4-FFF2-40B4-BE49-F238E27FC236}">
                <a16:creationId xmlns:a16="http://schemas.microsoft.com/office/drawing/2014/main" xmlns="" id="{99F9D160-0394-153E-498A-106CDC279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2030413"/>
            <a:ext cx="8969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xmlns="" id="{27734CA2-96D0-7013-D0B2-0EBD5A899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3944938"/>
            <a:ext cx="8969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>
            <a:extLst>
              <a:ext uri="{FF2B5EF4-FFF2-40B4-BE49-F238E27FC236}">
                <a16:creationId xmlns:a16="http://schemas.microsoft.com/office/drawing/2014/main" xmlns="" id="{9F56EC7C-C8F9-FEE6-E71A-B83F4749B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5505450"/>
            <a:ext cx="89693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0842DA-6A8E-9A90-56D7-5C657EB87E9B}"/>
              </a:ext>
            </a:extLst>
          </p:cNvPr>
          <p:cNvSpPr txBox="1"/>
          <p:nvPr/>
        </p:nvSpPr>
        <p:spPr>
          <a:xfrm>
            <a:off x="713809" y="549047"/>
            <a:ext cx="7924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За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розміром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(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морфологічна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класифікація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>
            <a:extLst>
              <a:ext uri="{FF2B5EF4-FFF2-40B4-BE49-F238E27FC236}">
                <a16:creationId xmlns:a16="http://schemas.microsoft.com/office/drawing/2014/main" xmlns="" id="{101515A5-2EC1-A7E8-75BF-000BFE27784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941388"/>
            <a:ext cx="5867400" cy="54006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uk-UA" sz="24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I.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гіпохромна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колірний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показник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&lt;0,8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залізодефіцитна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таласемії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endParaRPr lang="uk-UA" sz="24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II.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нормохромна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ЦП 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0,85-1,05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апластична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гостра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постгеморагічна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endParaRPr lang="uk-UA" sz="24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III.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гіперхромна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ЦП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&gt;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1,05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(В12-дефіцитна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фолиеводефицитная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</p:txBody>
      </p:sp>
      <p:pic>
        <p:nvPicPr>
          <p:cNvPr id="8196" name="Picture 6">
            <a:extLst>
              <a:ext uri="{FF2B5EF4-FFF2-40B4-BE49-F238E27FC236}">
                <a16:creationId xmlns:a16="http://schemas.microsoft.com/office/drawing/2014/main" xmlns="" id="{838A1710-2302-C171-AED9-D9945119D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63" y="3001963"/>
            <a:ext cx="268763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>
            <a:extLst>
              <a:ext uri="{FF2B5EF4-FFF2-40B4-BE49-F238E27FC236}">
                <a16:creationId xmlns:a16="http://schemas.microsoft.com/office/drawing/2014/main" xmlns="" id="{B5C5AB65-D30A-C4C5-F913-0926D408B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63" y="4941888"/>
            <a:ext cx="26876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8">
            <a:extLst>
              <a:ext uri="{FF2B5EF4-FFF2-40B4-BE49-F238E27FC236}">
                <a16:creationId xmlns:a16="http://schemas.microsoft.com/office/drawing/2014/main" xmlns="" id="{6B48FC26-354F-3700-674B-36AC20362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63" y="1196975"/>
            <a:ext cx="2751137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право 1">
            <a:extLst>
              <a:ext uri="{FF2B5EF4-FFF2-40B4-BE49-F238E27FC236}">
                <a16:creationId xmlns:a16="http://schemas.microsoft.com/office/drawing/2014/main" xmlns="" id="{D459E4D0-0D4B-8F2F-62E9-9B83D61454B5}"/>
              </a:ext>
            </a:extLst>
          </p:cNvPr>
          <p:cNvSpPr/>
          <p:nvPr/>
        </p:nvSpPr>
        <p:spPr>
          <a:xfrm>
            <a:off x="5372100" y="1628775"/>
            <a:ext cx="863600" cy="3603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200" name="Picture 9">
            <a:extLst>
              <a:ext uri="{FF2B5EF4-FFF2-40B4-BE49-F238E27FC236}">
                <a16:creationId xmlns:a16="http://schemas.microsoft.com/office/drawing/2014/main" xmlns="" id="{3AA82134-E0AF-BCC0-A058-D89015826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5300663"/>
            <a:ext cx="8969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0">
            <a:extLst>
              <a:ext uri="{FF2B5EF4-FFF2-40B4-BE49-F238E27FC236}">
                <a16:creationId xmlns:a16="http://schemas.microsoft.com/office/drawing/2014/main" xmlns="" id="{64284975-4ACE-B689-2268-E135DE848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38" y="3357563"/>
            <a:ext cx="8969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B312BA-81BC-5DD3-92E4-13E161B39C43}"/>
              </a:ext>
            </a:extLst>
          </p:cNvPr>
          <p:cNvSpPr txBox="1"/>
          <p:nvPr/>
        </p:nvSpPr>
        <p:spPr>
          <a:xfrm>
            <a:off x="3594351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62AAFCC-D729-E80A-D6BF-DC3A27014F5C}"/>
              </a:ext>
            </a:extLst>
          </p:cNvPr>
          <p:cNvSpPr txBox="1"/>
          <p:nvPr/>
        </p:nvSpPr>
        <p:spPr>
          <a:xfrm>
            <a:off x="3594351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5E1D2DC-A105-7256-CC7F-364DB7A5A160}"/>
              </a:ext>
            </a:extLst>
          </p:cNvPr>
          <p:cNvSpPr txBox="1"/>
          <p:nvPr/>
        </p:nvSpPr>
        <p:spPr>
          <a:xfrm>
            <a:off x="234021" y="515203"/>
            <a:ext cx="8675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4"/>
                </a:solidFill>
                <a:latin typeface="Georgia" panose="02040502050405020303" pitchFamily="18" charset="0"/>
              </a:rPr>
              <a:t>За </a:t>
            </a:r>
            <a:r>
              <a:rPr lang="ru-RU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колірним</a:t>
            </a:r>
            <a:r>
              <a:rPr lang="ru-RU" b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показником</a:t>
            </a:r>
            <a:r>
              <a:rPr lang="ru-RU" b="1" dirty="0">
                <a:solidFill>
                  <a:schemeClr val="accent4"/>
                </a:solidFill>
                <a:latin typeface="Georgia" panose="02040502050405020303" pitchFamily="18" charset="0"/>
              </a:rPr>
              <a:t> (</a:t>
            </a:r>
            <a:r>
              <a:rPr lang="ru-RU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вмістом</a:t>
            </a:r>
            <a:r>
              <a:rPr lang="ru-RU" b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гемоглобіну</a:t>
            </a:r>
            <a:r>
              <a:rPr lang="ru-RU" b="1" dirty="0">
                <a:solidFill>
                  <a:schemeClr val="accent4"/>
                </a:solidFill>
                <a:latin typeface="Georgia" panose="02040502050405020303" pitchFamily="18" charset="0"/>
              </a:rPr>
              <a:t> в </a:t>
            </a:r>
            <a:r>
              <a:rPr lang="ru-RU" b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еритроцитах</a:t>
            </a:r>
            <a:r>
              <a:rPr lang="ru-RU" b="1" dirty="0">
                <a:solidFill>
                  <a:schemeClr val="accent4"/>
                </a:solidFill>
                <a:latin typeface="Georgia" panose="02040502050405020303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>
            <a:extLst>
              <a:ext uri="{FF2B5EF4-FFF2-40B4-BE49-F238E27FC236}">
                <a16:creationId xmlns:a16="http://schemas.microsoft.com/office/drawing/2014/main" xmlns="" id="{2560CD93-E0DA-EA93-34BD-0F77BEF06FB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149350"/>
            <a:ext cx="7842250" cy="4829175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I.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Норморегенераторна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достатньою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функцією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кісткового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-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ретикулоцитів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більше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1% (при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гемолітичних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ретикулоцитарному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кризі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при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лікуванні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вітаміном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перніциозної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анемії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після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крововтрат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II.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Гіпорегенераторна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зниженою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регенераторною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функцією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кісткового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-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ретикулоцитів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менше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1% (при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залізодефіцитних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хронічних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крововтратах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III.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Гіпопластична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апластична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різким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пригніченням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процесів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еритропоезу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-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ретикулоцитів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менше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0,2% (при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гіпопластичних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анеміях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панміелофтізе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5C5D75-0642-F64E-ECA8-0B56C9223055}"/>
              </a:ext>
            </a:extLst>
          </p:cNvPr>
          <p:cNvSpPr txBox="1"/>
          <p:nvPr/>
        </p:nvSpPr>
        <p:spPr>
          <a:xfrm>
            <a:off x="359435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05D004-8B23-E49C-B488-AED56A2DDFE4}"/>
              </a:ext>
            </a:extLst>
          </p:cNvPr>
          <p:cNvSpPr txBox="1"/>
          <p:nvPr/>
        </p:nvSpPr>
        <p:spPr>
          <a:xfrm>
            <a:off x="944301" y="312445"/>
            <a:ext cx="8326197" cy="837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За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здатністю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кісткового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мозку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до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регенерації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>
            <a:extLst>
              <a:ext uri="{FF2B5EF4-FFF2-40B4-BE49-F238E27FC236}">
                <a16:creationId xmlns:a16="http://schemas.microsoft.com/office/drawing/2014/main" xmlns="" id="{4CC07D46-48D9-2ABE-3E25-784D7AA9FE4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2149475"/>
            <a:ext cx="9036050" cy="4522788"/>
          </a:xfrm>
        </p:spPr>
        <p:txBody>
          <a:bodyPr/>
          <a:lstStyle/>
          <a:p>
            <a:pPr algn="ctr">
              <a:buFont typeface="Arial"/>
              <a:buChar char="•"/>
              <a:defRPr/>
            </a:pP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зниження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рівня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гемоглобіну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кількості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ctr">
              <a:buFont typeface="Arial"/>
              <a:buChar char="•"/>
              <a:defRPr/>
            </a:pP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зміна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колірного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показника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ctr">
              <a:buFont typeface="Arial"/>
              <a:buChar char="•"/>
              <a:defRPr/>
            </a:pP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зміна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розмірів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форми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ctr">
              <a:buFont typeface="Arial"/>
              <a:buChar char="•"/>
              <a:defRPr/>
            </a:pP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прискорення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ШОЕ.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477572-24C5-35B4-CD1C-374D72664FAC}"/>
              </a:ext>
            </a:extLst>
          </p:cNvPr>
          <p:cNvSpPr txBox="1"/>
          <p:nvPr/>
        </p:nvSpPr>
        <p:spPr>
          <a:xfrm>
            <a:off x="1141857" y="526774"/>
            <a:ext cx="6968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Лабораторні</a:t>
            </a:r>
            <a:r>
              <a:rPr lang="ru-RU" sz="4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4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ознаки</a:t>
            </a:r>
            <a:r>
              <a:rPr lang="ru-RU" sz="4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4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анемічного</a:t>
            </a:r>
            <a:r>
              <a:rPr lang="ru-RU" sz="4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синдрому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0FADAE56-EDD8-D00C-1CCD-75DDF54106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84175"/>
            <a:ext cx="8229600" cy="1384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algn="ctr" eaLnBrk="1" hangingPunct="1"/>
            <a:r>
              <a:rPr lang="ru-RU" altLang="ru-RU" b="1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Залізодефіцитна</a:t>
            </a:r>
            <a:r>
              <a:rPr lang="ru-RU" altLang="ru-RU" b="1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altLang="ru-RU" b="1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анемія</a:t>
            </a:r>
            <a:endParaRPr lang="ru-RU" altLang="ru-RU" b="1" dirty="0">
              <a:solidFill>
                <a:srgbClr val="FF000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xmlns="" id="{D0E8D032-7734-21B8-3D07-8C09DC9CDE3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339850"/>
            <a:ext cx="8715375" cy="2843213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захворювання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системи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крові,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що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обумовлено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дефіцитом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заліза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в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організмі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супроводжується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змінами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параметрів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його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метаболізму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зменшенням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концентрації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гемоглобіну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еритроцитах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кількісними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якісними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їх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змінами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клінічними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проявами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анемічної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гіпоксії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сидеропенії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метаболічної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інтоксикації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A602B8-D7F2-D459-97DE-E3C11D47B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259" y="4025958"/>
            <a:ext cx="3925887" cy="273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>
            <a:extLst>
              <a:ext uri="{FF2B5EF4-FFF2-40B4-BE49-F238E27FC236}">
                <a16:creationId xmlns:a16="http://schemas.microsoft.com/office/drawing/2014/main" xmlns="" id="{A19FEDB7-DCA4-EC25-C67F-4B9CD0BD1B7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725488"/>
            <a:ext cx="9036050" cy="58769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I. </a:t>
            </a:r>
            <a:r>
              <a:rPr lang="ru-RU" sz="1800" b="1" i="1" u="sng" dirty="0" err="1">
                <a:solidFill>
                  <a:schemeClr val="accent4"/>
                </a:solidFill>
                <a:effectLst/>
                <a:latin typeface="Georgia" panose="02040502050405020303" pitchFamily="18" charset="0"/>
              </a:rPr>
              <a:t>Крововтрата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- </a:t>
            </a:r>
            <a:r>
              <a:rPr lang="ru-RU" sz="1800" i="1" u="sng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основний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u="sng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етіологічний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фактор.</a:t>
            </a:r>
          </a:p>
          <a:p>
            <a:pPr marL="0" indent="0">
              <a:buNone/>
              <a:defRPr/>
            </a:pP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Причини </a:t>
            </a:r>
            <a:r>
              <a:rPr lang="ru-RU" sz="1800" i="1" u="sng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хронічних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u="sng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крововтрат</a:t>
            </a:r>
            <a:endParaRPr lang="ru-RU" sz="1800" i="1" u="sng" dirty="0">
              <a:solidFill>
                <a:schemeClr val="accent5">
                  <a:lumMod val="75000"/>
                </a:schemeClr>
              </a:solidFill>
              <a:effectLst/>
              <a:latin typeface="Georgia" panose="02040502050405020303" pitchFamily="18" charset="0"/>
            </a:endParaRPr>
          </a:p>
          <a:p>
            <a:pPr>
              <a:defRPr/>
            </a:pP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1.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Рясні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менструальні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кровотечі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>
              <a:defRPr/>
            </a:pP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2. Пологи.</a:t>
            </a:r>
          </a:p>
          <a:p>
            <a:pPr>
              <a:defRPr/>
            </a:pP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3.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Приховані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кровотечі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шлунково-кишкового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тракту (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виразки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ерозії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пухлини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).</a:t>
            </a:r>
          </a:p>
          <a:p>
            <a:pPr>
              <a:defRPr/>
            </a:pPr>
            <a:r>
              <a:rPr lang="en-US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II. </a:t>
            </a:r>
            <a:r>
              <a:rPr lang="ru-RU" sz="1800" b="1" i="1" u="sng" dirty="0" err="1">
                <a:solidFill>
                  <a:schemeClr val="accent4"/>
                </a:solidFill>
                <a:effectLst/>
                <a:latin typeface="Georgia" panose="02040502050405020303" pitchFamily="18" charset="0"/>
              </a:rPr>
              <a:t>Інші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b="1" i="1" u="sng" dirty="0">
                <a:solidFill>
                  <a:schemeClr val="accent4"/>
                </a:solidFill>
                <a:effectLst/>
                <a:latin typeface="Georgia" panose="02040502050405020303" pitchFamily="18" charset="0"/>
              </a:rPr>
              <a:t>причини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u="sng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виникнення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u="sng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залізодефіцитного</a:t>
            </a:r>
            <a:r>
              <a:rPr lang="ru-RU" sz="18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стану.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Спадковий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дефіцит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заліза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Порушення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всмоктування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заліза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при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патології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шлунка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(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анацидний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стан)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кишечника (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ентерити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діарея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).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Вагітність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лактація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Хронічні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інфекційно-запальні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та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аутоімунні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захворювання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Пухлини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будь-якої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локалізації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Аліментарна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недостатність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-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недолік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м'ясної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їжі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незбалансоване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харчування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Надмірні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фізичні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навантаження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>
              <a:defRPr/>
            </a:pP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Порушення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транспорту </a:t>
            </a:r>
            <a:r>
              <a:rPr lang="ru-RU" sz="1800" i="1" dirty="0" err="1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заліза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pPr eaLnBrk="1" hangingPunct="1">
              <a:defRPr/>
            </a:pPr>
            <a:endParaRPr lang="ru-RU" sz="36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1229BB3-06C8-681E-9ADE-EF3AB9434EFA}"/>
              </a:ext>
            </a:extLst>
          </p:cNvPr>
          <p:cNvSpPr txBox="1"/>
          <p:nvPr/>
        </p:nvSpPr>
        <p:spPr>
          <a:xfrm rot="10800000" flipH="1" flipV="1">
            <a:off x="1120410" y="264148"/>
            <a:ext cx="5448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Етіологія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>
            <a:extLst>
              <a:ext uri="{FF2B5EF4-FFF2-40B4-BE49-F238E27FC236}">
                <a16:creationId xmlns:a16="http://schemas.microsoft.com/office/drawing/2014/main" xmlns="" id="{276258BB-2EA1-07FC-0A3A-A6EB3BBD5CF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2060575"/>
            <a:ext cx="7372350" cy="3243263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рівень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u="sng" dirty="0" err="1">
                <a:solidFill>
                  <a:schemeClr val="accent4"/>
                </a:solidFill>
                <a:latin typeface="Georgia" panose="02040502050405020303" pitchFamily="18" charset="0"/>
              </a:rPr>
              <a:t>сироваткового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заліза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(у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жінок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11,5 - 25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мкмоль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/ л, у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чоловіків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13 - 30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мкмоль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/ л).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загальна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залізозв’язуюча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здатність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сироватки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(30,6 - 84,6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мкмоль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/ л).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зміст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феритину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сироватці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(12 - 300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нг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/ мл).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сидеробласти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кістковому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20 - 40%.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A2E97F7-6DF6-D8DD-CA97-FFF2418C76BB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DFF53C8-A404-EA4E-B4A5-4B8B60BAAA2C}"/>
              </a:ext>
            </a:extLst>
          </p:cNvPr>
          <p:cNvSpPr txBox="1"/>
          <p:nvPr/>
        </p:nvSpPr>
        <p:spPr>
          <a:xfrm>
            <a:off x="786094" y="587067"/>
            <a:ext cx="7851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Обмін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заліза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в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організмі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характеризують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такі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показників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62630029-7EA9-632A-0BDD-E6638EAC5C3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2193925"/>
            <a:ext cx="5724525" cy="355917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Загальноанемічний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синдром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пов'язаний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зі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значним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зниженням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кількості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гемоглобіну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</a:t>
            </a:r>
          </a:p>
          <a:p>
            <a:pPr algn="just" eaLnBrk="1" hangingPunct="1">
              <a:defRPr/>
            </a:pPr>
            <a:r>
              <a:rPr lang="ru-RU" sz="2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Сідеропенічний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синдром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пов'язаний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порушенням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утворення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клітинних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ферментів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каталази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пероксидази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цитохромів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     </a:t>
            </a:r>
          </a:p>
        </p:txBody>
      </p:sp>
      <p:pic>
        <p:nvPicPr>
          <p:cNvPr id="15364" name="Picture 5">
            <a:extLst>
              <a:ext uri="{FF2B5EF4-FFF2-40B4-BE49-F238E27FC236}">
                <a16:creationId xmlns:a16="http://schemas.microsoft.com/office/drawing/2014/main" xmlns="" id="{FE6FF40A-314C-07E9-6E8F-9789CFA0E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265613"/>
            <a:ext cx="3097213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>
            <a:extLst>
              <a:ext uri="{FF2B5EF4-FFF2-40B4-BE49-F238E27FC236}">
                <a16:creationId xmlns:a16="http://schemas.microsoft.com/office/drawing/2014/main" xmlns="" id="{9419D585-A4BF-5CD4-B26E-BFDD92F32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196975"/>
            <a:ext cx="2881313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7ACEE0E-05F1-D2C8-AECE-0AEB2C8D68D2}"/>
              </a:ext>
            </a:extLst>
          </p:cNvPr>
          <p:cNvSpPr txBox="1"/>
          <p:nvPr/>
        </p:nvSpPr>
        <p:spPr>
          <a:xfrm>
            <a:off x="883678" y="966142"/>
            <a:ext cx="447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Клініка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ЗДА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>
            <a:extLst>
              <a:ext uri="{FF2B5EF4-FFF2-40B4-BE49-F238E27FC236}">
                <a16:creationId xmlns:a16="http://schemas.microsoft.com/office/drawing/2014/main" xmlns="" id="{F34B6241-1BD3-B92B-3249-58AE878DBFE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760413"/>
            <a:ext cx="4662488" cy="5567362"/>
          </a:xfrm>
        </p:spPr>
        <p:txBody>
          <a:bodyPr>
            <a:normAutofit fontScale="92500" lnSpcReduction="20000"/>
          </a:bodyPr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sz="28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Загальний</a:t>
            </a:r>
            <a:r>
              <a:rPr lang="ru-RU" sz="28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аналіз</a:t>
            </a:r>
            <a:r>
              <a:rPr lang="ru-RU" sz="28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крові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зниження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вмісту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гемоглобіну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кількості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еритроцитів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колірний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показник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менше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0,8 -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  <a:cs typeface="Times New Roman" pitchFamily="18" charset="0"/>
              </a:rPr>
              <a:t>гіпохромна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анемія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неоднакова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величина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еритроцитів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зі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схильністю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до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  <a:cs typeface="Times New Roman" pitchFamily="18" charset="0"/>
              </a:rPr>
              <a:t>микроцитозу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виражений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  <a:cs typeface="Times New Roman" pitchFamily="18" charset="0"/>
              </a:rPr>
              <a:t>пойкилоцитоз</a:t>
            </a:r>
            <a:r>
              <a:rPr lang="ru-RU" sz="2800" b="1" i="1" dirty="0">
                <a:solidFill>
                  <a:schemeClr val="accent4"/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-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еритроцити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бувають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самої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різної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форми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розмірів-анизоцитоз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при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важких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формах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анемії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може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  <a:cs typeface="Times New Roman" pitchFamily="18" charset="0"/>
              </a:rPr>
              <a:t>лейкопенія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  <a:cs typeface="Times New Roman" pitchFamily="18" charset="0"/>
              </a:rPr>
              <a:t>тромбоцитопенія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CD25595-8434-7520-9AD6-8225AEE842F7}"/>
              </a:ext>
            </a:extLst>
          </p:cNvPr>
          <p:cNvSpPr txBox="1"/>
          <p:nvPr/>
        </p:nvSpPr>
        <p:spPr>
          <a:xfrm>
            <a:off x="1714949" y="237636"/>
            <a:ext cx="5992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Лабораторна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діагностика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ЗДА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92E4E65B-7E82-573A-FA91-F653E8577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280" y="760856"/>
            <a:ext cx="4057760" cy="588408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717722B-DD29-647E-BEBE-D5B7F6322B37}"/>
              </a:ext>
            </a:extLst>
          </p:cNvPr>
          <p:cNvSpPr txBox="1"/>
          <p:nvPr/>
        </p:nvSpPr>
        <p:spPr>
          <a:xfrm>
            <a:off x="3648564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12B2B3-14B8-3697-A923-01397E5D9133}"/>
              </a:ext>
            </a:extLst>
          </p:cNvPr>
          <p:cNvSpPr txBox="1"/>
          <p:nvPr/>
        </p:nvSpPr>
        <p:spPr>
          <a:xfrm>
            <a:off x="1184073" y="668323"/>
            <a:ext cx="75473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у межах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може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спостерігатися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лейкопенія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трохи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ШОЕ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незначно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збільшена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0538A92F-8C0A-D610-7177-30AD7D364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89" y="2286387"/>
            <a:ext cx="8088749" cy="41140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xmlns="" id="{EF994430-038C-2C82-939E-3051A4DE8C84}"/>
              </a:ext>
            </a:extLst>
          </p:cNvPr>
          <p:cNvSpPr txBox="1">
            <a:spLocks noChangeArrowheads="1"/>
          </p:cNvSpPr>
          <p:nvPr/>
        </p:nvSpPr>
        <p:spPr>
          <a:xfrm>
            <a:off x="5647231" y="280103"/>
            <a:ext cx="3288949" cy="59273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  </a:t>
            </a: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Мієлограма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Характерних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змін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немає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 </a:t>
            </a: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Біохімічний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аналіз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крові: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зниження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концентрації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сироваткового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заліза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зниження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концентрації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сироваткового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феритину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підвищення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загальної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залізозв'язувальної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здатності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сироватки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крові.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2000" i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4D24C009-FAC0-00CB-E57D-00504CCBF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0" y="874694"/>
            <a:ext cx="5269641" cy="473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67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5F32647A-61D9-B4B8-3118-AD94539D86B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157288"/>
            <a:ext cx="8229600" cy="2005012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ліквідація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причини, яка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викликала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дефіцит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marL="609600" indent="-609600" algn="ctr" eaLnBrk="1" hangingPunct="1"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поповнення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депо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marL="609600" indent="-609600" algn="ctr" eaLnBrk="1" hangingPunct="1"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попередження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рецидиву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2654EB4-D1D1-4FC5-CE34-A26308ADB90A}"/>
              </a:ext>
            </a:extLst>
          </p:cNvPr>
          <p:cNvSpPr txBox="1"/>
          <p:nvPr/>
        </p:nvSpPr>
        <p:spPr>
          <a:xfrm>
            <a:off x="1824281" y="373170"/>
            <a:ext cx="5495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Принципи</a:t>
            </a:r>
            <a:r>
              <a:rPr lang="ru-RU" sz="28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терапії</a:t>
            </a:r>
            <a:r>
              <a:rPr lang="ru-RU" sz="28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ЗДА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C4C7C45-0F9C-E8C7-062A-7CE5A6AB9AD4}"/>
              </a:ext>
            </a:extLst>
          </p:cNvPr>
          <p:cNvSpPr txBox="1">
            <a:spLocks noChangeArrowheads="1"/>
          </p:cNvSpPr>
          <p:nvPr/>
        </p:nvSpPr>
        <p:spPr>
          <a:xfrm>
            <a:off x="1322544" y="2846048"/>
            <a:ext cx="3403061" cy="4138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Препарати</a:t>
            </a:r>
            <a:r>
              <a:rPr lang="ru-RU" sz="2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перорального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застосування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Фенюльс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Фенотек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Актиферрин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Тардиферон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Ранферон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Ферроградумет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Ферронал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Ферретаб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Сорбифер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517B2A4-2CBC-4D9B-E993-DABBE7912840}"/>
              </a:ext>
            </a:extLst>
          </p:cNvPr>
          <p:cNvSpPr txBox="1"/>
          <p:nvPr/>
        </p:nvSpPr>
        <p:spPr>
          <a:xfrm>
            <a:off x="3648564" y="257784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8E270BD-F827-CEB4-E305-24FB99CB8B49}"/>
              </a:ext>
            </a:extLst>
          </p:cNvPr>
          <p:cNvSpPr txBox="1"/>
          <p:nvPr/>
        </p:nvSpPr>
        <p:spPr>
          <a:xfrm>
            <a:off x="3650823" y="257784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8CE30543-ED7F-23F3-DD2D-60856CCF7F56}"/>
              </a:ext>
            </a:extLst>
          </p:cNvPr>
          <p:cNvSpPr txBox="1">
            <a:spLocks noChangeArrowheads="1"/>
          </p:cNvSpPr>
          <p:nvPr/>
        </p:nvSpPr>
        <p:spPr>
          <a:xfrm>
            <a:off x="5218307" y="2778439"/>
            <a:ext cx="3666636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Препарати</a:t>
            </a:r>
            <a:r>
              <a:rPr lang="ru-RU" sz="2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заліза</a:t>
            </a:r>
            <a:r>
              <a:rPr lang="ru-RU" sz="2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для парентерального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застосування</a:t>
            </a:r>
            <a:r>
              <a:rPr lang="ru-RU" sz="2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Феррум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-лек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 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Фербітол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 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Ферковен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 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Жектофер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 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Венофер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xmlns="" id="{6E643DA5-AD67-5F51-DBD3-C054B3C7A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7470" y="431813"/>
            <a:ext cx="9046886" cy="1050021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В12 - </a:t>
            </a:r>
            <a:r>
              <a:rPr lang="ru-RU" sz="4000" b="1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дефіцитні</a:t>
            </a:r>
            <a:r>
              <a:rPr lang="ru-RU" sz="4000" b="1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і</a:t>
            </a:r>
            <a:r>
              <a:rPr lang="ru-RU" sz="4000" b="1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фолієводефіцитні</a:t>
            </a:r>
            <a:r>
              <a:rPr lang="ru-RU" sz="4000" b="1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анемії</a:t>
            </a:r>
            <a:r>
              <a:rPr lang="ru-RU" sz="4000" b="1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4000" dirty="0">
                <a:latin typeface="Georgia" panose="02040502050405020303" pitchFamily="18" charset="0"/>
              </a:rPr>
              <a:t/>
            </a:r>
            <a:br>
              <a:rPr lang="ru-RU" sz="4000" dirty="0">
                <a:latin typeface="Georgia" panose="02040502050405020303" pitchFamily="18" charset="0"/>
              </a:rPr>
            </a:br>
            <a:endParaRPr lang="ru-RU" sz="4000" dirty="0">
              <a:latin typeface="Georgia" panose="02040502050405020303" pitchFamily="18" charset="0"/>
            </a:endParaRP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xmlns="" id="{0597EEDE-1740-197B-FEEB-028782F654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56409"/>
            <a:ext cx="8229600" cy="314391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В12-дефіцитна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відноситься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до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групи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мегалобластних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що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характеризуються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ослабленням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синтезу ДНК,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результаті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чого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порушується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розподіл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всіх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швидкопроліферіруючих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клітин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гемопоетичних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клітин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шкіри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шлунково-кишкового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тракту,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слизових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оболонок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A99B29C-FADB-1C0C-0295-163A92783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42" y="4199344"/>
            <a:ext cx="3311319" cy="251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>
            <a:extLst>
              <a:ext uri="{FF2B5EF4-FFF2-40B4-BE49-F238E27FC236}">
                <a16:creationId xmlns:a16="http://schemas.microsoft.com/office/drawing/2014/main" xmlns="" id="{59EF502B-C36D-43FC-2126-871CC569C3B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22325" y="763588"/>
            <a:ext cx="8321675" cy="1938337"/>
          </a:xfrm>
        </p:spPr>
        <p:txBody>
          <a:bodyPr>
            <a:normAutofit fontScale="47500" lnSpcReduction="20000"/>
          </a:bodyPr>
          <a:lstStyle/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основі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лежить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дефіцит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вітаміну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 (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ціанокобаламіну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),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рідше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фолієвої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кислоти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В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результаті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дефіциту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відбувається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синтезу ДНК в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кровотворних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клітинах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розвивається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неефективний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мегалобластичний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еритропоез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(в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нормі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існує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тільки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у плода) з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продукцією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нестійких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мегалоцитов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4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макроцитів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ru-RU" sz="1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ru-RU" sz="5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Причини </a:t>
            </a:r>
            <a:r>
              <a:rPr lang="ru-RU" sz="5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дефіциту</a:t>
            </a:r>
            <a:r>
              <a:rPr lang="ru-RU" sz="5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5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вітаміну</a:t>
            </a:r>
            <a:r>
              <a:rPr lang="ru-RU" sz="5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В12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3B96C2-2EE2-2EFA-71C7-EDACF7380517}"/>
              </a:ext>
            </a:extLst>
          </p:cNvPr>
          <p:cNvSpPr txBox="1"/>
          <p:nvPr/>
        </p:nvSpPr>
        <p:spPr>
          <a:xfrm>
            <a:off x="772540" y="382204"/>
            <a:ext cx="5344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Етіологія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і патогенез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5ECED7-A15D-54B4-09C4-6EBCAAA0625B}"/>
              </a:ext>
            </a:extLst>
          </p:cNvPr>
          <p:cNvSpPr txBox="1">
            <a:spLocks noChangeArrowheads="1"/>
          </p:cNvSpPr>
          <p:nvPr/>
        </p:nvSpPr>
        <p:spPr>
          <a:xfrm>
            <a:off x="566338" y="2507937"/>
            <a:ext cx="8229600" cy="423505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І.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всмоктування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вітаміну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Причини: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аутоімунний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гастрит;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резекція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не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менше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¾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шлунка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гастректомія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важкий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ентерит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інші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захворювання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кишечника,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які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проявляються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діареєю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синдромом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мальабсорбції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резекція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клубової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кишки;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II.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Конкурентна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витрата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вітаміну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Причини: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інвазія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широким лентецом (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Dyphylobotrius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latus);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дивертикульоз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кишечника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синдром «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сліпої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петлі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»;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багаторазові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вагітності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III.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транспорту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вітаміну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кров'ю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Причини: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спадкова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недостатність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транскобаламінов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синтезу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транскобаламінов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печінці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гепатити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та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цирози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IV.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депонування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вітаміну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Причини: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важкі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хронічні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захворювання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печінки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гепатити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та 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цирози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9BC08BDF-1B6A-9D18-A3AD-ED1140EF315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416050"/>
            <a:ext cx="4627563" cy="5084763"/>
          </a:xfrm>
        </p:spPr>
        <p:txBody>
          <a:bodyPr/>
          <a:lstStyle/>
          <a:p>
            <a:pPr algn="just">
              <a:buFont typeface="Arial"/>
              <a:buChar char="•"/>
              <a:defRPr/>
            </a:pP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Анемічний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just">
              <a:buFont typeface="Arial"/>
              <a:buChar char="•"/>
              <a:defRPr/>
            </a:pPr>
            <a:endParaRPr lang="ru-RU" sz="2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>
              <a:buFont typeface="Arial"/>
              <a:buChar char="•"/>
              <a:defRPr/>
            </a:pP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Гастроентерологічний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глосит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атрофічний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гастрит і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ентероколіт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algn="just">
              <a:buFont typeface="Arial"/>
              <a:buChar char="•"/>
              <a:defRPr/>
            </a:pPr>
            <a:endParaRPr lang="ru-RU" sz="2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>
              <a:buFont typeface="Arial"/>
              <a:buChar char="•"/>
              <a:defRPr/>
            </a:pP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Неврологічний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фунікулярний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мієлоз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C77E6DF-B9FA-FC5F-4FE4-8C73102FF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208" y="3703343"/>
            <a:ext cx="3800475" cy="2686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1879D6E-D1BD-CC68-DDAF-C6E50F8FD511}"/>
              </a:ext>
            </a:extLst>
          </p:cNvPr>
          <p:cNvSpPr txBox="1"/>
          <p:nvPr/>
        </p:nvSpPr>
        <p:spPr>
          <a:xfrm rot="10800000" flipH="1" flipV="1">
            <a:off x="2394428" y="632065"/>
            <a:ext cx="2376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Клініка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FA032E7-5576-2C94-716D-51915A553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207" y="905227"/>
            <a:ext cx="3800475" cy="2686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>
            <a:extLst>
              <a:ext uri="{FF2B5EF4-FFF2-40B4-BE49-F238E27FC236}">
                <a16:creationId xmlns:a16="http://schemas.microsoft.com/office/drawing/2014/main" xmlns="" id="{9F6B8DCC-48A1-163E-064C-36081474933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90550" y="1738313"/>
            <a:ext cx="8553450" cy="5000625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різко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виражене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колірний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показник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завжди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перевищує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1,1 (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гіперхромна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>
              <a:buFont typeface="Arial"/>
              <a:buChar char="•"/>
              <a:defRPr/>
            </a:pP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макроцитоз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мегалоцитоз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еритроцитах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кільця</a:t>
            </a:r>
            <a:r>
              <a:rPr lang="ru-RU" sz="2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Кебота</a:t>
            </a:r>
            <a:r>
              <a:rPr lang="ru-RU" sz="2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,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тільця</a:t>
            </a:r>
            <a:r>
              <a:rPr lang="ru-RU" sz="20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Жоллі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пойкилоцитоз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анізоцитоз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кількості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аж до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повної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відсутності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лейкопенія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нейтропенія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анеозінофілія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моноцитопенія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гігантські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полісегментованні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нейтрофіли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відносний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лімфоцитоз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buFont typeface="Arial"/>
              <a:buChar char="•"/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тромбоцитопенія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F6D1C46-97F6-FE7D-082A-99B8C485D171}"/>
              </a:ext>
            </a:extLst>
          </p:cNvPr>
          <p:cNvSpPr txBox="1"/>
          <p:nvPr/>
        </p:nvSpPr>
        <p:spPr>
          <a:xfrm>
            <a:off x="1714949" y="237636"/>
            <a:ext cx="5992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Лабораторна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діагностика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В-12 </a:t>
            </a:r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дефіцитної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анемії</a:t>
            </a:r>
            <a:endParaRPr lang="ru-RU" sz="28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88B973-9D73-E97D-D7CE-C735F424C7B9}"/>
              </a:ext>
            </a:extLst>
          </p:cNvPr>
          <p:cNvSpPr txBox="1"/>
          <p:nvPr/>
        </p:nvSpPr>
        <p:spPr>
          <a:xfrm>
            <a:off x="666825" y="1365164"/>
            <a:ext cx="447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Загальний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аналіз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крові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18EB7150-0E4E-067D-7D4F-F39E9C8E5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0" y="1369727"/>
            <a:ext cx="8562899" cy="411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91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29BB55E6-1067-D744-29C6-082C1FC06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297" y="0"/>
            <a:ext cx="4575406" cy="666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43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>
            <a:extLst>
              <a:ext uri="{FF2B5EF4-FFF2-40B4-BE49-F238E27FC236}">
                <a16:creationId xmlns:a16="http://schemas.microsoft.com/office/drawing/2014/main" xmlns="" id="{98F82814-3CFC-9663-E2AA-86DA5B36F33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558800"/>
            <a:ext cx="4064000" cy="541178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Біохімічний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аналіз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крові:</a:t>
            </a:r>
          </a:p>
          <a:p>
            <a:pPr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підвищення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рівня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непрямого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білірубіну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>
              <a:defRPr/>
            </a:pP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рівень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заліза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нормальний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підвищений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marL="0" indent="0">
              <a:buNone/>
              <a:defRPr/>
            </a:pP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Мієлограма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:</a:t>
            </a:r>
          </a:p>
          <a:p>
            <a:pPr>
              <a:defRPr/>
            </a:pP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Кількість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мієлокаріоцитів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збільшена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нормальна (40-240 х 109 / л).</a:t>
            </a:r>
          </a:p>
          <a:p>
            <a:pPr>
              <a:defRPr/>
            </a:pP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Розширено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червоний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паросток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кісткового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співвідношення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/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- 1: 1 - 0,5: 1 (норма - 4: 1 3: 1).</a:t>
            </a:r>
          </a:p>
          <a:p>
            <a:pPr>
              <a:defRPr/>
            </a:pP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Тип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кровотворення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9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мегалобластичний</a:t>
            </a:r>
            <a:r>
              <a:rPr lang="ru-RU" sz="19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FB3CAF2C-FF8F-C929-0926-A6B98D5DE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505" y="625933"/>
            <a:ext cx="4062720" cy="58315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>
            <a:extLst>
              <a:ext uri="{FF2B5EF4-FFF2-40B4-BE49-F238E27FC236}">
                <a16:creationId xmlns:a16="http://schemas.microsoft.com/office/drawing/2014/main" xmlns="" id="{DAB6C6C5-4BCC-6EE4-170A-E4B0F9CB636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823913"/>
            <a:ext cx="8229600" cy="2058987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Дієта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обмежити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жири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так як вони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гальмують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кровотворення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кістковому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вміст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білків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їжі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також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мінеральних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речовин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В12 у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вигляді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ціанкобаламін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оксікобаламіна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препарати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відрізняються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за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засвоюваністю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Ціанкобаламін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засвоюється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швидко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Оксикобаламін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більш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повільно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B5B0BC5-7A5D-B700-E557-3BD97388251B}"/>
              </a:ext>
            </a:extLst>
          </p:cNvPr>
          <p:cNvSpPr txBox="1"/>
          <p:nvPr/>
        </p:nvSpPr>
        <p:spPr>
          <a:xfrm>
            <a:off x="775252" y="265410"/>
            <a:ext cx="3254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Лікування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6BF7296-2EDA-A6BE-FEE7-286A0C39E8CF}"/>
              </a:ext>
            </a:extLst>
          </p:cNvPr>
          <p:cNvSpPr txBox="1">
            <a:spLocks noChangeArrowheads="1"/>
          </p:cNvSpPr>
          <p:nvPr/>
        </p:nvSpPr>
        <p:spPr>
          <a:xfrm>
            <a:off x="435062" y="3822951"/>
            <a:ext cx="8064249" cy="3035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Наситити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організм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вітаміном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В-12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Підтримуюча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терапія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Для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лікування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частіше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користуються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ціанкобаламіном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дозі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500 мкг. Дана доза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застосовується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якщо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немає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ускладнень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фунікулярний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мієлоз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кома).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  При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наявності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ускладнень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1000 мкг.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Через 10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днів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доза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зменшується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Ін'єкції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тривають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ще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10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днів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Потім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протягом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3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місяців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 раз в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тижні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вводять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300 мкг.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Після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цього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протягом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6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місяців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робиться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ін'єкція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2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тижні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C6C2132-2EE2-5666-7368-F1554B29893D}"/>
              </a:ext>
            </a:extLst>
          </p:cNvPr>
          <p:cNvSpPr txBox="1"/>
          <p:nvPr/>
        </p:nvSpPr>
        <p:spPr>
          <a:xfrm>
            <a:off x="668633" y="3080227"/>
            <a:ext cx="4246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Принципи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терапії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xmlns="" id="{9F551B76-12BC-F616-A43E-BD9CAAFFE4E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71450"/>
            <a:ext cx="8229600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>
            <a:normAutofit/>
          </a:bodyPr>
          <a:lstStyle/>
          <a:p>
            <a:pPr algn="ctr" eaLnBrk="1" hangingPunct="1"/>
            <a:r>
              <a:rPr lang="ru-RU" altLang="ru-RU" sz="4000" b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Гіпо-, апластична анемія 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xmlns="" id="{6DE563FD-F5C9-7F36-307D-8C95B3CBE35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092200"/>
            <a:ext cx="8512175" cy="1828800"/>
          </a:xfrm>
        </p:spPr>
        <p:txBody>
          <a:bodyPr>
            <a:normAutofit fontScale="85000" lnSpcReduction="20000"/>
          </a:bodyPr>
          <a:lstStyle/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гіпо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-,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апластичною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анемію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розуміють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такий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стан, при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якому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різко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пригнічені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3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паростка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кровотворення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-,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-,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тромбоцитопоез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тобто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має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місце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гіпо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-,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аплазія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наслідком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є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розвиток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лейкопенії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тромбоцитопенії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панцитопенія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55252A9-0BF5-F50D-6067-E74F09126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473" y="2921105"/>
            <a:ext cx="5502664" cy="37649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>
            <a:extLst>
              <a:ext uri="{FF2B5EF4-FFF2-40B4-BE49-F238E27FC236}">
                <a16:creationId xmlns:a16="http://schemas.microsoft.com/office/drawing/2014/main" xmlns="" id="{DC33890F-A1F5-A29B-E4F5-DA761A7EB6C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128713"/>
            <a:ext cx="7553325" cy="51943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Іонізуюча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радіація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eaLnBrk="1" hangingPunct="1"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Мієлотоксичність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отрути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(бензол і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його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похідні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солі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золота,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миш'як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.);</a:t>
            </a:r>
          </a:p>
          <a:p>
            <a:pPr eaLnBrk="1" hangingPunct="1"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Лікарські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препарати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левоміцетин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бутадіон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сульфаніламіди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цитостатики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 eaLnBrk="1" hangingPunct="1"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Вірусна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інфекція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(гепатит,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інфекційний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мононуклеоз);</a:t>
            </a:r>
          </a:p>
          <a:p>
            <a:pPr eaLnBrk="1" hangingPunct="1"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Ідіопатична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форма 50-75%.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264B81-5AC6-A774-CE16-6A41C7108E81}"/>
              </a:ext>
            </a:extLst>
          </p:cNvPr>
          <p:cNvSpPr txBox="1"/>
          <p:nvPr/>
        </p:nvSpPr>
        <p:spPr>
          <a:xfrm flipH="1">
            <a:off x="1075233" y="534881"/>
            <a:ext cx="2412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Етіологія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>
            <a:extLst>
              <a:ext uri="{FF2B5EF4-FFF2-40B4-BE49-F238E27FC236}">
                <a16:creationId xmlns:a16="http://schemas.microsoft.com/office/drawing/2014/main" xmlns="" id="{5F50C964-39AF-0F5E-B273-8669755AD09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149350"/>
            <a:ext cx="5168900" cy="5327650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defRPr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слабкість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швидка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стомлюваність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головні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болі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запаморочення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миготіння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мушок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перед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очима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задишка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тахікардія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шум 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вухах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just" eaLnBrk="1" hangingPunct="1">
              <a:defRPr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Геморагії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шкірі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слизових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кровоточивість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ясен,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носові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маткові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кровотечі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та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.;</a:t>
            </a:r>
          </a:p>
          <a:p>
            <a:pPr algn="just" eaLnBrk="1" hangingPunct="1">
              <a:defRPr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Вторинні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інфекції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: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гнійно-некротична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ангіна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пневмонія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бронхіт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AA124BA-BDA6-3338-D6FB-1D1FB52E8A4B}"/>
              </a:ext>
            </a:extLst>
          </p:cNvPr>
          <p:cNvSpPr txBox="1"/>
          <p:nvPr/>
        </p:nvSpPr>
        <p:spPr>
          <a:xfrm rot="10800000" flipH="1" flipV="1">
            <a:off x="1445692" y="381790"/>
            <a:ext cx="1888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Клініка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19E83C6-525C-72B9-9ED9-E0A4A58916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73" t="19697" r="5113" b="719"/>
          <a:stretch/>
        </p:blipFill>
        <p:spPr>
          <a:xfrm>
            <a:off x="5168348" y="242917"/>
            <a:ext cx="3912210" cy="34978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313C2AD-F39B-9613-5442-8D7B199E6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991" y="3812386"/>
            <a:ext cx="2843946" cy="284394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>
            <a:extLst>
              <a:ext uri="{FF2B5EF4-FFF2-40B4-BE49-F238E27FC236}">
                <a16:creationId xmlns:a16="http://schemas.microsoft.com/office/drawing/2014/main" xmlns="" id="{46FFF042-6387-002E-DC3E-AB956BD5F8A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420813"/>
            <a:ext cx="8032750" cy="4460875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Загальний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аналіз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крові:</a:t>
            </a:r>
          </a:p>
          <a:p>
            <a:pPr algn="just">
              <a:lnSpc>
                <a:spcPct val="80000"/>
              </a:lnSpc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Спостерігається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різке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але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рівномірне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зменшення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кількості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до 1,0 х 1012/л,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до 20-30 г/л і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нижче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Анізоцитоз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пойкілоцитоз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виражені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незначно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частіше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нормохромна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число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ШОЕ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збільшена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до 40-60 мм / год;</a:t>
            </a:r>
          </a:p>
          <a:p>
            <a:pPr algn="just">
              <a:lnSpc>
                <a:spcPct val="80000"/>
              </a:lnSpc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Лейкоцити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менше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3,5х10 * 9 / л з числом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гранулоцитів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менше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1,5х10 * 9 / л;</a:t>
            </a:r>
          </a:p>
          <a:p>
            <a:pPr algn="just">
              <a:lnSpc>
                <a:spcPct val="80000"/>
              </a:lnSpc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Тромбоцити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менше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50х10 * 9 / л.</a:t>
            </a:r>
          </a:p>
          <a:p>
            <a:pPr algn="just">
              <a:lnSpc>
                <a:spcPct val="80000"/>
              </a:lnSpc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Зменшуються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всі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ростки
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кровотворення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26D1C9C-9F9C-7B20-67A4-F893335C7303}"/>
              </a:ext>
            </a:extLst>
          </p:cNvPr>
          <p:cNvSpPr txBox="1"/>
          <p:nvPr/>
        </p:nvSpPr>
        <p:spPr>
          <a:xfrm>
            <a:off x="929759" y="120174"/>
            <a:ext cx="72844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Лабораторна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діагностика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апластичної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анемії</a:t>
            </a:r>
            <a:endParaRPr lang="ru-RU" sz="28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6C5023D9-33CC-0F1B-2E19-07876A74C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180" y="146503"/>
            <a:ext cx="6137306" cy="656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06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>
            <a:extLst>
              <a:ext uri="{FF2B5EF4-FFF2-40B4-BE49-F238E27FC236}">
                <a16:creationId xmlns:a16="http://schemas.microsoft.com/office/drawing/2014/main" xmlns="" id="{AD0E1317-ACF7-1D93-BD3C-8C2591AFD6C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61938" y="1057275"/>
            <a:ext cx="8882062" cy="144621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Відзначається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синдром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острівців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мозок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розташований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вигляді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острівців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основна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частина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заміщена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жировою тканиною.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35524CE-F98B-BA43-421E-F3CCD7372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905" y="2439604"/>
            <a:ext cx="5972514" cy="42309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67207FA-F9E8-EF68-F1B8-A1839B720348}"/>
              </a:ext>
            </a:extLst>
          </p:cNvPr>
          <p:cNvSpPr txBox="1"/>
          <p:nvPr/>
        </p:nvSpPr>
        <p:spPr>
          <a:xfrm>
            <a:off x="743626" y="595497"/>
            <a:ext cx="301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Мієлограма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>
            <a:extLst>
              <a:ext uri="{FF2B5EF4-FFF2-40B4-BE49-F238E27FC236}">
                <a16:creationId xmlns:a16="http://schemas.microsoft.com/office/drawing/2014/main" xmlns="" id="{BA42E9DA-C739-E809-C8D4-1428D1DA388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235075"/>
            <a:ext cx="8728075" cy="2752725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Трансплантація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кісткового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мозку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при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важкому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перебігу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захворювання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Як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донори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-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близькі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родичі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ідеально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батько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мати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Глюкокортикоїдні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гормони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преднізолон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метипред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спленектомія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Циклоспорин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А,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сандінум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1F4BA5A-DDE6-F322-9F4F-893C93205933}"/>
              </a:ext>
            </a:extLst>
          </p:cNvPr>
          <p:cNvSpPr txBox="1"/>
          <p:nvPr/>
        </p:nvSpPr>
        <p:spPr>
          <a:xfrm flipH="1">
            <a:off x="777059" y="773610"/>
            <a:ext cx="3117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Лікування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05D77A1-5249-CF42-7AA0-068372580E41}"/>
              </a:ext>
            </a:extLst>
          </p:cNvPr>
          <p:cNvSpPr txBox="1">
            <a:spLocks noChangeArrowheads="1"/>
          </p:cNvSpPr>
          <p:nvPr/>
        </p:nvSpPr>
        <p:spPr>
          <a:xfrm>
            <a:off x="81320" y="3201810"/>
            <a:ext cx="8229600" cy="30133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Трансфузія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еритроцитарної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тромбоцитарної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лейкоцитарної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маси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еритропоетин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тромбопоетин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лейкомакс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лейкоген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Анаболічні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гормони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ретаболіл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неробол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Антилімфоцитарний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глобулін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Судинозміцнюючі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гемостатичні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засоби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віт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дицинон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амінокапрон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к-ту;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Антибіотики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широкого спектра.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xmlns="" id="{AC9E0B89-6D94-FFCC-FC9E-B71031A877D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0"/>
            <a:ext cx="8229600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0"/>
          <a:lstStyle/>
          <a:p>
            <a:pPr algn="ctr" eaLnBrk="1" hangingPunct="1"/>
            <a:r>
              <a:rPr lang="ru-RU" altLang="ru-RU" sz="4000" b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Гемолітична анемія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xmlns="" id="{8E4A6F04-40F0-79EF-5451-38F0453B1E7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6325" y="906463"/>
            <a:ext cx="8067675" cy="2689225"/>
          </a:xfrm>
        </p:spPr>
        <p:txBody>
          <a:bodyPr>
            <a:normAutofit fontScale="92500"/>
          </a:bodyPr>
          <a:lstStyle/>
          <a:p>
            <a:pPr marL="0" indent="0" algn="just" eaLnBrk="1" hangingPunct="1">
              <a:buNone/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Гемолітичні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являють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собою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велику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групу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захворювань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що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розрізняються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по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етіології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патогенезу,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клінічній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картині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методом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лікування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Основною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ознакою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гемолітичних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є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розпад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вкорочення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тривалості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їх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життя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CEA672E-B816-06FA-9655-8E0D131CC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197" y="3548500"/>
            <a:ext cx="4191697" cy="31548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>
            <a:extLst>
              <a:ext uri="{FF2B5EF4-FFF2-40B4-BE49-F238E27FC236}">
                <a16:creationId xmlns:a16="http://schemas.microsoft.com/office/drawing/2014/main" xmlns="" id="{B74CD43F-C6DF-3FB7-9B4C-A6BA346E1E8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125538"/>
            <a:ext cx="9144000" cy="532765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Внутрішньоклітинний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розпад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відбувається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клітинах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ретікулогістіоцітарної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системи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головним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чином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селезінці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і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супроводжується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підвищенням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сироватці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непрямого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білірубіну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збільшенням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екскреції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уробіліну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з сечею та калом,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схильністю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до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утворення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каменів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жовчному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міхурі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протоках.</a:t>
            </a:r>
          </a:p>
          <a:p>
            <a:pPr algn="just">
              <a:lnSpc>
                <a:spcPct val="90000"/>
              </a:lnSpc>
              <a:defRPr/>
            </a:pPr>
            <a:r>
              <a:rPr lang="ru-RU" sz="28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При </a:t>
            </a:r>
            <a:r>
              <a:rPr lang="ru-RU" sz="28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внутрішньосудинному</a:t>
            </a:r>
            <a:r>
              <a:rPr lang="ru-RU" sz="28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гемолізі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надходить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підвищеній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кількості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плазму і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виділяється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з сечею в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незміненому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вигляді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у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вигляді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гемосидерину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Останній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може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відкладатися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у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внутрішніх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органах (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гемосидероз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FA73F18-67F9-12B9-1DA7-42D3EB342E60}"/>
              </a:ext>
            </a:extLst>
          </p:cNvPr>
          <p:cNvSpPr txBox="1"/>
          <p:nvPr/>
        </p:nvSpPr>
        <p:spPr>
          <a:xfrm>
            <a:off x="820430" y="508703"/>
            <a:ext cx="4347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Види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гемолізу</a:t>
            </a:r>
            <a:endParaRPr lang="ru-RU" b="1" i="1" dirty="0">
              <a:solidFill>
                <a:schemeClr val="accent4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>
            <a:extLst>
              <a:ext uri="{FF2B5EF4-FFF2-40B4-BE49-F238E27FC236}">
                <a16:creationId xmlns:a16="http://schemas.microsoft.com/office/drawing/2014/main" xmlns="" id="{1DF75B7C-DDA4-C0F4-A138-54754DE4257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2022475"/>
            <a:ext cx="9144000" cy="34988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Вроджені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спадкові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 в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залежності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локалізації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генетичного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дефекту в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мембранопатіі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ферментопатії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порушення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структури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глобіну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</a:t>
            </a:r>
          </a:p>
          <a:p>
            <a:pPr>
              <a:defRPr/>
            </a:pPr>
            <a:r>
              <a:rPr lang="ru-RU" sz="32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Придбані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(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аутоімунні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E125F8E-0632-C9EE-D978-2C7E7B2DF5A7}"/>
              </a:ext>
            </a:extLst>
          </p:cNvPr>
          <p:cNvSpPr txBox="1"/>
          <p:nvPr/>
        </p:nvSpPr>
        <p:spPr>
          <a:xfrm>
            <a:off x="829465" y="921766"/>
            <a:ext cx="7835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Класифікація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гемолітичних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анемій</a:t>
            </a:r>
            <a:endParaRPr lang="ru-RU" b="1" i="1" dirty="0">
              <a:solidFill>
                <a:schemeClr val="accent4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>
            <a:extLst>
              <a:ext uri="{FF2B5EF4-FFF2-40B4-BE49-F238E27FC236}">
                <a16:creationId xmlns:a16="http://schemas.microsoft.com/office/drawing/2014/main" xmlns="" id="{28170600-C25E-0858-4F19-4B884B44700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417638"/>
            <a:ext cx="8518525" cy="2663825"/>
          </a:xfrm>
        </p:spPr>
        <p:txBody>
          <a:bodyPr>
            <a:normAutofit fontScale="92500" lnSpcReduction="10000"/>
          </a:bodyPr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Найбільш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часто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зустрічається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спадкова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гемолітична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з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групи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мембранопатій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мікросфероцітозі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є дефект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структури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мембрани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внаслідок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збільшується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проникність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мембрани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проникає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велика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кількість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натрію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води,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набухає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втрачає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свою форму і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набуває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форму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сфери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B2A40CA-5A45-2A11-94ED-8083DD52ED9D}"/>
              </a:ext>
            </a:extLst>
          </p:cNvPr>
          <p:cNvSpPr txBox="1"/>
          <p:nvPr/>
        </p:nvSpPr>
        <p:spPr>
          <a:xfrm>
            <a:off x="749953" y="490633"/>
            <a:ext cx="8518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Мікросфероцитоз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(Хвороба </a:t>
            </a: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Маньківського-Шоффара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8BA1823-7B99-8FCD-71B1-E597024B9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902" y="3608462"/>
            <a:ext cx="6283940" cy="314197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>
            <a:extLst>
              <a:ext uri="{FF2B5EF4-FFF2-40B4-BE49-F238E27FC236}">
                <a16:creationId xmlns:a16="http://schemas.microsoft.com/office/drawing/2014/main" xmlns="" id="{443A5E09-B5C2-B04C-0580-0C8720012A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914400" y="706438"/>
            <a:ext cx="8229600" cy="1389062"/>
          </a:xfrm>
        </p:spPr>
        <p:txBody>
          <a:bodyPr>
            <a:noAutofit/>
          </a:bodyPr>
          <a:lstStyle/>
          <a:p>
            <a:pPr marL="0" indent="0" algn="just" eaLnBrk="1" hangingPunct="1">
              <a:buNone/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Скарги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поза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загостренням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захворювання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можуть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бути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відсутні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Ці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хворі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за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образним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висловом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Шоффара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«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більш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жовтяничні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ніж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хворі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».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928B98-0E51-ECDB-593C-36C67B51AB32}"/>
              </a:ext>
            </a:extLst>
          </p:cNvPr>
          <p:cNvSpPr txBox="1"/>
          <p:nvPr/>
        </p:nvSpPr>
        <p:spPr>
          <a:xfrm rot="10800000" flipH="1" flipV="1">
            <a:off x="1129445" y="245417"/>
            <a:ext cx="3442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Клініка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DD353BE-4C08-06CE-C36F-0DFEBC0BDEC6}"/>
              </a:ext>
            </a:extLst>
          </p:cNvPr>
          <p:cNvSpPr txBox="1">
            <a:spLocks noChangeArrowheads="1"/>
          </p:cNvSpPr>
          <p:nvPr/>
        </p:nvSpPr>
        <p:spPr>
          <a:xfrm>
            <a:off x="641525" y="2211388"/>
            <a:ext cx="8229600" cy="4646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період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загострення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Слабкість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швидка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стомлюваність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головні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болі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запаморочення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миготіння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мушок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перед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очима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задишка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тахікардія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шум 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вухах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Жовтяниця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жовтушність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шкіри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слизових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потемніння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калу -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основний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клінічний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синдром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Спленомегалія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тяжкість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або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лівому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правому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підребер'ї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Інтоксикація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нудота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блювота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загальна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слабкість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тахікардія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температури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вроджених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гемолітичних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зміни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скелеті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баштовий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череп,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мікрофтальмія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готичне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ньобо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короткі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пальці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721E6E9-F62E-E142-643D-69ABF4C2E4E8}"/>
              </a:ext>
            </a:extLst>
          </p:cNvPr>
          <p:cNvSpPr txBox="1"/>
          <p:nvPr/>
        </p:nvSpPr>
        <p:spPr>
          <a:xfrm>
            <a:off x="3562726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8656DE-46D0-F9D7-1700-F73A7959B07D}"/>
              </a:ext>
            </a:extLst>
          </p:cNvPr>
          <p:cNvSpPr txBox="1"/>
          <p:nvPr/>
        </p:nvSpPr>
        <p:spPr>
          <a:xfrm>
            <a:off x="659596" y="487922"/>
            <a:ext cx="84844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Загальний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аналіз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крові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Мікросфероцитоз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який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протікає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з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загостренням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ремісіями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різкий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ретикулоцитоз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час кризу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і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гемоглобін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значно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падають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пізніше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дуже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швидко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відновлюються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нормохромна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колірний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показник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1,0.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Анізоцитоз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пойкілоцитоз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еритроцити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сферичної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форми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їх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товщина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збільшена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діаметр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зменшений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вони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рівномірно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забарвлені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без центрального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просвітлення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Вміст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ретикулоцитів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60% і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більше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з’являються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нормоцити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поліхроматофіли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Лейкоцити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час кризу лейкоцитоз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із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нейтрофільозом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тромбоцити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нормі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Знижена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осмотична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резистентність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у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період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ремісії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характерне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підвищення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осмотичної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резистентності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при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гемолітичному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кризі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білірубіну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крові.</a:t>
            </a:r>
          </a:p>
          <a:p>
            <a:pPr algn="l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
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Примітка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При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вищезгаданих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анеміях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картина крові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може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змінюватися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залежно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від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стадії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перебігу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хвороби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її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періоду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та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гостроти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004A3CC2-AF47-97E6-F81C-A4CD751E0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3" y="1029113"/>
            <a:ext cx="8752374" cy="523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087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DC6B8F63-E57B-A206-7B7F-3645A5E85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796" y="200742"/>
            <a:ext cx="4351131" cy="645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44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>
            <a:extLst>
              <a:ext uri="{FF2B5EF4-FFF2-40B4-BE49-F238E27FC236}">
                <a16:creationId xmlns:a16="http://schemas.microsoft.com/office/drawing/2014/main" xmlns="" id="{10A6E63F-8334-49EA-2051-6BB85C6D2CC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84263" y="2079625"/>
            <a:ext cx="8059737" cy="3197225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Єдиним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методом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лікування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хворих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спадковим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мікросфероцітозом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є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спленектомія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яка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виявляється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ефективною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в 100%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випадків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endParaRPr lang="ru-RU" sz="28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Спленектомія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показана при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частих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гемолітичних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кризах,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різкою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анемізації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хворих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інфарктах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селезінки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нападах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печінкової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коліки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0DBD291-F316-5F63-5FC3-7D822C9E3469}"/>
              </a:ext>
            </a:extLst>
          </p:cNvPr>
          <p:cNvSpPr txBox="1"/>
          <p:nvPr/>
        </p:nvSpPr>
        <p:spPr>
          <a:xfrm rot="10800000" flipV="1">
            <a:off x="892714" y="1274015"/>
            <a:ext cx="261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Лікування</a:t>
            </a:r>
            <a:r>
              <a:rPr lang="ru-RU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299F4DF-4556-6EA8-68DC-FE6A012E86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7" t="5223" r="5174"/>
          <a:stretch/>
        </p:blipFill>
        <p:spPr>
          <a:xfrm>
            <a:off x="4319003" y="1194954"/>
            <a:ext cx="4174435" cy="4468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8C41308-6DFE-7306-4842-73DECB794A6F}"/>
              </a:ext>
            </a:extLst>
          </p:cNvPr>
          <p:cNvSpPr txBox="1"/>
          <p:nvPr/>
        </p:nvSpPr>
        <p:spPr>
          <a:xfrm>
            <a:off x="876451" y="2072950"/>
            <a:ext cx="30648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Дякую</a:t>
            </a:r>
            <a:r>
              <a:rPr lang="ru-RU" sz="5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 за </a:t>
            </a:r>
            <a:r>
              <a:rPr lang="ru-RU" sz="5400" b="1" i="1" dirty="0" err="1">
                <a:solidFill>
                  <a:schemeClr val="accent4"/>
                </a:solidFill>
                <a:latin typeface="Georgia" panose="02040502050405020303" pitchFamily="18" charset="0"/>
              </a:rPr>
              <a:t>увагу</a:t>
            </a:r>
            <a:r>
              <a:rPr lang="ru-RU" sz="5400" b="1" i="1" dirty="0">
                <a:solidFill>
                  <a:schemeClr val="accent4"/>
                </a:solidFill>
                <a:latin typeface="Georgia" panose="020405020504050203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432075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c2bfd0-d979-4dd2-9df4-50ff2ce65256">
      <Terms xmlns="http://schemas.microsoft.com/office/infopath/2007/PartnerControls"/>
    </lcf76f155ced4ddcb4097134ff3c332f>
    <TaxCatchAll xmlns="3d95cd84-1a81-4268-a008-a9dee23a288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1D03874FAEEE841903A81309A252389" ma:contentTypeVersion="11" ma:contentTypeDescription="Создание документа." ma:contentTypeScope="" ma:versionID="31817cfb840b3b41b1594b45ab971a97">
  <xsd:schema xmlns:xsd="http://www.w3.org/2001/XMLSchema" xmlns:xs="http://www.w3.org/2001/XMLSchema" xmlns:p="http://schemas.microsoft.com/office/2006/metadata/properties" xmlns:ns2="dac2bfd0-d979-4dd2-9df4-50ff2ce65256" xmlns:ns3="3d95cd84-1a81-4268-a008-a9dee23a2885" targetNamespace="http://schemas.microsoft.com/office/2006/metadata/properties" ma:root="true" ma:fieldsID="a7414c8a5f63b5979bd2e6d73cf458af" ns2:_="" ns3:_="">
    <xsd:import namespace="dac2bfd0-d979-4dd2-9df4-50ff2ce65256"/>
    <xsd:import namespace="3d95cd84-1a81-4268-a008-a9dee23a28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2bfd0-d979-4dd2-9df4-50ff2ce652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95cd84-1a81-4268-a008-a9dee23a288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c8bd9a7-6b65-45ee-898d-b077b0f8ae60}" ma:internalName="TaxCatchAll" ma:showField="CatchAllData" ma:web="3d95cd84-1a81-4268-a008-a9dee23a28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4C316E-1C23-4810-8988-384648CB6FC4}">
  <ds:schemaRefs>
    <ds:schemaRef ds:uri="http://schemas.microsoft.com/office/2006/metadata/properties"/>
    <ds:schemaRef ds:uri="http://schemas.microsoft.com/office/infopath/2007/PartnerControls"/>
    <ds:schemaRef ds:uri="dac2bfd0-d979-4dd2-9df4-50ff2ce65256"/>
    <ds:schemaRef ds:uri="3d95cd84-1a81-4268-a008-a9dee23a2885"/>
  </ds:schemaRefs>
</ds:datastoreItem>
</file>

<file path=customXml/itemProps2.xml><?xml version="1.0" encoding="utf-8"?>
<ds:datastoreItem xmlns:ds="http://schemas.openxmlformats.org/officeDocument/2006/customXml" ds:itemID="{72B98757-799B-4AF3-8EAA-4F7734B054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8631CB-9D99-4592-B5C9-BFB5954E69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c2bfd0-d979-4dd2-9df4-50ff2ce65256"/>
    <ds:schemaRef ds:uri="3d95cd84-1a81-4268-a008-a9dee23a28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1352</TotalTime>
  <Words>1846</Words>
  <Application>Microsoft Office PowerPoint</Application>
  <PresentationFormat>Экран (4:3)</PresentationFormat>
  <Paragraphs>243</Paragraphs>
  <Slides>41</Slides>
  <Notes>33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Залізодефіцитна анемія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В12 - дефіцитні і фолієводефіцитні анемії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Гіпо-, апластична анемія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Гемолітична анемія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Железодефицитная анемия</dc:title>
  <dc:creator>доцент</dc:creator>
  <cp:lastModifiedBy>Lenovo</cp:lastModifiedBy>
  <cp:revision>124</cp:revision>
  <cp:lastPrinted>1601-01-01T00:00:00Z</cp:lastPrinted>
  <dcterms:created xsi:type="dcterms:W3CDTF">2007-12-23T13:55:46Z</dcterms:created>
  <dcterms:modified xsi:type="dcterms:W3CDTF">2024-02-15T22:26:14Z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0x01010061D03874FAEEE841903A81309A252389</vt:lpwstr>
  </property>
</Properties>
</file>