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22" r:id="rId3"/>
  </p:sldMasterIdLst>
  <p:notesMasterIdLst>
    <p:notesMasterId r:id="rId14"/>
  </p:notesMasterIdLst>
  <p:sldIdLst>
    <p:sldId id="265" r:id="rId4"/>
    <p:sldId id="289" r:id="rId5"/>
    <p:sldId id="292" r:id="rId6"/>
    <p:sldId id="294" r:id="rId7"/>
    <p:sldId id="291" r:id="rId8"/>
    <p:sldId id="295" r:id="rId9"/>
    <p:sldId id="296" r:id="rId10"/>
    <p:sldId id="293" r:id="rId11"/>
    <p:sldId id="299" r:id="rId12"/>
    <p:sldId id="300" r:id="rId13"/>
  </p:sldIdLst>
  <p:sldSz cx="9144000" cy="5143500" type="screen16x9"/>
  <p:notesSz cx="6858000" cy="9144000"/>
  <p:embeddedFontLst>
    <p:embeddedFont>
      <p:font typeface="Barlow Semi Condensed" charset="0"/>
      <p:regular r:id="rId15"/>
      <p:bold r:id="rId16"/>
      <p:italic r:id="rId17"/>
      <p:boldItalic r:id="rId18"/>
    </p:embeddedFont>
    <p:embeddedFont>
      <p:font typeface="Wingdings 2" pitchFamily="18" charset="2"/>
      <p:regular r:id="rId19"/>
    </p:embeddedFont>
    <p:embeddedFont>
      <p:font typeface="Cambria" pitchFamily="18" charset="0"/>
      <p:regular r:id="rId20"/>
      <p:bold r:id="rId21"/>
      <p:italic r:id="rId22"/>
      <p:boldItalic r:id="rId23"/>
    </p:embeddedFont>
    <p:embeddedFont>
      <p:font typeface="Barlow Semi Condensed SemiBold" charset="0"/>
      <p:regular r:id="rId24"/>
      <p:bold r:id="rId25"/>
      <p:italic r:id="rId26"/>
      <p:boldItalic r:id="rId27"/>
    </p:embeddedFont>
    <p:embeddedFont>
      <p:font typeface="Rockwell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58BE7B-1493-435B-929C-73F0CC5F22DF}">
  <a:tblStyle styleId="{1C58BE7B-1493-435B-929C-73F0CC5F22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6E11071-ACC9-4852-A83C-817D72A69BC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9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456" y="-2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Master" Target="slideMasters/slideMaster1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24966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70c1df8b9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70c1df8b9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248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09728"/>
            <a:ext cx="8814816" cy="18790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285751"/>
            <a:ext cx="8229600" cy="165735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114550"/>
            <a:ext cx="6560234" cy="131445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4881753"/>
            <a:ext cx="3002280" cy="205740"/>
          </a:xfrm>
        </p:spPr>
        <p:txBody>
          <a:bodyPr vert="horz" rtlCol="0"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48817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48817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2450592"/>
            <a:ext cx="74066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373673"/>
            <a:ext cx="7772400" cy="2048256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65785"/>
            <a:ext cx="7772400" cy="1132284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4885253"/>
            <a:ext cx="3002280" cy="205740"/>
          </a:xfrm>
        </p:spPr>
        <p:txBody>
          <a:bodyPr vert="horz" rtlCol="0"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48852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48852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3444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3444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4885926"/>
            <a:ext cx="464288" cy="205740"/>
          </a:xfrm>
        </p:spPr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162391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162391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961"/>
            <a:ext cx="8229600" cy="85725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956322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95632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4885926"/>
            <a:ext cx="464288" cy="205740"/>
          </a:xfrm>
        </p:spPr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9914"/>
            <a:ext cx="822960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79324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228600"/>
            <a:ext cx="3931920" cy="5715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830670"/>
            <a:ext cx="3931920" cy="8001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1657350"/>
            <a:ext cx="8666456" cy="298323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4885253"/>
            <a:ext cx="3002280" cy="205740"/>
          </a:xfrm>
        </p:spPr>
        <p:txBody>
          <a:bodyPr vert="horz" rtlCol="0"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48852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48852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3543300"/>
            <a:ext cx="5486400" cy="498402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4041703"/>
            <a:ext cx="5486400" cy="684191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187398"/>
            <a:ext cx="8534400" cy="325755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4881753"/>
            <a:ext cx="3002280" cy="205740"/>
          </a:xfrm>
        </p:spPr>
        <p:txBody>
          <a:bodyPr vert="horz" rtlCol="0"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48817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48817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>
            <a:spLocks noGrp="1"/>
          </p:cNvSpPr>
          <p:nvPr>
            <p:ph type="subTitle" idx="1"/>
          </p:nvPr>
        </p:nvSpPr>
        <p:spPr>
          <a:xfrm>
            <a:off x="1371450" y="3035831"/>
            <a:ext cx="28968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5"/>
          <p:cNvSpPr txBox="1">
            <a:spLocks noGrp="1"/>
          </p:cNvSpPr>
          <p:nvPr>
            <p:ph type="ctrTitle"/>
          </p:nvPr>
        </p:nvSpPr>
        <p:spPr>
          <a:xfrm>
            <a:off x="715050" y="359450"/>
            <a:ext cx="7713900" cy="5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5"/>
          <p:cNvSpPr txBox="1">
            <a:spLocks noGrp="1"/>
          </p:cNvSpPr>
          <p:nvPr>
            <p:ph type="subTitle" idx="2"/>
          </p:nvPr>
        </p:nvSpPr>
        <p:spPr>
          <a:xfrm>
            <a:off x="4875750" y="3035831"/>
            <a:ext cx="28968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ubTitle" idx="3"/>
          </p:nvPr>
        </p:nvSpPr>
        <p:spPr>
          <a:xfrm>
            <a:off x="1905450" y="2595894"/>
            <a:ext cx="1828800" cy="5487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subTitle" idx="4"/>
          </p:nvPr>
        </p:nvSpPr>
        <p:spPr>
          <a:xfrm>
            <a:off x="5409750" y="2595894"/>
            <a:ext cx="1828800" cy="548700"/>
          </a:xfrm>
          <a:prstGeom prst="rect">
            <a:avLst/>
          </a:prstGeom>
          <a:noFill/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accent4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02">
  <p:cSld name="Only Title 02">
    <p:bg>
      <p:bgPr>
        <a:solidFill>
          <a:schemeClr val="lt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>
            <a:spLocks noGrp="1"/>
          </p:cNvSpPr>
          <p:nvPr>
            <p:ph type="ctrTitle"/>
          </p:nvPr>
        </p:nvSpPr>
        <p:spPr>
          <a:xfrm>
            <a:off x="713223" y="359450"/>
            <a:ext cx="5209800" cy="5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lt2"/>
        </a:solidFill>
        <a:effectLst/>
      </p:bgPr>
    </p:bg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5"/>
          <p:cNvSpPr txBox="1">
            <a:spLocks noGrp="1"/>
          </p:cNvSpPr>
          <p:nvPr>
            <p:ph type="subTitle" idx="1"/>
          </p:nvPr>
        </p:nvSpPr>
        <p:spPr>
          <a:xfrm>
            <a:off x="720007" y="1663025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488" name="Google Shape;488;p25"/>
          <p:cNvSpPr txBox="1">
            <a:spLocks noGrp="1"/>
          </p:cNvSpPr>
          <p:nvPr>
            <p:ph type="subTitle" idx="2"/>
          </p:nvPr>
        </p:nvSpPr>
        <p:spPr>
          <a:xfrm>
            <a:off x="6027293" y="1663025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489" name="Google Shape;489;p25"/>
          <p:cNvSpPr txBox="1">
            <a:spLocks noGrp="1"/>
          </p:cNvSpPr>
          <p:nvPr>
            <p:ph type="subTitle" idx="3"/>
          </p:nvPr>
        </p:nvSpPr>
        <p:spPr>
          <a:xfrm>
            <a:off x="523551" y="2003750"/>
            <a:ext cx="25932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0" name="Google Shape;490;p25"/>
          <p:cNvSpPr txBox="1">
            <a:spLocks noGrp="1"/>
          </p:cNvSpPr>
          <p:nvPr>
            <p:ph type="subTitle" idx="4"/>
          </p:nvPr>
        </p:nvSpPr>
        <p:spPr>
          <a:xfrm>
            <a:off x="6027249" y="2003750"/>
            <a:ext cx="2731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1" name="Google Shape;491;p25"/>
          <p:cNvSpPr txBox="1">
            <a:spLocks noGrp="1"/>
          </p:cNvSpPr>
          <p:nvPr>
            <p:ph type="subTitle" idx="5"/>
          </p:nvPr>
        </p:nvSpPr>
        <p:spPr>
          <a:xfrm>
            <a:off x="720007" y="3009182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492" name="Google Shape;492;p25"/>
          <p:cNvSpPr txBox="1">
            <a:spLocks noGrp="1"/>
          </p:cNvSpPr>
          <p:nvPr>
            <p:ph type="subTitle" idx="6"/>
          </p:nvPr>
        </p:nvSpPr>
        <p:spPr>
          <a:xfrm>
            <a:off x="6027293" y="3009175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493" name="Google Shape;493;p25"/>
          <p:cNvSpPr txBox="1">
            <a:spLocks noGrp="1"/>
          </p:cNvSpPr>
          <p:nvPr>
            <p:ph type="subTitle" idx="7"/>
          </p:nvPr>
        </p:nvSpPr>
        <p:spPr>
          <a:xfrm>
            <a:off x="523551" y="3349900"/>
            <a:ext cx="25932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4" name="Google Shape;494;p25"/>
          <p:cNvSpPr txBox="1">
            <a:spLocks noGrp="1"/>
          </p:cNvSpPr>
          <p:nvPr>
            <p:ph type="subTitle" idx="8"/>
          </p:nvPr>
        </p:nvSpPr>
        <p:spPr>
          <a:xfrm>
            <a:off x="6027249" y="3349900"/>
            <a:ext cx="2731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5" name="Google Shape;495;p25"/>
          <p:cNvSpPr txBox="1">
            <a:spLocks noGrp="1"/>
          </p:cNvSpPr>
          <p:nvPr>
            <p:ph type="ctrTitle"/>
          </p:nvPr>
        </p:nvSpPr>
        <p:spPr>
          <a:xfrm>
            <a:off x="713232" y="359450"/>
            <a:ext cx="7707300" cy="5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10314"/>
            <a:ext cx="8810846" cy="4924044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4800600"/>
            <a:ext cx="4212264" cy="20574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4800600"/>
            <a:ext cx="3002280" cy="20574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8E80666-FB37-4B36-9149-507F3B0178E3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4885926"/>
            <a:ext cx="464288" cy="20574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90152"/>
            <a:ext cx="8229600" cy="85725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34678"/>
            <a:ext cx="8229600" cy="339471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hf sldNum="0"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30777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21332" y="1848890"/>
            <a:ext cx="6239436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Лабараторн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маркери захворювань серцево-судинної системи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121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err="1">
                <a:solidFill>
                  <a:srgbClr val="C00000"/>
                </a:solidFill>
              </a:rPr>
              <a:t>Маркери</a:t>
            </a:r>
            <a:r>
              <a:rPr lang="ru-RU" dirty="0">
                <a:solidFill>
                  <a:srgbClr val="C00000"/>
                </a:solidFill>
              </a:rPr>
              <a:t> некрозу </a:t>
            </a:r>
            <a:r>
              <a:rPr lang="ru-RU" dirty="0" err="1">
                <a:solidFill>
                  <a:srgbClr val="C00000"/>
                </a:solidFill>
              </a:rPr>
              <a:t>міокарда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879" y="693096"/>
            <a:ext cx="744847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біохмічних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некрозу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ГІМ.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ГІМ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розрушення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кардіоміоцитів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вимивання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кров.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16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маркери</a:t>
            </a: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некрозу </a:t>
            </a:r>
            <a:r>
              <a:rPr lang="ru-RU" sz="16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міокарду</a:t>
            </a: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Креатинфосфокіназа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Міоглобін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8" name="Picture 4" descr="Pathology and histology CVS – cours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39" y="693096"/>
            <a:ext cx="1795191" cy="16975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st Myocardial Damage GIFs | Gfyca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883" y="2434945"/>
            <a:ext cx="4151343" cy="23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8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9143999" cy="5121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err="1">
                <a:solidFill>
                  <a:schemeClr val="tx2"/>
                </a:solidFill>
              </a:rPr>
              <a:t>Тропоніни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579557"/>
            <a:ext cx="6819900" cy="7386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Тропоніни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тропоміозинового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кардіоміоцитів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міозином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актином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скорочувальну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6867" y="1392767"/>
            <a:ext cx="673100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Тропоніновий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8767" y="2043442"/>
            <a:ext cx="110799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50127" y="2053628"/>
            <a:ext cx="1027845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83287" y="2032461"/>
            <a:ext cx="108715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264" y="2981722"/>
            <a:ext cx="42683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Тропнін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та 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2-6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ГІМ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максимуму-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18-36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10-14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кардіоспецифічні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являються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чутливими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маркерами некрозу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(95 та 100%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21065" y="2573867"/>
            <a:ext cx="1790875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93681" y="2619010"/>
            <a:ext cx="1202573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94967" y="2511289"/>
            <a:ext cx="2700867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з актином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тропоміозином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480469" y="1753523"/>
            <a:ext cx="279401" cy="2582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624350" y="1753524"/>
            <a:ext cx="279401" cy="2582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285564" y="1753522"/>
            <a:ext cx="279401" cy="2582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903752" y="3259668"/>
            <a:ext cx="4286816" cy="16004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ІМ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стаціонар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4 год;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8 годин;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8-10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контролю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6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121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buClr>
                <a:srgbClr val="000000"/>
              </a:buClr>
              <a:buFont typeface="Arial"/>
            </a:pPr>
            <a:r>
              <a:rPr lang="uk-UA" dirty="0">
                <a:solidFill>
                  <a:schemeClr val="tx2"/>
                </a:solidFill>
                <a:sym typeface="Arial"/>
              </a:rPr>
              <a:t>Міоглобін </a:t>
            </a:r>
            <a:endParaRPr lang="ru-RU" dirty="0">
              <a:solidFill>
                <a:schemeClr val="tx2"/>
              </a:solidFill>
              <a:sym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1600" y="578291"/>
            <a:ext cx="91380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Міоглобін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низькоспецифічний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маркер некрозу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міокарду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↑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міоглобіну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2-4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4-8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2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доби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міоглобіну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кардіоміоциту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↑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некрозу -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ішемічного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міоглобіну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t="29388"/>
          <a:stretch/>
        </p:blipFill>
        <p:spPr bwMode="auto">
          <a:xfrm>
            <a:off x="787399" y="3911602"/>
            <a:ext cx="7556501" cy="110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 flipH="1">
            <a:off x="787398" y="3616524"/>
            <a:ext cx="7556502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Зміни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вмісту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міоглобіну</a:t>
            </a:r>
            <a:r>
              <a:rPr lang="ru-RU" b="1" dirty="0">
                <a:solidFill>
                  <a:srgbClr val="C00000"/>
                </a:solidFill>
              </a:rPr>
              <a:t> та </a:t>
            </a:r>
            <a:r>
              <a:rPr lang="ru-RU" b="1" dirty="0" err="1">
                <a:solidFill>
                  <a:srgbClr val="C00000"/>
                </a:solidFill>
              </a:rPr>
              <a:t>тропонінів</a:t>
            </a:r>
            <a:r>
              <a:rPr lang="ru-RU" b="1" dirty="0">
                <a:solidFill>
                  <a:srgbClr val="C00000"/>
                </a:solidFill>
              </a:rPr>
              <a:t> при </a:t>
            </a:r>
            <a:r>
              <a:rPr lang="ru-RU" b="1" dirty="0" err="1">
                <a:solidFill>
                  <a:srgbClr val="C00000"/>
                </a:solidFill>
              </a:rPr>
              <a:t>гострому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інфаркті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міокарда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8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0" y="0"/>
            <a:ext cx="9211733" cy="5121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Clr>
                <a:srgbClr val="000000"/>
              </a:buClr>
            </a:pPr>
            <a:r>
              <a:rPr lang="uk-UA" dirty="0" err="1">
                <a:solidFill>
                  <a:schemeClr val="tx2"/>
                </a:solidFill>
              </a:rPr>
              <a:t>Креатинфосфокіназа</a:t>
            </a:r>
            <a:r>
              <a:rPr lang="ru-RU" dirty="0">
                <a:solidFill>
                  <a:schemeClr val="tx2"/>
                </a:solidFill>
              </a:rPr>
              <a:t/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9886" y="1571662"/>
            <a:ext cx="7687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КФК-МВ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myocardial band»)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ізофермент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діафрагмі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5834" y="725442"/>
            <a:ext cx="86063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Креатинфосфокіназа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фермент,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АТФ на креатин,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високоенергетичну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креатинфосфат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3652" y="2781062"/>
            <a:ext cx="4104603" cy="16004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КФК-МВ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ГІМ: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!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КФК-МВ!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ідвищення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- 18-24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48-72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843" y="2737356"/>
            <a:ext cx="3858641" cy="199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9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83348" y="95819"/>
            <a:ext cx="739085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лабораторного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тропонінів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міоглобіну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некрозу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цінним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них для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ІМ 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сироватці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15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креатинфосфокінази</a:t>
            </a:r>
            <a:r>
              <a:rPr lang="ru-RU" sz="15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(КФК), особливо </a:t>
            </a:r>
            <a:r>
              <a:rPr lang="ru-RU" sz="15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5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МВ-</a:t>
            </a:r>
            <a:r>
              <a:rPr lang="ru-RU" sz="15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фракції</a:t>
            </a:r>
            <a:r>
              <a:rPr lang="ru-RU" sz="15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(МВ КФК); </a:t>
            </a:r>
          </a:p>
          <a:p>
            <a:endParaRPr lang="ru-RU" sz="15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15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лактатдегідрогенази</a:t>
            </a:r>
            <a:r>
              <a:rPr lang="ru-RU" sz="15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(ЛДГ) та </a:t>
            </a:r>
            <a:r>
              <a:rPr lang="ru-RU" sz="15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5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ізоферменту</a:t>
            </a:r>
            <a:r>
              <a:rPr lang="ru-RU" sz="15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(ЛДГ1); </a:t>
            </a:r>
            <a:endParaRPr lang="ru-RU" sz="15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15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аспартатамінотрансферази</a:t>
            </a:r>
            <a:r>
              <a:rPr lang="ru-RU" sz="15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5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АсАТ</a:t>
            </a:r>
            <a:r>
              <a:rPr lang="ru-RU" sz="15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" t="27110" r="638" b="2581"/>
          <a:stretch/>
        </p:blipFill>
        <p:spPr bwMode="auto">
          <a:xfrm>
            <a:off x="597648" y="2569882"/>
            <a:ext cx="7972612" cy="1846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3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5930" y="469528"/>
            <a:ext cx="86704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лактатдегідрогеназу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(ЛДГ)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є 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ІМ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8 - 12 годин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нападу,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максимуму через 24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48 годин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ЛДГ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міокардитах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застійними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зофермент</a:t>
            </a: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ЛДГ1-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7863"/>
            <a:ext cx="9144000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ЛДГ</a:t>
            </a:r>
            <a:r>
              <a:rPr lang="ru-RU" sz="2000" b="1" dirty="0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(</a:t>
            </a:r>
            <a:r>
              <a:rPr lang="ru-RU" sz="2000" b="1" dirty="0" err="1" smtClean="0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лактатдегідрогеназа</a:t>
            </a:r>
            <a:r>
              <a:rPr lang="ru-RU" sz="2000" b="1" dirty="0" smtClean="0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)</a:t>
            </a:r>
            <a:endParaRPr lang="uk-UA" sz="2000" b="1" dirty="0" smtClean="0">
              <a:solidFill>
                <a:schemeClr val="tx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" y="2716297"/>
            <a:ext cx="9144000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</a:rPr>
              <a:t>АСТ(</a:t>
            </a:r>
            <a:r>
              <a:rPr lang="uk-UA" sz="2000" b="1" dirty="0" err="1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</a:rPr>
              <a:t>аспартатамінотрасфераза</a:t>
            </a:r>
            <a:r>
              <a:rPr lang="uk-UA" sz="2000" b="1" dirty="0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</a:rPr>
              <a:t> )</a:t>
            </a:r>
            <a:endParaRPr lang="ru-RU" sz="2000" b="1" dirty="0">
              <a:solidFill>
                <a:schemeClr val="tx2"/>
              </a:solidFill>
              <a:latin typeface="Barlow Semi Condensed"/>
              <a:ea typeface="Barlow Semi Condensed"/>
              <a:cs typeface="Barlow Semi Condensed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8299" y="3325099"/>
            <a:ext cx="7912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 до ферментів з відносно швидким наступаючим піком підвищення активності (24-36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 початку )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4-7 діб концентрація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повертається до вихідного рівня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65201" y="4129042"/>
            <a:ext cx="7505700" cy="7848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↑ при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станах, у тому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! Але при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↑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↑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8664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579"/>
            <a:ext cx="855714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Маркери</a:t>
            </a:r>
            <a:r>
              <a:rPr lang="ru-RU" sz="2400" b="1" dirty="0">
                <a:solidFill>
                  <a:srgbClr val="C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серцево</a:t>
            </a:r>
            <a:r>
              <a:rPr lang="uk-UA" sz="2400" b="1" dirty="0">
                <a:solidFill>
                  <a:srgbClr val="C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ї недостатності </a:t>
            </a:r>
            <a:endParaRPr lang="ru-RU" sz="2400" b="1" dirty="0">
              <a:solidFill>
                <a:srgbClr val="C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56" y="586047"/>
            <a:ext cx="4375877" cy="21005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5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Натрійуретичні</a:t>
            </a:r>
            <a:r>
              <a:rPr lang="ru-RU" sz="145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b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пептиди</a:t>
            </a:r>
            <a:r>
              <a:rPr lang="ru-RU" sz="145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ru-RU" sz="145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ередсердний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натрійуретичнийпептид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ANP</a:t>
            </a:r>
            <a:r>
              <a:rPr lang="en-US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4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мозковий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натрійуретичний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пептид (</a:t>
            </a:r>
            <a:r>
              <a:rPr lang="en-US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BNP) </a:t>
            </a:r>
            <a:endParaRPr lang="ru-RU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натрійуретичний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пептид (</a:t>
            </a:r>
            <a:r>
              <a:rPr lang="en-US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CNP) </a:t>
            </a:r>
            <a:endParaRPr lang="uk-UA" sz="14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члени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сімейства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секретованих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передсердям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шлуночком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ендотеліальними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стимул ї </a:t>
            </a:r>
            <a:r>
              <a:rPr lang="ru-RU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секреції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↑ </a:t>
            </a:r>
            <a:r>
              <a:rPr lang="ru-RU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напруги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міокарда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↑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лівому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шлуночку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8" name="Picture 2" descr="Лучшие Heart Failure Disease Or Medical Condition GIF | Gfyca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713980"/>
            <a:ext cx="4161366" cy="230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t="39153" r="2421" b="4710"/>
          <a:stretch/>
        </p:blipFill>
        <p:spPr bwMode="auto">
          <a:xfrm>
            <a:off x="4487333" y="1127724"/>
            <a:ext cx="4600951" cy="101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77266" y="2746894"/>
            <a:ext cx="4711017" cy="21698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 BNP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активного гормону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BNP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неактивного пептиду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NT-pro BNP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NT-pro </a:t>
            </a:r>
            <a:r>
              <a:rPr lang="en-US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BNP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напіввиведення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активного гормону.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поетапної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755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f.ppt-online.org/files/slide/a/aPdLbSgAI2CczuklyEsQXoviRrnBU4T1W0YfNq/slide-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" t="19391" r="4042" b="34462"/>
          <a:stretch/>
        </p:blipFill>
        <p:spPr bwMode="auto">
          <a:xfrm>
            <a:off x="131232" y="546100"/>
            <a:ext cx="4030133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11839" y="3803152"/>
            <a:ext cx="5764346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– </a:t>
            </a:r>
            <a:r>
              <a:rPr lang="ru-RU" dirty="0" err="1"/>
              <a:t>незалежний</a:t>
            </a:r>
            <a:r>
              <a:rPr lang="ru-RU" dirty="0"/>
              <a:t> маркер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кардіологічних</a:t>
            </a:r>
            <a:r>
              <a:rPr lang="ru-RU" dirty="0"/>
              <a:t> </a:t>
            </a:r>
            <a:r>
              <a:rPr lang="ru-RU" dirty="0" err="1"/>
              <a:t>патологій</a:t>
            </a:r>
            <a:r>
              <a:rPr lang="ru-RU" dirty="0"/>
              <a:t>.</a:t>
            </a:r>
            <a:endParaRPr lang="en-US" dirty="0"/>
          </a:p>
          <a:p>
            <a:pPr algn="just"/>
            <a:r>
              <a:rPr lang="ru-RU" dirty="0"/>
              <a:t>При </a:t>
            </a:r>
            <a:r>
              <a:rPr lang="ru-RU" dirty="0" err="1"/>
              <a:t>підвищенні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гомоцистеїну</a:t>
            </a:r>
            <a:r>
              <a:rPr lang="ru-RU" dirty="0"/>
              <a:t>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гнучкість</a:t>
            </a:r>
            <a:r>
              <a:rPr lang="ru-RU" dirty="0"/>
              <a:t> </a:t>
            </a:r>
            <a:r>
              <a:rPr lang="ru-RU" dirty="0" err="1"/>
              <a:t>стінок</a:t>
            </a:r>
            <a:r>
              <a:rPr lang="ru-RU" dirty="0"/>
              <a:t> </a:t>
            </a:r>
            <a:r>
              <a:rPr lang="ru-RU" dirty="0" err="1"/>
              <a:t>судинної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для онтогенезу атеросклерозу, а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агрегаційного</a:t>
            </a:r>
            <a:r>
              <a:rPr lang="ru-RU" dirty="0"/>
              <a:t> </a:t>
            </a:r>
            <a:r>
              <a:rPr lang="ru-RU" dirty="0" err="1"/>
              <a:t>потенціалу</a:t>
            </a:r>
            <a:r>
              <a:rPr lang="ru-RU" dirty="0"/>
              <a:t> </a:t>
            </a:r>
            <a:r>
              <a:rPr lang="ru-RU" dirty="0" err="1"/>
              <a:t>тромбоцитів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тромбоутворення</a:t>
            </a:r>
            <a:r>
              <a:rPr lang="ru-RU" dirty="0"/>
              <a:t>.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4385733" y="1077035"/>
            <a:ext cx="592667" cy="3132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75766" y="189973"/>
            <a:ext cx="3979333" cy="2400657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sz="1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здоровихпацієнтів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переважає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секреція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передсердного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ANP 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NT-</a:t>
            </a:r>
            <a:r>
              <a:rPr lang="en-US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proANP</a:t>
            </a:r>
            <a:endParaRPr lang="ru-RU" sz="15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серцевій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секреція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BNP 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NT-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proBNP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ANP 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NT-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proANP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ормою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патологією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BNP 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NT-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proBNP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15415" y="2947028"/>
            <a:ext cx="170207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tx2"/>
                </a:solidFill>
                <a:latin typeface="Barlow Semi Condensed"/>
                <a:ea typeface="Barlow Semi Condensed"/>
                <a:cs typeface="Barlow Semi Condensed"/>
              </a:rPr>
              <a:t>Гомоцистеїн</a:t>
            </a:r>
            <a:endParaRPr lang="ru-RU" sz="2000" b="1" dirty="0">
              <a:solidFill>
                <a:schemeClr val="tx2"/>
              </a:solidFill>
              <a:latin typeface="Barlow Semi Condensed"/>
              <a:ea typeface="Barlow Semi Condensed"/>
              <a:cs typeface="Barlow Semi Condensed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682066" y="3357032"/>
            <a:ext cx="211946" cy="3767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2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300" y="359450"/>
            <a:ext cx="8470900" cy="106295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ліпідів</a:t>
            </a:r>
            <a:r>
              <a:rPr lang="ru-RU" dirty="0"/>
              <a:t> з метою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атеросклерозу: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1231" y="1339689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661916" y="149357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холестерин</a:t>
            </a:r>
            <a:endParaRPr 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ЛПВЩ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ЛПНЩ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атерогенності</a:t>
            </a:r>
            <a:r>
              <a:rPr 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(KA)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Тригліцериди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78085" y="1493577"/>
            <a:ext cx="21852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 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3,6–5,2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ммоль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/л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78085" y="1723596"/>
            <a:ext cx="21852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НОРМА: 0,9–1,9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ммоль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78085" y="1963037"/>
            <a:ext cx="23791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ммоль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50168" y="2270814"/>
            <a:ext cx="24240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ммоль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/л </a:t>
            </a:r>
          </a:p>
        </p:txBody>
      </p:sp>
      <p:pic>
        <p:nvPicPr>
          <p:cNvPr id="7170" name="Picture 2" descr="Atherosclerotic Plaque GIF | Gfyca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03" y="2899833"/>
            <a:ext cx="3520947" cy="202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therosclerosis - 3D Animation || ABP © on Make a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508" y="2899833"/>
            <a:ext cx="3523192" cy="193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656073" y="4675608"/>
            <a:ext cx="1316386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атеросклероз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9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3CB8CCDF23BED409F3FE5945E306F43" ma:contentTypeVersion="4" ma:contentTypeDescription="Создание документа." ma:contentTypeScope="" ma:versionID="24be7233cfce54fce7cbab3e52216afc">
  <xsd:schema xmlns:xsd="http://www.w3.org/2001/XMLSchema" xmlns:xs="http://www.w3.org/2001/XMLSchema" xmlns:p="http://schemas.microsoft.com/office/2006/metadata/properties" xmlns:ns2="45d57cf4-bf62-474f-b286-d8f4a14f1b63" targetNamespace="http://schemas.microsoft.com/office/2006/metadata/properties" ma:root="true" ma:fieldsID="fffc89149c95088d38856622bd887858" ns2:_="">
    <xsd:import namespace="45d57cf4-bf62-474f-b286-d8f4a14f1b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57cf4-bf62-474f-b286-d8f4a14f1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22859E-78D4-4FC5-85D0-23D7883E29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F20E1C-2E2A-4368-8727-E868FE212F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d57cf4-bf62-474f-b286-d8f4a14f1b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1797</TotalTime>
  <Words>861</Words>
  <Application>Microsoft Office PowerPoint</Application>
  <PresentationFormat>Экран (16:9)</PresentationFormat>
  <Paragraphs>97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Times New Roman</vt:lpstr>
      <vt:lpstr>Barlow Semi Condensed</vt:lpstr>
      <vt:lpstr>Wingdings</vt:lpstr>
      <vt:lpstr>Wingdings 2</vt:lpstr>
      <vt:lpstr>Cambria</vt:lpstr>
      <vt:lpstr>Barlow Semi Condensed SemiBold</vt:lpstr>
      <vt:lpstr>Rockwell</vt:lpstr>
      <vt:lpstr>Литейная</vt:lpstr>
      <vt:lpstr>Презентация PowerPoint</vt:lpstr>
      <vt:lpstr>Маркери некрозу міокарда </vt:lpstr>
      <vt:lpstr>Тропоніни </vt:lpstr>
      <vt:lpstr>Міоглобін </vt:lpstr>
      <vt:lpstr>Креатинфосфокіназа </vt:lpstr>
      <vt:lpstr>Презентация PowerPoint</vt:lpstr>
      <vt:lpstr>Презентация PowerPoint</vt:lpstr>
      <vt:lpstr>Презентация PowerPoint</vt:lpstr>
      <vt:lpstr>Презентация PowerPoint</vt:lpstr>
      <vt:lpstr>Дослідження ліпідів з метою профілактики ризику атеросклерозу: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SURGERY</dc:title>
  <dc:creator>Надія Купрієвич</dc:creator>
  <cp:lastModifiedBy>Lenovo</cp:lastModifiedBy>
  <cp:revision>36</cp:revision>
  <dcterms:modified xsi:type="dcterms:W3CDTF">2024-02-15T23:10:38Z</dcterms:modified>
</cp:coreProperties>
</file>