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71" r:id="rId6"/>
    <p:sldId id="274" r:id="rId7"/>
    <p:sldId id="272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7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4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514F63-503D-03ED-A6DC-7794ECB25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714" y="1935238"/>
            <a:ext cx="7767735" cy="476142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《</a:t>
            </a:r>
            <a:r>
              <a:rPr lang="uk-UA" sz="2700" dirty="0"/>
              <a:t>Лабораторні маркери і їх оцінка при захворюваннях алергічного </a:t>
            </a:r>
            <a:r>
              <a:rPr lang="uk-UA" sz="2700" dirty="0" err="1"/>
              <a:t>генезу</a:t>
            </a:r>
            <a:r>
              <a:rPr lang="uk-UA" sz="2700" dirty="0"/>
              <a:t>. Алергічні проби</a:t>
            </a:r>
            <a:r>
              <a:rPr lang="uk-UA" sz="2000" dirty="0"/>
              <a:t>》</a:t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17980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AAC3C56B-7E6D-2EBF-B4EF-4449A0FC3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095" y="266095"/>
            <a:ext cx="9288044" cy="6434667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uk-UA" sz="2400" b="1" dirty="0"/>
              <a:t>Імуноглобулін Е</a:t>
            </a:r>
          </a:p>
          <a:p>
            <a:r>
              <a:rPr lang="uk-UA" sz="2400" dirty="0"/>
              <a:t>Імуноглобулін Е (</a:t>
            </a:r>
            <a:r>
              <a:rPr lang="af-ZA" sz="2400" dirty="0"/>
              <a:t>IgE) </a:t>
            </a:r>
            <a:r>
              <a:rPr lang="uk-UA" sz="2400" dirty="0"/>
              <a:t>відповідальний за розвиток алергії негайного типу. Час </a:t>
            </a:r>
            <a:r>
              <a:rPr lang="uk-UA" sz="2400" dirty="0" err="1"/>
              <a:t>напівжиття</a:t>
            </a:r>
            <a:r>
              <a:rPr lang="uk-UA" sz="2400" dirty="0"/>
              <a:t> 3 - 5 днів у сироватці та 14 днів на мембранах огрядних клітин і базофілів.</a:t>
            </a:r>
          </a:p>
          <a:p>
            <a:r>
              <a:rPr lang="uk-UA" sz="2400" dirty="0"/>
              <a:t>При повторному контакті з алергеном, взаємодія </a:t>
            </a:r>
            <a:r>
              <a:rPr lang="af-ZA" sz="2400" dirty="0"/>
              <a:t>Ig</a:t>
            </a:r>
            <a:r>
              <a:rPr lang="uk-UA" sz="2400" dirty="0"/>
              <a:t>Е та антигену відбувається на поверхні базофілів і огрядних клітин, що призводить до </a:t>
            </a:r>
            <a:r>
              <a:rPr lang="uk-UA" sz="2400" dirty="0" err="1"/>
              <a:t>дегрануляції</a:t>
            </a:r>
            <a:r>
              <a:rPr lang="uk-UA" sz="2400" dirty="0"/>
              <a:t>, вивільнення </a:t>
            </a:r>
            <a:r>
              <a:rPr lang="uk-UA" sz="2400" dirty="0" err="1"/>
              <a:t>вазоактивних</a:t>
            </a:r>
            <a:r>
              <a:rPr lang="uk-UA" sz="2400" dirty="0"/>
              <a:t> факторів (</a:t>
            </a:r>
            <a:r>
              <a:rPr lang="uk-UA" sz="2400" dirty="0" err="1"/>
              <a:t>гістаміну</a:t>
            </a:r>
            <a:r>
              <a:rPr lang="uk-UA" sz="2400" dirty="0"/>
              <a:t>, серотоніну, гепарину та </a:t>
            </a:r>
            <a:r>
              <a:rPr lang="uk-UA" sz="2400" dirty="0" err="1"/>
              <a:t>ін</a:t>
            </a:r>
            <a:r>
              <a:rPr lang="uk-UA" sz="2400" dirty="0"/>
              <a:t>) і розвитку клінічних проявів алергії. </a:t>
            </a:r>
          </a:p>
          <a:p>
            <a:r>
              <a:rPr lang="af-ZA" sz="2400" dirty="0"/>
              <a:t>IgE </a:t>
            </a:r>
            <a:r>
              <a:rPr lang="uk-UA" sz="2400" dirty="0"/>
              <a:t>можна виявити в організмі людини вже на 11-му тижні внутрішньоутробного розвитку і його концентрація в сироватці крові зростає поступово з моменту народження до підліткового віку. У літньому віці рівень </a:t>
            </a:r>
            <a:r>
              <a:rPr lang="af-ZA" sz="2400" dirty="0"/>
              <a:t>IgE </a:t>
            </a:r>
            <a:r>
              <a:rPr lang="uk-UA" sz="2400" dirty="0"/>
              <a:t>може знижуватися.</a:t>
            </a:r>
          </a:p>
        </p:txBody>
      </p:sp>
    </p:spTree>
    <p:extLst>
      <p:ext uri="{BB962C8B-B14F-4D97-AF65-F5344CB8AC3E}">
        <p14:creationId xmlns:p14="http://schemas.microsoft.com/office/powerpoint/2010/main" val="226534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A8CD489B-8FA9-690E-A21A-3B8FF868C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524" y="169333"/>
            <a:ext cx="10026952" cy="6809619"/>
          </a:xfrm>
        </p:spPr>
        <p:txBody>
          <a:bodyPr anchor="t">
            <a:normAutofit fontScale="92500" lnSpcReduction="10000"/>
          </a:bodyPr>
          <a:lstStyle/>
          <a:p>
            <a:r>
              <a:rPr lang="uk-UA" sz="2400" dirty="0"/>
              <a:t>Збільшення рівня при:</a:t>
            </a:r>
            <a:br>
              <a:rPr lang="uk-UA" sz="2400" dirty="0"/>
            </a:br>
            <a:r>
              <a:rPr lang="uk-UA" sz="2400" dirty="0"/>
              <a:t>Алергічний </a:t>
            </a:r>
            <a:r>
              <a:rPr lang="uk-UA" sz="2400" dirty="0" err="1"/>
              <a:t>бронхопульмональний</a:t>
            </a:r>
            <a:r>
              <a:rPr lang="uk-UA" sz="2400" dirty="0"/>
              <a:t> </a:t>
            </a:r>
            <a:r>
              <a:rPr lang="uk-UA" sz="2400" dirty="0" err="1"/>
              <a:t>аспергільоз</a:t>
            </a:r>
            <a:r>
              <a:rPr lang="uk-UA" sz="2400" dirty="0"/>
              <a:t>; </a:t>
            </a:r>
            <a:r>
              <a:rPr lang="uk-UA" sz="2400" dirty="0" err="1"/>
              <a:t>Гіпер</a:t>
            </a:r>
            <a:r>
              <a:rPr lang="uk-UA" sz="2400" dirty="0"/>
              <a:t>-</a:t>
            </a:r>
            <a:r>
              <a:rPr lang="af-ZA" sz="2400" dirty="0"/>
              <a:t>IgE-</a:t>
            </a:r>
            <a:r>
              <a:rPr lang="uk-UA" sz="2400" dirty="0"/>
              <a:t>синдром (синдром </a:t>
            </a:r>
            <a:r>
              <a:rPr lang="uk-UA" sz="2400" dirty="0" err="1"/>
              <a:t>Джоба</a:t>
            </a:r>
            <a:r>
              <a:rPr lang="uk-UA" sz="2400" dirty="0"/>
              <a:t>); Селективний </a:t>
            </a:r>
            <a:r>
              <a:rPr lang="af-ZA" sz="2400" dirty="0"/>
              <a:t>IgA-</a:t>
            </a:r>
            <a:r>
              <a:rPr lang="uk-UA" sz="2400" dirty="0"/>
              <a:t>дефіцит; Вплив деяких ліків (особливо тих, що містять золото); Паразитарні інвазії (аскаридоз, ехінококоз, </a:t>
            </a:r>
            <a:r>
              <a:rPr lang="uk-UA" sz="2400" dirty="0" err="1"/>
              <a:t>анкілостомідоз</a:t>
            </a:r>
            <a:r>
              <a:rPr lang="uk-UA" sz="2400" dirty="0"/>
              <a:t>, амебіаз, синдром міграції личинок гельмінтів);  Алергічні захворювання, зумовлені </a:t>
            </a:r>
            <a:r>
              <a:rPr lang="af-ZA" sz="2400" dirty="0"/>
              <a:t>IgE-</a:t>
            </a:r>
            <a:r>
              <a:rPr lang="uk-UA" sz="2400" dirty="0"/>
              <a:t>антитілами: </a:t>
            </a:r>
            <a:r>
              <a:rPr lang="uk-UA" sz="2400" dirty="0" err="1"/>
              <a:t>атопічні</a:t>
            </a:r>
            <a:r>
              <a:rPr lang="uk-UA" sz="2400" dirty="0"/>
              <a:t> (</a:t>
            </a:r>
            <a:r>
              <a:rPr lang="uk-UA" sz="2400" dirty="0" err="1"/>
              <a:t>атопічна</a:t>
            </a:r>
            <a:r>
              <a:rPr lang="uk-UA" sz="2400" dirty="0"/>
              <a:t> бронхіальна астма, алергічний риніт, </a:t>
            </a:r>
            <a:r>
              <a:rPr lang="uk-UA" sz="2400" dirty="0" err="1"/>
              <a:t>атопічний</a:t>
            </a:r>
            <a:r>
              <a:rPr lang="uk-UA" sz="2400" dirty="0"/>
              <a:t> дерматит, алергічна </a:t>
            </a:r>
            <a:r>
              <a:rPr lang="uk-UA" sz="2400" dirty="0" err="1"/>
              <a:t>гастроентеропатія</a:t>
            </a:r>
            <a:r>
              <a:rPr lang="uk-UA" sz="2400" dirty="0"/>
              <a:t>) і анафілактичні (анафілаксія, кропив'янка, </a:t>
            </a:r>
            <a:r>
              <a:rPr lang="uk-UA" sz="2400" dirty="0" err="1"/>
              <a:t>ангіоневротичний</a:t>
            </a:r>
            <a:r>
              <a:rPr lang="uk-UA" sz="2400" dirty="0"/>
              <a:t> набряк); </a:t>
            </a:r>
            <a:r>
              <a:rPr lang="uk-UA" sz="2400" dirty="0" err="1"/>
              <a:t>Імунопатологічні</a:t>
            </a:r>
            <a:r>
              <a:rPr lang="uk-UA" sz="2400" dirty="0"/>
              <a:t> захворювання (</a:t>
            </a:r>
            <a:r>
              <a:rPr lang="af-ZA" sz="2400" dirty="0"/>
              <a:t>IgE-</a:t>
            </a:r>
            <a:r>
              <a:rPr lang="uk-UA" sz="2400" dirty="0"/>
              <a:t>мієлома, вузликовий </a:t>
            </a:r>
            <a:r>
              <a:rPr lang="uk-UA" sz="2400" dirty="0" err="1"/>
              <a:t>періартеріїт</a:t>
            </a:r>
            <a:r>
              <a:rPr lang="uk-UA" sz="2400" dirty="0"/>
              <a:t>, синдром </a:t>
            </a:r>
            <a:r>
              <a:rPr lang="uk-UA" sz="2400" dirty="0" err="1"/>
              <a:t>гіпереозінофіліі</a:t>
            </a:r>
            <a:r>
              <a:rPr lang="uk-UA" sz="2400" dirty="0"/>
              <a:t>, </a:t>
            </a:r>
            <a:r>
              <a:rPr lang="uk-UA" sz="2400" dirty="0" err="1"/>
              <a:t>дисплазія</a:t>
            </a:r>
            <a:r>
              <a:rPr lang="uk-UA" sz="2400" dirty="0"/>
              <a:t> і аплазія </a:t>
            </a:r>
            <a:r>
              <a:rPr lang="uk-UA" sz="2400" dirty="0" err="1"/>
              <a:t>тимуса</a:t>
            </a:r>
            <a:r>
              <a:rPr lang="uk-UA" sz="2400" dirty="0"/>
              <a:t> (синдром Ді </a:t>
            </a:r>
            <a:r>
              <a:rPr lang="uk-UA" sz="2400" dirty="0" err="1"/>
              <a:t>Джорджі</a:t>
            </a:r>
            <a:r>
              <a:rPr lang="uk-UA" sz="2400" dirty="0"/>
              <a:t>), синдром </a:t>
            </a:r>
            <a:r>
              <a:rPr lang="uk-UA" sz="2400" dirty="0" err="1"/>
              <a:t>Віскотта-Олдріча</a:t>
            </a:r>
            <a:r>
              <a:rPr lang="uk-UA" sz="2400" dirty="0"/>
              <a:t>, </a:t>
            </a:r>
            <a:r>
              <a:rPr lang="uk-UA" sz="2400" dirty="0" err="1"/>
              <a:t>Гіпер</a:t>
            </a:r>
            <a:r>
              <a:rPr lang="uk-UA" sz="2400" dirty="0"/>
              <a:t>-</a:t>
            </a:r>
            <a:r>
              <a:rPr lang="af-ZA" sz="2400" dirty="0"/>
              <a:t>IgE-</a:t>
            </a:r>
            <a:r>
              <a:rPr lang="uk-UA" sz="2400" dirty="0"/>
              <a:t>синдром, синдром </a:t>
            </a:r>
            <a:r>
              <a:rPr lang="uk-UA" sz="2400" dirty="0" err="1"/>
              <a:t>Джоба</a:t>
            </a:r>
            <a:r>
              <a:rPr lang="uk-UA" sz="2400" dirty="0"/>
              <a:t> - </a:t>
            </a:r>
            <a:r>
              <a:rPr lang="uk-UA" sz="2400" dirty="0" err="1"/>
              <a:t>Баклі</a:t>
            </a:r>
            <a:r>
              <a:rPr lang="uk-UA" sz="2400" dirty="0"/>
              <a:t>, синдром </a:t>
            </a:r>
            <a:r>
              <a:rPr lang="uk-UA" sz="2400" dirty="0" err="1"/>
              <a:t>Неймана</a:t>
            </a:r>
            <a:r>
              <a:rPr lang="uk-UA" sz="2400" dirty="0"/>
              <a:t>, реакція «трансплантат проти господаря»).</a:t>
            </a:r>
          </a:p>
          <a:p>
            <a:r>
              <a:rPr lang="uk-UA" sz="2400" dirty="0"/>
              <a:t>Зменшення рівня при:</a:t>
            </a:r>
            <a:br>
              <a:rPr lang="uk-UA" sz="2400" dirty="0"/>
            </a:br>
            <a:r>
              <a:rPr lang="uk-UA" sz="2400" dirty="0"/>
              <a:t>Деякі прогресуючі пухлини, атаксія-</a:t>
            </a:r>
            <a:r>
              <a:rPr lang="uk-UA" sz="2400" dirty="0" err="1"/>
              <a:t>телеангіектазії</a:t>
            </a:r>
            <a:r>
              <a:rPr lang="uk-UA" sz="2400" dirty="0"/>
              <a:t> (синдром Луї-Бар), похилий вік, деякі випадки </a:t>
            </a:r>
            <a:r>
              <a:rPr lang="uk-UA" sz="2400" dirty="0" err="1"/>
              <a:t>агаммаглобулінемії</a:t>
            </a:r>
            <a:r>
              <a:rPr lang="uk-UA" sz="2400" dirty="0"/>
              <a:t>; спадкова недостатність </a:t>
            </a:r>
            <a:r>
              <a:rPr lang="af-ZA" sz="2400" dirty="0"/>
              <a:t>IgE.</a:t>
            </a:r>
            <a:endParaRPr lang="uk-UA" sz="2400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74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D55BDF41-83A7-D381-A45D-ECAC73293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68" y="1855306"/>
            <a:ext cx="9899736" cy="19183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44393B7-082D-3219-B346-5B9541BD91EE}"/>
              </a:ext>
            </a:extLst>
          </p:cNvPr>
          <p:cNvSpPr txBox="1"/>
          <p:nvPr/>
        </p:nvSpPr>
        <p:spPr>
          <a:xfrm>
            <a:off x="1165981" y="4353076"/>
            <a:ext cx="6889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Одиниця виміру: Одиниць на </a:t>
            </a:r>
            <a:r>
              <a:rPr lang="uk-UA" sz="2400" dirty="0" err="1"/>
              <a:t>мілілітр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42446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C578F6C-C736-F00E-081A-79AAABE23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35" y="586618"/>
            <a:ext cx="5001320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1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98979B1-04AB-BD7A-2AA4-CDFBABEF3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6" y="387048"/>
            <a:ext cx="9263853" cy="621695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uk-UA" sz="2400" b="1" dirty="0"/>
              <a:t>Еозинофільний</a:t>
            </a:r>
            <a:r>
              <a:rPr lang="uk-UA" sz="2400" dirty="0"/>
              <a:t> </a:t>
            </a:r>
            <a:r>
              <a:rPr lang="uk-UA" sz="2400" b="1" dirty="0"/>
              <a:t>катіонний</a:t>
            </a:r>
            <a:r>
              <a:rPr lang="uk-UA" sz="2400" dirty="0"/>
              <a:t> </a:t>
            </a:r>
            <a:r>
              <a:rPr lang="uk-UA" sz="2400" b="1" dirty="0"/>
              <a:t>білок</a:t>
            </a:r>
            <a:r>
              <a:rPr lang="uk-UA" sz="2400" dirty="0"/>
              <a:t> (</a:t>
            </a:r>
            <a:r>
              <a:rPr lang="uk-UA" sz="2400" b="1" dirty="0"/>
              <a:t>ЕКБ</a:t>
            </a:r>
            <a:r>
              <a:rPr lang="uk-UA" sz="2400" dirty="0"/>
              <a:t>)</a:t>
            </a:r>
          </a:p>
          <a:p>
            <a:r>
              <a:rPr lang="uk-UA" sz="2400" dirty="0"/>
              <a:t>Еозинофільний катіонний білок (ЕКБ) є специфічним маркером активності еозинофілів. Він </a:t>
            </a:r>
            <a:r>
              <a:rPr lang="uk-UA" sz="2400" dirty="0" err="1"/>
              <a:t>секретується</a:t>
            </a:r>
            <a:r>
              <a:rPr lang="uk-UA" sz="2400" dirty="0"/>
              <a:t> в кров сенсибілізованими еозинофілами при алергічних і запальних реакціях. Його вміст у крові корелює з виразністю алергічних реакцій. </a:t>
            </a:r>
          </a:p>
          <a:p>
            <a:r>
              <a:rPr lang="uk-UA" sz="2400" dirty="0"/>
              <a:t>Маркер інтенсивності алергічного (еозинофільного) запалення.</a:t>
            </a:r>
          </a:p>
          <a:p>
            <a:r>
              <a:rPr lang="uk-UA" sz="2400" dirty="0"/>
              <a:t>Клінічне </a:t>
            </a:r>
            <a:r>
              <a:rPr lang="uk-UA" sz="2400" dirty="0" err="1"/>
              <a:t>значеня</a:t>
            </a:r>
            <a:r>
              <a:rPr lang="uk-UA" sz="2400" dirty="0"/>
              <a:t>: оцінка тяжкості алергічних захворювань, зокрема БА, </a:t>
            </a:r>
            <a:r>
              <a:rPr lang="uk-UA" sz="2400" dirty="0" err="1"/>
              <a:t>атопічного</a:t>
            </a:r>
            <a:r>
              <a:rPr lang="uk-UA" sz="2400" dirty="0"/>
              <a:t> дерматиту та ін. Прогноз виникнення нападу БА. Контроль ефективності терапії (підбір дози ГКС при БА, підбір дієти при АД).</a:t>
            </a:r>
          </a:p>
        </p:txBody>
      </p:sp>
    </p:spTree>
    <p:extLst>
      <p:ext uri="{BB962C8B-B14F-4D97-AF65-F5344CB8AC3E}">
        <p14:creationId xmlns:p14="http://schemas.microsoft.com/office/powerpoint/2010/main" val="82183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7987AB1-6837-D24B-EC86-A875CEA8F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714" y="314476"/>
            <a:ext cx="9821334" cy="5735468"/>
          </a:xfrm>
        </p:spPr>
        <p:txBody>
          <a:bodyPr anchor="t"/>
          <a:lstStyle/>
          <a:p>
            <a:r>
              <a:rPr lang="uk-UA" dirty="0"/>
              <a:t>Збільшення рівня при:</a:t>
            </a:r>
            <a:br>
              <a:rPr lang="uk-UA" dirty="0"/>
            </a:br>
            <a:r>
              <a:rPr lang="uk-UA" dirty="0"/>
              <a:t>Бронхіальна астма; </a:t>
            </a:r>
            <a:r>
              <a:rPr lang="uk-UA" dirty="0" err="1"/>
              <a:t>атопічний</a:t>
            </a:r>
            <a:r>
              <a:rPr lang="uk-UA" dirty="0"/>
              <a:t> дерматит; алергічний риніт, кон'юнктивіт, отит; харчова алергія; </a:t>
            </a:r>
            <a:r>
              <a:rPr lang="uk-UA" dirty="0" err="1"/>
              <a:t>гіпереозинофільний</a:t>
            </a:r>
            <a:r>
              <a:rPr lang="uk-UA" dirty="0"/>
              <a:t> синдром; </a:t>
            </a:r>
            <a:r>
              <a:rPr lang="uk-UA" dirty="0" err="1"/>
              <a:t>паразитози</a:t>
            </a:r>
            <a:r>
              <a:rPr lang="uk-UA" dirty="0"/>
              <a:t> (зокрема, гельмінтози); важка бактеріальна інфекція; </a:t>
            </a:r>
            <a:r>
              <a:rPr lang="uk-UA" dirty="0" err="1"/>
              <a:t>аутоімунні</a:t>
            </a:r>
            <a:r>
              <a:rPr lang="uk-UA" dirty="0"/>
              <a:t> захворювання, асоційовані з еозинофільним запаленням; стани, пов'язані з активацією еозинофілів (</a:t>
            </a:r>
            <a:r>
              <a:rPr lang="uk-UA" dirty="0" err="1"/>
              <a:t>ідіопатична</a:t>
            </a:r>
            <a:r>
              <a:rPr lang="uk-UA" dirty="0"/>
              <a:t> </a:t>
            </a:r>
            <a:r>
              <a:rPr lang="uk-UA" dirty="0" err="1"/>
              <a:t>еозинофілія</a:t>
            </a:r>
            <a:r>
              <a:rPr lang="uk-UA" dirty="0"/>
              <a:t>, реактивна </a:t>
            </a:r>
            <a:r>
              <a:rPr lang="uk-UA" dirty="0" err="1"/>
              <a:t>еозинофілія</a:t>
            </a:r>
            <a:r>
              <a:rPr lang="uk-UA" dirty="0"/>
              <a:t> при злоякісних новоутвореннях та ін.); синдром </a:t>
            </a:r>
            <a:r>
              <a:rPr lang="uk-UA" dirty="0" err="1"/>
              <a:t>Чарга-Стросса</a:t>
            </a:r>
            <a:r>
              <a:rPr lang="uk-UA" dirty="0"/>
              <a:t> (алергічний </a:t>
            </a:r>
            <a:r>
              <a:rPr lang="uk-UA" dirty="0" err="1"/>
              <a:t>гранулематозно-некротизуючий</a:t>
            </a:r>
            <a:r>
              <a:rPr lang="uk-UA" dirty="0"/>
              <a:t> васкуліт); </a:t>
            </a:r>
            <a:r>
              <a:rPr lang="af-ZA" dirty="0"/>
              <a:t>DRESS-</a:t>
            </a:r>
            <a:r>
              <a:rPr lang="uk-UA" dirty="0"/>
              <a:t>синдром.</a:t>
            </a:r>
          </a:p>
          <a:p>
            <a:r>
              <a:rPr lang="uk-UA" dirty="0"/>
              <a:t>Зменшення рівня: не має клінічного значення</a:t>
            </a:r>
          </a:p>
          <a:p>
            <a:r>
              <a:rPr lang="uk-UA" dirty="0"/>
              <a:t>Одиниця виміру: </a:t>
            </a:r>
            <a:r>
              <a:rPr lang="uk-UA" dirty="0" err="1"/>
              <a:t>Нанограм</a:t>
            </a:r>
            <a:r>
              <a:rPr lang="uk-UA" dirty="0"/>
              <a:t> на </a:t>
            </a:r>
            <a:r>
              <a:rPr lang="uk-UA" dirty="0" err="1"/>
              <a:t>мілілітр</a:t>
            </a:r>
            <a:endParaRPr lang="uk-UA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58A96CA5-1020-04D2-3747-8199D52D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314" y="4703589"/>
            <a:ext cx="9449371" cy="16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4AF5320-0275-35B5-5A48-081EF8C7A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26571"/>
            <a:ext cx="9906000" cy="608623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uk-UA" sz="2400" b="1" dirty="0" err="1"/>
              <a:t>Триптаза</a:t>
            </a:r>
            <a:endParaRPr lang="uk-UA" sz="2400" b="1" dirty="0"/>
          </a:p>
          <a:p>
            <a:r>
              <a:rPr lang="uk-UA" dirty="0" err="1"/>
              <a:t>Триптаза</a:t>
            </a:r>
            <a:r>
              <a:rPr lang="uk-UA" dirty="0"/>
              <a:t> - маркерний фермент </a:t>
            </a:r>
            <a:r>
              <a:rPr lang="uk-UA" dirty="0" err="1"/>
              <a:t>мастоцитів</a:t>
            </a:r>
            <a:r>
              <a:rPr lang="uk-UA" dirty="0"/>
              <a:t> (тучних клітин), в яких зосереджено 99% цієї нейтральної </a:t>
            </a:r>
            <a:r>
              <a:rPr lang="uk-UA" dirty="0" err="1"/>
              <a:t>протеази</a:t>
            </a:r>
            <a:r>
              <a:rPr lang="uk-UA" dirty="0"/>
              <a:t>. Ще 1% припадає на базофіли. Тимчасове підвищення рівня </a:t>
            </a:r>
            <a:r>
              <a:rPr lang="uk-UA" dirty="0" err="1"/>
              <a:t>триптази</a:t>
            </a:r>
            <a:r>
              <a:rPr lang="uk-UA" dirty="0"/>
              <a:t> до патологічних значень відбувається при алергічних реакціях негайного типу. Початкове підвищення реєструється через 15-30 хвилин після контакту з алергеном, максимальний рівень досягається приблизно через 2 години після реакції, зберігаючись підвищеним протягом 24 годин. Для підтвердження / спростування факту анафілаксії,  необхідно проводити забір зразків крові (5 мл) саме в цей період, при цьому для кожного зразка слід фіксувати час забору від появи патологічних симптомів. </a:t>
            </a:r>
          </a:p>
          <a:p>
            <a:r>
              <a:rPr lang="uk-UA" dirty="0"/>
              <a:t>Клінічне значення: 1.Оцінка ймовірності розвитку гострих алергічних реакцій. 2. Диференціальна діагностика анафілактичного шоку і схожих гострих станів, таких як септичний шок, </a:t>
            </a:r>
            <a:r>
              <a:rPr lang="uk-UA" dirty="0" err="1"/>
              <a:t>вазовагальні</a:t>
            </a:r>
            <a:r>
              <a:rPr lang="uk-UA" dirty="0"/>
              <a:t> реакції, </a:t>
            </a:r>
            <a:r>
              <a:rPr lang="uk-UA" dirty="0" err="1"/>
              <a:t>міокардіальний</a:t>
            </a:r>
            <a:r>
              <a:rPr lang="uk-UA" dirty="0"/>
              <a:t> шок, </a:t>
            </a:r>
            <a:r>
              <a:rPr lang="uk-UA" dirty="0" err="1"/>
              <a:t>карциноїдний</a:t>
            </a:r>
            <a:r>
              <a:rPr lang="uk-UA" dirty="0"/>
              <a:t> синдром. 3. Оцінка активності гострої мієлоїдної лейкемії.  4. Діагностика мастоцитозу.</a:t>
            </a:r>
          </a:p>
        </p:txBody>
      </p:sp>
    </p:spTree>
    <p:extLst>
      <p:ext uri="{BB962C8B-B14F-4D97-AF65-F5344CB8AC3E}">
        <p14:creationId xmlns:p14="http://schemas.microsoft.com/office/powerpoint/2010/main" val="247465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C012A0B8-BF16-565F-9AE8-D06CD99B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14" y="266096"/>
            <a:ext cx="10317238" cy="5856420"/>
          </a:xfrm>
        </p:spPr>
        <p:txBody>
          <a:bodyPr anchor="t"/>
          <a:lstStyle/>
          <a:p>
            <a:r>
              <a:rPr lang="uk-UA" dirty="0"/>
              <a:t>Маркер анафілаксії, </a:t>
            </a:r>
            <a:r>
              <a:rPr lang="uk-UA" dirty="0" err="1"/>
              <a:t>мастоцитоза</a:t>
            </a:r>
            <a:r>
              <a:rPr lang="uk-UA" dirty="0"/>
              <a:t>, деяких </a:t>
            </a:r>
            <a:r>
              <a:rPr lang="uk-UA" dirty="0" err="1"/>
              <a:t>онкогематологічних</a:t>
            </a:r>
            <a:r>
              <a:rPr lang="uk-UA" dirty="0"/>
              <a:t> захворювань. </a:t>
            </a:r>
          </a:p>
          <a:p>
            <a:r>
              <a:rPr lang="uk-UA" dirty="0"/>
              <a:t>Концентрація </a:t>
            </a:r>
            <a:r>
              <a:rPr lang="uk-UA" dirty="0" err="1"/>
              <a:t>триптази</a:t>
            </a:r>
            <a:r>
              <a:rPr lang="uk-UA" dirty="0"/>
              <a:t> збільшується при </a:t>
            </a:r>
            <a:r>
              <a:rPr lang="uk-UA" dirty="0" err="1"/>
              <a:t>гіперчутливості</a:t>
            </a:r>
            <a:r>
              <a:rPr lang="uk-UA" dirty="0"/>
              <a:t>, гострій алергії, мастоцитозі; прогнозує високий ризик анафілактичного шоку при проведенні імунотерапії, укусах комах, введення лікарських препаратів, хірургічних </a:t>
            </a:r>
            <a:r>
              <a:rPr lang="uk-UA" dirty="0" err="1"/>
              <a:t>втручань</a:t>
            </a:r>
            <a:r>
              <a:rPr lang="uk-UA" dirty="0"/>
              <a:t> із застосуванням медичних засобів, до яких є сенсибілізація; Підвищення рівня </a:t>
            </a:r>
            <a:r>
              <a:rPr lang="uk-UA" dirty="0" err="1"/>
              <a:t>триптази</a:t>
            </a:r>
            <a:r>
              <a:rPr lang="uk-UA" dirty="0"/>
              <a:t> вище порогових значень спостерігається при: анафілактичному шоці; </a:t>
            </a:r>
            <a:r>
              <a:rPr lang="uk-UA" dirty="0" err="1"/>
              <a:t>ангіоневротичному</a:t>
            </a:r>
            <a:r>
              <a:rPr lang="uk-UA" dirty="0"/>
              <a:t> набряку (набряк </a:t>
            </a:r>
            <a:r>
              <a:rPr lang="uk-UA" dirty="0" err="1"/>
              <a:t>Квінке</a:t>
            </a:r>
            <a:r>
              <a:rPr lang="uk-UA" dirty="0"/>
              <a:t>); </a:t>
            </a:r>
            <a:r>
              <a:rPr lang="uk-UA" dirty="0" err="1"/>
              <a:t>кропив'яниці</a:t>
            </a:r>
            <a:r>
              <a:rPr lang="uk-UA" dirty="0"/>
              <a:t>; системному мастоцитозі; рецидиві гострої мієлоїдної лейкемії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3429BE5-7F3B-2F58-7A3A-B3D54D824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" y="4220415"/>
            <a:ext cx="10278406" cy="173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34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5E55690-7183-849A-AA2C-9FE065BCC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238" y="205619"/>
            <a:ext cx="9869714" cy="6422571"/>
          </a:xfrm>
        </p:spPr>
        <p:txBody>
          <a:bodyPr numCol="2" anchor="t">
            <a:normAutofit fontScale="55000" lnSpcReduction="20000"/>
          </a:bodyPr>
          <a:lstStyle/>
          <a:p>
            <a:pPr marL="0" indent="0" algn="ctr">
              <a:buNone/>
            </a:pPr>
            <a:r>
              <a:rPr lang="uk-UA" sz="3300" b="1" dirty="0"/>
              <a:t>АЛЕРГОКОМПОНЕНТИ (ДІАГНОСТИКА ІНГАЛЯЦІЙНОЇ АЛЕРГІЇ)</a:t>
            </a:r>
          </a:p>
          <a:p>
            <a:r>
              <a:rPr lang="uk-UA" sz="2900" dirty="0"/>
              <a:t>Алергокомпонент Амброзії </a:t>
            </a:r>
            <a:r>
              <a:rPr lang="uk-UA" sz="2900" dirty="0" err="1"/>
              <a:t>полинолистої</a:t>
            </a:r>
            <a:r>
              <a:rPr lang="uk-UA" sz="2900" dirty="0"/>
              <a:t> </a:t>
            </a:r>
            <a:r>
              <a:rPr lang="af-ZA" sz="2900" dirty="0"/>
              <a:t>nAmb a1, IgE (w230)</a:t>
            </a:r>
            <a:endParaRPr lang="uk-UA" sz="2900" dirty="0"/>
          </a:p>
          <a:p>
            <a:r>
              <a:rPr lang="uk-UA" sz="2900" dirty="0"/>
              <a:t>Алергокомпонент Берези </a:t>
            </a:r>
            <a:r>
              <a:rPr lang="af-ZA" sz="2900" dirty="0"/>
              <a:t>rBet v1, PR-10, IgE (t215)</a:t>
            </a:r>
            <a:endParaRPr lang="uk-UA" sz="2900" dirty="0"/>
          </a:p>
          <a:p>
            <a:r>
              <a:rPr lang="uk-UA" sz="2900" dirty="0" err="1"/>
              <a:t>Алергокомпоненти</a:t>
            </a:r>
            <a:r>
              <a:rPr lang="uk-UA" sz="2900" dirty="0"/>
              <a:t> Берези </a:t>
            </a:r>
            <a:r>
              <a:rPr lang="af-ZA" sz="2900" dirty="0"/>
              <a:t>rBet v2, rBet v4, IgE (t221)</a:t>
            </a:r>
            <a:endParaRPr lang="uk-UA" sz="2900" dirty="0"/>
          </a:p>
          <a:p>
            <a:r>
              <a:rPr lang="uk-UA" sz="2900" dirty="0" err="1"/>
              <a:t>Алергокомпоненти</a:t>
            </a:r>
            <a:r>
              <a:rPr lang="uk-UA" sz="2900" dirty="0"/>
              <a:t> Тимофіївки лугової </a:t>
            </a:r>
            <a:r>
              <a:rPr lang="af-ZA" sz="2900" dirty="0"/>
              <a:t>rPhl p1, rPhl p 5b, IgE (g213)</a:t>
            </a:r>
            <a:endParaRPr lang="uk-UA" sz="2900" dirty="0"/>
          </a:p>
          <a:p>
            <a:r>
              <a:rPr lang="uk-UA" sz="2900" dirty="0" err="1"/>
              <a:t>Алергокомпоненти</a:t>
            </a:r>
            <a:r>
              <a:rPr lang="uk-UA" sz="2900" dirty="0"/>
              <a:t> Тимофіївки лугової </a:t>
            </a:r>
            <a:r>
              <a:rPr lang="af-ZA" sz="2900" dirty="0"/>
              <a:t>rPhl p7, rPhl p 12, IgE (g214)</a:t>
            </a:r>
            <a:endParaRPr lang="uk-UA" sz="2900" dirty="0"/>
          </a:p>
          <a:p>
            <a:r>
              <a:rPr lang="uk-UA" sz="2900" dirty="0"/>
              <a:t>Алергокомпонент Кліща домашнього пилу </a:t>
            </a:r>
            <a:r>
              <a:rPr lang="af-ZA" sz="2900" dirty="0"/>
              <a:t>rDer p 23, IgE (d 209)</a:t>
            </a:r>
            <a:endParaRPr lang="uk-UA" sz="2900" dirty="0"/>
          </a:p>
          <a:p>
            <a:r>
              <a:rPr lang="uk-UA" sz="2900" dirty="0"/>
              <a:t>Алергокомпонент Кота </a:t>
            </a:r>
            <a:r>
              <a:rPr lang="af-ZA" sz="2900" dirty="0"/>
              <a:t>rFel d1, IgE (e94)</a:t>
            </a:r>
            <a:endParaRPr lang="uk-UA" sz="2900" dirty="0"/>
          </a:p>
          <a:p>
            <a:r>
              <a:rPr lang="uk-UA" sz="2900" dirty="0"/>
              <a:t>Алергокомпонент Кота </a:t>
            </a:r>
            <a:r>
              <a:rPr lang="af-ZA" sz="2900" dirty="0"/>
              <a:t>rFel d4, </a:t>
            </a:r>
            <a:r>
              <a:rPr lang="uk-UA" sz="2900" dirty="0" err="1"/>
              <a:t>ліпокалін</a:t>
            </a:r>
            <a:r>
              <a:rPr lang="uk-UA" sz="2900" dirty="0"/>
              <a:t>, </a:t>
            </a:r>
            <a:r>
              <a:rPr lang="af-ZA" sz="2900" dirty="0"/>
              <a:t>IgE (e228)</a:t>
            </a:r>
            <a:endParaRPr lang="uk-UA" sz="2900" dirty="0"/>
          </a:p>
          <a:p>
            <a:pPr marL="0" indent="0">
              <a:buNone/>
            </a:pPr>
            <a:r>
              <a:rPr lang="af-ZA" sz="2900" dirty="0"/>
              <a:t/>
            </a:r>
            <a:br>
              <a:rPr lang="af-ZA" sz="2900" dirty="0"/>
            </a:br>
            <a:endParaRPr lang="uk-UA" sz="2900" dirty="0"/>
          </a:p>
          <a:p>
            <a:r>
              <a:rPr lang="uk-UA" sz="2900" dirty="0"/>
              <a:t>Алергокомпонент Полину звичайного </a:t>
            </a:r>
            <a:r>
              <a:rPr lang="af-ZA" sz="2900" dirty="0"/>
              <a:t>nArt v3, LTP, IgE (w233)</a:t>
            </a:r>
            <a:endParaRPr lang="uk-UA" sz="2900" dirty="0"/>
          </a:p>
          <a:p>
            <a:r>
              <a:rPr lang="uk-UA" sz="2900" dirty="0"/>
              <a:t>Алергокомпонент Полину звичайного </a:t>
            </a:r>
            <a:r>
              <a:rPr lang="af-ZA" sz="2900" dirty="0"/>
              <a:t>nArt v1, IgE  (w231)</a:t>
            </a:r>
            <a:endParaRPr lang="uk-UA" sz="2900" dirty="0"/>
          </a:p>
          <a:p>
            <a:r>
              <a:rPr lang="uk-UA" sz="2900" dirty="0"/>
              <a:t>Алергокомпонент Собаки </a:t>
            </a:r>
            <a:r>
              <a:rPr lang="af-ZA" sz="2900" dirty="0"/>
              <a:t>rCan f1, </a:t>
            </a:r>
            <a:r>
              <a:rPr lang="uk-UA" sz="2900" dirty="0" err="1"/>
              <a:t>ліпокалін</a:t>
            </a:r>
            <a:r>
              <a:rPr lang="uk-UA" sz="2900" dirty="0"/>
              <a:t>, </a:t>
            </a:r>
            <a:r>
              <a:rPr lang="af-ZA" sz="2900" dirty="0"/>
              <a:t>IgE (e101)</a:t>
            </a:r>
            <a:endParaRPr lang="uk-UA" sz="2900" dirty="0"/>
          </a:p>
          <a:p>
            <a:r>
              <a:rPr lang="uk-UA" sz="2900" dirty="0"/>
              <a:t>Алергокомпонент Собаки </a:t>
            </a:r>
            <a:r>
              <a:rPr lang="af-ZA" sz="2900" dirty="0"/>
              <a:t>rCan f5, </a:t>
            </a:r>
            <a:r>
              <a:rPr lang="uk-UA" sz="2900" dirty="0"/>
              <a:t>простатичний </a:t>
            </a:r>
            <a:r>
              <a:rPr lang="uk-UA" sz="2900" dirty="0" err="1"/>
              <a:t>калікреїн</a:t>
            </a:r>
            <a:r>
              <a:rPr lang="uk-UA" sz="2900" dirty="0"/>
              <a:t>, </a:t>
            </a:r>
            <a:r>
              <a:rPr lang="af-ZA" sz="2900" dirty="0"/>
              <a:t>IgE (e226)</a:t>
            </a:r>
            <a:endParaRPr lang="uk-UA" sz="2900" dirty="0"/>
          </a:p>
          <a:p>
            <a:r>
              <a:rPr lang="uk-UA" sz="2900" dirty="0"/>
              <a:t>Алергокомпонент Собаки </a:t>
            </a:r>
            <a:r>
              <a:rPr lang="af-ZA" sz="2900" dirty="0"/>
              <a:t>nCan f3, </a:t>
            </a:r>
            <a:r>
              <a:rPr lang="uk-UA" sz="2900" dirty="0"/>
              <a:t>сироватковий альбумін, </a:t>
            </a:r>
            <a:r>
              <a:rPr lang="af-ZA" sz="2900" dirty="0"/>
              <a:t>IgE (e221)</a:t>
            </a:r>
            <a:endParaRPr lang="uk-UA" sz="2900" dirty="0"/>
          </a:p>
          <a:p>
            <a:r>
              <a:rPr lang="uk-UA" sz="2900" dirty="0"/>
              <a:t>Алергокомпонент Собаки </a:t>
            </a:r>
            <a:r>
              <a:rPr lang="af-ZA" sz="2900" dirty="0"/>
              <a:t>rCan f2, IgE (e102)</a:t>
            </a:r>
            <a:endParaRPr lang="uk-UA" sz="2900" dirty="0"/>
          </a:p>
          <a:p>
            <a:r>
              <a:rPr lang="uk-UA" sz="2900" dirty="0"/>
              <a:t>Алергокомпонент Тимофіївки лугової </a:t>
            </a:r>
            <a:r>
              <a:rPr lang="af-ZA" sz="2900" dirty="0"/>
              <a:t>rPhl p4, IgE (g208)</a:t>
            </a:r>
            <a:endParaRPr lang="uk-UA" sz="2900" dirty="0"/>
          </a:p>
          <a:p>
            <a:r>
              <a:rPr lang="uk-UA" sz="2900" dirty="0"/>
              <a:t>Алергокомпонент Цвілі </a:t>
            </a:r>
            <a:r>
              <a:rPr lang="af-ZA" sz="2900" dirty="0"/>
              <a:t>Alternaria alternata rAlt a1, IgE (m229)</a:t>
            </a:r>
            <a:endParaRPr lang="uk-UA" sz="2900" dirty="0"/>
          </a:p>
        </p:txBody>
      </p:sp>
    </p:spTree>
    <p:extLst>
      <p:ext uri="{BB962C8B-B14F-4D97-AF65-F5344CB8AC3E}">
        <p14:creationId xmlns:p14="http://schemas.microsoft.com/office/powerpoint/2010/main" val="698657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6C7AB45F-16AF-886A-1826-07AA7EC06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761" y="157238"/>
            <a:ext cx="9930191" cy="654352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uk-UA" dirty="0"/>
              <a:t>АЛЕРГОКОМПОНЕНТИ (ДІАГНОСТИКА ХАРЧОВОЇ АЛЕРГІЇ)</a:t>
            </a:r>
          </a:p>
          <a:p>
            <a:r>
              <a:rPr lang="uk-UA" dirty="0"/>
              <a:t>Алергокомпонент Арахісу </a:t>
            </a:r>
            <a:r>
              <a:rPr lang="af-ZA" dirty="0"/>
              <a:t>rAra h 8, PR-10, IgE (f352)</a:t>
            </a:r>
            <a:endParaRPr lang="uk-UA" dirty="0"/>
          </a:p>
          <a:p>
            <a:r>
              <a:rPr lang="uk-UA" dirty="0"/>
              <a:t>Алергокомпонент Арахісу </a:t>
            </a:r>
            <a:r>
              <a:rPr lang="af-ZA" dirty="0"/>
              <a:t>rAra h9, LTP, IgE (f427)</a:t>
            </a:r>
            <a:endParaRPr lang="uk-UA" dirty="0"/>
          </a:p>
          <a:p>
            <a:r>
              <a:rPr lang="uk-UA" dirty="0"/>
              <a:t>Алергокомпонент Бичачий </a:t>
            </a:r>
            <a:r>
              <a:rPr lang="af-ZA" dirty="0"/>
              <a:t>nGal-alpha-1,3-Gal (alpha-Gal) Thyroglobulin, IgE</a:t>
            </a:r>
            <a:endParaRPr lang="uk-UA" dirty="0"/>
          </a:p>
          <a:p>
            <a:r>
              <a:rPr lang="uk-UA" dirty="0"/>
              <a:t>Алергокомпонент Казеїн </a:t>
            </a:r>
            <a:r>
              <a:rPr lang="af-ZA" dirty="0"/>
              <a:t>nBos d 8, IgE (f78)</a:t>
            </a:r>
            <a:endParaRPr lang="uk-UA" dirty="0"/>
          </a:p>
          <a:p>
            <a:r>
              <a:rPr lang="uk-UA" dirty="0"/>
              <a:t>Алергокомпонент Коров'ячого молока </a:t>
            </a:r>
            <a:r>
              <a:rPr lang="af-ZA" dirty="0"/>
              <a:t>nBos d 6 BSA, IgE(e204)</a:t>
            </a:r>
            <a:endParaRPr lang="uk-UA" dirty="0"/>
          </a:p>
          <a:p>
            <a:r>
              <a:rPr lang="uk-UA" dirty="0"/>
              <a:t>Алергокомпонент Молока </a:t>
            </a:r>
            <a:r>
              <a:rPr lang="af-ZA" dirty="0"/>
              <a:t>nBos d 4, </a:t>
            </a:r>
            <a:r>
              <a:rPr lang="uk-UA" dirty="0"/>
              <a:t>альфа-</a:t>
            </a:r>
            <a:r>
              <a:rPr lang="uk-UA" dirty="0" err="1"/>
              <a:t>лактальбумін</a:t>
            </a:r>
            <a:r>
              <a:rPr lang="uk-UA" dirty="0"/>
              <a:t>, </a:t>
            </a:r>
            <a:r>
              <a:rPr lang="af-ZA" dirty="0"/>
              <a:t>IgE (f76)</a:t>
            </a:r>
            <a:endParaRPr lang="uk-UA" dirty="0"/>
          </a:p>
          <a:p>
            <a:r>
              <a:rPr lang="uk-UA" dirty="0"/>
              <a:t>Алергокомпонент Молока </a:t>
            </a:r>
            <a:r>
              <a:rPr lang="af-ZA" dirty="0"/>
              <a:t>nBos d 5, </a:t>
            </a:r>
            <a:r>
              <a:rPr lang="uk-UA" dirty="0"/>
              <a:t>бета-лактоглобулін, </a:t>
            </a:r>
            <a:r>
              <a:rPr lang="af-ZA" dirty="0"/>
              <a:t>IgE (f77)</a:t>
            </a:r>
            <a:endParaRPr lang="uk-UA" dirty="0"/>
          </a:p>
          <a:p>
            <a:r>
              <a:rPr lang="uk-UA" dirty="0"/>
              <a:t>Алергокомпонент Пшениці </a:t>
            </a:r>
            <a:r>
              <a:rPr lang="af-ZA" dirty="0"/>
              <a:t>rTri a14, LTP, IgE (f433)</a:t>
            </a:r>
            <a:endParaRPr lang="uk-UA" dirty="0"/>
          </a:p>
          <a:p>
            <a:r>
              <a:rPr lang="uk-UA" dirty="0"/>
              <a:t>Алергокомпонент Пшениці </a:t>
            </a:r>
            <a:r>
              <a:rPr lang="af-ZA" dirty="0"/>
              <a:t>Tri a19, Omega-5 Gliadin, IgE (f416)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014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5D02DE1-9C59-9CF2-5943-160E35C6C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477" y="0"/>
            <a:ext cx="10486571" cy="6978952"/>
          </a:xfrm>
        </p:spPr>
        <p:txBody>
          <a:bodyPr anchor="t"/>
          <a:lstStyle/>
          <a:p>
            <a:pPr marL="0" indent="0" algn="ctr">
              <a:buNone/>
            </a:pPr>
            <a:r>
              <a:rPr lang="af-ZA" b="1" dirty="0"/>
              <a:t>prick- </a:t>
            </a:r>
            <a:r>
              <a:rPr lang="uk-UA" b="1" dirty="0"/>
              <a:t>тести</a:t>
            </a:r>
          </a:p>
          <a:p>
            <a:r>
              <a:rPr lang="uk-UA" dirty="0"/>
              <a:t>Шкірні проби (</a:t>
            </a:r>
            <a:r>
              <a:rPr lang="af-ZA" dirty="0"/>
              <a:t>prick- </a:t>
            </a:r>
            <a:r>
              <a:rPr lang="uk-UA" dirty="0"/>
              <a:t>тести) - золотий стандарт діагностики в області </a:t>
            </a:r>
            <a:r>
              <a:rPr lang="uk-UA" dirty="0" err="1"/>
              <a:t>алергології.Шкірні</a:t>
            </a:r>
            <a:r>
              <a:rPr lang="uk-UA" dirty="0"/>
              <a:t> проби є першим етапом обстеження у пацієнтів з симптомами алергічного риніту, кон'юнктивіту і/або астми.</a:t>
            </a:r>
          </a:p>
          <a:p>
            <a:r>
              <a:rPr lang="uk-UA" dirty="0"/>
              <a:t>Методика:</a:t>
            </a:r>
            <a:br>
              <a:rPr lang="uk-UA" dirty="0"/>
            </a:br>
            <a:r>
              <a:rPr lang="uk-UA" dirty="0"/>
              <a:t>Необхідно за допомогою ланцету проколоти свіжий харчовий продукт та відразу після цього проколоти шкіру пацієнта за методикою аналогічною до </a:t>
            </a:r>
            <a:r>
              <a:rPr lang="uk-UA" dirty="0" err="1"/>
              <a:t>прик-теста</a:t>
            </a:r>
            <a:r>
              <a:rPr lang="uk-UA" dirty="0"/>
              <a:t>. (таким чином розчинні білки, які містяться у харчових продуктах </a:t>
            </a:r>
            <a:r>
              <a:rPr lang="uk-UA" dirty="0" err="1"/>
              <a:t>переносимо</a:t>
            </a:r>
            <a:r>
              <a:rPr lang="uk-UA" dirty="0"/>
              <a:t> на шкіру).</a:t>
            </a:r>
          </a:p>
          <a:p>
            <a:r>
              <a:rPr lang="uk-UA" dirty="0"/>
              <a:t>При тестуванні рідких харчових продуктів (коров'яче молоко, яйце), необхідно занурити ланцет у рідину, а потім проколоти шкіру пацієнта, або нанести на шкіру краплю рідини й провести </a:t>
            </a:r>
            <a:r>
              <a:rPr lang="uk-UA" dirty="0" err="1"/>
              <a:t>прик</a:t>
            </a:r>
            <a:r>
              <a:rPr lang="uk-UA" dirty="0"/>
              <a:t>-тестування.</a:t>
            </a:r>
          </a:p>
          <a:p>
            <a:r>
              <a:rPr lang="uk-UA" dirty="0"/>
              <a:t>Позитивна реакція на харчовий алерген, яку оцінює лікар-алерголог, досягає свого максимуму через 15 хвилин. Повторне тестування може знадобитися лише для виявлення нових алергенів при появі додаткових симптомів.</a:t>
            </a:r>
          </a:p>
        </p:txBody>
      </p:sp>
    </p:spTree>
    <p:extLst>
      <p:ext uri="{BB962C8B-B14F-4D97-AF65-F5344CB8AC3E}">
        <p14:creationId xmlns:p14="http://schemas.microsoft.com/office/powerpoint/2010/main" val="299178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F0DF409-5B08-BBA6-6177-76D8DC0FC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257" y="174020"/>
            <a:ext cx="4898594" cy="3351670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D646E993-6DC6-0EBA-F6FF-9F929B4F4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613" y="2914347"/>
            <a:ext cx="4898594" cy="350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15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EC008AB-B19A-47A6-CEB0-E26410357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238" y="205619"/>
            <a:ext cx="10353524" cy="665238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uk-UA" b="1" dirty="0" err="1"/>
              <a:t>Патч</a:t>
            </a:r>
            <a:r>
              <a:rPr lang="uk-UA" b="1" dirty="0"/>
              <a:t>-тести</a:t>
            </a:r>
          </a:p>
          <a:p>
            <a:r>
              <a:rPr lang="uk-UA" dirty="0" err="1"/>
              <a:t>Патч</a:t>
            </a:r>
            <a:r>
              <a:rPr lang="uk-UA" dirty="0"/>
              <a:t>-тести – це єдині вірогідні допоміжні дослідження при діагностиці контактного дерматиту. Контакт антигену зі шкірою викликає місцеву реакцію шкіри в результаті реакції між досліджуваним контактним алергеном та специфічними лімфоцитами, які є сенсибілізовані даним алергеном.</a:t>
            </a:r>
          </a:p>
          <a:p>
            <a:r>
              <a:rPr lang="uk-UA" dirty="0"/>
              <a:t>Методика</a:t>
            </a:r>
            <a:br>
              <a:rPr lang="uk-UA" dirty="0"/>
            </a:br>
            <a:r>
              <a:rPr lang="uk-UA" dirty="0"/>
              <a:t>Досліджувані алергени наносяться на паперові диски площею 1 см2, які розмішуються з інтервалом ≥3 см під оклюзією і фіксуються пластирами на шкірі спини в </a:t>
            </a:r>
            <a:r>
              <a:rPr lang="uk-UA" dirty="0" err="1"/>
              <a:t>міжлопатковій</a:t>
            </a:r>
            <a:r>
              <a:rPr lang="uk-UA" dirty="0"/>
              <a:t> та надлопаткових ділянках на відстані ≥2,5 см від хребта, як виняток, на шкірі рук, </a:t>
            </a:r>
            <a:r>
              <a:rPr lang="uk-UA" dirty="0" err="1"/>
              <a:t>передпліч</a:t>
            </a:r>
            <a:r>
              <a:rPr lang="uk-UA" dirty="0"/>
              <a:t> або стегон. Негативний контроль виконується з розчинником або наповнювачем, в якому суспендовані досліджувані алергени. Для тестів використовуються спеціальні камери, вбудовані в пластирі, які після наповнення алергенами розміщують на шкірі.</a:t>
            </a:r>
          </a:p>
          <a:p>
            <a:r>
              <a:rPr lang="uk-UA" dirty="0"/>
              <a:t>Інтерпретація тестів виконується після зняття пластирів, фіксуючих диски з алергеном, через 48, 72, 96 год.</a:t>
            </a:r>
          </a:p>
        </p:txBody>
      </p:sp>
    </p:spTree>
    <p:extLst>
      <p:ext uri="{BB962C8B-B14F-4D97-AF65-F5344CB8AC3E}">
        <p14:creationId xmlns:p14="http://schemas.microsoft.com/office/powerpoint/2010/main" val="694189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CF03A3AA-0D26-1CBF-25F8-FF7DB4839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714" y="120951"/>
            <a:ext cx="9966476" cy="6470953"/>
          </a:xfrm>
        </p:spPr>
        <p:txBody>
          <a:bodyPr anchor="t"/>
          <a:lstStyle/>
          <a:p>
            <a:r>
              <a:rPr lang="uk-UA" dirty="0"/>
              <a:t>Результати </a:t>
            </a:r>
            <a:r>
              <a:rPr lang="uk-UA" dirty="0" err="1"/>
              <a:t>патч</a:t>
            </a:r>
            <a:r>
              <a:rPr lang="uk-UA" dirty="0"/>
              <a:t>-тестів оцінюються згідно з класифікацією </a:t>
            </a:r>
            <a:r>
              <a:rPr lang="af-ZA" dirty="0"/>
              <a:t>European Environmental and Contact Dermatitis Research Group:</a:t>
            </a:r>
            <a:br>
              <a:rPr lang="af-ZA" dirty="0"/>
            </a:br>
            <a:r>
              <a:rPr lang="af-ZA" dirty="0"/>
              <a:t>1) </a:t>
            </a:r>
            <a:r>
              <a:rPr lang="uk-UA" dirty="0"/>
              <a:t>лише бліда еритема – сумнівний результат (?)</a:t>
            </a:r>
            <a:br>
              <a:rPr lang="uk-UA" dirty="0"/>
            </a:br>
            <a:r>
              <a:rPr lang="uk-UA" dirty="0"/>
              <a:t>2) еритема, інфільтрат і можливо невеликі папули – слабко позитивний результат (+)</a:t>
            </a:r>
            <a:br>
              <a:rPr lang="uk-UA" dirty="0"/>
            </a:br>
            <a:r>
              <a:rPr lang="uk-UA" dirty="0"/>
              <a:t>3) еритема, інфільтрат, папули або везикули – сильно позитивний результат (++)</a:t>
            </a:r>
            <a:br>
              <a:rPr lang="uk-UA" dirty="0"/>
            </a:br>
            <a:r>
              <a:rPr lang="uk-UA" dirty="0"/>
              <a:t>4) виражена еритема, інфільтрат і везикули, що зливаються – дуже сильно позитивний результат (+++)</a:t>
            </a:r>
            <a:br>
              <a:rPr lang="uk-UA" dirty="0"/>
            </a:br>
            <a:r>
              <a:rPr lang="uk-UA" dirty="0"/>
              <a:t>5) незмінена шкіра – негативний результат (-)</a:t>
            </a:r>
            <a:br>
              <a:rPr lang="uk-UA" dirty="0"/>
            </a:br>
            <a:r>
              <a:rPr lang="uk-UA" dirty="0"/>
              <a:t>6) інші симптоми подразнення шкіри.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0AEF456-9D04-AFF9-0B60-77470082B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028" y="3905066"/>
            <a:ext cx="3776258" cy="251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2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E3E94A8E-D226-E399-36BC-8357E07AC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523" y="0"/>
            <a:ext cx="10740572" cy="7075714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uk-UA" b="1" dirty="0" err="1"/>
              <a:t>Інтраназальна</a:t>
            </a:r>
            <a:r>
              <a:rPr lang="uk-UA" b="1" dirty="0"/>
              <a:t> провокаційна проба</a:t>
            </a:r>
          </a:p>
          <a:p>
            <a:r>
              <a:rPr lang="uk-UA" dirty="0"/>
              <a:t>Перед проведенням дослідження необхідно відмінити ЛЗ, які пригнічують алергічну реакцію . </a:t>
            </a:r>
            <a:r>
              <a:rPr lang="uk-UA" dirty="0" err="1"/>
              <a:t>Інтраназальні</a:t>
            </a:r>
            <a:r>
              <a:rPr lang="uk-UA" dirty="0"/>
              <a:t> </a:t>
            </a:r>
            <a:r>
              <a:rPr lang="uk-UA" dirty="0" err="1"/>
              <a:t>деконгенсанти</a:t>
            </a:r>
            <a:r>
              <a:rPr lang="uk-UA" dirty="0"/>
              <a:t> не впливають на перебіг дослідження. Пробу можна проводити через ≥2–4 </a:t>
            </a:r>
            <a:r>
              <a:rPr lang="uk-UA" dirty="0" err="1"/>
              <a:t>тиж</a:t>
            </a:r>
            <a:r>
              <a:rPr lang="uk-UA" dirty="0"/>
              <a:t>. після епізоду алергічної реакції або </a:t>
            </a:r>
            <a:r>
              <a:rPr lang="uk-UA" dirty="0" err="1"/>
              <a:t>інфекції.Проба</a:t>
            </a:r>
            <a:r>
              <a:rPr lang="uk-UA" dirty="0"/>
              <a:t> може стосуватися неспецифічного або специфічного </a:t>
            </a:r>
            <a:r>
              <a:rPr lang="uk-UA" dirty="0" err="1"/>
              <a:t>фактора</a:t>
            </a:r>
            <a:r>
              <a:rPr lang="uk-UA" dirty="0"/>
              <a:t>. В другому випадку, зазвичай, використовуються водні розчини алергенів, які вводяться за допомогою аплікаторів під тиском або піпеток під контролем риноскопії. Аплікацію (спочатку носія, а потім алергену) потрібно проводити обережно, щоб не викликати неспецифічну </a:t>
            </a:r>
            <a:r>
              <a:rPr lang="uk-UA" dirty="0" err="1"/>
              <a:t>реацію</a:t>
            </a:r>
            <a:r>
              <a:rPr lang="uk-UA" dirty="0"/>
              <a:t> зі сторони носа, </a:t>
            </a:r>
            <a:r>
              <a:rPr lang="uk-UA" dirty="0" err="1"/>
              <a:t>зажди</a:t>
            </a:r>
            <a:r>
              <a:rPr lang="uk-UA" dirty="0"/>
              <a:t> спочатку </a:t>
            </a:r>
            <a:r>
              <a:rPr lang="uk-UA" dirty="0" err="1"/>
              <a:t>аплікуйте</a:t>
            </a:r>
            <a:r>
              <a:rPr lang="uk-UA" dirty="0"/>
              <a:t> розчин носія з метою виключення такої реакції.</a:t>
            </a:r>
          </a:p>
          <a:p>
            <a:r>
              <a:rPr lang="uk-UA" dirty="0"/>
              <a:t>Результат проби оцінюється через 15–30 хв. Він повинен враховувати симптоми, повідомлені пацієнтом, риноскопічну картину та можливо результат дослідження об’єктивними техніками носових порожнин.</a:t>
            </a:r>
          </a:p>
          <a:p>
            <a:r>
              <a:rPr lang="uk-UA" dirty="0"/>
              <a:t>Оцінюється: 1) симптоми, які виникають під час провокаційної проби: чхання, виділення з носа та </a:t>
            </a:r>
            <a:r>
              <a:rPr lang="uk-UA" dirty="0" err="1"/>
              <a:t>закладеність</a:t>
            </a:r>
            <a:r>
              <a:rPr lang="uk-UA" dirty="0"/>
              <a:t> носа; 2) обмеження прохідності носа за допомогою </a:t>
            </a:r>
            <a:r>
              <a:rPr lang="uk-UA" dirty="0" err="1"/>
              <a:t>риноманометрії</a:t>
            </a:r>
            <a:r>
              <a:rPr lang="uk-UA" dirty="0"/>
              <a:t> або акустичної </a:t>
            </a:r>
            <a:r>
              <a:rPr lang="uk-UA" dirty="0" err="1"/>
              <a:t>риноманометрії</a:t>
            </a:r>
            <a:r>
              <a:rPr lang="uk-UA" dirty="0"/>
              <a:t>, перевагою якої є велика повторюваність вимірювань, коротший час дослідження і більший комфорт для пацієнта.</a:t>
            </a:r>
          </a:p>
        </p:txBody>
      </p:sp>
    </p:spTree>
    <p:extLst>
      <p:ext uri="{BB962C8B-B14F-4D97-AF65-F5344CB8AC3E}">
        <p14:creationId xmlns:p14="http://schemas.microsoft.com/office/powerpoint/2010/main" val="2407538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F34F30E0-CF6B-76F6-FAB5-145194A3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48" y="145143"/>
            <a:ext cx="10583333" cy="6470951"/>
          </a:xfrm>
        </p:spPr>
        <p:txBody>
          <a:bodyPr anchor="t"/>
          <a:lstStyle/>
          <a:p>
            <a:pPr marL="0" indent="0" algn="ctr">
              <a:buNone/>
            </a:pPr>
            <a:r>
              <a:rPr lang="uk-UA" b="1" dirty="0"/>
              <a:t>Кон’юнктивальна проба</a:t>
            </a:r>
          </a:p>
          <a:p>
            <a:r>
              <a:rPr lang="uk-UA" dirty="0"/>
              <a:t>Кон’юнктивальна провокаційна проба все частіше виконується, як добра візуалізація алергічної </a:t>
            </a:r>
            <a:r>
              <a:rPr lang="uk-UA" dirty="0" err="1"/>
              <a:t>реації</a:t>
            </a:r>
            <a:r>
              <a:rPr lang="uk-UA" dirty="0"/>
              <a:t> на вибраний алерген. Вона полягає в інстиляції у </a:t>
            </a:r>
            <a:r>
              <a:rPr lang="uk-UA" dirty="0" err="1"/>
              <a:t>кон’юнктивальний</a:t>
            </a:r>
            <a:r>
              <a:rPr lang="uk-UA" dirty="0"/>
              <a:t> мішок стерильних, ізотонічних, водних розчинів алергену з поступовим збільшенням його концентрації, і оцінку </a:t>
            </a:r>
            <a:r>
              <a:rPr lang="uk-UA" dirty="0" err="1"/>
              <a:t>кон’юнктивальної</a:t>
            </a:r>
            <a:r>
              <a:rPr lang="uk-UA" dirty="0"/>
              <a:t> реакції через 30 хв після інстиляції. </a:t>
            </a:r>
          </a:p>
          <a:p>
            <a:r>
              <a:rPr lang="uk-UA" dirty="0"/>
              <a:t>Виникнення 2-х із 3-х симптомів – почервоніння, свербіж, сльозотеча – свідчить про позитивну реакцію. Кон’юнктивальна проба характеризується великою відповідністю результатам </a:t>
            </a:r>
            <a:r>
              <a:rPr lang="uk-UA" dirty="0" err="1"/>
              <a:t>прик</a:t>
            </a:r>
            <a:r>
              <a:rPr lang="uk-UA" dirty="0"/>
              <a:t>-тестів при діагностиці респіраторної форми </a:t>
            </a:r>
            <a:r>
              <a:rPr lang="uk-UA" dirty="0" err="1"/>
              <a:t>атопії</a:t>
            </a:r>
            <a:r>
              <a:rPr lang="uk-UA" dirty="0"/>
              <a:t> та алергічного кон’юнктивіту. Останнім часом її використовують також при моніторингу алерген-специфічної імунотерапії.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50A2484-4940-C0F0-C3FC-226568139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142" y="4610364"/>
            <a:ext cx="2939143" cy="165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47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265A09A-DE6B-16FC-C056-67A2083F57CF}"/>
              </a:ext>
            </a:extLst>
          </p:cNvPr>
          <p:cNvSpPr txBox="1"/>
          <p:nvPr/>
        </p:nvSpPr>
        <p:spPr>
          <a:xfrm>
            <a:off x="3282648" y="2720221"/>
            <a:ext cx="6599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5400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667960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ді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d8737c-7a2e-4f93-84c6-a04237ae57c7">
      <Terms xmlns="http://schemas.microsoft.com/office/infopath/2007/PartnerControls"/>
    </lcf76f155ced4ddcb4097134ff3c332f>
    <TaxCatchAll xmlns="ed431ecf-7a93-4c73-ab5d-19a5e8bc8e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10" ma:contentTypeDescription="Создание документа." ma:contentTypeScope="" ma:versionID="b65e0b135a35d7e10a9aaf5f720b9260">
  <xsd:schema xmlns:xsd="http://www.w3.org/2001/XMLSchema" xmlns:xs="http://www.w3.org/2001/XMLSchema" xmlns:p="http://schemas.microsoft.com/office/2006/metadata/properties" xmlns:ns2="4fd8737c-7a2e-4f93-84c6-a04237ae57c7" xmlns:ns3="ed431ecf-7a93-4c73-ab5d-19a5e8bc8e60" targetNamespace="http://schemas.microsoft.com/office/2006/metadata/properties" ma:root="true" ma:fieldsID="fbfeaf9f8e2f6cbd6469a85b91c7bf96" ns2:_="" ns3:_="">
    <xsd:import namespace="4fd8737c-7a2e-4f93-84c6-a04237ae57c7"/>
    <xsd:import namespace="ed431ecf-7a93-4c73-ab5d-19a5e8bc8e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31ecf-7a93-4c73-ab5d-19a5e8bc8e6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2ac5a0a-03a1-4cf4-841b-021e81312ec2}" ma:internalName="TaxCatchAll" ma:showField="CatchAllData" ma:web="ed431ecf-7a93-4c73-ab5d-19a5e8bc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B772A9-9CF3-4DF4-93B6-7E2F36304273}">
  <ds:schemaRefs>
    <ds:schemaRef ds:uri="http://schemas.microsoft.com/office/2006/metadata/properties"/>
    <ds:schemaRef ds:uri="http://schemas.microsoft.com/office/infopath/2007/PartnerControls"/>
    <ds:schemaRef ds:uri="4fd8737c-7a2e-4f93-84c6-a04237ae57c7"/>
    <ds:schemaRef ds:uri="ed431ecf-7a93-4c73-ab5d-19a5e8bc8e60"/>
  </ds:schemaRefs>
</ds:datastoreItem>
</file>

<file path=customXml/itemProps2.xml><?xml version="1.0" encoding="utf-8"?>
<ds:datastoreItem xmlns:ds="http://schemas.openxmlformats.org/officeDocument/2006/customXml" ds:itemID="{13653ED7-AE61-4E12-9E29-4B6FB2E2D5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7EB3CC-B05E-49C5-B8B4-721F36C26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ed431ecf-7a93-4c73-ab5d-19a5e8bc8e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</Words>
  <Application>Microsoft Office PowerPoint</Application>
  <PresentationFormat>Произвольный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Медісон</vt:lpstr>
      <vt:lpstr>   《Лабораторні маркери і їх оцінка при захворюваннях алергічного генезу. Алергічні проби》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380677256757</dc:creator>
  <cp:lastModifiedBy>Lenovo</cp:lastModifiedBy>
  <cp:revision>20</cp:revision>
  <dcterms:created xsi:type="dcterms:W3CDTF">2022-09-12T18:02:00Z</dcterms:created>
  <dcterms:modified xsi:type="dcterms:W3CDTF">2024-02-15T22:29:29Z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0x010100187217A07BDE9C49B14398CE78738845</vt:lpwstr>
  </property>
</Properties>
</file>