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58" r:id="rId3"/>
    <p:sldId id="284" r:id="rId4"/>
    <p:sldId id="261" r:id="rId5"/>
    <p:sldId id="285" r:id="rId6"/>
    <p:sldId id="283" r:id="rId7"/>
    <p:sldId id="259" r:id="rId8"/>
    <p:sldId id="260" r:id="rId9"/>
    <p:sldId id="278" r:id="rId10"/>
    <p:sldId id="262" r:id="rId11"/>
    <p:sldId id="263" r:id="rId12"/>
    <p:sldId id="264" r:id="rId13"/>
    <p:sldId id="279" r:id="rId14"/>
    <p:sldId id="265" r:id="rId15"/>
    <p:sldId id="277" r:id="rId16"/>
    <p:sldId id="266" r:id="rId17"/>
    <p:sldId id="267" r:id="rId18"/>
    <p:sldId id="268" r:id="rId19"/>
    <p:sldId id="269" r:id="rId20"/>
    <p:sldId id="270" r:id="rId21"/>
    <p:sldId id="271" r:id="rId22"/>
    <p:sldId id="272" r:id="rId23"/>
    <p:sldId id="273" r:id="rId24"/>
    <p:sldId id="274" r:id="rId25"/>
    <p:sldId id="280" r:id="rId26"/>
    <p:sldId id="281" r:id="rId27"/>
    <p:sldId id="282" r:id="rId28"/>
    <p:sldId id="275" r:id="rId29"/>
    <p:sldId id="276"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64" d="100"/>
          <a:sy n="64" d="100"/>
        </p:scale>
        <p:origin x="-147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90B1AB-9B88-459D-90F8-4ED357001043}" type="datetimeFigureOut">
              <a:rPr lang="uk-UA" smtClean="0"/>
              <a:pPr/>
              <a:t>20.04.2023</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57ED0A-2570-4B55-BEF0-E575D777EDF3}" type="slidenum">
              <a:rPr lang="uk-UA" smtClean="0"/>
              <a:pPr/>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C257ED0A-2570-4B55-BEF0-E575D777EDF3}" type="slidenum">
              <a:rPr lang="uk-UA" smtClean="0"/>
              <a:pPr/>
              <a:t>4</a:t>
            </a:fld>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648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9"/>
          <p:cNvSpPr>
            <a:spLocks noGrp="1"/>
          </p:cNvSpPr>
          <p:nvPr>
            <p:ph type="dt" sz="half" idx="10"/>
          </p:nvPr>
        </p:nvSpPr>
        <p:spPr/>
        <p:txBody>
          <a:bodyPr/>
          <a:lstStyle>
            <a:lvl1pPr>
              <a:defRPr/>
            </a:lvl1pPr>
          </a:lstStyle>
          <a:p>
            <a:pPr>
              <a:defRPr/>
            </a:pPr>
            <a:endParaRPr lang="ru-RU"/>
          </a:p>
        </p:txBody>
      </p:sp>
      <p:sp>
        <p:nvSpPr>
          <p:cNvPr id="7" name="Нижний колонтитул 21"/>
          <p:cNvSpPr>
            <a:spLocks noGrp="1"/>
          </p:cNvSpPr>
          <p:nvPr>
            <p:ph type="ftr" sz="quarter" idx="11"/>
          </p:nvPr>
        </p:nvSpPr>
        <p:spPr/>
        <p:txBody>
          <a:bodyPr/>
          <a:lstStyle>
            <a:lvl1pPr>
              <a:defRPr/>
            </a:lvl1pPr>
          </a:lstStyle>
          <a:p>
            <a:pPr>
              <a:defRPr/>
            </a:pPr>
            <a:endParaRPr lang="ru-RU"/>
          </a:p>
        </p:txBody>
      </p:sp>
      <p:sp>
        <p:nvSpPr>
          <p:cNvPr id="8" name="Номер слайда 17"/>
          <p:cNvSpPr>
            <a:spLocks noGrp="1"/>
          </p:cNvSpPr>
          <p:nvPr>
            <p:ph type="sldNum" sz="quarter" idx="12"/>
          </p:nvPr>
        </p:nvSpPr>
        <p:spPr/>
        <p:txBody>
          <a:bodyPr/>
          <a:lstStyle>
            <a:lvl1pPr>
              <a:defRPr/>
            </a:lvl1pPr>
          </a:lstStyle>
          <a:p>
            <a:pPr>
              <a:defRPr/>
            </a:pPr>
            <a:fld id="{C6A0AF78-3EDB-410E-91CD-38170599317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20.04.2023</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en.wikipedia.org/w/index.php?title=Fecal_flotation&amp;action=edit&amp;redlink=1"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en.wikipedia.org/wiki/Antibody" TargetMode="External"/><Relationship Id="rId2" Type="http://schemas.openxmlformats.org/officeDocument/2006/relationships/hyperlink" Target="https://en.wikipedia.org/wiki/Serology" TargetMode="External"/><Relationship Id="rId1" Type="http://schemas.openxmlformats.org/officeDocument/2006/relationships/slideLayout" Target="../slideLayouts/slideLayout2.xml"/><Relationship Id="rId5" Type="http://schemas.openxmlformats.org/officeDocument/2006/relationships/hyperlink" Target="https://en.wikipedia.org/wiki/DNA" TargetMode="External"/><Relationship Id="rId4" Type="http://schemas.openxmlformats.org/officeDocument/2006/relationships/hyperlink" Target="https://en.wikipedia.org/wiki/Liver_abscess"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en-US" sz="11500" dirty="0" smtClean="0"/>
              <a:t>Amebiasis</a:t>
            </a:r>
            <a:endParaRPr lang="uk-UA" sz="11500" dirty="0"/>
          </a:p>
        </p:txBody>
      </p:sp>
      <p:sp>
        <p:nvSpPr>
          <p:cNvPr id="3" name="Подзаголовок 2"/>
          <p:cNvSpPr>
            <a:spLocks noGrp="1"/>
          </p:cNvSpPr>
          <p:nvPr>
            <p:ph type="subTitle" idx="1"/>
          </p:nvPr>
        </p:nvSpPr>
        <p:spPr/>
        <p:txBody>
          <a:bodyPr/>
          <a:lstStyle/>
          <a:p>
            <a:endParaRPr lang="uk-U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idx="1"/>
          </p:nvPr>
        </p:nvSpPr>
        <p:spPr>
          <a:xfrm>
            <a:off x="0" y="1295400"/>
            <a:ext cx="9144000" cy="5562600"/>
          </a:xfrm>
        </p:spPr>
        <p:txBody>
          <a:bodyPr>
            <a:normAutofit/>
          </a:bodyPr>
          <a:lstStyle/>
          <a:p>
            <a:pPr algn="ctr">
              <a:buNone/>
            </a:pPr>
            <a:r>
              <a:rPr lang="en-US" sz="3600" dirty="0" smtClean="0"/>
              <a:t>Amoebiasis is a parasitic infection common in under-developed countries and among populations with low socio-economic status living in congested localities with poor sanitation. Causative organism is a protozoon; </a:t>
            </a:r>
            <a:r>
              <a:rPr lang="en-US" sz="3600" i="1" dirty="0" smtClean="0"/>
              <a:t>Entamoeba histolytica</a:t>
            </a:r>
            <a:r>
              <a:rPr lang="en-US" sz="3600" dirty="0" smtClean="0"/>
              <a:t>, that principally affects colon and liver. </a:t>
            </a:r>
            <a:endParaRPr lang="ru-RU" sz="3600" dirty="0" smtClean="0">
              <a:latin typeface="Times New Roman" pitchFamily="18" charset="0"/>
            </a:endParaRPr>
          </a:p>
        </p:txBody>
      </p:sp>
      <p:sp>
        <p:nvSpPr>
          <p:cNvPr id="245762" name="Rectangle 2"/>
          <p:cNvSpPr>
            <a:spLocks noGrp="1" noChangeArrowheads="1"/>
          </p:cNvSpPr>
          <p:nvPr>
            <p:ph type="title"/>
          </p:nvPr>
        </p:nvSpPr>
        <p:spPr>
          <a:xfrm>
            <a:off x="457200" y="277813"/>
            <a:ext cx="8229600" cy="865187"/>
          </a:xfrm>
        </p:spPr>
        <p:txBody>
          <a:bodyPr/>
          <a:lstStyle/>
          <a:p>
            <a:pPr eaLnBrk="1" fontAlgn="auto" hangingPunct="1">
              <a:spcAft>
                <a:spcPts val="0"/>
              </a:spcAft>
              <a:defRPr/>
            </a:pPr>
            <a:r>
              <a:rPr lang="en-US" smtClean="0"/>
              <a:t>AMEBIASIS</a:t>
            </a:r>
            <a:endParaRPr lang="ru-RU"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normAutofit/>
          </a:bodyPr>
          <a:lstStyle/>
          <a:p>
            <a:r>
              <a:rPr lang="en-US" sz="2800" dirty="0" smtClean="0"/>
              <a:t>The protozoan </a:t>
            </a:r>
            <a:r>
              <a:rPr lang="en-US" sz="2800" i="1" dirty="0" smtClean="0"/>
              <a:t>Entamoeba histolytica</a:t>
            </a:r>
            <a:r>
              <a:rPr lang="en-US" sz="2800" dirty="0" smtClean="0"/>
              <a:t> causes amebiasis. There are three species of intestinal amoebas. </a:t>
            </a:r>
            <a:r>
              <a:rPr lang="en-US" sz="2800" i="1" dirty="0" smtClean="0">
                <a:solidFill>
                  <a:srgbClr val="FF0000"/>
                </a:solidFill>
              </a:rPr>
              <a:t>Entamoeba histolytica</a:t>
            </a:r>
            <a:r>
              <a:rPr lang="en-US" sz="2800" dirty="0" smtClean="0"/>
              <a:t> causes most symptomatic diseases. </a:t>
            </a:r>
            <a:r>
              <a:rPr lang="en-US" sz="2800" i="1" dirty="0" smtClean="0"/>
              <a:t>Entamoeba dispar</a:t>
            </a:r>
            <a:r>
              <a:rPr lang="en-US" sz="2800" dirty="0" smtClean="0"/>
              <a:t> is nonpathogenic, and </a:t>
            </a:r>
            <a:r>
              <a:rPr lang="en-US" sz="2800" i="1" dirty="0" smtClean="0"/>
              <a:t>Entamoeba moshkovskii</a:t>
            </a:r>
            <a:r>
              <a:rPr lang="en-US" sz="2800" dirty="0" smtClean="0"/>
              <a:t> is reported increasingly, but its pathogenicity is unclear. </a:t>
            </a:r>
            <a:endParaRPr lang="uk-U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6"/>
          <p:cNvSpPr>
            <a:spLocks noGrp="1" noChangeArrowheads="1"/>
          </p:cNvSpPr>
          <p:nvPr>
            <p:ph type="body" sz="half" idx="4294967295"/>
          </p:nvPr>
        </p:nvSpPr>
        <p:spPr>
          <a:xfrm>
            <a:off x="899592" y="1412776"/>
            <a:ext cx="3596208" cy="4718149"/>
          </a:xfrm>
        </p:spPr>
        <p:txBody>
          <a:bodyPr/>
          <a:lstStyle/>
          <a:p>
            <a:pPr algn="ctr" eaLnBrk="1" hangingPunct="1">
              <a:buFont typeface="Wingdings" pitchFamily="2" charset="2"/>
              <a:buNone/>
            </a:pPr>
            <a:r>
              <a:rPr lang="en-US" sz="3400" dirty="0" smtClean="0">
                <a:latin typeface="Times New Roman" pitchFamily="18" charset="0"/>
              </a:rPr>
              <a:t>Life cycle </a:t>
            </a:r>
          </a:p>
          <a:p>
            <a:pPr algn="ctr" eaLnBrk="1" hangingPunct="1">
              <a:buFont typeface="Wingdings" pitchFamily="2" charset="2"/>
              <a:buNone/>
            </a:pPr>
            <a:r>
              <a:rPr lang="en-US" sz="3400" dirty="0" smtClean="0">
                <a:latin typeface="Times New Roman" pitchFamily="18" charset="0"/>
              </a:rPr>
              <a:t>includes 2 stages:</a:t>
            </a:r>
          </a:p>
          <a:p>
            <a:pPr eaLnBrk="1" hangingPunct="1"/>
            <a:r>
              <a:rPr lang="en-US" sz="3400" dirty="0" smtClean="0">
                <a:latin typeface="Times New Roman" pitchFamily="18" charset="0"/>
              </a:rPr>
              <a:t>Vegetative stage (unresistant)</a:t>
            </a:r>
          </a:p>
          <a:p>
            <a:pPr eaLnBrk="1" hangingPunct="1"/>
            <a:r>
              <a:rPr lang="en-US" sz="3400" dirty="0" smtClean="0">
                <a:latin typeface="Times New Roman" pitchFamily="18" charset="0"/>
              </a:rPr>
              <a:t>Stage of the rest (cysts)</a:t>
            </a:r>
            <a:endParaRPr lang="ru-RU" sz="3400" dirty="0" smtClean="0">
              <a:latin typeface="Times New Roman" pitchFamily="18" charset="0"/>
            </a:endParaRPr>
          </a:p>
        </p:txBody>
      </p:sp>
      <p:pic>
        <p:nvPicPr>
          <p:cNvPr id="72708" name="Picture 2" descr="Ehistdisp_cyst_wtmt.jpg"/>
          <p:cNvPicPr>
            <a:picLocks noGrp="1" noChangeAspect="1"/>
          </p:cNvPicPr>
          <p:nvPr>
            <p:ph sz="quarter" idx="4294967295"/>
          </p:nvPr>
        </p:nvPicPr>
        <p:blipFill>
          <a:blip r:embed="rId3" cstate="print"/>
          <a:srcRect/>
          <a:stretch>
            <a:fillRect/>
          </a:stretch>
        </p:blipFill>
        <p:spPr>
          <a:xfrm>
            <a:off x="5436096" y="1556792"/>
            <a:ext cx="2736850" cy="2735263"/>
          </a:xfr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a:xfrm>
            <a:off x="457200" y="1052736"/>
            <a:ext cx="8229600" cy="5271864"/>
          </a:xfrm>
        </p:spPr>
        <p:txBody>
          <a:bodyPr>
            <a:normAutofit fontScale="92500" lnSpcReduction="10000"/>
          </a:bodyPr>
          <a:lstStyle/>
          <a:p>
            <a:r>
              <a:rPr lang="en-US" i="1" dirty="0" smtClean="0"/>
              <a:t>E. histolytica</a:t>
            </a:r>
            <a:r>
              <a:rPr lang="en-US" dirty="0" smtClean="0"/>
              <a:t> is a pseudopod-forming, protozoal parasite that causes proteolysis and tissue lysis. Humans are the natural hosts. </a:t>
            </a:r>
            <a:endParaRPr lang="en-US" dirty="0" smtClean="0"/>
          </a:p>
          <a:p>
            <a:r>
              <a:rPr lang="en-US" dirty="0" smtClean="0"/>
              <a:t>Amoebic </a:t>
            </a:r>
            <a:r>
              <a:rPr lang="en-US" dirty="0" smtClean="0"/>
              <a:t>infection occurs by the ingestion of mature cysts in fecally-contaminated food or water or from the hands. </a:t>
            </a:r>
            <a:endParaRPr lang="en-US" dirty="0" smtClean="0"/>
          </a:p>
          <a:p>
            <a:r>
              <a:rPr lang="en-US" dirty="0" smtClean="0"/>
              <a:t>Excystation </a:t>
            </a:r>
            <a:r>
              <a:rPr lang="en-US" dirty="0" smtClean="0"/>
              <a:t>of the mature cysts occurs in the small intestine, and trophozoites are released; the trophozoites then move to the large intestine. The trophozoites increase by binary fission and produce cysts. Both stages pass in the feces. </a:t>
            </a:r>
            <a:endParaRPr lang="en-US" dirty="0" smtClean="0"/>
          </a:p>
          <a:p>
            <a:r>
              <a:rPr lang="en-US" dirty="0" smtClean="0"/>
              <a:t>The </a:t>
            </a:r>
            <a:r>
              <a:rPr lang="en-US" dirty="0" smtClean="0"/>
              <a:t>cysts can survive days to weeks in the external environment because of the protection provided by the cyst wall. The cyst is responsible for further transmission of the parasite. Ingestion of only a small number of organisms can cause disease.</a:t>
            </a:r>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332656"/>
            <a:ext cx="8229600" cy="216024"/>
          </a:xfrm>
        </p:spPr>
        <p:txBody>
          <a:bodyPr>
            <a:normAutofit fontScale="90000"/>
          </a:bodyPr>
          <a:lstStyle/>
          <a:p>
            <a:endParaRPr lang="uk-UA" dirty="0"/>
          </a:p>
        </p:txBody>
      </p:sp>
      <p:pic>
        <p:nvPicPr>
          <p:cNvPr id="5" name="Содержимое 4" descr="Amebiasis_LifeCycle.gif"/>
          <p:cNvPicPr>
            <a:picLocks noGrp="1" noChangeAspect="1"/>
          </p:cNvPicPr>
          <p:nvPr>
            <p:ph idx="1"/>
          </p:nvPr>
        </p:nvPicPr>
        <p:blipFill>
          <a:blip r:embed="rId2" cstate="print"/>
          <a:stretch>
            <a:fillRect/>
          </a:stretch>
        </p:blipFill>
        <p:spPr>
          <a:xfrm>
            <a:off x="1835696" y="0"/>
            <a:ext cx="5184576" cy="653137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 descr="2fbb1ee131a117c6ed7abffa0e909136.jpg"/>
          <p:cNvPicPr>
            <a:picLocks noChangeAspect="1"/>
          </p:cNvPicPr>
          <p:nvPr/>
        </p:nvPicPr>
        <p:blipFill>
          <a:blip r:embed="rId2" cstate="print"/>
          <a:srcRect/>
          <a:stretch>
            <a:fillRect/>
          </a:stretch>
        </p:blipFill>
        <p:spPr bwMode="auto">
          <a:xfrm>
            <a:off x="539552" y="1268760"/>
            <a:ext cx="8064500" cy="4381500"/>
          </a:xfrm>
          <a:prstGeom prst="rect">
            <a:avLst/>
          </a:prstGeom>
          <a:noFill/>
          <a:ln w="9525">
            <a:noFill/>
            <a:miter lim="800000"/>
            <a:headEnd/>
            <a:tailEnd/>
          </a:ln>
        </p:spPr>
      </p:pic>
      <p:sp>
        <p:nvSpPr>
          <p:cNvPr id="3" name="Rectangle 2"/>
          <p:cNvSpPr/>
          <p:nvPr/>
        </p:nvSpPr>
        <p:spPr>
          <a:xfrm>
            <a:off x="2051720" y="5013176"/>
            <a:ext cx="6480720" cy="1015663"/>
          </a:xfrm>
          <a:prstGeom prst="rect">
            <a:avLst/>
          </a:prstGeom>
          <a:noFill/>
          <a:ln>
            <a:solidFill>
              <a:schemeClr val="accent1"/>
            </a:solidFill>
          </a:ln>
        </p:spPr>
        <p:txBody>
          <a:bodyPr wrap="square">
            <a:spAutoFit/>
            <a:scene3d>
              <a:camera prst="orthographicFront"/>
              <a:lightRig rig="soft" dir="t">
                <a:rot lat="0" lon="0" rev="10800000"/>
              </a:lightRig>
            </a:scene3d>
            <a:sp3d>
              <a:bevelT w="27940" h="12700"/>
              <a:contourClr>
                <a:srgbClr val="DDDDDD"/>
              </a:contourClr>
            </a:sp3d>
          </a:bodyPr>
          <a:lstStyle/>
          <a:p>
            <a:pPr algn="ctr" fontAlgn="auto">
              <a:spcBef>
                <a:spcPts val="0"/>
              </a:spcBef>
              <a:spcAft>
                <a:spcPts val="0"/>
              </a:spcAft>
              <a:defRPr/>
            </a:pPr>
            <a:r>
              <a:rPr lang="en-US" sz="3200" b="1" spc="150" dirty="0" smtClean="0">
                <a:ln w="11430"/>
                <a:solidFill>
                  <a:srgbClr val="F8F8F8"/>
                </a:solidFill>
                <a:effectLst>
                  <a:outerShdw blurRad="25400" algn="tl" rotWithShape="0">
                    <a:srgbClr val="000000">
                      <a:alpha val="43000"/>
                    </a:srgbClr>
                  </a:outerShdw>
                </a:effectLst>
                <a:latin typeface="+mn-lt"/>
                <a:cs typeface="+mn-cs"/>
              </a:rPr>
              <a:t> </a:t>
            </a:r>
            <a:endParaRPr lang="en-US" sz="3200" b="1" spc="150" dirty="0">
              <a:ln w="11430"/>
              <a:solidFill>
                <a:srgbClr val="F8F8F8"/>
              </a:solidFill>
              <a:effectLst>
                <a:outerShdw blurRad="25400" algn="tl" rotWithShape="0">
                  <a:srgbClr val="000000">
                    <a:alpha val="43000"/>
                  </a:srgbClr>
                </a:outerShdw>
              </a:effectLst>
              <a:latin typeface="+mn-lt"/>
              <a:cs typeface="+mn-cs"/>
            </a:endParaRPr>
          </a:p>
          <a:p>
            <a:pPr fontAlgn="auto">
              <a:spcBef>
                <a:spcPts val="0"/>
              </a:spcBef>
              <a:spcAft>
                <a:spcPts val="0"/>
              </a:spcAft>
              <a:buFont typeface="Arial" charset="0"/>
              <a:buChar char="•"/>
              <a:defRPr/>
            </a:pPr>
            <a:endParaRPr lang="en-US" sz="2800" b="1" spc="150" dirty="0">
              <a:ln w="11430"/>
              <a:solidFill>
                <a:srgbClr val="F8F8F8"/>
              </a:solidFill>
              <a:effectLst>
                <a:outerShdw blurRad="25400" algn="tl" rotWithShape="0">
                  <a:srgbClr val="000000">
                    <a:alpha val="43000"/>
                  </a:srgbClr>
                </a:outerShdw>
              </a:effectLst>
              <a:latin typeface="+mn-lt"/>
              <a:cs typeface="+mn-cs"/>
            </a:endParaRPr>
          </a:p>
        </p:txBody>
      </p:sp>
    </p:spTree>
  </p:cSld>
  <p:clrMapOvr>
    <a:masterClrMapping/>
  </p:clrMapOvr>
  <p:transition advTm="3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276640"/>
          </a:xfrm>
        </p:spPr>
        <p:txBody>
          <a:bodyPr>
            <a:normAutofit fontScale="90000"/>
          </a:bodyPr>
          <a:lstStyle/>
          <a:p>
            <a:endParaRPr lang="ru-RU" dirty="0"/>
          </a:p>
        </p:txBody>
      </p:sp>
      <p:sp>
        <p:nvSpPr>
          <p:cNvPr id="3" name="Содержимое 2"/>
          <p:cNvSpPr>
            <a:spLocks noGrp="1"/>
          </p:cNvSpPr>
          <p:nvPr>
            <p:ph idx="1"/>
          </p:nvPr>
        </p:nvSpPr>
        <p:spPr>
          <a:xfrm>
            <a:off x="457200" y="836712"/>
            <a:ext cx="8229600" cy="5487888"/>
          </a:xfrm>
        </p:spPr>
        <p:txBody>
          <a:bodyPr>
            <a:normAutofit/>
          </a:bodyPr>
          <a:lstStyle/>
          <a:p>
            <a:r>
              <a:rPr lang="en-US" sz="3200" dirty="0" err="1" smtClean="0"/>
              <a:t>Amebiasis</a:t>
            </a:r>
            <a:r>
              <a:rPr lang="en-US" sz="3200" dirty="0" smtClean="0"/>
              <a:t> occurs worldwide, but it is more prevalent in tropical and developing countries. Approximately 40–50 million of world's population is estimated to be infected by </a:t>
            </a:r>
            <a:r>
              <a:rPr lang="en-US" sz="3200" i="1" dirty="0" err="1" smtClean="0"/>
              <a:t>Entamoeba</a:t>
            </a:r>
            <a:r>
              <a:rPr lang="en-US" sz="3200" i="1" dirty="0" smtClean="0"/>
              <a:t> </a:t>
            </a:r>
            <a:r>
              <a:rPr lang="en-US" sz="3200" i="1" dirty="0" err="1" smtClean="0"/>
              <a:t>histolytica</a:t>
            </a:r>
            <a:r>
              <a:rPr lang="en-US" sz="3200" dirty="0" smtClean="0"/>
              <a:t> (</a:t>
            </a:r>
            <a:r>
              <a:rPr lang="en-US" sz="3200" i="1" dirty="0" smtClean="0"/>
              <a:t>E. </a:t>
            </a:r>
            <a:r>
              <a:rPr lang="en-US" sz="3200" i="1" dirty="0" err="1" smtClean="0"/>
              <a:t>histolytica</a:t>
            </a:r>
            <a:r>
              <a:rPr lang="en-US" sz="3200" dirty="0" smtClean="0"/>
              <a:t>) annually with 40,000 deaths. </a:t>
            </a:r>
            <a:endParaRPr lang="ru-RU" sz="3200" dirty="0" smtClean="0"/>
          </a:p>
          <a:p>
            <a:r>
              <a:rPr lang="en-US" sz="3200" dirty="0" smtClean="0"/>
              <a:t>Among infected, </a:t>
            </a:r>
            <a:r>
              <a:rPr lang="en-US" sz="3200" b="1" dirty="0" smtClean="0"/>
              <a:t>90% </a:t>
            </a:r>
            <a:r>
              <a:rPr lang="en-US" sz="3200" dirty="0" smtClean="0"/>
              <a:t>are asymptomatic and </a:t>
            </a:r>
            <a:r>
              <a:rPr lang="en-US" sz="3200" b="1" dirty="0" smtClean="0"/>
              <a:t>1% </a:t>
            </a:r>
            <a:r>
              <a:rPr lang="en-US" sz="3200" dirty="0" smtClean="0"/>
              <a:t>may develop invasive </a:t>
            </a:r>
            <a:r>
              <a:rPr lang="en-US" sz="3200" dirty="0" err="1" smtClean="0"/>
              <a:t>amebiasis</a:t>
            </a:r>
            <a:r>
              <a:rPr lang="en-US" sz="3200" dirty="0" smtClean="0"/>
              <a:t> or involves other organs</a:t>
            </a:r>
            <a:endParaRPr lang="ru-RU"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normAutofit/>
          </a:bodyPr>
          <a:lstStyle/>
          <a:p>
            <a:pPr>
              <a:buFont typeface="Arial" pitchFamily="34" charset="0"/>
              <a:buChar char="•"/>
            </a:pPr>
            <a:r>
              <a:rPr lang="en-US" dirty="0" smtClean="0"/>
              <a:t>In 10% of infected patients, pathogenic amoebae penetrate the mucous of the colon: this is the intestinal amoebiasis (amoebic dysentery). The clinical picture is similar to that of shigellosis, which is the principal cause of dysentery.</a:t>
            </a:r>
          </a:p>
          <a:p>
            <a:pPr>
              <a:buFont typeface="Arial" pitchFamily="34" charset="0"/>
              <a:buChar char="•"/>
            </a:pPr>
            <a:r>
              <a:rPr lang="en-US" dirty="0" smtClean="0"/>
              <a:t>Occasionally, the pathogenic amoebae migrate via the blood stream and form peripheral abscesses. Amoebic liver abscess is the most common form of extra-intestinal amoebiasis.</a:t>
            </a:r>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idx="1"/>
          </p:nvPr>
        </p:nvSpPr>
        <p:spPr/>
        <p:txBody>
          <a:bodyPr>
            <a:normAutofit fontScale="92500" lnSpcReduction="10000"/>
          </a:bodyPr>
          <a:lstStyle/>
          <a:p>
            <a:r>
              <a:rPr lang="en-US" i="1" dirty="0" smtClean="0"/>
              <a:t>E </a:t>
            </a:r>
            <a:r>
              <a:rPr lang="en-US" i="1" dirty="0" err="1" smtClean="0"/>
              <a:t>histolytica</a:t>
            </a:r>
            <a:r>
              <a:rPr lang="en-US" dirty="0" smtClean="0"/>
              <a:t> is capable of causing a spectrum of illness. Intestinal conditions resulting from </a:t>
            </a:r>
            <a:r>
              <a:rPr lang="en-US" i="1" dirty="0" smtClean="0"/>
              <a:t>E </a:t>
            </a:r>
            <a:r>
              <a:rPr lang="en-US" i="1" dirty="0" err="1" smtClean="0"/>
              <a:t>histolytica</a:t>
            </a:r>
            <a:r>
              <a:rPr lang="en-US" dirty="0" smtClean="0"/>
              <a:t> infection include the following:</a:t>
            </a:r>
          </a:p>
          <a:p>
            <a:r>
              <a:rPr lang="en-US" dirty="0" smtClean="0"/>
              <a:t>Asymptomatic infection</a:t>
            </a:r>
          </a:p>
          <a:p>
            <a:r>
              <a:rPr lang="en-US" dirty="0" smtClean="0"/>
              <a:t>Symptomatic noninvasive infection</a:t>
            </a:r>
          </a:p>
          <a:p>
            <a:r>
              <a:rPr lang="en-US" dirty="0" smtClean="0"/>
              <a:t>Acute </a:t>
            </a:r>
            <a:r>
              <a:rPr lang="en-US" dirty="0" err="1" smtClean="0"/>
              <a:t>proctocolitis</a:t>
            </a:r>
            <a:r>
              <a:rPr lang="en-US" dirty="0" smtClean="0"/>
              <a:t> (dysentery)</a:t>
            </a:r>
          </a:p>
          <a:p>
            <a:r>
              <a:rPr lang="en-US" dirty="0" err="1" smtClean="0"/>
              <a:t>Fulminant</a:t>
            </a:r>
            <a:r>
              <a:rPr lang="en-US" dirty="0" smtClean="0"/>
              <a:t> colitis with perforation</a:t>
            </a:r>
          </a:p>
          <a:p>
            <a:r>
              <a:rPr lang="en-US" dirty="0" smtClean="0"/>
              <a:t>Toxic </a:t>
            </a:r>
            <a:r>
              <a:rPr lang="en-US" dirty="0" err="1" smtClean="0"/>
              <a:t>megacolon</a:t>
            </a:r>
            <a:endParaRPr lang="en-US" dirty="0" smtClean="0"/>
          </a:p>
          <a:p>
            <a:r>
              <a:rPr lang="en-US" dirty="0" smtClean="0"/>
              <a:t>Chronic </a:t>
            </a:r>
            <a:r>
              <a:rPr lang="en-US" dirty="0" err="1" smtClean="0"/>
              <a:t>nondysenteric</a:t>
            </a:r>
            <a:r>
              <a:rPr lang="en-US" dirty="0" smtClean="0"/>
              <a:t> colitis</a:t>
            </a:r>
          </a:p>
          <a:p>
            <a:r>
              <a:rPr lang="en-US" dirty="0" err="1" smtClean="0"/>
              <a:t>Ameboma</a:t>
            </a:r>
            <a:endParaRPr lang="en-US" dirty="0" smtClean="0"/>
          </a:p>
          <a:p>
            <a:r>
              <a:rPr lang="en-US" dirty="0" err="1" smtClean="0"/>
              <a:t>Perianal</a:t>
            </a:r>
            <a:r>
              <a:rPr lang="en-US" dirty="0" smtClean="0"/>
              <a:t> ulceration</a:t>
            </a:r>
            <a:endParaRPr lang="en-US" dirty="0"/>
          </a:p>
        </p:txBody>
      </p:sp>
      <p:sp>
        <p:nvSpPr>
          <p:cNvPr id="248834" name="Rectangle 2"/>
          <p:cNvSpPr>
            <a:spLocks noGrp="1" noChangeArrowheads="1"/>
          </p:cNvSpPr>
          <p:nvPr>
            <p:ph type="title"/>
          </p:nvPr>
        </p:nvSpPr>
        <p:spPr/>
        <p:txBody>
          <a:bodyPr/>
          <a:lstStyle/>
          <a:p>
            <a:pPr eaLnBrk="1" fontAlgn="auto" hangingPunct="1">
              <a:spcAft>
                <a:spcPts val="0"/>
              </a:spcAft>
              <a:defRPr/>
            </a:pPr>
            <a:r>
              <a:rPr lang="en-US" dirty="0" smtClean="0"/>
              <a:t>CLINICAL FORMS</a:t>
            </a:r>
            <a:endParaRPr lang="ru-RU"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dirty="0" smtClean="0"/>
              <a:t>Patients with amebic colitis typically present with a several-week history of cramping abdominal pain, weight loss, and watery or bloody diarrhea. </a:t>
            </a:r>
          </a:p>
          <a:p>
            <a:r>
              <a:rPr lang="en-US" dirty="0" smtClean="0"/>
              <a:t>The</a:t>
            </a:r>
            <a:r>
              <a:rPr lang="ru-RU" dirty="0" smtClean="0"/>
              <a:t> </a:t>
            </a:r>
            <a:r>
              <a:rPr lang="en-US" dirty="0" smtClean="0"/>
              <a:t>gradual onset and variable signs and symptoms make diagnosis difficult.</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a:noAutofit/>
          </a:bodyPr>
          <a:lstStyle/>
          <a:p>
            <a:r>
              <a:rPr lang="en-US" sz="3600" dirty="0" smtClean="0"/>
              <a:t>The differential diagnosis of a diarrheal illness with occult or grossly bloody stools should include</a:t>
            </a:r>
            <a:endParaRPr lang="ru-RU" sz="3600" dirty="0"/>
          </a:p>
        </p:txBody>
      </p:sp>
      <p:sp>
        <p:nvSpPr>
          <p:cNvPr id="5" name="Содержимое 4"/>
          <p:cNvSpPr>
            <a:spLocks noGrp="1"/>
          </p:cNvSpPr>
          <p:nvPr>
            <p:ph sz="half" idx="1"/>
          </p:nvPr>
        </p:nvSpPr>
        <p:spPr/>
        <p:txBody>
          <a:bodyPr>
            <a:normAutofit/>
          </a:bodyPr>
          <a:lstStyle/>
          <a:p>
            <a:r>
              <a:rPr lang="en-US" dirty="0" smtClean="0">
                <a:solidFill>
                  <a:schemeClr val="accent1"/>
                </a:solidFill>
              </a:rPr>
              <a:t>infection with:</a:t>
            </a:r>
          </a:p>
          <a:p>
            <a:r>
              <a:rPr lang="en-US" dirty="0" smtClean="0"/>
              <a:t> </a:t>
            </a:r>
            <a:r>
              <a:rPr lang="en-US" dirty="0" err="1" smtClean="0"/>
              <a:t>shigella</a:t>
            </a:r>
            <a:endParaRPr lang="en-US" dirty="0" smtClean="0"/>
          </a:p>
          <a:p>
            <a:r>
              <a:rPr lang="en-US" dirty="0" smtClean="0"/>
              <a:t> salmonella</a:t>
            </a:r>
          </a:p>
          <a:p>
            <a:r>
              <a:rPr lang="en-US" dirty="0" smtClean="0"/>
              <a:t> campylobacter</a:t>
            </a:r>
          </a:p>
          <a:p>
            <a:r>
              <a:rPr lang="en-US" dirty="0" err="1" smtClean="0"/>
              <a:t>enteroinvasive</a:t>
            </a:r>
            <a:r>
              <a:rPr lang="en-US" dirty="0" smtClean="0"/>
              <a:t> and </a:t>
            </a:r>
            <a:r>
              <a:rPr lang="en-US" dirty="0" err="1" smtClean="0"/>
              <a:t>enterohemorrhagic</a:t>
            </a:r>
            <a:r>
              <a:rPr lang="en-US" dirty="0" smtClean="0"/>
              <a:t> </a:t>
            </a:r>
          </a:p>
          <a:p>
            <a:pPr>
              <a:buNone/>
            </a:pPr>
            <a:r>
              <a:rPr lang="en-US" i="1" dirty="0" smtClean="0"/>
              <a:t>    E coli</a:t>
            </a:r>
            <a:r>
              <a:rPr lang="en-US" dirty="0" smtClean="0"/>
              <a:t>. </a:t>
            </a:r>
            <a:endParaRPr lang="ru-RU" dirty="0"/>
          </a:p>
        </p:txBody>
      </p:sp>
      <p:sp>
        <p:nvSpPr>
          <p:cNvPr id="9" name="Содержимое 8"/>
          <p:cNvSpPr>
            <a:spLocks noGrp="1"/>
          </p:cNvSpPr>
          <p:nvPr>
            <p:ph sz="half" idx="2"/>
          </p:nvPr>
        </p:nvSpPr>
        <p:spPr/>
        <p:txBody>
          <a:bodyPr>
            <a:normAutofit/>
          </a:bodyPr>
          <a:lstStyle/>
          <a:p>
            <a:r>
              <a:rPr lang="en-US" dirty="0" smtClean="0">
                <a:solidFill>
                  <a:schemeClr val="accent1"/>
                </a:solidFill>
              </a:rPr>
              <a:t>Noninfectious causes include:</a:t>
            </a:r>
          </a:p>
          <a:p>
            <a:r>
              <a:rPr lang="en-US" dirty="0" smtClean="0"/>
              <a:t> inflammatory bowel disease</a:t>
            </a:r>
          </a:p>
          <a:p>
            <a:r>
              <a:rPr lang="en-US" dirty="0" smtClean="0"/>
              <a:t>ischemic colitis</a:t>
            </a:r>
          </a:p>
          <a:p>
            <a:r>
              <a:rPr lang="en-US" dirty="0" smtClean="0"/>
              <a:t> diverticulitis</a:t>
            </a:r>
          </a:p>
          <a:p>
            <a:r>
              <a:rPr lang="en-US" dirty="0" smtClean="0"/>
              <a:t> </a:t>
            </a:r>
            <a:r>
              <a:rPr lang="en-US" dirty="0" err="1" smtClean="0"/>
              <a:t>arteriovenous</a:t>
            </a:r>
            <a:r>
              <a:rPr lang="en-US" dirty="0" smtClean="0"/>
              <a:t> malformation.</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t>Amoebic dysentery</a:t>
            </a:r>
            <a:br>
              <a:rPr lang="en-US" sz="4000" dirty="0" smtClean="0"/>
            </a:br>
            <a:endParaRPr lang="uk-UA" sz="4000" dirty="0"/>
          </a:p>
        </p:txBody>
      </p:sp>
      <p:sp>
        <p:nvSpPr>
          <p:cNvPr id="3" name="Содержимое 2"/>
          <p:cNvSpPr>
            <a:spLocks noGrp="1"/>
          </p:cNvSpPr>
          <p:nvPr>
            <p:ph sz="half" idx="1"/>
          </p:nvPr>
        </p:nvSpPr>
        <p:spPr/>
        <p:txBody>
          <a:bodyPr/>
          <a:lstStyle/>
          <a:p>
            <a:pPr lvl="1"/>
            <a:r>
              <a:rPr lang="en-US" smtClean="0"/>
              <a:t>diarrhoea </a:t>
            </a:r>
            <a:r>
              <a:rPr lang="en-US" dirty="0" smtClean="0"/>
              <a:t>containing red blood and mucus</a:t>
            </a:r>
          </a:p>
          <a:p>
            <a:pPr lvl="1"/>
            <a:r>
              <a:rPr lang="en-US" dirty="0" smtClean="0"/>
              <a:t>abdominal pain, tenesmus</a:t>
            </a:r>
          </a:p>
          <a:p>
            <a:pPr lvl="1"/>
            <a:r>
              <a:rPr lang="en-US" dirty="0" smtClean="0"/>
              <a:t>no fever or moderate fever</a:t>
            </a:r>
          </a:p>
          <a:p>
            <a:pPr lvl="1"/>
            <a:r>
              <a:rPr lang="en-US" dirty="0" smtClean="0"/>
              <a:t>possibly signs of dehydration</a:t>
            </a:r>
          </a:p>
          <a:p>
            <a:endParaRPr lang="uk-UA" dirty="0"/>
          </a:p>
        </p:txBody>
      </p:sp>
      <p:pic>
        <p:nvPicPr>
          <p:cNvPr id="5" name="Содержимое 4" descr="Invasive-Amoebiasis-im-Kolon-4.png"/>
          <p:cNvPicPr>
            <a:picLocks noGrp="1" noChangeAspect="1"/>
          </p:cNvPicPr>
          <p:nvPr>
            <p:ph sz="half" idx="2"/>
          </p:nvPr>
        </p:nvPicPr>
        <p:blipFill>
          <a:blip r:embed="rId2" cstate="print"/>
          <a:stretch>
            <a:fillRect/>
          </a:stretch>
        </p:blipFill>
        <p:spPr>
          <a:xfrm>
            <a:off x="4648199" y="2204864"/>
            <a:ext cx="4423253" cy="3556621"/>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en-US" dirty="0" smtClean="0"/>
              <a:t>Unusual manifestations of amebic colitis</a:t>
            </a:r>
            <a:endParaRPr lang="ru-RU" dirty="0"/>
          </a:p>
        </p:txBody>
      </p:sp>
      <p:sp>
        <p:nvSpPr>
          <p:cNvPr id="6" name="Содержимое 5"/>
          <p:cNvSpPr>
            <a:spLocks noGrp="1"/>
          </p:cNvSpPr>
          <p:nvPr>
            <p:ph idx="1"/>
          </p:nvPr>
        </p:nvSpPr>
        <p:spPr/>
        <p:txBody>
          <a:bodyPr>
            <a:normAutofit/>
          </a:bodyPr>
          <a:lstStyle/>
          <a:p>
            <a:r>
              <a:rPr lang="en-US" sz="3600" dirty="0" smtClean="0"/>
              <a:t>acute necrotizing colitis</a:t>
            </a:r>
          </a:p>
          <a:p>
            <a:r>
              <a:rPr lang="en-US" sz="3600" dirty="0" smtClean="0"/>
              <a:t> toxic </a:t>
            </a:r>
            <a:r>
              <a:rPr lang="en-US" sz="3600" dirty="0" err="1" smtClean="0"/>
              <a:t>megacolon</a:t>
            </a:r>
            <a:endParaRPr lang="en-US" sz="3600" dirty="0" smtClean="0"/>
          </a:p>
          <a:p>
            <a:r>
              <a:rPr lang="en-US" sz="3600" dirty="0" smtClean="0"/>
              <a:t> </a:t>
            </a:r>
            <a:r>
              <a:rPr lang="en-US" sz="3600" dirty="0" err="1" smtClean="0"/>
              <a:t>ameboma</a:t>
            </a:r>
            <a:r>
              <a:rPr lang="en-US" sz="3600" dirty="0" smtClean="0"/>
              <a:t> </a:t>
            </a:r>
          </a:p>
          <a:p>
            <a:r>
              <a:rPr lang="en-US" sz="3600" dirty="0" smtClean="0"/>
              <a:t> </a:t>
            </a:r>
            <a:r>
              <a:rPr lang="en-US" sz="3600" dirty="0" err="1" smtClean="0"/>
              <a:t>perianal</a:t>
            </a:r>
            <a:r>
              <a:rPr lang="en-US" sz="3600" dirty="0" smtClean="0"/>
              <a:t> ulceration with potential formation of a fistula.</a:t>
            </a:r>
            <a:endParaRPr lang="ru-RU"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lstStyle/>
          <a:p>
            <a:r>
              <a:rPr lang="en-US" dirty="0" smtClean="0"/>
              <a:t>Very uncommonly the disease takes a fulminant super-acute course because of development of Necrotizing Amoebic Colitis, which has very high mortality ranging from </a:t>
            </a:r>
            <a:r>
              <a:rPr lang="en-US" b="1" dirty="0" smtClean="0"/>
              <a:t>55% to 100% </a:t>
            </a:r>
            <a:r>
              <a:rPr lang="en-US" dirty="0" smtClean="0"/>
              <a:t>if diagnosis and treatment is delayed. </a:t>
            </a:r>
          </a:p>
          <a:p>
            <a:r>
              <a:rPr lang="en-US" dirty="0" smtClean="0"/>
              <a:t>Diagnosis is difficult and frequently confused with inflammatory bowel disease leading to wrong treatment with steroids with devastating results. Perforation is common in FAC, and peritonitis is the commonest cause of death.</a:t>
            </a:r>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home\e150875pov\Desktop\F1.large.jpg"/>
          <p:cNvPicPr>
            <a:picLocks noChangeAspect="1" noChangeArrowheads="1"/>
          </p:cNvPicPr>
          <p:nvPr/>
        </p:nvPicPr>
        <p:blipFill>
          <a:blip r:embed="rId2" cstate="print"/>
          <a:stretch>
            <a:fillRect/>
          </a:stretch>
        </p:blipFill>
        <p:spPr bwMode="auto">
          <a:xfrm>
            <a:off x="0" y="692695"/>
            <a:ext cx="9144000" cy="50104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432048"/>
          </a:xfrm>
        </p:spPr>
        <p:txBody>
          <a:bodyPr>
            <a:normAutofit fontScale="90000"/>
          </a:bodyPr>
          <a:lstStyle/>
          <a:p>
            <a:endParaRPr lang="ru-RU" dirty="0"/>
          </a:p>
        </p:txBody>
      </p:sp>
      <p:sp>
        <p:nvSpPr>
          <p:cNvPr id="3" name="Содержимое 2"/>
          <p:cNvSpPr>
            <a:spLocks noGrp="1"/>
          </p:cNvSpPr>
          <p:nvPr>
            <p:ph idx="1"/>
          </p:nvPr>
        </p:nvSpPr>
        <p:spPr>
          <a:xfrm>
            <a:off x="179512" y="980728"/>
            <a:ext cx="8964488" cy="5487888"/>
          </a:xfrm>
        </p:spPr>
        <p:txBody>
          <a:bodyPr/>
          <a:lstStyle/>
          <a:p>
            <a:r>
              <a:rPr lang="en-US" dirty="0" smtClean="0"/>
              <a:t> </a:t>
            </a:r>
            <a:r>
              <a:rPr lang="en-US" sz="3200" dirty="0" smtClean="0"/>
              <a:t>term “</a:t>
            </a:r>
            <a:r>
              <a:rPr lang="en-US" sz="3200" dirty="0" err="1" smtClean="0"/>
              <a:t>ameboma</a:t>
            </a:r>
            <a:r>
              <a:rPr lang="en-US" sz="3200" dirty="0" smtClean="0"/>
              <a:t>” originally described as amebic </a:t>
            </a:r>
            <a:r>
              <a:rPr lang="en-US" sz="3200" dirty="0" err="1" smtClean="0"/>
              <a:t>granuloma</a:t>
            </a:r>
            <a:endParaRPr lang="en-US" sz="3200" dirty="0" smtClean="0"/>
          </a:p>
          <a:p>
            <a:r>
              <a:rPr lang="en-US" sz="3200" dirty="0" err="1" smtClean="0"/>
              <a:t>Ameboma</a:t>
            </a:r>
            <a:r>
              <a:rPr lang="en-US" sz="3200" dirty="0" smtClean="0"/>
              <a:t> of the large bowel is a rare condition that occurs in 1% of all cases with invasive </a:t>
            </a:r>
            <a:r>
              <a:rPr lang="en-US" sz="3200" dirty="0" err="1" smtClean="0"/>
              <a:t>amebiasis</a:t>
            </a:r>
            <a:r>
              <a:rPr lang="en-US" sz="3200" dirty="0" smtClean="0"/>
              <a:t> characterized by mass of granulation tissue with peripheral fibrosis and a core of inflammation related to chronic amebic infection.</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04088"/>
            <a:ext cx="8229600" cy="636680"/>
          </a:xfrm>
        </p:spPr>
        <p:txBody>
          <a:bodyPr>
            <a:normAutofit fontScale="90000"/>
          </a:bodyPr>
          <a:lstStyle/>
          <a:p>
            <a:endParaRPr lang="ru-RU" dirty="0"/>
          </a:p>
        </p:txBody>
      </p:sp>
      <p:sp>
        <p:nvSpPr>
          <p:cNvPr id="3" name="Содержимое 2"/>
          <p:cNvSpPr>
            <a:spLocks noGrp="1"/>
          </p:cNvSpPr>
          <p:nvPr>
            <p:ph sz="half" idx="1"/>
          </p:nvPr>
        </p:nvSpPr>
        <p:spPr>
          <a:xfrm>
            <a:off x="179512" y="1196752"/>
            <a:ext cx="4316288" cy="5158173"/>
          </a:xfrm>
        </p:spPr>
        <p:txBody>
          <a:bodyPr>
            <a:normAutofit/>
          </a:bodyPr>
          <a:lstStyle/>
          <a:p>
            <a:r>
              <a:rPr lang="en-US" dirty="0" smtClean="0"/>
              <a:t>An </a:t>
            </a:r>
            <a:r>
              <a:rPr lang="en-US" dirty="0" err="1" smtClean="0"/>
              <a:t>ameboma</a:t>
            </a:r>
            <a:r>
              <a:rPr lang="en-US" dirty="0" smtClean="0"/>
              <a:t> usually presents as pain and lump in the right iliac </a:t>
            </a:r>
            <a:r>
              <a:rPr lang="en-US" dirty="0" err="1" smtClean="0"/>
              <a:t>fossa</a:t>
            </a:r>
            <a:r>
              <a:rPr lang="en-US" dirty="0" smtClean="0"/>
              <a:t> and/or symptoms of bowel obstruction. </a:t>
            </a:r>
          </a:p>
          <a:p>
            <a:r>
              <a:rPr lang="en-US" dirty="0" smtClean="0"/>
              <a:t>It can mimic as </a:t>
            </a:r>
            <a:r>
              <a:rPr lang="en-US" u="sng" dirty="0" err="1" smtClean="0"/>
              <a:t>appendicular</a:t>
            </a:r>
            <a:r>
              <a:rPr lang="en-US" u="sng" dirty="0" smtClean="0"/>
              <a:t> abscess </a:t>
            </a:r>
            <a:r>
              <a:rPr lang="en-US" dirty="0" smtClean="0"/>
              <a:t>and </a:t>
            </a:r>
            <a:r>
              <a:rPr lang="en-US" u="sng" dirty="0" err="1" smtClean="0"/>
              <a:t>Crohn's</a:t>
            </a:r>
            <a:r>
              <a:rPr lang="en-US" u="sng" dirty="0" smtClean="0"/>
              <a:t> disease </a:t>
            </a:r>
            <a:r>
              <a:rPr lang="en-US" dirty="0" smtClean="0"/>
              <a:t>in younger individuals and </a:t>
            </a:r>
            <a:r>
              <a:rPr lang="en-US" u="sng" dirty="0" smtClean="0"/>
              <a:t>colon cancer and diverticulitis </a:t>
            </a:r>
            <a:r>
              <a:rPr lang="en-US" dirty="0" smtClean="0"/>
              <a:t>in elderly</a:t>
            </a:r>
            <a:endParaRPr lang="ru-RU" dirty="0"/>
          </a:p>
        </p:txBody>
      </p:sp>
      <p:pic>
        <p:nvPicPr>
          <p:cNvPr id="6" name="Содержимое 5" descr="ameboma.JPG"/>
          <p:cNvPicPr>
            <a:picLocks noGrp="1" noChangeAspect="1"/>
          </p:cNvPicPr>
          <p:nvPr>
            <p:ph sz="half" idx="2"/>
          </p:nvPr>
        </p:nvPicPr>
        <p:blipFill>
          <a:blip r:embed="rId2" cstate="print"/>
          <a:stretch>
            <a:fillRect/>
          </a:stretch>
        </p:blipFill>
        <p:spPr>
          <a:xfrm>
            <a:off x="4520811" y="980728"/>
            <a:ext cx="4416491" cy="3312368"/>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pic>
        <p:nvPicPr>
          <p:cNvPr id="7" name="Содержимое 6" descr="ameboma.jpeg"/>
          <p:cNvPicPr>
            <a:picLocks noGrp="1" noChangeAspect="1"/>
          </p:cNvPicPr>
          <p:nvPr>
            <p:ph sz="half" idx="1"/>
          </p:nvPr>
        </p:nvPicPr>
        <p:blipFill>
          <a:blip r:embed="rId2" cstate="print"/>
          <a:stretch>
            <a:fillRect/>
          </a:stretch>
        </p:blipFill>
        <p:spPr>
          <a:xfrm>
            <a:off x="0" y="1556792"/>
            <a:ext cx="4750264" cy="3888431"/>
          </a:xfrm>
        </p:spPr>
      </p:pic>
      <p:sp>
        <p:nvSpPr>
          <p:cNvPr id="6" name="Содержимое 5"/>
          <p:cNvSpPr>
            <a:spLocks noGrp="1"/>
          </p:cNvSpPr>
          <p:nvPr>
            <p:ph sz="half" idx="2"/>
          </p:nvPr>
        </p:nvSpPr>
        <p:spPr/>
        <p:txBody>
          <a:bodyPr>
            <a:normAutofit/>
          </a:bodyPr>
          <a:lstStyle/>
          <a:p>
            <a:r>
              <a:rPr lang="en-US" sz="3200" dirty="0" smtClean="0"/>
              <a:t>Picture shows luminal narrowing (arrow) on a barium-enema examination in a patient with </a:t>
            </a:r>
            <a:r>
              <a:rPr lang="en-US" sz="3200" dirty="0" err="1" smtClean="0"/>
              <a:t>ameboma</a:t>
            </a:r>
            <a:r>
              <a:rPr lang="en-US" sz="3200" dirty="0" smtClean="0"/>
              <a:t>.</a:t>
            </a:r>
            <a:endParaRPr lang="ru-RU"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Содержимое 4" descr="perianal infiltration.jpg"/>
          <p:cNvPicPr>
            <a:picLocks noGrp="1" noChangeAspect="1"/>
          </p:cNvPicPr>
          <p:nvPr>
            <p:ph sz="half" idx="1"/>
          </p:nvPr>
        </p:nvPicPr>
        <p:blipFill>
          <a:blip r:embed="rId2" cstate="print"/>
          <a:stretch>
            <a:fillRect/>
          </a:stretch>
        </p:blipFill>
        <p:spPr>
          <a:xfrm>
            <a:off x="0" y="1268760"/>
            <a:ext cx="4683557" cy="3500959"/>
          </a:xfrm>
        </p:spPr>
      </p:pic>
      <p:sp>
        <p:nvSpPr>
          <p:cNvPr id="7" name="Содержимое 6"/>
          <p:cNvSpPr>
            <a:spLocks noGrp="1"/>
          </p:cNvSpPr>
          <p:nvPr>
            <p:ph sz="half" idx="2"/>
          </p:nvPr>
        </p:nvSpPr>
        <p:spPr/>
        <p:txBody>
          <a:bodyPr/>
          <a:lstStyle/>
          <a:p>
            <a:endParaRPr lang="uk-UA"/>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noAutofit/>
          </a:bodyPr>
          <a:lstStyle/>
          <a:p>
            <a:r>
              <a:rPr lang="en-US" sz="4000" dirty="0" err="1" smtClean="0"/>
              <a:t>Extraintestinal</a:t>
            </a:r>
            <a:r>
              <a:rPr lang="en-US" sz="4000" dirty="0" smtClean="0"/>
              <a:t> conditions resulting from </a:t>
            </a:r>
            <a:r>
              <a:rPr lang="en-US" sz="4000" i="1" dirty="0" smtClean="0"/>
              <a:t>E </a:t>
            </a:r>
            <a:r>
              <a:rPr lang="en-US" sz="4000" i="1" dirty="0" err="1" smtClean="0"/>
              <a:t>histolytica</a:t>
            </a:r>
            <a:r>
              <a:rPr lang="en-US" sz="4000" dirty="0" smtClean="0"/>
              <a:t> infection</a:t>
            </a:r>
            <a:endParaRPr lang="ru-RU" sz="4000" dirty="0"/>
          </a:p>
        </p:txBody>
      </p:sp>
      <p:sp>
        <p:nvSpPr>
          <p:cNvPr id="3" name="Содержимое 2"/>
          <p:cNvSpPr>
            <a:spLocks noGrp="1"/>
          </p:cNvSpPr>
          <p:nvPr>
            <p:ph idx="1"/>
          </p:nvPr>
        </p:nvSpPr>
        <p:spPr/>
        <p:txBody>
          <a:bodyPr>
            <a:normAutofit lnSpcReduction="10000"/>
          </a:bodyPr>
          <a:lstStyle/>
          <a:p>
            <a:pPr>
              <a:buNone/>
            </a:pPr>
            <a:endParaRPr lang="en-US" dirty="0" smtClean="0"/>
          </a:p>
          <a:p>
            <a:r>
              <a:rPr lang="en-US" sz="3600" dirty="0" smtClean="0"/>
              <a:t>Liver abscess</a:t>
            </a:r>
          </a:p>
          <a:p>
            <a:r>
              <a:rPr lang="en-US" sz="3600" dirty="0" err="1" smtClean="0"/>
              <a:t>Pleuropulmonary</a:t>
            </a:r>
            <a:r>
              <a:rPr lang="en-US" sz="3600" dirty="0" smtClean="0"/>
              <a:t> disease</a:t>
            </a:r>
          </a:p>
          <a:p>
            <a:r>
              <a:rPr lang="en-US" sz="3600" dirty="0" smtClean="0"/>
              <a:t>Peritonitis</a:t>
            </a:r>
          </a:p>
          <a:p>
            <a:r>
              <a:rPr lang="en-US" sz="3600" dirty="0" err="1" smtClean="0"/>
              <a:t>Pericarditis</a:t>
            </a:r>
            <a:endParaRPr lang="en-US" sz="3600" dirty="0" smtClean="0"/>
          </a:p>
          <a:p>
            <a:r>
              <a:rPr lang="en-US" sz="3600" dirty="0" smtClean="0"/>
              <a:t>Brain abscess</a:t>
            </a:r>
          </a:p>
          <a:p>
            <a:r>
              <a:rPr lang="en-US" sz="3600" dirty="0" smtClean="0"/>
              <a:t>Genitourinary disease</a:t>
            </a:r>
            <a:endParaRPr lang="en-US" dirty="0" smtClean="0"/>
          </a:p>
          <a:p>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Amebic_liver_abscess1.jpeg"/>
          <p:cNvPicPr>
            <a:picLocks noGrp="1" noChangeAspect="1"/>
          </p:cNvPicPr>
          <p:nvPr>
            <p:ph idx="1"/>
          </p:nvPr>
        </p:nvPicPr>
        <p:blipFill>
          <a:blip r:embed="rId2" cstate="print"/>
          <a:stretch>
            <a:fillRect/>
          </a:stretch>
        </p:blipFill>
        <p:spPr>
          <a:xfrm>
            <a:off x="312906" y="438700"/>
            <a:ext cx="8525748" cy="6014636"/>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nejmra022710_f3.jpeg"/>
          <p:cNvPicPr>
            <a:picLocks noGrp="1" noChangeAspect="1"/>
          </p:cNvPicPr>
          <p:nvPr>
            <p:ph idx="1"/>
          </p:nvPr>
        </p:nvPicPr>
        <p:blipFill>
          <a:blip r:embed="rId2" cstate="print"/>
          <a:stretch>
            <a:fillRect/>
          </a:stretch>
        </p:blipFill>
        <p:spPr>
          <a:xfrm>
            <a:off x="179513" y="100962"/>
            <a:ext cx="8712968" cy="6605447"/>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lnSpcReduction="10000"/>
          </a:bodyPr>
          <a:lstStyle/>
          <a:p>
            <a:r>
              <a:rPr lang="en-US" dirty="0" smtClean="0"/>
              <a:t>Panel A shows a </a:t>
            </a:r>
            <a:r>
              <a:rPr lang="en-US" dirty="0" err="1" smtClean="0"/>
              <a:t>posteroanterior</a:t>
            </a:r>
            <a:r>
              <a:rPr lang="en-US" dirty="0" smtClean="0"/>
              <a:t> (left-hand side) and lateral (right-hand side) chest radiograph in a patient with amebic liver abscess. The findings include elevated right </a:t>
            </a:r>
            <a:r>
              <a:rPr lang="en-US" dirty="0" err="1" smtClean="0"/>
              <a:t>hemidiaphragm</a:t>
            </a:r>
            <a:r>
              <a:rPr lang="en-US" dirty="0" smtClean="0"/>
              <a:t> and evidence of </a:t>
            </a:r>
            <a:r>
              <a:rPr lang="en-US" dirty="0" err="1" smtClean="0"/>
              <a:t>atelectasis</a:t>
            </a:r>
            <a:r>
              <a:rPr lang="en-US" dirty="0" smtClean="0"/>
              <a:t>. Panel B shows luminal narrowing (arrow) on a barium-enema examination in a patient with </a:t>
            </a:r>
            <a:r>
              <a:rPr lang="en-US" dirty="0" err="1" smtClean="0"/>
              <a:t>ameboma</a:t>
            </a:r>
            <a:r>
              <a:rPr lang="en-US" dirty="0" smtClean="0"/>
              <a:t>. Panel C shows two abscesses in the right lobe and one abscess in the left lobe in a patient with amebic liver abscess. In Panel D, abdominal computed tomography in a patient with amebic liver abscess shows one abscess in the right lobe and one abscess in the left lobe.</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uk-UA"/>
          </a:p>
        </p:txBody>
      </p:sp>
      <p:sp>
        <p:nvSpPr>
          <p:cNvPr id="3" name="Содержимое 2"/>
          <p:cNvSpPr>
            <a:spLocks noGrp="1"/>
          </p:cNvSpPr>
          <p:nvPr>
            <p:ph sz="half" idx="1"/>
          </p:nvPr>
        </p:nvSpPr>
        <p:spPr/>
        <p:txBody>
          <a:bodyPr>
            <a:normAutofit fontScale="85000" lnSpcReduction="10000"/>
          </a:bodyPr>
          <a:lstStyle/>
          <a:p>
            <a:r>
              <a:rPr lang="en-US" dirty="0" smtClean="0"/>
              <a:t>Asymptomatic human infections are usually diagnosed by finding cysts shed in the stool. Various </a:t>
            </a:r>
            <a:r>
              <a:rPr lang="en-US" dirty="0" smtClean="0">
                <a:hlinkClick r:id="rId2" tooltip="Fecal flotation (page does not exist)"/>
              </a:rPr>
              <a:t>flotation</a:t>
            </a:r>
            <a:r>
              <a:rPr lang="en-US" dirty="0" smtClean="0"/>
              <a:t> or sedimentation procedures have been developed to recover the cysts from fecal matter and stains help to visualize the isolated cysts for microscopic examination. Since cysts are not shed constantly, a minimum of three stools are examined. </a:t>
            </a:r>
            <a:endParaRPr lang="uk-UA" dirty="0"/>
          </a:p>
        </p:txBody>
      </p:sp>
      <p:pic>
        <p:nvPicPr>
          <p:cNvPr id="6" name="Содержимое 5" descr="Entamoeba_histolytica_01.jpg"/>
          <p:cNvPicPr>
            <a:picLocks noGrp="1" noChangeAspect="1"/>
          </p:cNvPicPr>
          <p:nvPr>
            <p:ph sz="half" idx="2"/>
          </p:nvPr>
        </p:nvPicPr>
        <p:blipFill>
          <a:blip r:embed="rId3" cstate="print"/>
          <a:stretch>
            <a:fillRect/>
          </a:stretch>
        </p:blipFill>
        <p:spPr>
          <a:xfrm>
            <a:off x="4648200" y="2779839"/>
            <a:ext cx="4038600" cy="2715959"/>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uk-UA"/>
          </a:p>
        </p:txBody>
      </p:sp>
      <p:sp>
        <p:nvSpPr>
          <p:cNvPr id="3" name="Содержимое 2"/>
          <p:cNvSpPr>
            <a:spLocks noGrp="1"/>
          </p:cNvSpPr>
          <p:nvPr>
            <p:ph sz="half" idx="1"/>
          </p:nvPr>
        </p:nvSpPr>
        <p:spPr>
          <a:xfrm>
            <a:off x="457200" y="1920085"/>
            <a:ext cx="2818656" cy="4434840"/>
          </a:xfrm>
        </p:spPr>
        <p:txBody>
          <a:bodyPr>
            <a:normAutofit/>
          </a:bodyPr>
          <a:lstStyle/>
          <a:p>
            <a:r>
              <a:rPr lang="en-US" dirty="0" smtClean="0"/>
              <a:t>In symptomatic infections, the motile form (the trophozoite) is often seen in fresh feces. </a:t>
            </a:r>
            <a:endParaRPr lang="uk-UA" dirty="0"/>
          </a:p>
        </p:txBody>
      </p:sp>
      <p:pic>
        <p:nvPicPr>
          <p:cNvPr id="7" name="Содержимое 6" descr="3-s2.0-B9780128191668000797-f00079-02-9780128191668.jpg"/>
          <p:cNvPicPr>
            <a:picLocks noGrp="1" noChangeAspect="1"/>
          </p:cNvPicPr>
          <p:nvPr>
            <p:ph sz="half" idx="2"/>
          </p:nvPr>
        </p:nvPicPr>
        <p:blipFill>
          <a:blip r:embed="rId2" cstate="print"/>
          <a:stretch>
            <a:fillRect/>
          </a:stretch>
        </p:blipFill>
        <p:spPr>
          <a:xfrm>
            <a:off x="3406370" y="2276872"/>
            <a:ext cx="5280430" cy="301325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lstStyle/>
          <a:p>
            <a:r>
              <a:rPr lang="en-US" dirty="0" smtClean="0">
                <a:hlinkClick r:id="rId2" tooltip="Serology"/>
              </a:rPr>
              <a:t>Serological</a:t>
            </a:r>
            <a:r>
              <a:rPr lang="en-US" dirty="0" smtClean="0"/>
              <a:t> tests exist, and most infected individuals (with symptoms or not) test positive for the presence of </a:t>
            </a:r>
            <a:r>
              <a:rPr lang="en-US" dirty="0" smtClean="0">
                <a:hlinkClick r:id="rId3" tooltip="Antibody"/>
              </a:rPr>
              <a:t>antibodies</a:t>
            </a:r>
            <a:r>
              <a:rPr lang="en-US" dirty="0" smtClean="0"/>
              <a:t>. The levels of antibody are much higher in individuals with </a:t>
            </a:r>
            <a:r>
              <a:rPr lang="en-US" dirty="0" smtClean="0">
                <a:hlinkClick r:id="rId4" tooltip="Liver abscess"/>
              </a:rPr>
              <a:t>liver abscesses</a:t>
            </a:r>
            <a:r>
              <a:rPr lang="en-US" dirty="0" smtClean="0"/>
              <a:t>. Serology only becomes positive about two weeks after infection. More recent developments include a kit that detects the presence of amoeba proteins in the feces, and another that detects ameba </a:t>
            </a:r>
            <a:r>
              <a:rPr lang="en-US" dirty="0" smtClean="0">
                <a:hlinkClick r:id="rId5" tooltip="DNA"/>
              </a:rPr>
              <a:t>DNA</a:t>
            </a:r>
            <a:r>
              <a:rPr lang="en-US" dirty="0" smtClean="0"/>
              <a:t> in feces. These tests are not in widespread use due to their expense.</a:t>
            </a:r>
            <a:endParaRPr lang="uk-UA" dirty="0" smtClean="0"/>
          </a:p>
          <a:p>
            <a:endParaRPr lang="uk-U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720080"/>
          </a:xfrm>
        </p:spPr>
        <p:txBody>
          <a:bodyPr>
            <a:normAutofit fontScale="90000"/>
          </a:bodyPr>
          <a:lstStyle/>
          <a:p>
            <a:pPr algn="ctr"/>
            <a:r>
              <a:rPr lang="en-US" dirty="0" smtClean="0"/>
              <a:t>Treatment</a:t>
            </a:r>
            <a:endParaRPr lang="ru-RU" dirty="0"/>
          </a:p>
        </p:txBody>
      </p:sp>
      <p:sp>
        <p:nvSpPr>
          <p:cNvPr id="4" name="Содержимое 3"/>
          <p:cNvSpPr>
            <a:spLocks noGrp="1"/>
          </p:cNvSpPr>
          <p:nvPr>
            <p:ph sz="half" idx="1"/>
          </p:nvPr>
        </p:nvSpPr>
        <p:spPr>
          <a:xfrm>
            <a:off x="457200" y="1484784"/>
            <a:ext cx="5194920" cy="4870141"/>
          </a:xfrm>
        </p:spPr>
        <p:txBody>
          <a:bodyPr>
            <a:noAutofit/>
          </a:bodyPr>
          <a:lstStyle/>
          <a:p>
            <a:r>
              <a:rPr lang="en-US" sz="2400" dirty="0" err="1" smtClean="0"/>
              <a:t>Paromomycin</a:t>
            </a:r>
            <a:endParaRPr lang="en-US" sz="2400" dirty="0" smtClean="0"/>
          </a:p>
          <a:p>
            <a:r>
              <a:rPr lang="en-US" sz="2400" dirty="0" err="1" smtClean="0"/>
              <a:t>Iodoquinol</a:t>
            </a:r>
            <a:r>
              <a:rPr lang="en-US" sz="2400" dirty="0" smtClean="0"/>
              <a:t> (</a:t>
            </a:r>
            <a:r>
              <a:rPr lang="en-US" sz="2400" dirty="0" err="1" smtClean="0"/>
              <a:t>Yodoxin</a:t>
            </a:r>
            <a:r>
              <a:rPr lang="en-US" sz="2400" dirty="0" smtClean="0"/>
              <a:t>)</a:t>
            </a:r>
          </a:p>
          <a:p>
            <a:r>
              <a:rPr lang="en-US" sz="2400" dirty="0" err="1" smtClean="0"/>
              <a:t>Diloxanide</a:t>
            </a:r>
            <a:r>
              <a:rPr lang="en-US" sz="2400" dirty="0" smtClean="0"/>
              <a:t> </a:t>
            </a:r>
            <a:r>
              <a:rPr lang="en-US" sz="2400" dirty="0" err="1" smtClean="0"/>
              <a:t>furoate</a:t>
            </a:r>
            <a:endParaRPr lang="en-US" sz="2400" dirty="0" smtClean="0"/>
          </a:p>
          <a:p>
            <a:pPr>
              <a:buNone/>
            </a:pPr>
            <a:r>
              <a:rPr lang="en-US" sz="2400" dirty="0" smtClean="0"/>
              <a:t>    </a:t>
            </a:r>
            <a:r>
              <a:rPr lang="en-US" sz="2400" u="sng" dirty="0" smtClean="0"/>
              <a:t>To treat invasive </a:t>
            </a:r>
            <a:r>
              <a:rPr lang="en-US" sz="2400" u="sng" dirty="0" err="1" smtClean="0"/>
              <a:t>amebiasis</a:t>
            </a:r>
            <a:r>
              <a:rPr lang="en-US" sz="2400" u="sng" dirty="0" smtClean="0"/>
              <a:t>:</a:t>
            </a:r>
          </a:p>
          <a:p>
            <a:r>
              <a:rPr lang="en-US" sz="2400" dirty="0" err="1" smtClean="0"/>
              <a:t>metronidazole</a:t>
            </a:r>
            <a:r>
              <a:rPr lang="en-US" sz="2400" dirty="0" smtClean="0"/>
              <a:t> </a:t>
            </a:r>
          </a:p>
          <a:p>
            <a:r>
              <a:rPr lang="en-US" sz="2400" dirty="0" err="1" smtClean="0"/>
              <a:t>tinidazole</a:t>
            </a:r>
            <a:endParaRPr lang="en-US" sz="2400" dirty="0" smtClean="0"/>
          </a:p>
          <a:p>
            <a:pPr>
              <a:buNone/>
            </a:pPr>
            <a:r>
              <a:rPr lang="en-US" sz="2400" dirty="0" smtClean="0"/>
              <a:t>    </a:t>
            </a:r>
            <a:r>
              <a:rPr lang="en-US" sz="2400" u="sng" dirty="0" smtClean="0"/>
              <a:t>Treatment of hepatic </a:t>
            </a:r>
            <a:r>
              <a:rPr lang="en-US" sz="2400" u="sng" dirty="0" err="1" smtClean="0"/>
              <a:t>amebiasis</a:t>
            </a:r>
            <a:r>
              <a:rPr lang="en-US" sz="2400" u="sng" dirty="0" smtClean="0"/>
              <a:t> </a:t>
            </a:r>
            <a:r>
              <a:rPr lang="en-US" sz="2400" dirty="0" smtClean="0"/>
              <a:t>has been successful in some patients with </a:t>
            </a:r>
          </a:p>
          <a:p>
            <a:r>
              <a:rPr lang="en-US" sz="2400" dirty="0" err="1" smtClean="0"/>
              <a:t>chloroquine</a:t>
            </a:r>
            <a:endParaRPr lang="en-US" sz="2400" dirty="0" smtClean="0"/>
          </a:p>
          <a:p>
            <a:r>
              <a:rPr lang="en-US" sz="2400" dirty="0" smtClean="0"/>
              <a:t> </a:t>
            </a:r>
            <a:r>
              <a:rPr lang="en-US" sz="2400" dirty="0" err="1" smtClean="0"/>
              <a:t>dehydroemetine</a:t>
            </a:r>
            <a:r>
              <a:rPr lang="en-US" sz="2400" dirty="0" smtClean="0"/>
              <a:t> </a:t>
            </a:r>
          </a:p>
          <a:p>
            <a:endParaRPr lang="ru-RU" sz="2400" dirty="0"/>
          </a:p>
        </p:txBody>
      </p:sp>
      <p:pic>
        <p:nvPicPr>
          <p:cNvPr id="6" name="Содержимое 5" descr="3D-Iodoquinol-P-1.jpg"/>
          <p:cNvPicPr>
            <a:picLocks noGrp="1" noChangeAspect="1"/>
          </p:cNvPicPr>
          <p:nvPr>
            <p:ph sz="half" idx="2"/>
          </p:nvPr>
        </p:nvPicPr>
        <p:blipFill>
          <a:blip r:embed="rId2" cstate="print"/>
          <a:stretch>
            <a:fillRect/>
          </a:stretch>
        </p:blipFill>
        <p:spPr>
          <a:xfrm>
            <a:off x="5105400" y="1052736"/>
            <a:ext cx="4038600" cy="2964332"/>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67544" y="404664"/>
            <a:ext cx="8229600" cy="1143000"/>
          </a:xfrm>
        </p:spPr>
        <p:txBody>
          <a:bodyPr/>
          <a:lstStyle/>
          <a:p>
            <a:pPr eaLnBrk="1" fontAlgn="auto" hangingPunct="1">
              <a:spcAft>
                <a:spcPts val="0"/>
              </a:spcAft>
              <a:defRPr/>
            </a:pPr>
            <a:r>
              <a:rPr lang="en-US" sz="4000" i="1" dirty="0" smtClean="0"/>
              <a:t>THANKS FOR YOUR ATTENTION!</a:t>
            </a:r>
            <a:endParaRPr lang="ru-RU" sz="4000" i="1" dirty="0" smtClean="0"/>
          </a:p>
        </p:txBody>
      </p:sp>
      <p:pic>
        <p:nvPicPr>
          <p:cNvPr id="1026" name="Picture 2" descr="d:\home\e150875pov\Desktop\depositphotos_47366493-stock-illustration-germs-theme-set-1.jpg"/>
          <p:cNvPicPr>
            <a:picLocks noGrp="1" noChangeAspect="1" noChangeArrowheads="1"/>
          </p:cNvPicPr>
          <p:nvPr>
            <p:ph idx="1"/>
          </p:nvPr>
        </p:nvPicPr>
        <p:blipFill>
          <a:blip r:embed="rId2" cstate="print"/>
          <a:srcRect/>
          <a:stretch>
            <a:fillRect/>
          </a:stretch>
        </p:blipFill>
        <p:spPr bwMode="auto">
          <a:xfrm>
            <a:off x="1403648" y="1556792"/>
            <a:ext cx="6096922" cy="4918185"/>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527</TotalTime>
  <Words>570</Words>
  <Application>Microsoft Office PowerPoint</Application>
  <PresentationFormat>Экран (4:3)</PresentationFormat>
  <Paragraphs>82</Paragraphs>
  <Slides>29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Поток</vt:lpstr>
      <vt:lpstr>Amebiasis</vt:lpstr>
      <vt:lpstr>AMEBIASIS</vt:lpstr>
      <vt:lpstr>Слайд 3</vt:lpstr>
      <vt:lpstr>Слайд 4</vt:lpstr>
      <vt:lpstr>Слайд 5</vt:lpstr>
      <vt:lpstr>Слайд 6</vt:lpstr>
      <vt:lpstr>Слайд 7</vt:lpstr>
      <vt:lpstr>Слайд 8</vt:lpstr>
      <vt:lpstr>Слайд 9</vt:lpstr>
      <vt:lpstr>CLINICAL FORMS</vt:lpstr>
      <vt:lpstr>Слайд 11</vt:lpstr>
      <vt:lpstr>The differential diagnosis of a diarrheal illness with occult or grossly bloody stools should include</vt:lpstr>
      <vt:lpstr>Amoebic dysentery </vt:lpstr>
      <vt:lpstr>Unusual manifestations of amebic colitis</vt:lpstr>
      <vt:lpstr>Слайд 15</vt:lpstr>
      <vt:lpstr>Слайд 16</vt:lpstr>
      <vt:lpstr>Слайд 17</vt:lpstr>
      <vt:lpstr>Слайд 18</vt:lpstr>
      <vt:lpstr>Слайд 19</vt:lpstr>
      <vt:lpstr>Слайд 20</vt:lpstr>
      <vt:lpstr>Extraintestinal conditions resulting from E histolytica infection</vt:lpstr>
      <vt:lpstr>Слайд 22</vt:lpstr>
      <vt:lpstr>Слайд 23</vt:lpstr>
      <vt:lpstr>Слайд 24</vt:lpstr>
      <vt:lpstr>Слайд 25</vt:lpstr>
      <vt:lpstr>Слайд 26</vt:lpstr>
      <vt:lpstr>Слайд 27</vt:lpstr>
      <vt:lpstr>Treatment</vt:lpstr>
      <vt:lpstr>THANKS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Amebiasis</dc:title>
  <dc:creator>Павленко Олена Віталіївна</dc:creator>
  <cp:lastModifiedBy>e150875pov</cp:lastModifiedBy>
  <cp:revision>6</cp:revision>
  <dcterms:created xsi:type="dcterms:W3CDTF">2023-01-30T08:01:52Z</dcterms:created>
  <dcterms:modified xsi:type="dcterms:W3CDTF">2023-04-20T08:03:01Z</dcterms:modified>
</cp:coreProperties>
</file>