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80" r:id="rId13"/>
    <p:sldId id="291" r:id="rId14"/>
    <p:sldId id="297" r:id="rId15"/>
    <p:sldId id="269" r:id="rId16"/>
    <p:sldId id="293" r:id="rId17"/>
    <p:sldId id="268" r:id="rId18"/>
    <p:sldId id="270" r:id="rId19"/>
    <p:sldId id="294" r:id="rId20"/>
    <p:sldId id="298" r:id="rId21"/>
    <p:sldId id="299" r:id="rId22"/>
    <p:sldId id="278" r:id="rId23"/>
    <p:sldId id="266" r:id="rId24"/>
    <p:sldId id="271" r:id="rId25"/>
    <p:sldId id="287" r:id="rId26"/>
    <p:sldId id="272" r:id="rId27"/>
    <p:sldId id="289" r:id="rId28"/>
    <p:sldId id="288" r:id="rId29"/>
    <p:sldId id="296" r:id="rId30"/>
    <p:sldId id="279" r:id="rId31"/>
    <p:sldId id="276" r:id="rId32"/>
    <p:sldId id="277" r:id="rId33"/>
    <p:sldId id="281" r:id="rId34"/>
    <p:sldId id="290" r:id="rId35"/>
    <p:sldId id="282" r:id="rId36"/>
    <p:sldId id="283" r:id="rId37"/>
    <p:sldId id="284" r:id="rId38"/>
    <p:sldId id="285" r:id="rId39"/>
    <p:sldId id="286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23528" y="1844824"/>
            <a:ext cx="8458200" cy="1944216"/>
          </a:xfrm>
        </p:spPr>
        <p:txBody>
          <a:bodyPr>
            <a:normAutofit/>
          </a:bodyPr>
          <a:lstStyle/>
          <a:p>
            <a:r>
              <a:rPr lang="en-US" sz="8800" dirty="0" smtClean="0">
                <a:solidFill>
                  <a:schemeClr val="accent3"/>
                </a:solidFill>
              </a:rPr>
              <a:t>LEISHMANIASIS</a:t>
            </a:r>
            <a:endParaRPr lang="ru-RU" sz="8800" dirty="0">
              <a:solidFill>
                <a:schemeClr val="accent3"/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634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5184576"/>
          </a:xfrm>
        </p:spPr>
        <p:txBody>
          <a:bodyPr>
            <a:noAutofit/>
          </a:bodyPr>
          <a:lstStyle/>
          <a:p>
            <a:r>
              <a:rPr lang="en-US" sz="4000" dirty="0" err="1" smtClean="0"/>
              <a:t>Leishmaniasis</a:t>
            </a:r>
            <a:r>
              <a:rPr lang="en-US" sz="4000" dirty="0" smtClean="0"/>
              <a:t> is caused by unicellular protozoa of genus </a:t>
            </a:r>
            <a:r>
              <a:rPr lang="en-US" sz="4000" i="1" dirty="0" err="1" smtClean="0"/>
              <a:t>Leishmania</a:t>
            </a:r>
            <a:r>
              <a:rPr lang="en-US" sz="4000" i="1" dirty="0" smtClean="0"/>
              <a:t> </a:t>
            </a:r>
            <a:r>
              <a:rPr lang="en-US" sz="4000" dirty="0" smtClean="0"/>
              <a:t>and primary affects the host’s </a:t>
            </a:r>
            <a:r>
              <a:rPr lang="en-US" sz="4000" dirty="0" err="1" smtClean="0"/>
              <a:t>reticuloendothelial</a:t>
            </a:r>
            <a:r>
              <a:rPr lang="en-US" sz="4000" dirty="0" smtClean="0"/>
              <a:t> system. The clinical syndromes ranging from self-healing </a:t>
            </a:r>
            <a:r>
              <a:rPr lang="en-US" sz="4000" dirty="0" err="1" smtClean="0"/>
              <a:t>cutaneous</a:t>
            </a:r>
            <a:r>
              <a:rPr lang="en-US" sz="4000" dirty="0" smtClean="0"/>
              <a:t> ulcers to fatal visceral disease. </a:t>
            </a:r>
            <a:endParaRPr lang="ru-RU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home\e150875pov\Desktop\leishmania-sp-trypanosome-protozoa-responsible-for-the-disease-leishmaniasis-EBCAJ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1554163"/>
            <a:ext cx="6842062" cy="5005232"/>
          </a:xfrm>
          <a:prstGeom prst="rect">
            <a:avLst/>
          </a:prstGeom>
          <a:noFill/>
        </p:spPr>
      </p:pic>
      <p:pic>
        <p:nvPicPr>
          <p:cNvPr id="2051" name="Picture 3" descr="d:\home\e150875pov\Desktop\leishmania-sp-trypanosome-protozoa-responsible-for-the-disease-leishmaniasis-EBCAJ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none" dirty="0" smtClean="0"/>
              <a:t>These syndromes fall into three categories: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4400" i="1" dirty="0" smtClean="0"/>
              <a:t>Visceral </a:t>
            </a:r>
            <a:r>
              <a:rPr lang="en-US" sz="4400" i="1" dirty="0" err="1" smtClean="0"/>
              <a:t>leishmaniasis</a:t>
            </a:r>
            <a:endParaRPr lang="en-US" sz="4400" i="1" dirty="0" smtClean="0"/>
          </a:p>
          <a:p>
            <a:pPr>
              <a:buFont typeface="Wingdings" pitchFamily="2" charset="2"/>
              <a:buChar char="§"/>
            </a:pPr>
            <a:r>
              <a:rPr lang="en-US" sz="4400" i="1" dirty="0" err="1" smtClean="0"/>
              <a:t>Cutaneous</a:t>
            </a:r>
            <a:r>
              <a:rPr lang="en-US" sz="4400" i="1" dirty="0" smtClean="0"/>
              <a:t> </a:t>
            </a:r>
            <a:r>
              <a:rPr lang="en-US" sz="4400" i="1" dirty="0" err="1" smtClean="0"/>
              <a:t>leishmaniasis</a:t>
            </a:r>
            <a:endParaRPr lang="en-US" sz="4400" i="1" dirty="0" smtClean="0"/>
          </a:p>
          <a:p>
            <a:pPr>
              <a:buFont typeface="Wingdings" pitchFamily="2" charset="2"/>
              <a:buChar char="§"/>
            </a:pPr>
            <a:r>
              <a:rPr lang="en-US" sz="4400" i="1" dirty="0" smtClean="0"/>
              <a:t>Mucosal </a:t>
            </a:r>
            <a:r>
              <a:rPr lang="en-US" sz="4400" i="1" dirty="0" err="1" smtClean="0"/>
              <a:t>leishmaniasis</a:t>
            </a:r>
            <a:endParaRPr lang="ru-RU" sz="4400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0"/>
            <a:ext cx="8686800" cy="5486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692696"/>
            <a:ext cx="4032448" cy="566050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20 species of </a:t>
            </a:r>
          </a:p>
          <a:p>
            <a:pPr>
              <a:buNone/>
            </a:pPr>
            <a:r>
              <a:rPr lang="en-US" dirty="0" smtClean="0"/>
              <a:t>genus </a:t>
            </a:r>
            <a:r>
              <a:rPr lang="en-US" dirty="0" err="1" smtClean="0">
                <a:solidFill>
                  <a:schemeClr val="accent2"/>
                </a:solidFill>
              </a:rPr>
              <a:t>Leishmania</a:t>
            </a:r>
            <a:endParaRPr lang="en-US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 smtClean="0"/>
              <a:t>Order </a:t>
            </a:r>
            <a:r>
              <a:rPr lang="en-US" dirty="0" err="1" smtClean="0">
                <a:solidFill>
                  <a:schemeClr val="accent2"/>
                </a:solidFill>
              </a:rPr>
              <a:t>Kinetoplastidae</a:t>
            </a:r>
            <a:endParaRPr lang="en-US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 smtClean="0"/>
              <a:t>Family </a:t>
            </a:r>
            <a:r>
              <a:rPr lang="en-US" dirty="0" err="1" smtClean="0">
                <a:solidFill>
                  <a:schemeClr val="accent2"/>
                </a:solidFill>
              </a:rPr>
              <a:t>Trypanosomatidae</a:t>
            </a:r>
            <a:endParaRPr lang="en-US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 smtClean="0"/>
              <a:t>Occurs in two forms: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3"/>
                </a:solidFill>
              </a:rPr>
              <a:t>Extracellular, flagellate </a:t>
            </a:r>
            <a:r>
              <a:rPr lang="en-US" dirty="0" err="1" smtClean="0">
                <a:solidFill>
                  <a:schemeClr val="accent3"/>
                </a:solidFill>
              </a:rPr>
              <a:t>promastigotes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n-US" dirty="0" smtClean="0"/>
              <a:t>in </a:t>
            </a:r>
            <a:r>
              <a:rPr lang="en-US" dirty="0" err="1" smtClean="0"/>
              <a:t>sandfly</a:t>
            </a:r>
            <a:r>
              <a:rPr lang="en-US" dirty="0" smtClean="0"/>
              <a:t> vector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3"/>
                </a:solidFill>
              </a:rPr>
              <a:t>Intracellular </a:t>
            </a:r>
            <a:r>
              <a:rPr lang="en-US" dirty="0" err="1" smtClean="0">
                <a:solidFill>
                  <a:schemeClr val="accent3"/>
                </a:solidFill>
              </a:rPr>
              <a:t>nonflagellate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n-US" dirty="0" err="1" smtClean="0">
                <a:solidFill>
                  <a:schemeClr val="accent3"/>
                </a:solidFill>
              </a:rPr>
              <a:t>amastigotes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n-US" dirty="0" smtClean="0"/>
              <a:t>in vertebral hosts</a:t>
            </a:r>
          </a:p>
          <a:p>
            <a:pPr>
              <a:buFont typeface="Wingdings" pitchFamily="2" charset="2"/>
              <a:buChar char="§"/>
            </a:pPr>
            <a:endParaRPr lang="ru-RU" dirty="0"/>
          </a:p>
        </p:txBody>
      </p:sp>
      <p:pic>
        <p:nvPicPr>
          <p:cNvPr id="1026" name="Picture 2" descr="d:\home\e150875pov\Desktop\250px-Leishmania_tropica_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88640"/>
            <a:ext cx="3672408" cy="2335749"/>
          </a:xfrm>
          <a:prstGeom prst="rect">
            <a:avLst/>
          </a:prstGeom>
          <a:noFill/>
        </p:spPr>
      </p:pic>
      <p:pic>
        <p:nvPicPr>
          <p:cNvPr id="1029" name="Picture 5" descr="Картинки по запросу leishman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564904"/>
            <a:ext cx="4608512" cy="3825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3795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1052736"/>
            <a:ext cx="4191000" cy="501243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The organisms are transmitted by </a:t>
            </a:r>
          </a:p>
          <a:p>
            <a:r>
              <a:rPr lang="en-US" sz="3200" dirty="0" err="1" smtClean="0"/>
              <a:t>phlebotomine</a:t>
            </a:r>
            <a:r>
              <a:rPr lang="en-US" sz="3200" dirty="0" smtClean="0"/>
              <a:t> </a:t>
            </a:r>
            <a:r>
              <a:rPr lang="en-US" sz="3200" dirty="0" err="1" smtClean="0"/>
              <a:t>sandflies</a:t>
            </a:r>
            <a:r>
              <a:rPr lang="en-US" sz="3200" dirty="0" smtClean="0"/>
              <a:t> of </a:t>
            </a:r>
            <a:r>
              <a:rPr lang="en-US" sz="3200" dirty="0" smtClean="0">
                <a:solidFill>
                  <a:schemeClr val="accent2"/>
                </a:solidFill>
              </a:rPr>
              <a:t>genus </a:t>
            </a:r>
            <a:r>
              <a:rPr lang="en-US" sz="3200" dirty="0" err="1" smtClean="0">
                <a:solidFill>
                  <a:schemeClr val="accent2"/>
                </a:solidFill>
              </a:rPr>
              <a:t>Phlebotomus</a:t>
            </a:r>
            <a:r>
              <a:rPr lang="en-US" sz="3200" dirty="0" smtClean="0">
                <a:solidFill>
                  <a:schemeClr val="accent2"/>
                </a:solidFill>
              </a:rPr>
              <a:t> </a:t>
            </a:r>
            <a:r>
              <a:rPr lang="en-US" sz="3200" dirty="0" smtClean="0"/>
              <a:t>in the “Old World” (Asia, Africa, Europe)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>
                <a:solidFill>
                  <a:schemeClr val="accent2"/>
                </a:solidFill>
              </a:rPr>
              <a:t>genus </a:t>
            </a:r>
            <a:r>
              <a:rPr lang="en-US" sz="3200" dirty="0" err="1" smtClean="0">
                <a:solidFill>
                  <a:schemeClr val="accent2"/>
                </a:solidFill>
              </a:rPr>
              <a:t>Lutzomia</a:t>
            </a:r>
            <a:endParaRPr lang="en-US" sz="3200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sz="3200" dirty="0" smtClean="0"/>
              <a:t>in the “New word” (America)</a:t>
            </a:r>
            <a:endParaRPr lang="ru-RU" sz="3200" dirty="0"/>
          </a:p>
        </p:txBody>
      </p:sp>
      <p:pic>
        <p:nvPicPr>
          <p:cNvPr id="18434" name="Picture 2" descr="d:\home\e150875pov\Desktop\520px-Phlebotomus_sp._6274_lor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04664"/>
            <a:ext cx="2228634" cy="3360093"/>
          </a:xfrm>
          <a:prstGeom prst="rect">
            <a:avLst/>
          </a:prstGeom>
          <a:noFill/>
        </p:spPr>
      </p:pic>
      <p:pic>
        <p:nvPicPr>
          <p:cNvPr id="18435" name="Picture 3" descr="d:\home\e150875pov\Desktop\2009-05-20_JS8Q8663-Lu_longipalp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573016"/>
            <a:ext cx="4042420" cy="2692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/>
          <a:lstStyle/>
          <a:p>
            <a:pPr algn="ctr"/>
            <a:r>
              <a:rPr lang="en-US" dirty="0" smtClean="0"/>
              <a:t>Geographical distribution</a:t>
            </a:r>
            <a:endParaRPr lang="ru-RU" dirty="0"/>
          </a:p>
        </p:txBody>
      </p:sp>
      <p:pic>
        <p:nvPicPr>
          <p:cNvPr id="19458" name="Picture 2" descr="d:\home\e150875pov\Desktop\leishmaniasis ma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063" y="1124743"/>
            <a:ext cx="9102937" cy="55002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d:\home\e150875pov\Desktop\F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71" y="476672"/>
            <a:ext cx="9074929" cy="6125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Visceral </a:t>
            </a:r>
            <a:r>
              <a:rPr lang="en-US" dirty="0" err="1" smtClean="0"/>
              <a:t>leishmaniases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VL (</a:t>
            </a:r>
            <a:r>
              <a:rPr lang="en-US" dirty="0" err="1" smtClean="0"/>
              <a:t>kala-azar</a:t>
            </a:r>
            <a:r>
              <a:rPr lang="en-US" dirty="0" smtClean="0"/>
              <a:t>, black fever)</a:t>
            </a:r>
          </a:p>
          <a:p>
            <a:pPr>
              <a:buNone/>
            </a:pPr>
            <a:r>
              <a:rPr lang="en-US" u="sng" dirty="0" smtClean="0"/>
              <a:t>Causative agent : </a:t>
            </a:r>
            <a:r>
              <a:rPr lang="en-US" dirty="0" err="1" smtClean="0"/>
              <a:t>L.donovani</a:t>
            </a:r>
            <a:endParaRPr lang="en-US" dirty="0" smtClean="0"/>
          </a:p>
          <a:p>
            <a:pPr>
              <a:buNone/>
            </a:pPr>
            <a:r>
              <a:rPr lang="en-US" u="sng" dirty="0" smtClean="0"/>
              <a:t>Sources of infection</a:t>
            </a:r>
            <a:r>
              <a:rPr lang="en-US" dirty="0" smtClean="0"/>
              <a:t>: humans, rodents, dogs, foxes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3075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79512" y="764704"/>
            <a:ext cx="3960440" cy="5832648"/>
          </a:xfrm>
        </p:spPr>
        <p:txBody>
          <a:bodyPr/>
          <a:lstStyle/>
          <a:p>
            <a:r>
              <a:rPr lang="en-US" dirty="0" smtClean="0"/>
              <a:t>India, Bangladesh, Sudan, Ethiopia and </a:t>
            </a:r>
            <a:r>
              <a:rPr lang="en-US" dirty="0" err="1" smtClean="0"/>
              <a:t>Brasil</a:t>
            </a:r>
            <a:r>
              <a:rPr lang="en-US" dirty="0" smtClean="0"/>
              <a:t> are the largest foci of VL and account for 90% of world’s VL burden.</a:t>
            </a:r>
          </a:p>
          <a:p>
            <a:r>
              <a:rPr lang="en-US" dirty="0" err="1" smtClean="0"/>
              <a:t>Zoonotic</a:t>
            </a:r>
            <a:r>
              <a:rPr lang="en-US" dirty="0" smtClean="0"/>
              <a:t> VL occurs in the Middle East, Pakistan, Georgia, Azerbaijan.</a:t>
            </a:r>
          </a:p>
          <a:p>
            <a:r>
              <a:rPr lang="en-US" dirty="0" smtClean="0"/>
              <a:t>VL is rare in West and sub-Saharan Africa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d:\home\e150875pov\Desktop\Areas+where+Visceral+Leishmaniasis+exist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6466" y="1700808"/>
            <a:ext cx="5147534" cy="4004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Mediterrenian</a:t>
            </a:r>
            <a:r>
              <a:rPr lang="en-US" dirty="0" smtClean="0"/>
              <a:t> VL due to </a:t>
            </a:r>
            <a:r>
              <a:rPr lang="en-US" dirty="0" err="1" smtClean="0"/>
              <a:t>L.infantum</a:t>
            </a:r>
            <a:r>
              <a:rPr lang="en-US" dirty="0" smtClean="0"/>
              <a:t> has a large canine reservoir and was seen primary in infants before advent of HIV-infection. In </a:t>
            </a:r>
            <a:r>
              <a:rPr lang="en-US" dirty="0" err="1" smtClean="0"/>
              <a:t>Mediterrenian</a:t>
            </a:r>
            <a:r>
              <a:rPr lang="en-US" dirty="0" smtClean="0"/>
              <a:t> Europe 70% of adult VL cases are </a:t>
            </a:r>
            <a:r>
              <a:rPr lang="en-US" dirty="0" err="1" smtClean="0"/>
              <a:t>assosiated</a:t>
            </a:r>
            <a:r>
              <a:rPr lang="en-US" dirty="0" smtClean="0"/>
              <a:t> with HIV-co-infection.</a:t>
            </a:r>
            <a:endParaRPr lang="ru-RU" dirty="0"/>
          </a:p>
        </p:txBody>
      </p:sp>
      <p:pic>
        <p:nvPicPr>
          <p:cNvPr id="1026" name="Picture 2" descr="d:\home\e150875pov\Desktop\IMG-20161001-WA00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476672"/>
            <a:ext cx="4343400" cy="2907109"/>
          </a:xfrm>
          <a:prstGeom prst="rect">
            <a:avLst/>
          </a:prstGeom>
          <a:noFill/>
        </p:spPr>
      </p:pic>
      <p:pic>
        <p:nvPicPr>
          <p:cNvPr id="3074" name="Picture 2" descr="d:\home\e150875pov\Desktop\379952938_67e1048547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501008"/>
            <a:ext cx="3898404" cy="29238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home\e150875pov\Desktop\leishmaniasis-14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174" y="476672"/>
            <a:ext cx="8554708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667544"/>
          </a:xfrm>
        </p:spPr>
        <p:txBody>
          <a:bodyPr/>
          <a:lstStyle/>
          <a:p>
            <a:r>
              <a:rPr lang="en-US" b="1" dirty="0" smtClean="0"/>
              <a:t>Pathogenesis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8991600" cy="583264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b="1" dirty="0" smtClean="0"/>
          </a:p>
          <a:p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For every case of classical visceral </a:t>
            </a:r>
            <a:r>
              <a:rPr lang="en-US" sz="4500" dirty="0" err="1" smtClean="0">
                <a:latin typeface="Times New Roman" pitchFamily="18" charset="0"/>
                <a:cs typeface="Times New Roman" pitchFamily="18" charset="0"/>
              </a:rPr>
              <a:t>leishmaniasis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, there are about 30 subclinical infections that cause </a:t>
            </a:r>
            <a:r>
              <a:rPr lang="en-US" sz="4500" dirty="0" err="1" smtClean="0">
                <a:latin typeface="Times New Roman" pitchFamily="18" charset="0"/>
                <a:cs typeface="Times New Roman" pitchFamily="18" charset="0"/>
              </a:rPr>
              <a:t>leishmanin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positivity and lifelong immunity to the infecting species.</a:t>
            </a:r>
          </a:p>
          <a:p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Established visceral infections are characterized by the failure of specific cell-mediated immunity.</a:t>
            </a:r>
          </a:p>
          <a:p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parasite multiplies freely in macrophages in the spleen, bone marrow, lymphoid tissues,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jejunal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submucosa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Kupffer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cells of the liver.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Histology shows a variable degree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granuloma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formation and interstitial inflammation in the liver that may lead to fibrosis. In the spleen especially, there is massive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reticuloendothelial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hyperplasia and infiltration with plasma cells.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Small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splenic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infarcts may develop.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/>
              <a:t>Clinical features</a:t>
            </a:r>
            <a:endParaRPr lang="ru-RU" sz="4000" b="1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en-US" dirty="0" smtClean="0"/>
              <a:t>The male/female ratio is between 3:1 and 4:1.</a:t>
            </a:r>
            <a:endParaRPr lang="en-US" b="1" i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b="1" i="1" dirty="0" smtClean="0"/>
              <a:t>Incubation period</a:t>
            </a:r>
            <a:r>
              <a:rPr lang="en-US" i="1" dirty="0" smtClean="0"/>
              <a:t> </a:t>
            </a:r>
            <a:r>
              <a:rPr lang="en-US" dirty="0" smtClean="0"/>
              <a:t>varies from 3 weeks to 1 year, on the average </a:t>
            </a:r>
            <a:r>
              <a:rPr lang="ru-RU" dirty="0" smtClean="0"/>
              <a:t>6-</a:t>
            </a:r>
            <a:r>
              <a:rPr lang="en-US" dirty="0" smtClean="0"/>
              <a:t>8 months</a:t>
            </a:r>
            <a:r>
              <a:rPr lang="en-US" i="1" dirty="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b="1" i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b="1" i="1" dirty="0" smtClean="0"/>
              <a:t>Initial period </a:t>
            </a:r>
            <a:endParaRPr lang="en-US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general weakness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decrease of appetite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 err="1" smtClean="0"/>
              <a:t>adynamia</a:t>
            </a:r>
            <a:endParaRPr lang="en-US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enlarged spleen (may be palpable by the second week of </a:t>
            </a:r>
            <a:r>
              <a:rPr lang="en-US" dirty="0" err="1" smtClean="0"/>
              <a:t>ilness</a:t>
            </a:r>
            <a:endParaRPr lang="ru-RU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primary affect remains unnoticed by some patients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Patients with advanced disease are wasted, with hair changes and pedal </a:t>
            </a:r>
            <a:r>
              <a:rPr lang="en-US" dirty="0" err="1" smtClean="0"/>
              <a:t>oedema</a:t>
            </a:r>
            <a:r>
              <a:rPr lang="en-US" dirty="0" smtClean="0"/>
              <a:t> typical of </a:t>
            </a:r>
            <a:r>
              <a:rPr lang="en-US" dirty="0" err="1" smtClean="0"/>
              <a:t>hypoalbuminaemia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Hyperpigmentation</a:t>
            </a:r>
            <a:r>
              <a:rPr lang="en-US" dirty="0" smtClean="0"/>
              <a:t> is characteristic of visceral </a:t>
            </a:r>
            <a:r>
              <a:rPr lang="en-US" dirty="0" err="1" smtClean="0"/>
              <a:t>leishmaniasis</a:t>
            </a:r>
            <a:r>
              <a:rPr lang="en-US" dirty="0" smtClean="0"/>
              <a:t> in India (</a:t>
            </a:r>
            <a:r>
              <a:rPr lang="en-US" dirty="0" err="1" smtClean="0"/>
              <a:t>kala-azar</a:t>
            </a:r>
            <a:r>
              <a:rPr lang="en-US" dirty="0" smtClean="0"/>
              <a:t> means ‘black disease’). </a:t>
            </a:r>
          </a:p>
          <a:p>
            <a:r>
              <a:rPr lang="en-US" dirty="0" smtClean="0"/>
              <a:t>The liver is moderately enlarged in one-third of cases. In African patients, a generalized </a:t>
            </a:r>
            <a:r>
              <a:rPr lang="en-US" dirty="0" err="1" smtClean="0"/>
              <a:t>lymphadenopathy</a:t>
            </a:r>
            <a:r>
              <a:rPr lang="en-US" dirty="0" smtClean="0"/>
              <a:t> is common.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841248"/>
          </a:xfrm>
        </p:spPr>
        <p:txBody>
          <a:bodyPr/>
          <a:lstStyle/>
          <a:p>
            <a:pPr algn="ctr"/>
            <a:r>
              <a:rPr lang="en-US" dirty="0" smtClean="0"/>
              <a:t>Clinical features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304800" y="1124744"/>
            <a:ext cx="4191000" cy="519985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en-US" b="1" i="1" dirty="0" smtClean="0"/>
              <a:t>Period of climax</a:t>
            </a:r>
            <a:endParaRPr lang="en-US" dirty="0" smtClean="0"/>
          </a:p>
          <a:p>
            <a:pPr>
              <a:lnSpc>
                <a:spcPct val="80000"/>
              </a:lnSpc>
              <a:defRPr/>
            </a:pPr>
            <a:r>
              <a:rPr lang="en-US" dirty="0" smtClean="0"/>
              <a:t>cardinal symptom is fever</a:t>
            </a:r>
            <a:r>
              <a:rPr lang="ru-RU" dirty="0" smtClean="0"/>
              <a:t> – </a:t>
            </a:r>
            <a:r>
              <a:rPr lang="en-US" dirty="0" smtClean="0"/>
              <a:t>mainly wave-like, associated with chills</a:t>
            </a:r>
          </a:p>
          <a:p>
            <a:pPr>
              <a:lnSpc>
                <a:spcPct val="80000"/>
              </a:lnSpc>
              <a:defRPr/>
            </a:pPr>
            <a:r>
              <a:rPr lang="en-US" dirty="0" err="1" smtClean="0"/>
              <a:t>splenomegaly</a:t>
            </a:r>
            <a:r>
              <a:rPr lang="en-US" dirty="0" smtClean="0"/>
              <a:t> (spleen may become hugely enlarged)</a:t>
            </a:r>
          </a:p>
          <a:p>
            <a:pPr>
              <a:lnSpc>
                <a:spcPct val="80000"/>
              </a:lnSpc>
              <a:defRPr/>
            </a:pPr>
            <a:r>
              <a:rPr lang="en-US" dirty="0" err="1" smtClean="0"/>
              <a:t>hepatomegaly</a:t>
            </a:r>
            <a:endParaRPr lang="en-US" dirty="0" smtClean="0"/>
          </a:p>
          <a:p>
            <a:pPr>
              <a:lnSpc>
                <a:spcPct val="80000"/>
              </a:lnSpc>
              <a:defRPr/>
            </a:pPr>
            <a:r>
              <a:rPr lang="en-US" dirty="0" smtClean="0"/>
              <a:t>the skin becomes dry, </a:t>
            </a:r>
            <a:r>
              <a:rPr lang="en-US" dirty="0" err="1" smtClean="0"/>
              <a:t>hyperpigmentated</a:t>
            </a:r>
            <a:r>
              <a:rPr lang="en-US" dirty="0" smtClean="0"/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en-US" dirty="0" smtClean="0"/>
              <a:t>diffuse </a:t>
            </a:r>
            <a:r>
              <a:rPr lang="en-US" dirty="0" err="1" smtClean="0"/>
              <a:t>papular</a:t>
            </a:r>
            <a:r>
              <a:rPr lang="en-US" dirty="0" smtClean="0"/>
              <a:t> eruption that on spontaneous resolution can leave </a:t>
            </a:r>
            <a:r>
              <a:rPr lang="en-US" dirty="0" err="1" smtClean="0"/>
              <a:t>hypopigmented</a:t>
            </a:r>
            <a:r>
              <a:rPr lang="en-US" dirty="0" smtClean="0"/>
              <a:t> </a:t>
            </a:r>
            <a:r>
              <a:rPr lang="en-US" dirty="0" err="1" smtClean="0"/>
              <a:t>macules</a:t>
            </a:r>
            <a:r>
              <a:rPr lang="en-US" dirty="0" smtClean="0"/>
              <a:t>. (skin </a:t>
            </a:r>
            <a:r>
              <a:rPr lang="en-US" dirty="0" err="1" smtClean="0"/>
              <a:t>leishmanoid</a:t>
            </a:r>
            <a:r>
              <a:rPr lang="en-US" dirty="0" smtClean="0"/>
              <a:t>)</a:t>
            </a:r>
          </a:p>
          <a:p>
            <a:r>
              <a:rPr lang="en-US" dirty="0" smtClean="0"/>
              <a:t>Weight loss</a:t>
            </a:r>
            <a:endParaRPr lang="ru-RU" dirty="0"/>
          </a:p>
        </p:txBody>
      </p:sp>
      <p:pic>
        <p:nvPicPr>
          <p:cNvPr id="2050" name="Picture 2" descr="d:\home\e150875pov\Desktop\leishmaniasis_boy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908720"/>
            <a:ext cx="2195736" cy="3293604"/>
          </a:xfrm>
          <a:prstGeom prst="rect">
            <a:avLst/>
          </a:prstGeom>
          <a:noFill/>
        </p:spPr>
      </p:pic>
      <p:pic>
        <p:nvPicPr>
          <p:cNvPr id="2051" name="Picture 3" descr="d:\home\e150875pov\Desktop\child with visceral leishmaniasis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564904"/>
            <a:ext cx="2808312" cy="39713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en-US" dirty="0" err="1" smtClean="0"/>
              <a:t>Hypoalbuminemia</a:t>
            </a:r>
            <a:r>
              <a:rPr lang="en-US" dirty="0" smtClean="0"/>
              <a:t> may manifest as pedal edema and </a:t>
            </a:r>
            <a:r>
              <a:rPr lang="en-US" dirty="0" err="1" smtClean="0"/>
              <a:t>ascitis</a:t>
            </a:r>
            <a:endParaRPr lang="en-US" dirty="0" smtClean="0"/>
          </a:p>
          <a:p>
            <a:pPr>
              <a:lnSpc>
                <a:spcPct val="80000"/>
              </a:lnSpc>
              <a:defRPr/>
            </a:pPr>
            <a:r>
              <a:rPr lang="en-US" dirty="0" smtClean="0"/>
              <a:t>Anemia cause heart failure</a:t>
            </a:r>
          </a:p>
          <a:p>
            <a:pPr>
              <a:lnSpc>
                <a:spcPct val="80000"/>
              </a:lnSpc>
              <a:defRPr/>
            </a:pPr>
            <a:r>
              <a:rPr lang="en-US" dirty="0" err="1" smtClean="0"/>
              <a:t>Epistaxis</a:t>
            </a:r>
            <a:r>
              <a:rPr lang="en-US" dirty="0" smtClean="0"/>
              <a:t>, retinal hemorrhages, gastrointestinal bleeding  are associated with  thrombocytopenia</a:t>
            </a:r>
          </a:p>
          <a:p>
            <a:pPr>
              <a:lnSpc>
                <a:spcPct val="80000"/>
              </a:lnSpc>
              <a:defRPr/>
            </a:pPr>
            <a:r>
              <a:rPr lang="en-US" dirty="0" smtClean="0"/>
              <a:t>Secondary infections (bacterial pneumonia, tuberculosis</a:t>
            </a:r>
            <a:r>
              <a:rPr lang="en-US" smtClean="0"/>
              <a:t>, bacillary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d:\home\e150875pov\Desktop\leishmania_viscer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594655"/>
            <a:ext cx="2628528" cy="38902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4800" y="548680"/>
            <a:ext cx="8686800" cy="74672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>Post-kala-azar dermal leishmaniasis (PKDL)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en-US" dirty="0" smtClean="0"/>
              <a:t>About up to 10% of Indian patients and up to 50% of Sudanese patients develop a rash on the face, extensor surfaces of the arms and legs, and trunk after recovery from visceral leishmaniasis. 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India, the rash begins after an interval of 1 or 2 years and progresses over many years: pale macules become erythematous plaques, papules, or nodules resembling lepromatous leprosy, and almost the entire body surface may be involved. </a:t>
            </a:r>
            <a:endParaRPr lang="uk-UA" dirty="0"/>
          </a:p>
        </p:txBody>
      </p:sp>
      <p:pic>
        <p:nvPicPr>
          <p:cNvPr id="6" name="Содержимое 5" descr="post kala azar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53618" y="1052736"/>
            <a:ext cx="3850830" cy="54226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Kenya, the rash usually appears while the patient is still recovering, as discrete nodules, which show a granulomatous histology with scanty parasites. It heals spontaneously within 6 months. Sudanese patients show a mixture of these two forms.</a:t>
            </a:r>
            <a:endParaRPr lang="uk-UA" dirty="0"/>
          </a:p>
        </p:txBody>
      </p:sp>
      <p:pic>
        <p:nvPicPr>
          <p:cNvPr id="7" name="Содержимое 6" descr="post kal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700808"/>
            <a:ext cx="4380358" cy="295674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>
              <a:defRPr/>
            </a:pPr>
            <a:r>
              <a:rPr lang="en-GB" b="1" smtClean="0"/>
              <a:t>DIFFERENTIAL DIAGNOSIS</a:t>
            </a:r>
            <a:r>
              <a:rPr lang="en-GB" smtClean="0"/>
              <a:t> </a:t>
            </a:r>
            <a:endParaRPr lang="ru-RU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malaria;</a:t>
            </a:r>
          </a:p>
          <a:p>
            <a:pPr eaLnBrk="1" hangingPunct="1">
              <a:defRPr/>
            </a:pPr>
            <a:r>
              <a:rPr lang="en-US" smtClean="0"/>
              <a:t>influenza</a:t>
            </a:r>
          </a:p>
          <a:p>
            <a:pPr eaLnBrk="1" hangingPunct="1">
              <a:defRPr/>
            </a:pPr>
            <a:r>
              <a:rPr lang="en-US" smtClean="0"/>
              <a:t>typhoid fever</a:t>
            </a:r>
          </a:p>
          <a:p>
            <a:pPr eaLnBrk="1" hangingPunct="1">
              <a:defRPr/>
            </a:pPr>
            <a:r>
              <a:rPr lang="en-US" smtClean="0"/>
              <a:t>epidemic typhus</a:t>
            </a:r>
          </a:p>
          <a:p>
            <a:pPr eaLnBrk="1" hangingPunct="1">
              <a:defRPr/>
            </a:pPr>
            <a:r>
              <a:rPr lang="en-US" smtClean="0"/>
              <a:t>leucosis</a:t>
            </a:r>
          </a:p>
          <a:p>
            <a:pPr eaLnBrk="1" hangingPunct="1">
              <a:defRPr/>
            </a:pPr>
            <a:r>
              <a:rPr lang="en-US" smtClean="0"/>
              <a:t>sepsis</a:t>
            </a:r>
          </a:p>
          <a:p>
            <a:pPr eaLnBrk="1" hangingPunct="1">
              <a:defRPr/>
            </a:pPr>
            <a:r>
              <a:rPr lang="en-US" smtClean="0"/>
              <a:t>brucellosis</a:t>
            </a:r>
            <a:endParaRPr lang="ru-RU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686800" cy="764704"/>
          </a:xfrm>
        </p:spPr>
        <p:txBody>
          <a:bodyPr>
            <a:normAutofit/>
          </a:bodyPr>
          <a:lstStyle/>
          <a:p>
            <a:r>
              <a:rPr lang="en-US" dirty="0" err="1" smtClean="0"/>
              <a:t>Cutaneous</a:t>
            </a:r>
            <a:r>
              <a:rPr lang="en-US" dirty="0" smtClean="0"/>
              <a:t> </a:t>
            </a:r>
            <a:r>
              <a:rPr lang="en-US" dirty="0" err="1" smtClean="0"/>
              <a:t>leishmaniases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692696"/>
            <a:ext cx="4191000" cy="56319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d:\home\e150875pov\Desktop\37227t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7632848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Old world forms</a:t>
            </a:r>
            <a:endParaRPr lang="ru-RU" sz="28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New world forms</a:t>
            </a:r>
            <a:endParaRPr lang="ru-RU" sz="2800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err="1" smtClean="0"/>
              <a:t>L.tropica</a:t>
            </a:r>
            <a:r>
              <a:rPr lang="en-US" dirty="0" smtClean="0"/>
              <a:t>  - </a:t>
            </a:r>
            <a:r>
              <a:rPr lang="en-US" dirty="0" err="1" smtClean="0"/>
              <a:t>anthroponosis</a:t>
            </a:r>
            <a:r>
              <a:rPr lang="en-US" dirty="0" smtClean="0"/>
              <a:t>, urban or suburban areas</a:t>
            </a:r>
          </a:p>
          <a:p>
            <a:endParaRPr lang="en-US" dirty="0" smtClean="0"/>
          </a:p>
          <a:p>
            <a:r>
              <a:rPr lang="en-US" dirty="0" err="1" smtClean="0"/>
              <a:t>L.major</a:t>
            </a:r>
            <a:r>
              <a:rPr lang="en-US" dirty="0" smtClean="0"/>
              <a:t> – </a:t>
            </a:r>
            <a:r>
              <a:rPr lang="en-US" dirty="0" err="1" smtClean="0"/>
              <a:t>zoonosis</a:t>
            </a:r>
            <a:r>
              <a:rPr lang="en-US" dirty="0" smtClean="0"/>
              <a:t> (desert rodents), natural-foci disease (Middle East, Africa, central Asia)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L.panamensis</a:t>
            </a:r>
            <a:r>
              <a:rPr lang="en-US" dirty="0" smtClean="0"/>
              <a:t>, </a:t>
            </a:r>
            <a:r>
              <a:rPr lang="en-US" dirty="0" err="1" smtClean="0"/>
              <a:t>L.mexicana</a:t>
            </a:r>
            <a:r>
              <a:rPr lang="en-US" dirty="0" smtClean="0"/>
              <a:t>, </a:t>
            </a:r>
            <a:r>
              <a:rPr lang="en-US" dirty="0" err="1" smtClean="0"/>
              <a:t>L.amasonensis</a:t>
            </a:r>
            <a:r>
              <a:rPr lang="en-US" dirty="0" smtClean="0"/>
              <a:t> , </a:t>
            </a:r>
            <a:r>
              <a:rPr lang="en-US" dirty="0" err="1" smtClean="0"/>
              <a:t>L.brasiliensis</a:t>
            </a:r>
            <a:r>
              <a:rPr lang="en-US" dirty="0" smtClean="0"/>
              <a:t> – </a:t>
            </a:r>
            <a:r>
              <a:rPr lang="en-US" dirty="0" err="1" smtClean="0"/>
              <a:t>anthropozoonosis</a:t>
            </a:r>
            <a:r>
              <a:rPr lang="en-US" dirty="0" smtClean="0"/>
              <a:t> (human, range of forest animals)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-180528" y="908721"/>
            <a:ext cx="5760640" cy="5949280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parasitized macrophage </a:t>
            </a:r>
            <a:r>
              <a:rPr lang="en-US" sz="2800" dirty="0" err="1" smtClean="0"/>
              <a:t>granuloma</a:t>
            </a:r>
            <a:r>
              <a:rPr lang="en-US" sz="2800" dirty="0" smtClean="0"/>
              <a:t> is infiltrated by lymphocytes and plasma cells. Piecemeal or focal necrosis destroys parasitized cells. The overlying epidermis shows hyperkeratosis and ulcerates. In chronic lesions, </a:t>
            </a:r>
            <a:r>
              <a:rPr lang="en-US" sz="2800" dirty="0" err="1" smtClean="0"/>
              <a:t>epithelioid</a:t>
            </a:r>
            <a:r>
              <a:rPr lang="en-US" sz="2800" dirty="0" smtClean="0"/>
              <a:t> cells and </a:t>
            </a:r>
            <a:r>
              <a:rPr lang="en-US" sz="2800" dirty="0" err="1" smtClean="0"/>
              <a:t>Langhans</a:t>
            </a:r>
            <a:r>
              <a:rPr lang="en-US" sz="2800" dirty="0" smtClean="0"/>
              <a:t> giant cells produce a picture similar to that of </a:t>
            </a:r>
            <a:r>
              <a:rPr lang="en-US" sz="2800" dirty="0" err="1" smtClean="0"/>
              <a:t>noncaseous</a:t>
            </a:r>
            <a:r>
              <a:rPr lang="en-US" sz="2800" dirty="0" smtClean="0"/>
              <a:t> tuberculosis.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548680"/>
            <a:ext cx="3361556" cy="33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manifestation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few days or weeks after a bite of </a:t>
            </a:r>
            <a:r>
              <a:rPr lang="en-US" dirty="0" err="1" smtClean="0"/>
              <a:t>sandfly</a:t>
            </a:r>
            <a:r>
              <a:rPr lang="en-US" dirty="0" smtClean="0"/>
              <a:t> a </a:t>
            </a:r>
            <a:r>
              <a:rPr lang="en-US" u="sng" dirty="0" smtClean="0"/>
              <a:t>papule </a:t>
            </a:r>
            <a:r>
              <a:rPr lang="en-US" dirty="0" smtClean="0"/>
              <a:t>develops and grows into </a:t>
            </a:r>
            <a:r>
              <a:rPr lang="en-US" u="sng" dirty="0" smtClean="0"/>
              <a:t>nodule </a:t>
            </a:r>
            <a:r>
              <a:rPr lang="en-US" dirty="0" smtClean="0"/>
              <a:t>that </a:t>
            </a:r>
            <a:r>
              <a:rPr lang="en-US" u="sng" dirty="0" smtClean="0"/>
              <a:t>ulcerates </a:t>
            </a:r>
            <a:r>
              <a:rPr lang="en-US" dirty="0" smtClean="0"/>
              <a:t>in some week or month</a:t>
            </a:r>
          </a:p>
          <a:p>
            <a:r>
              <a:rPr lang="en-US" dirty="0" smtClean="0"/>
              <a:t>Usually painless</a:t>
            </a:r>
          </a:p>
          <a:p>
            <a:r>
              <a:rPr lang="en-US" dirty="0" smtClean="0"/>
              <a:t>Consist of necrotic tissue and crusted serum</a:t>
            </a:r>
            <a:endParaRPr lang="ru-RU" dirty="0"/>
          </a:p>
        </p:txBody>
      </p:sp>
      <p:pic>
        <p:nvPicPr>
          <p:cNvPr id="1026" name="Picture 2" descr="d:\home\e150875pov\Desktop\Без названия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412776"/>
            <a:ext cx="3094856" cy="2160240"/>
          </a:xfrm>
          <a:prstGeom prst="rect">
            <a:avLst/>
          </a:prstGeom>
          <a:noFill/>
        </p:spPr>
      </p:pic>
      <p:pic>
        <p:nvPicPr>
          <p:cNvPr id="1027" name="Picture 3" descr="d:\home\e150875pov\Desktop\37222t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789040"/>
            <a:ext cx="3619500" cy="2628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2755032" cy="4724400"/>
          </a:xfrm>
        </p:spPr>
        <p:txBody>
          <a:bodyPr/>
          <a:lstStyle/>
          <a:p>
            <a:r>
              <a:rPr lang="en-US" dirty="0" err="1" smtClean="0"/>
              <a:t>Cutaneous</a:t>
            </a:r>
            <a:r>
              <a:rPr lang="en-US" dirty="0" smtClean="0"/>
              <a:t> </a:t>
            </a:r>
            <a:r>
              <a:rPr lang="en-US" dirty="0" err="1" smtClean="0"/>
              <a:t>leishmaniasis</a:t>
            </a:r>
            <a:r>
              <a:rPr lang="en-US" dirty="0" smtClean="0"/>
              <a:t> ulcerated lesion (</a:t>
            </a:r>
            <a:r>
              <a:rPr lang="en-US" dirty="0" err="1" smtClean="0"/>
              <a:t>zoonotic</a:t>
            </a:r>
            <a:r>
              <a:rPr lang="en-US" dirty="0" smtClean="0"/>
              <a:t> </a:t>
            </a:r>
            <a:r>
              <a:rPr lang="en-US" dirty="0" err="1" smtClean="0"/>
              <a:t>varient</a:t>
            </a:r>
            <a:r>
              <a:rPr lang="en-US" dirty="0" smtClean="0"/>
              <a:t> of CL)</a:t>
            </a:r>
            <a:endParaRPr lang="ru-RU" dirty="0"/>
          </a:p>
        </p:txBody>
      </p:sp>
      <p:pic>
        <p:nvPicPr>
          <p:cNvPr id="3074" name="Picture 2" descr="d:\home\e150875pov\Desktop\cutaneous leishmaniasis - ulcerated lesi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412776"/>
            <a:ext cx="6061787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331096" cy="4724400"/>
          </a:xfrm>
        </p:spPr>
        <p:txBody>
          <a:bodyPr/>
          <a:lstStyle/>
          <a:p>
            <a:r>
              <a:rPr lang="en-US" dirty="0" err="1" smtClean="0"/>
              <a:t>Cutaneous</a:t>
            </a:r>
            <a:r>
              <a:rPr lang="en-US" dirty="0" smtClean="0"/>
              <a:t> </a:t>
            </a:r>
            <a:r>
              <a:rPr lang="en-US" dirty="0" err="1" smtClean="0"/>
              <a:t>leishmaniasis</a:t>
            </a:r>
            <a:r>
              <a:rPr lang="en-US" dirty="0" smtClean="0"/>
              <a:t> - Raised </a:t>
            </a:r>
            <a:r>
              <a:rPr lang="en-US" dirty="0" err="1" smtClean="0"/>
              <a:t>erythematous</a:t>
            </a:r>
            <a:r>
              <a:rPr lang="en-US" dirty="0" smtClean="0"/>
              <a:t> nodule in </a:t>
            </a:r>
            <a:r>
              <a:rPr lang="en-US" dirty="0" err="1" smtClean="0"/>
              <a:t>anthroponotic</a:t>
            </a:r>
            <a:r>
              <a:rPr lang="en-US" dirty="0" smtClean="0"/>
              <a:t> variant of CL</a:t>
            </a:r>
            <a:endParaRPr lang="ru-RU" dirty="0"/>
          </a:p>
        </p:txBody>
      </p:sp>
      <p:pic>
        <p:nvPicPr>
          <p:cNvPr id="2050" name="Picture 2" descr="d:\home\e150875pov\Desktop\Cutaneous leishmaniasis - Raised erythematous nodule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556792"/>
            <a:ext cx="5472688" cy="42282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home\e150875pov\Desktop\InkedCutaneous leishmaniasis - Raised erythematous nodule_L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8208912" cy="60245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 </a:t>
            </a:r>
            <a:r>
              <a:rPr lang="en-US" sz="2800" b="1" smtClean="0"/>
              <a:t>LEISHMANIASIS OF EASTERN AFRICA</a:t>
            </a:r>
            <a:endParaRPr lang="ru-RU" sz="2800" b="1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pPr marL="812800" indent="-81280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i="1" dirty="0" smtClean="0"/>
              <a:t>Etiology.  </a:t>
            </a:r>
            <a:endParaRPr lang="en-US" sz="2400" dirty="0" smtClean="0"/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US" sz="2400" dirty="0" err="1" smtClean="0"/>
              <a:t>Leishmania</a:t>
            </a:r>
            <a:r>
              <a:rPr lang="en-US" sz="2400" dirty="0" smtClean="0"/>
              <a:t> </a:t>
            </a:r>
            <a:r>
              <a:rPr lang="en-US" sz="2400" dirty="0" err="1" smtClean="0"/>
              <a:t>archibaldi</a:t>
            </a:r>
            <a:r>
              <a:rPr lang="en-US" sz="2400" dirty="0" smtClean="0"/>
              <a:t>.</a:t>
            </a:r>
            <a:endParaRPr lang="en-US" sz="2400" b="1" i="1" dirty="0" smtClean="0"/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US" sz="2400" b="1" i="1" dirty="0" smtClean="0"/>
              <a:t>Epidemiology.  </a:t>
            </a:r>
            <a:endParaRPr lang="en-US" sz="2400" dirty="0" smtClean="0"/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US" sz="2400" dirty="0" err="1" smtClean="0"/>
              <a:t>Leishmaniasis</a:t>
            </a:r>
            <a:r>
              <a:rPr lang="en-US" sz="2400" dirty="0" smtClean="0"/>
              <a:t> of Eastern Africa is </a:t>
            </a:r>
            <a:r>
              <a:rPr lang="en-US" sz="2400" dirty="0" err="1" smtClean="0"/>
              <a:t>antropozoonosis</a:t>
            </a:r>
            <a:r>
              <a:rPr lang="en-US" sz="2400" dirty="0" smtClean="0"/>
              <a:t>.</a:t>
            </a:r>
            <a:endParaRPr lang="en-US" sz="2400" b="1" i="1" dirty="0" smtClean="0"/>
          </a:p>
          <a:p>
            <a:pPr marL="812800" indent="-81280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i="1" dirty="0" smtClean="0"/>
              <a:t>Clinical manifestations.  </a:t>
            </a:r>
            <a:endParaRPr lang="en-US" sz="2400" dirty="0" smtClean="0"/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US" sz="2400" dirty="0" smtClean="0"/>
              <a:t>development of the primary affect;</a:t>
            </a:r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US" sz="2400" dirty="0" smtClean="0"/>
              <a:t>skin </a:t>
            </a:r>
            <a:r>
              <a:rPr lang="en-US" sz="2400" dirty="0" err="1" smtClean="0"/>
              <a:t>leishmanoid</a:t>
            </a:r>
            <a:r>
              <a:rPr lang="en-US" sz="2400" dirty="0" smtClean="0"/>
              <a:t> develops </a:t>
            </a:r>
            <a:r>
              <a:rPr lang="en-US" sz="2400" dirty="0" err="1" smtClean="0"/>
              <a:t>inrarely</a:t>
            </a:r>
            <a:r>
              <a:rPr lang="en-US" sz="2400" dirty="0" smtClean="0"/>
              <a:t> after clinical recovery;</a:t>
            </a:r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US" sz="2400" dirty="0" smtClean="0"/>
              <a:t>there is tendency to relapses of the disease.</a:t>
            </a:r>
            <a:r>
              <a:rPr lang="en-US" sz="2400" b="1" dirty="0" smtClean="0"/>
              <a:t> </a:t>
            </a:r>
            <a:endParaRPr lang="en-US" sz="2400" b="1" i="1" dirty="0" smtClean="0"/>
          </a:p>
          <a:p>
            <a:pPr marL="812800" indent="-81280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i="1" dirty="0" smtClean="0"/>
              <a:t>Treatment.  </a:t>
            </a:r>
            <a:endParaRPr lang="en-US" sz="2400" dirty="0" smtClean="0"/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US" sz="2400" dirty="0" err="1" smtClean="0"/>
              <a:t>Pentavalent</a:t>
            </a:r>
            <a:r>
              <a:rPr lang="en-US" sz="2400" dirty="0" smtClean="0"/>
              <a:t> antimonial </a:t>
            </a:r>
            <a:r>
              <a:rPr lang="en-US" sz="2400" dirty="0" err="1" smtClean="0"/>
              <a:t>copmounols</a:t>
            </a:r>
            <a:r>
              <a:rPr lang="en-US" sz="2400" dirty="0" smtClean="0"/>
              <a:t> </a:t>
            </a:r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US" sz="2400" dirty="0" err="1" smtClean="0"/>
              <a:t>Pentostam</a:t>
            </a:r>
            <a:r>
              <a:rPr lang="en-US" sz="2400" dirty="0" smtClean="0"/>
              <a:t> 0.1-0.4 g in a day – 16 days</a:t>
            </a:r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US" sz="2400" dirty="0" err="1" smtClean="0"/>
              <a:t>Glucautime</a:t>
            </a:r>
            <a:r>
              <a:rPr lang="en-US" sz="2400" dirty="0" smtClean="0"/>
              <a:t> 12.0 ml/day – 12-15 days</a:t>
            </a:r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US" sz="2400" dirty="0" err="1" smtClean="0"/>
              <a:t>Pentamidine</a:t>
            </a:r>
            <a:r>
              <a:rPr lang="en-US" sz="2400" dirty="0" smtClean="0"/>
              <a:t> (</a:t>
            </a:r>
            <a:r>
              <a:rPr lang="en-US" sz="2400" dirty="0" err="1" smtClean="0"/>
              <a:t>Lomidin</a:t>
            </a:r>
            <a:r>
              <a:rPr lang="en-US" sz="2400" dirty="0" smtClean="0"/>
              <a:t>) 2-4 </a:t>
            </a:r>
            <a:r>
              <a:rPr lang="en-US" sz="2400" dirty="0" err="1" smtClean="0"/>
              <a:t>mgkg</a:t>
            </a:r>
            <a:r>
              <a:rPr lang="en-US" sz="2400" dirty="0" smtClean="0"/>
              <a:t> body mass per day – 15 days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Diffuse-infiltrative </a:t>
            </a:r>
            <a:r>
              <a:rPr lang="en-US" sz="4000" dirty="0" err="1" smtClean="0"/>
              <a:t>leishmanioma</a:t>
            </a:r>
            <a:endParaRPr lang="ru-RU" sz="4000" dirty="0" smtClean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55875" y="1628775"/>
            <a:ext cx="4176713" cy="4970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sz="4000" b="1" smtClean="0"/>
              <a:t>DIAGNOSIS</a:t>
            </a:r>
            <a:endParaRPr lang="ru-RU" sz="4000" b="1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clinical manifestations;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demonstration of amastigotes in the blood (thick drop); in tissue or isolation of the organism in culture;</a:t>
            </a:r>
            <a:endParaRPr lang="en-GB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smtClean="0"/>
              <a:t>bone marrow aspiration is the safest diagnostic procedure;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smtClean="0"/>
              <a:t>lymphatic node aspiration or biopsy (when enlarged nodes are present);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smtClean="0"/>
              <a:t>ELISA (Enzyme linked immunoabsorbent assays)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smtClean="0"/>
              <a:t>Skin test (Montenegro test) becomes positive only after successful therapy.</a:t>
            </a:r>
            <a:endParaRPr lang="ru-RU" sz="280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95536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Treatment.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400600"/>
          </a:xfrm>
        </p:spPr>
        <p:txBody>
          <a:bodyPr>
            <a:normAutofit fontScale="92500" lnSpcReduction="10000"/>
          </a:bodyPr>
          <a:lstStyle/>
          <a:p>
            <a:pPr marL="812800" indent="-812800" algn="ctr">
              <a:lnSpc>
                <a:spcPct val="80000"/>
              </a:lnSpc>
              <a:buNone/>
              <a:defRPr/>
            </a:pPr>
            <a:endParaRPr lang="en-US" dirty="0" smtClean="0"/>
          </a:p>
          <a:p>
            <a:pPr marL="812800" indent="-812800">
              <a:lnSpc>
                <a:spcPct val="80000"/>
              </a:lnSpc>
              <a:defRPr/>
            </a:pPr>
            <a:r>
              <a:rPr lang="en-US" dirty="0" smtClean="0"/>
              <a:t>Treatment depends on the location and </a:t>
            </a:r>
            <a:r>
              <a:rPr lang="en-US" dirty="0" err="1" smtClean="0"/>
              <a:t>extem</a:t>
            </a:r>
            <a:r>
              <a:rPr lang="en-US" dirty="0" smtClean="0"/>
              <a:t> of the lesion. Systemic treatment is required when there is risk that the sore may be due to L. </a:t>
            </a:r>
            <a:r>
              <a:rPr lang="en-US" dirty="0" err="1" smtClean="0"/>
              <a:t>brasiliensis</a:t>
            </a:r>
            <a:r>
              <a:rPr lang="en-US" dirty="0" smtClean="0"/>
              <a:t>, L. </a:t>
            </a:r>
            <a:r>
              <a:rPr lang="en-US" dirty="0" err="1" smtClean="0"/>
              <a:t>panamensis</a:t>
            </a:r>
            <a:r>
              <a:rPr lang="en-US" dirty="0" smtClean="0"/>
              <a:t>, or L. </a:t>
            </a:r>
            <a:r>
              <a:rPr lang="en-US" dirty="0" err="1" smtClean="0"/>
              <a:t>guyanensis</a:t>
            </a:r>
            <a:r>
              <a:rPr lang="en-US" dirty="0" smtClean="0"/>
              <a:t>, when the sore is too large or badly sited for local treatment, when there is lymphatic spread, and for mucosal </a:t>
            </a:r>
            <a:r>
              <a:rPr lang="en-US" dirty="0" err="1" smtClean="0"/>
              <a:t>leishmaniasis</a:t>
            </a:r>
            <a:r>
              <a:rPr lang="en-US" dirty="0" smtClean="0"/>
              <a:t>, diffuse </a:t>
            </a:r>
            <a:r>
              <a:rPr lang="en-US" dirty="0" err="1" smtClean="0"/>
              <a:t>cutaneous</a:t>
            </a:r>
            <a:r>
              <a:rPr lang="en-US" dirty="0" smtClean="0"/>
              <a:t> </a:t>
            </a:r>
            <a:r>
              <a:rPr lang="en-US" dirty="0" err="1" smtClean="0"/>
              <a:t>leishmaniasis</a:t>
            </a:r>
            <a:r>
              <a:rPr lang="en-US" dirty="0" smtClean="0"/>
              <a:t>, and </a:t>
            </a:r>
            <a:r>
              <a:rPr lang="en-US" dirty="0" err="1" smtClean="0"/>
              <a:t>recidivans</a:t>
            </a:r>
            <a:r>
              <a:rPr lang="en-US" dirty="0" smtClean="0"/>
              <a:t> </a:t>
            </a:r>
            <a:r>
              <a:rPr lang="en-US" dirty="0" err="1" smtClean="0"/>
              <a:t>leishmaniasis</a:t>
            </a:r>
            <a:r>
              <a:rPr lang="en-US" dirty="0" smtClean="0"/>
              <a:t>.</a:t>
            </a:r>
          </a:p>
          <a:p>
            <a:pPr marL="812800" indent="-812800">
              <a:lnSpc>
                <a:spcPct val="80000"/>
              </a:lnSpc>
              <a:defRPr/>
            </a:pPr>
            <a:r>
              <a:rPr lang="en-US" b="1" dirty="0" err="1" smtClean="0"/>
              <a:t>Pentamidine</a:t>
            </a:r>
            <a:r>
              <a:rPr lang="en-US" dirty="0" smtClean="0"/>
              <a:t> (</a:t>
            </a:r>
            <a:r>
              <a:rPr lang="en-US" dirty="0" err="1" smtClean="0"/>
              <a:t>Lomidin</a:t>
            </a:r>
            <a:r>
              <a:rPr lang="en-US" dirty="0" smtClean="0"/>
              <a:t>) 2-4 mg/kg body mass once or twice a week – 30 days</a:t>
            </a:r>
          </a:p>
          <a:p>
            <a:pPr marL="812800" indent="-812800">
              <a:lnSpc>
                <a:spcPct val="80000"/>
              </a:lnSpc>
              <a:defRPr/>
            </a:pPr>
            <a:r>
              <a:rPr lang="en-US" b="1" dirty="0" err="1" smtClean="0"/>
              <a:t>Antiboitics</a:t>
            </a:r>
            <a:r>
              <a:rPr lang="en-US" dirty="0" smtClean="0"/>
              <a:t> is necessary</a:t>
            </a:r>
          </a:p>
          <a:p>
            <a:pPr marL="812800" indent="-812800">
              <a:lnSpc>
                <a:spcPct val="80000"/>
              </a:lnSpc>
              <a:defRPr/>
            </a:pPr>
            <a:r>
              <a:rPr lang="en-US" dirty="0" err="1" smtClean="0"/>
              <a:t>Varios</a:t>
            </a:r>
            <a:r>
              <a:rPr lang="en-US" dirty="0" smtClean="0"/>
              <a:t> form of </a:t>
            </a:r>
            <a:r>
              <a:rPr lang="en-US" dirty="0" err="1" smtClean="0"/>
              <a:t>cryotherapy</a:t>
            </a:r>
            <a:r>
              <a:rPr lang="en-US" dirty="0" smtClean="0"/>
              <a:t> of local </a:t>
            </a:r>
            <a:r>
              <a:rPr lang="en-US" dirty="0" err="1" smtClean="0"/>
              <a:t>hyperthermic</a:t>
            </a:r>
            <a:r>
              <a:rPr lang="en-US" dirty="0" smtClean="0"/>
              <a:t> therapy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Local treatment</a:t>
            </a:r>
            <a:br>
              <a:rPr lang="en-US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Surgery, curettage, CO2 laser, and </a:t>
            </a:r>
            <a:r>
              <a:rPr lang="en-US" dirty="0" err="1" smtClean="0"/>
              <a:t>cryotherapy</a:t>
            </a:r>
            <a:r>
              <a:rPr lang="en-US" dirty="0" smtClean="0"/>
              <a:t> are effective methods of removing small sores. Infiltration into the lesion with a </a:t>
            </a:r>
            <a:r>
              <a:rPr lang="en-US" dirty="0" err="1" smtClean="0"/>
              <a:t>pentavalent</a:t>
            </a:r>
            <a:r>
              <a:rPr lang="en-US" dirty="0" smtClean="0"/>
              <a:t> </a:t>
            </a:r>
            <a:r>
              <a:rPr lang="en-US" dirty="0" err="1" smtClean="0"/>
              <a:t>antimonial</a:t>
            </a:r>
            <a:r>
              <a:rPr lang="en-US" dirty="0" smtClean="0"/>
              <a:t>, weekly for 2 or 3 weeks or longer, may be successful.</a:t>
            </a:r>
          </a:p>
          <a:p>
            <a:r>
              <a:rPr lang="en-US" dirty="0" smtClean="0"/>
              <a:t> The technique needs practice and the infiltration is transiently painful. An ointment containing 12% </a:t>
            </a:r>
            <a:r>
              <a:rPr lang="en-US" dirty="0" err="1" smtClean="0"/>
              <a:t>paromomycin</a:t>
            </a:r>
            <a:r>
              <a:rPr lang="en-US" dirty="0" smtClean="0"/>
              <a:t> and 15% </a:t>
            </a:r>
            <a:r>
              <a:rPr lang="en-US" dirty="0" err="1" smtClean="0"/>
              <a:t>methylbenzethonium</a:t>
            </a:r>
            <a:r>
              <a:rPr lang="en-US" dirty="0" smtClean="0"/>
              <a:t> chloride cures 70% lesions due to L. major in 20 days and may be suitable for lesions caused by other species, except L. </a:t>
            </a:r>
            <a:r>
              <a:rPr lang="en-US" dirty="0" err="1" smtClean="0"/>
              <a:t>brasiliensis</a:t>
            </a:r>
            <a:r>
              <a:rPr lang="en-US" dirty="0" smtClean="0"/>
              <a:t>, but is not always well tolerated.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Mucosal </a:t>
            </a:r>
            <a:r>
              <a:rPr lang="en-US" dirty="0" err="1" smtClean="0"/>
              <a:t>Leishmaniasis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Lesions in or around the nose or mouth are typical presentation of ML</a:t>
            </a:r>
          </a:p>
          <a:p>
            <a:r>
              <a:rPr lang="en-US" dirty="0" smtClean="0"/>
              <a:t>ML presents as nasal stuffiness and bleeding followed by destruction of nasal </a:t>
            </a:r>
            <a:r>
              <a:rPr lang="en-US" dirty="0" err="1" smtClean="0"/>
              <a:t>cartillage</a:t>
            </a:r>
            <a:r>
              <a:rPr lang="en-US" dirty="0" smtClean="0"/>
              <a:t>, perforation of nasal septum, collapse of nasal bridge</a:t>
            </a:r>
          </a:p>
          <a:p>
            <a:r>
              <a:rPr lang="en-US" dirty="0" smtClean="0"/>
              <a:t>The lips, cheeks, soft palate may also </a:t>
            </a:r>
            <a:r>
              <a:rPr lang="en-US" smtClean="0"/>
              <a:t>be affected</a:t>
            </a:r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7813"/>
            <a:ext cx="8964612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effectLst/>
              </a:rPr>
              <a:t>American cutaneous-mucous leishmaniasis</a:t>
            </a:r>
            <a:endParaRPr lang="ru-RU" sz="4000" b="1" smtClean="0">
              <a:solidFill>
                <a:schemeClr val="tx1"/>
              </a:solidFill>
              <a:effectLst/>
            </a:endParaRPr>
          </a:p>
        </p:txBody>
      </p:sp>
      <p:pic>
        <p:nvPicPr>
          <p:cNvPr id="23555" name="Picture 3" descr="Кожно-слизистый лейшманиоз (эспундия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484313"/>
            <a:ext cx="8064500" cy="4968875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z="4000" b="1" smtClean="0">
              <a:solidFill>
                <a:schemeClr val="tx1"/>
              </a:solidFill>
              <a:effectLst/>
            </a:endParaRPr>
          </a:p>
        </p:txBody>
      </p:sp>
      <p:pic>
        <p:nvPicPr>
          <p:cNvPr id="24579" name="Picture 3" descr="Язва Чиклеро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250" y="1700213"/>
            <a:ext cx="6337300" cy="4681537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  <a:effectLst/>
              </a:rPr>
              <a:t>Amazonic leishmaniasis</a:t>
            </a:r>
            <a:endParaRPr lang="ru-RU" b="1" smtClean="0">
              <a:solidFill>
                <a:schemeClr val="tx1"/>
              </a:solidFill>
              <a:effectLst/>
            </a:endParaRPr>
          </a:p>
        </p:txBody>
      </p:sp>
      <p:pic>
        <p:nvPicPr>
          <p:cNvPr id="25603" name="Picture 3" descr="18675_pub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916113"/>
            <a:ext cx="6553200" cy="4392612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Diffuse </a:t>
            </a:r>
            <a:r>
              <a:rPr lang="en-US" sz="4000" b="1" dirty="0" err="1" smtClean="0">
                <a:solidFill>
                  <a:schemeClr val="tx1"/>
                </a:solidFill>
                <a:effectLst/>
              </a:rPr>
              <a:t>lepra</a:t>
            </a:r>
            <a:r>
              <a:rPr lang="en-US" sz="4000" b="1" dirty="0" smtClean="0">
                <a:solidFill>
                  <a:schemeClr val="tx1"/>
                </a:solidFill>
                <a:effectLst/>
              </a:rPr>
              <a:t>-like form of cutaneous </a:t>
            </a:r>
            <a:r>
              <a:rPr lang="en-US" sz="4000" b="1" dirty="0" err="1" smtClean="0">
                <a:solidFill>
                  <a:schemeClr val="tx1"/>
                </a:solidFill>
                <a:effectLst/>
              </a:rPr>
              <a:t>leishmaniasis</a:t>
            </a:r>
            <a:endParaRPr lang="ru-RU" sz="4000" dirty="0" smtClean="0"/>
          </a:p>
        </p:txBody>
      </p:sp>
      <p:pic>
        <p:nvPicPr>
          <p:cNvPr id="266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24075" y="1600200"/>
            <a:ext cx="5184775" cy="50688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1194</TotalTime>
  <Words>1108</Words>
  <Application>Microsoft Office PowerPoint</Application>
  <PresentationFormat>Экран (4:3)</PresentationFormat>
  <Paragraphs>124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Трек</vt:lpstr>
      <vt:lpstr>LEISHMANIASIS</vt:lpstr>
      <vt:lpstr>Слайд 2</vt:lpstr>
      <vt:lpstr>Слайд 3</vt:lpstr>
      <vt:lpstr>These syndromes fall into three categories: </vt:lpstr>
      <vt:lpstr>Слайд 5</vt:lpstr>
      <vt:lpstr>Слайд 6</vt:lpstr>
      <vt:lpstr>Geographical distribution</vt:lpstr>
      <vt:lpstr>Слайд 8</vt:lpstr>
      <vt:lpstr>Visceral leishmaniases</vt:lpstr>
      <vt:lpstr>Слайд 10</vt:lpstr>
      <vt:lpstr>Слайд 11</vt:lpstr>
      <vt:lpstr>Слайд 12</vt:lpstr>
      <vt:lpstr>Pathogenesis</vt:lpstr>
      <vt:lpstr>Слайд 14</vt:lpstr>
      <vt:lpstr>Clinical features</vt:lpstr>
      <vt:lpstr>Слайд 16</vt:lpstr>
      <vt:lpstr>Clinical features</vt:lpstr>
      <vt:lpstr>Слайд 18</vt:lpstr>
      <vt:lpstr>Post-kala-azar dermal leishmaniasis (PKDL) </vt:lpstr>
      <vt:lpstr>Слайд 20</vt:lpstr>
      <vt:lpstr>Слайд 21</vt:lpstr>
      <vt:lpstr>DIFFERENTIAL DIAGNOSIS </vt:lpstr>
      <vt:lpstr>Cutaneous leishmaniases</vt:lpstr>
      <vt:lpstr>Слайд 24</vt:lpstr>
      <vt:lpstr>Слайд 25</vt:lpstr>
      <vt:lpstr>Clinical manifestation</vt:lpstr>
      <vt:lpstr>Слайд 27</vt:lpstr>
      <vt:lpstr>Слайд 28</vt:lpstr>
      <vt:lpstr>Слайд 29</vt:lpstr>
      <vt:lpstr> LEISHMANIASIS OF EASTERN AFRICA</vt:lpstr>
      <vt:lpstr>Diffuse-infiltrative leishmanioma</vt:lpstr>
      <vt:lpstr>DIAGNOSIS</vt:lpstr>
      <vt:lpstr>Treatment. </vt:lpstr>
      <vt:lpstr>Local treatment </vt:lpstr>
      <vt:lpstr>Mucosal Leishmaniasis</vt:lpstr>
      <vt:lpstr>American cutaneous-mucous leishmaniasis</vt:lpstr>
      <vt:lpstr>Слайд 37</vt:lpstr>
      <vt:lpstr>Amazonic leishmaniasis</vt:lpstr>
      <vt:lpstr>Diffuse lepra-like form of cutaneous leishmaniasis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LEISHMANIASIS</dc:title>
  <dc:creator>Павленко Олена Віталіївна</dc:creator>
  <cp:lastModifiedBy>e150875pov</cp:lastModifiedBy>
  <cp:revision>69</cp:revision>
  <dcterms:created xsi:type="dcterms:W3CDTF">2017-12-05T07:24:30Z</dcterms:created>
  <dcterms:modified xsi:type="dcterms:W3CDTF">2023-04-21T08:04:27Z</dcterms:modified>
</cp:coreProperties>
</file>