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2"/>
  </p:notesMasterIdLst>
  <p:sldIdLst>
    <p:sldId id="257" r:id="rId2"/>
    <p:sldId id="265" r:id="rId3"/>
    <p:sldId id="264" r:id="rId4"/>
    <p:sldId id="258" r:id="rId5"/>
    <p:sldId id="259" r:id="rId6"/>
    <p:sldId id="260" r:id="rId7"/>
    <p:sldId id="304" r:id="rId8"/>
    <p:sldId id="261" r:id="rId9"/>
    <p:sldId id="272" r:id="rId10"/>
    <p:sldId id="262" r:id="rId11"/>
    <p:sldId id="266" r:id="rId12"/>
    <p:sldId id="267" r:id="rId13"/>
    <p:sldId id="268" r:id="rId14"/>
    <p:sldId id="305" r:id="rId15"/>
    <p:sldId id="269" r:id="rId16"/>
    <p:sldId id="270" r:id="rId17"/>
    <p:sldId id="271" r:id="rId18"/>
    <p:sldId id="273" r:id="rId19"/>
    <p:sldId id="274" r:id="rId20"/>
    <p:sldId id="275" r:id="rId21"/>
    <p:sldId id="276" r:id="rId22"/>
    <p:sldId id="278" r:id="rId23"/>
    <p:sldId id="280" r:id="rId24"/>
    <p:sldId id="281" r:id="rId25"/>
    <p:sldId id="283" r:id="rId26"/>
    <p:sldId id="282" r:id="rId27"/>
    <p:sldId id="277" r:id="rId28"/>
    <p:sldId id="284" r:id="rId29"/>
    <p:sldId id="285" r:id="rId30"/>
    <p:sldId id="301" r:id="rId31"/>
    <p:sldId id="309" r:id="rId32"/>
    <p:sldId id="300" r:id="rId33"/>
    <p:sldId id="310" r:id="rId34"/>
    <p:sldId id="256" r:id="rId35"/>
    <p:sldId id="286" r:id="rId36"/>
    <p:sldId id="287" r:id="rId37"/>
    <p:sldId id="288" r:id="rId38"/>
    <p:sldId id="290" r:id="rId39"/>
    <p:sldId id="289" r:id="rId40"/>
    <p:sldId id="291" r:id="rId41"/>
    <p:sldId id="292" r:id="rId42"/>
    <p:sldId id="307" r:id="rId43"/>
    <p:sldId id="293" r:id="rId44"/>
    <p:sldId id="308" r:id="rId45"/>
    <p:sldId id="294" r:id="rId46"/>
    <p:sldId id="295" r:id="rId47"/>
    <p:sldId id="296" r:id="rId48"/>
    <p:sldId id="297" r:id="rId49"/>
    <p:sldId id="298" r:id="rId50"/>
    <p:sldId id="299"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07" autoAdjust="0"/>
  </p:normalViewPr>
  <p:slideViewPr>
    <p:cSldViewPr>
      <p:cViewPr>
        <p:scale>
          <a:sx n="75" d="100"/>
          <a:sy n="75" d="100"/>
        </p:scale>
        <p:origin x="-330"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729248-1464-46E3-B18A-49A5499442A5}" type="datetimeFigureOut">
              <a:rPr lang="ru-RU" smtClean="0"/>
              <a:pPr/>
              <a:t>04.12.2020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F0C1E5-7E7A-4216-985B-C6634E77C8C0}" type="slidenum">
              <a:rPr lang="ru-RU" smtClean="0"/>
              <a:pPr/>
              <a:t>‹#›</a:t>
            </a:fld>
            <a:endParaRPr lang="ru-RU"/>
          </a:p>
        </p:txBody>
      </p:sp>
    </p:spTree>
    <p:extLst>
      <p:ext uri="{BB962C8B-B14F-4D97-AF65-F5344CB8AC3E}">
        <p14:creationId xmlns="" xmlns:p14="http://schemas.microsoft.com/office/powerpoint/2010/main" val="2947505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8739A1-5805-424E-8C01-F9EAE158C2DA}" type="slidenum">
              <a:rPr lang="ru-RU"/>
              <a:pPr/>
              <a:t>21</a:t>
            </a:fld>
            <a:endParaRPr lang="ru-RU"/>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057E7F-6116-405F-810B-677661E9405A}" type="slidenum">
              <a:rPr lang="ru-RU"/>
              <a:pPr/>
              <a:t>23</a:t>
            </a:fld>
            <a:endParaRPr lang="ru-RU"/>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8E01B-C7B5-494C-AA7E-923902889F51}" type="slidenum">
              <a:rPr lang="ru-RU"/>
              <a:pPr/>
              <a:t>25</a:t>
            </a:fld>
            <a:endParaRPr lang="ru-RU"/>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018938-9A75-4620-9DC3-A41AE414E516}" type="slidenum">
              <a:rPr lang="ru-RU"/>
              <a:pPr/>
              <a:t>28</a:t>
            </a:fld>
            <a:endParaRPr lang="ru-RU"/>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A2E294-E01E-4A95-82F1-345B25800097}" type="slidenum">
              <a:rPr lang="ru-RU"/>
              <a:pPr/>
              <a:t>29</a:t>
            </a:fld>
            <a:endParaRPr lang="ru-RU"/>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1B7B4C-AC27-4B06-BB8A-2B12E8591D10}" type="slidenum">
              <a:rPr lang="ru-RU"/>
              <a:pPr/>
              <a:t>35</a:t>
            </a:fld>
            <a:endParaRPr lang="ru-RU"/>
          </a:p>
        </p:txBody>
      </p:sp>
      <p:sp>
        <p:nvSpPr>
          <p:cNvPr id="138242" name="Rectangle 2"/>
          <p:cNvSpPr txBox="1">
            <a:spLocks noGrp="1" noRot="1" noChangeAspect="1" noChangeArrowheads="1" noTextEdit="1"/>
          </p:cNvSpPr>
          <p:nvPr>
            <p:ph type="sldImg"/>
          </p:nvPr>
        </p:nvSpPr>
        <p:spPr>
          <a:xfrm>
            <a:off x="1143000" y="693738"/>
            <a:ext cx="4572000" cy="3429000"/>
          </a:xfrm>
          <a:ln/>
        </p:spPr>
      </p:sp>
      <p:sp>
        <p:nvSpPr>
          <p:cNvPr id="138243"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327155-3A18-4E8C-92F2-5EC0DC07B1BC}" type="slidenum">
              <a:rPr lang="ru-RU"/>
              <a:pPr/>
              <a:t>36</a:t>
            </a:fld>
            <a:endParaRPr lang="ru-RU"/>
          </a:p>
        </p:txBody>
      </p:sp>
      <p:sp>
        <p:nvSpPr>
          <p:cNvPr id="140290" name="Rectangle 2"/>
          <p:cNvSpPr txBox="1">
            <a:spLocks noGrp="1" noRot="1" noChangeAspect="1" noChangeArrowheads="1" noTextEdit="1"/>
          </p:cNvSpPr>
          <p:nvPr>
            <p:ph type="sldImg"/>
          </p:nvPr>
        </p:nvSpPr>
        <p:spPr>
          <a:xfrm>
            <a:off x="1143000" y="693738"/>
            <a:ext cx="4572000" cy="3429000"/>
          </a:xfrm>
          <a:ln/>
        </p:spPr>
      </p:sp>
      <p:sp>
        <p:nvSpPr>
          <p:cNvPr id="140291"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BD421F-B77A-465A-AD27-4AE88E7961CE}" type="slidenum">
              <a:rPr lang="ru-RU"/>
              <a:pPr/>
              <a:t>39</a:t>
            </a:fld>
            <a:endParaRPr lang="ru-RU"/>
          </a:p>
        </p:txBody>
      </p:sp>
      <p:sp>
        <p:nvSpPr>
          <p:cNvPr id="142338" name="Rectangle 2"/>
          <p:cNvSpPr txBox="1">
            <a:spLocks noGrp="1" noRot="1" noChangeAspect="1" noChangeArrowheads="1" noTextEdit="1"/>
          </p:cNvSpPr>
          <p:nvPr>
            <p:ph type="sldImg"/>
          </p:nvPr>
        </p:nvSpPr>
        <p:spPr>
          <a:xfrm>
            <a:off x="1143000" y="693738"/>
            <a:ext cx="4572000" cy="3429000"/>
          </a:xfrm>
          <a:ln/>
        </p:spPr>
      </p:sp>
      <p:sp>
        <p:nvSpPr>
          <p:cNvPr id="142339"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4C6C1F-2B51-41F7-AB6F-CE090D894718}" type="slidenum">
              <a:rPr lang="ru-RU"/>
              <a:pPr/>
              <a:t>40</a:t>
            </a:fld>
            <a:endParaRPr lang="ru-RU"/>
          </a:p>
        </p:txBody>
      </p:sp>
      <p:sp>
        <p:nvSpPr>
          <p:cNvPr id="146434" name="Rectangle 2"/>
          <p:cNvSpPr txBox="1">
            <a:spLocks noGrp="1" noRot="1" noChangeAspect="1" noChangeArrowheads="1" noTextEdit="1"/>
          </p:cNvSpPr>
          <p:nvPr>
            <p:ph type="sldImg"/>
          </p:nvPr>
        </p:nvSpPr>
        <p:spPr>
          <a:xfrm>
            <a:off x="1143000" y="693738"/>
            <a:ext cx="4572000" cy="3429000"/>
          </a:xfrm>
          <a:ln/>
        </p:spPr>
      </p:sp>
      <p:sp>
        <p:nvSpPr>
          <p:cNvPr id="146435"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E45F77-68D6-4E52-8CB1-26CCC97DC5B7}" type="slidenum">
              <a:rPr lang="ru-RU"/>
              <a:pPr/>
              <a:t>41</a:t>
            </a:fld>
            <a:endParaRPr lang="ru-RU"/>
          </a:p>
        </p:txBody>
      </p:sp>
      <p:sp>
        <p:nvSpPr>
          <p:cNvPr id="148482" name="Rectangle 2"/>
          <p:cNvSpPr txBox="1">
            <a:spLocks noGrp="1" noRot="1" noChangeAspect="1" noChangeArrowheads="1" noTextEdit="1"/>
          </p:cNvSpPr>
          <p:nvPr>
            <p:ph type="sldImg"/>
          </p:nvPr>
        </p:nvSpPr>
        <p:spPr>
          <a:xfrm>
            <a:off x="1143000" y="693738"/>
            <a:ext cx="4572000" cy="3429000"/>
          </a:xfrm>
          <a:ln/>
        </p:spPr>
      </p:sp>
      <p:sp>
        <p:nvSpPr>
          <p:cNvPr id="148483"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7D868C-6510-4512-8A23-D9A365057FD4}" type="slidenum">
              <a:rPr lang="ru-RU"/>
              <a:pPr/>
              <a:t>43</a:t>
            </a:fld>
            <a:endParaRPr lang="ru-RU"/>
          </a:p>
        </p:txBody>
      </p:sp>
      <p:sp>
        <p:nvSpPr>
          <p:cNvPr id="150530" name="Rectangle 2"/>
          <p:cNvSpPr txBox="1">
            <a:spLocks noGrp="1" noRot="1" noChangeAspect="1" noChangeArrowheads="1" noTextEdit="1"/>
          </p:cNvSpPr>
          <p:nvPr>
            <p:ph type="sldImg"/>
          </p:nvPr>
        </p:nvSpPr>
        <p:spPr>
          <a:xfrm>
            <a:off x="1143000" y="693738"/>
            <a:ext cx="4572000" cy="3429000"/>
          </a:xfrm>
          <a:ln/>
        </p:spPr>
      </p:sp>
      <p:sp>
        <p:nvSpPr>
          <p:cNvPr id="150531"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8B7372-5CEB-4EB9-A471-CDD481FDDB6C}" type="slidenum">
              <a:rPr lang="ru-RU"/>
              <a:pPr/>
              <a:t>45</a:t>
            </a:fld>
            <a:endParaRPr lang="ru-RU"/>
          </a:p>
        </p:txBody>
      </p:sp>
      <p:sp>
        <p:nvSpPr>
          <p:cNvPr id="152578" name="Rectangle 2"/>
          <p:cNvSpPr txBox="1">
            <a:spLocks noGrp="1" noRot="1" noChangeAspect="1" noChangeArrowheads="1" noTextEdit="1"/>
          </p:cNvSpPr>
          <p:nvPr>
            <p:ph type="sldImg"/>
          </p:nvPr>
        </p:nvSpPr>
        <p:spPr>
          <a:xfrm>
            <a:off x="1143000" y="693738"/>
            <a:ext cx="4572000" cy="3429000"/>
          </a:xfrm>
          <a:ln/>
        </p:spPr>
      </p:sp>
      <p:sp>
        <p:nvSpPr>
          <p:cNvPr id="152579"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10E227-6B04-4348-BBF7-BB420AD281AA}" type="slidenum">
              <a:rPr lang="ru-RU"/>
              <a:pPr/>
              <a:t>46</a:t>
            </a:fld>
            <a:endParaRPr lang="ru-RU"/>
          </a:p>
        </p:txBody>
      </p:sp>
      <p:sp>
        <p:nvSpPr>
          <p:cNvPr id="160770" name="Rectangle 2"/>
          <p:cNvSpPr txBox="1">
            <a:spLocks noGrp="1" noRot="1" noChangeAspect="1" noChangeArrowheads="1" noTextEdit="1"/>
          </p:cNvSpPr>
          <p:nvPr>
            <p:ph type="sldImg"/>
          </p:nvPr>
        </p:nvSpPr>
        <p:spPr>
          <a:xfrm>
            <a:off x="1143000" y="693738"/>
            <a:ext cx="4572000" cy="3429000"/>
          </a:xfrm>
          <a:ln/>
        </p:spPr>
      </p:sp>
      <p:sp>
        <p:nvSpPr>
          <p:cNvPr id="160771"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50375-2D08-413A-9DFC-10AA626B1C48}" type="slidenum">
              <a:rPr lang="ru-RU"/>
              <a:pPr/>
              <a:t>47</a:t>
            </a:fld>
            <a:endParaRPr lang="ru-RU"/>
          </a:p>
        </p:txBody>
      </p:sp>
      <p:sp>
        <p:nvSpPr>
          <p:cNvPr id="154626" name="Rectangle 2"/>
          <p:cNvSpPr txBox="1">
            <a:spLocks noGrp="1" noRot="1" noChangeAspect="1" noChangeArrowheads="1" noTextEdit="1"/>
          </p:cNvSpPr>
          <p:nvPr>
            <p:ph type="sldImg"/>
          </p:nvPr>
        </p:nvSpPr>
        <p:spPr>
          <a:xfrm>
            <a:off x="1143000" y="693738"/>
            <a:ext cx="4572000" cy="3429000"/>
          </a:xfrm>
          <a:ln/>
        </p:spPr>
      </p:sp>
      <p:sp>
        <p:nvSpPr>
          <p:cNvPr id="154627"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97E1E-7255-43F0-959D-BD41B26A0339}" type="slidenum">
              <a:rPr lang="ru-RU"/>
              <a:pPr/>
              <a:t>48</a:t>
            </a:fld>
            <a:endParaRPr lang="ru-RU"/>
          </a:p>
        </p:txBody>
      </p:sp>
      <p:sp>
        <p:nvSpPr>
          <p:cNvPr id="158722" name="Rectangle 2"/>
          <p:cNvSpPr txBox="1">
            <a:spLocks noGrp="1" noRot="1" noChangeAspect="1" noChangeArrowheads="1" noTextEdit="1"/>
          </p:cNvSpPr>
          <p:nvPr>
            <p:ph type="sldImg"/>
          </p:nvPr>
        </p:nvSpPr>
        <p:spPr>
          <a:xfrm>
            <a:off x="1143000" y="693738"/>
            <a:ext cx="4572000" cy="3429000"/>
          </a:xfrm>
          <a:ln/>
        </p:spPr>
      </p:sp>
      <p:sp>
        <p:nvSpPr>
          <p:cNvPr id="158723"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5019F-0B76-4791-9C92-D9F8CFE0A0A3}" type="slidenum">
              <a:rPr lang="ru-RU"/>
              <a:pPr/>
              <a:t>49</a:t>
            </a:fld>
            <a:endParaRPr lang="ru-RU"/>
          </a:p>
        </p:txBody>
      </p:sp>
      <p:sp>
        <p:nvSpPr>
          <p:cNvPr id="162818" name="Rectangle 2"/>
          <p:cNvSpPr txBox="1">
            <a:spLocks noGrp="1" noRot="1" noChangeAspect="1" noChangeArrowheads="1" noTextEdit="1"/>
          </p:cNvSpPr>
          <p:nvPr>
            <p:ph type="sldImg"/>
          </p:nvPr>
        </p:nvSpPr>
        <p:spPr>
          <a:xfrm>
            <a:off x="1143000" y="693738"/>
            <a:ext cx="4572000" cy="3429000"/>
          </a:xfrm>
          <a:ln/>
        </p:spPr>
      </p:sp>
      <p:sp>
        <p:nvSpPr>
          <p:cNvPr id="162819" name="Rectangle 3"/>
          <p:cNvSpPr txBox="1">
            <a:spLocks noGrp="1" noChangeArrowheads="1"/>
          </p:cNvSpPr>
          <p:nvPr>
            <p:ph type="body" idx="1"/>
          </p:nvPr>
        </p:nvSpPr>
        <p:spPr>
          <a:xfrm>
            <a:off x="685800" y="4341813"/>
            <a:ext cx="5487988" cy="4114800"/>
          </a:xfrm>
          <a:ln/>
        </p:spPr>
        <p:txBody>
          <a:bodyPr wrap="none" anchor="ct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04.12.2020</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en.wikipedia.org/wiki/Aedes_aegypti" TargetMode="Externa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Flavivirus" TargetMode="External"/><Relationship Id="rId2" Type="http://schemas.openxmlformats.org/officeDocument/2006/relationships/hyperlink" Target="https://en.wikipedia.org/wiki/Flaviviridae" TargetMode="Externa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en.wikipedia.org/wiki/Aedes" TargetMode="Externa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51520" y="1700808"/>
            <a:ext cx="8458200" cy="1222375"/>
          </a:xfrm>
        </p:spPr>
        <p:txBody>
          <a:bodyPr>
            <a:normAutofit/>
          </a:bodyPr>
          <a:lstStyle/>
          <a:p>
            <a:r>
              <a:rPr lang="en-US" sz="7200" dirty="0" err="1" smtClean="0"/>
              <a:t>Arboviral</a:t>
            </a:r>
            <a:r>
              <a:rPr lang="en-US" sz="7200" dirty="0" smtClean="0"/>
              <a:t> Fevers</a:t>
            </a:r>
            <a:endParaRPr lang="ru-RU" sz="7200" dirty="0"/>
          </a:p>
        </p:txBody>
      </p:sp>
      <p:sp>
        <p:nvSpPr>
          <p:cNvPr id="5" name="Подзаголовок 4"/>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en-US" sz="3600" b="1" dirty="0" err="1" smtClean="0"/>
              <a:t>Arbovirus</a:t>
            </a:r>
            <a:r>
              <a:rPr lang="en-US" sz="3600" dirty="0" smtClean="0"/>
              <a:t> is a term used to refer to any viruses that is transmitted by arthropod vectors. The word </a:t>
            </a:r>
            <a:r>
              <a:rPr lang="en-US" sz="3600" i="1" dirty="0" err="1" smtClean="0"/>
              <a:t>arbovirus</a:t>
            </a:r>
            <a:r>
              <a:rPr lang="en-US" sz="3600" dirty="0" smtClean="0"/>
              <a:t> is an acronym (</a:t>
            </a:r>
            <a:r>
              <a:rPr lang="en-US" sz="3600" b="1" dirty="0" err="1" smtClean="0"/>
              <a:t>AR</a:t>
            </a:r>
            <a:r>
              <a:rPr lang="en-US" sz="3600" dirty="0" err="1" smtClean="0"/>
              <a:t>thropod-</a:t>
            </a:r>
            <a:r>
              <a:rPr lang="en-US" sz="3600" b="1" dirty="0" err="1" smtClean="0"/>
              <a:t>BO</a:t>
            </a:r>
            <a:r>
              <a:rPr lang="en-US" sz="3600" dirty="0" err="1" smtClean="0"/>
              <a:t>rne</a:t>
            </a:r>
            <a:r>
              <a:rPr lang="en-US" sz="3600" dirty="0" smtClean="0"/>
              <a:t> virus). </a:t>
            </a:r>
            <a:r>
              <a:rPr lang="en-US" sz="3600" dirty="0" err="1" smtClean="0"/>
              <a:t>Arboviruses</a:t>
            </a:r>
            <a:r>
              <a:rPr lang="en-US" sz="3600" dirty="0" smtClean="0"/>
              <a:t> can affect both animals, including humans, and plants.</a:t>
            </a:r>
          </a:p>
          <a:p>
            <a:endParaRPr lang="ru-RU"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1520" y="332656"/>
            <a:ext cx="8686800" cy="360040"/>
          </a:xfrm>
        </p:spPr>
        <p:txBody>
          <a:bodyPr>
            <a:normAutofit fontScale="90000"/>
          </a:bodyPr>
          <a:lstStyle/>
          <a:p>
            <a:endParaRPr lang="ru-RU" dirty="0"/>
          </a:p>
        </p:txBody>
      </p:sp>
      <p:sp>
        <p:nvSpPr>
          <p:cNvPr id="3" name="Содержимое 2"/>
          <p:cNvSpPr>
            <a:spLocks noGrp="1"/>
          </p:cNvSpPr>
          <p:nvPr>
            <p:ph sz="half" idx="1"/>
          </p:nvPr>
        </p:nvSpPr>
        <p:spPr>
          <a:xfrm>
            <a:off x="-252536" y="908720"/>
            <a:ext cx="4968552" cy="5271864"/>
          </a:xfrm>
        </p:spPr>
        <p:txBody>
          <a:bodyPr>
            <a:noAutofit/>
          </a:bodyPr>
          <a:lstStyle/>
          <a:p>
            <a:r>
              <a:rPr lang="en-US" sz="2400" dirty="0" smtClean="0">
                <a:solidFill>
                  <a:schemeClr val="tx1"/>
                </a:solidFill>
                <a:latin typeface="Times New Roman" pitchFamily="18" charset="0"/>
                <a:cs typeface="Times New Roman" pitchFamily="18" charset="0"/>
              </a:rPr>
              <a:t>The connection between arthropods and disease was not postulated until 1881 when  doctor  Carlos Finlay proposed that yellow fever may be transmitted by mosquitoes instead of human contact, a reality that was verified by Major Walter Reed in 1901. The primary vector, </a:t>
            </a:r>
            <a:r>
              <a:rPr lang="en-US" sz="2400" i="1" dirty="0" err="1" smtClean="0">
                <a:solidFill>
                  <a:schemeClr val="tx1"/>
                </a:solidFill>
                <a:latin typeface="Times New Roman" pitchFamily="18" charset="0"/>
                <a:cs typeface="Times New Roman" pitchFamily="18" charset="0"/>
                <a:hlinkClick r:id="rId2" tooltip="Aedes aegypti"/>
              </a:rPr>
              <a:t>Aedes</a:t>
            </a:r>
            <a:r>
              <a:rPr lang="en-US" sz="2400" i="1" dirty="0" smtClean="0">
                <a:solidFill>
                  <a:schemeClr val="tx1"/>
                </a:solidFill>
                <a:latin typeface="Times New Roman" pitchFamily="18" charset="0"/>
                <a:cs typeface="Times New Roman" pitchFamily="18" charset="0"/>
                <a:hlinkClick r:id="rId2" tooltip="Aedes aegypti"/>
              </a:rPr>
              <a:t> </a:t>
            </a:r>
            <a:r>
              <a:rPr lang="en-US" sz="2400" i="1" dirty="0" err="1" smtClean="0">
                <a:solidFill>
                  <a:schemeClr val="tx1"/>
                </a:solidFill>
                <a:latin typeface="Times New Roman" pitchFamily="18" charset="0"/>
                <a:cs typeface="Times New Roman" pitchFamily="18" charset="0"/>
                <a:hlinkClick r:id="rId2" tooltip="Aedes aegypti"/>
              </a:rPr>
              <a:t>aegypti</a:t>
            </a:r>
            <a:r>
              <a:rPr lang="en-US" sz="2400" dirty="0" smtClean="0">
                <a:solidFill>
                  <a:schemeClr val="tx1"/>
                </a:solidFill>
                <a:latin typeface="Times New Roman" pitchFamily="18" charset="0"/>
                <a:cs typeface="Times New Roman" pitchFamily="18" charset="0"/>
              </a:rPr>
              <a:t>, had spread globally from the 15th to the 19th centuries as a result of globalization and the slave trade. </a:t>
            </a:r>
            <a:endParaRPr lang="ru-RU" sz="2400" dirty="0">
              <a:solidFill>
                <a:schemeClr val="tx1"/>
              </a:solidFill>
              <a:latin typeface="Times New Roman" pitchFamily="18" charset="0"/>
              <a:cs typeface="Times New Roman" pitchFamily="18" charset="0"/>
            </a:endParaRPr>
          </a:p>
        </p:txBody>
      </p:sp>
      <p:pic>
        <p:nvPicPr>
          <p:cNvPr id="4098" name="Picture 2" descr="d:\home\e150875pov\Desktop\images (2).jpg"/>
          <p:cNvPicPr>
            <a:picLocks noGrp="1" noChangeAspect="1" noChangeArrowheads="1"/>
          </p:cNvPicPr>
          <p:nvPr>
            <p:ph sz="half" idx="2"/>
          </p:nvPr>
        </p:nvPicPr>
        <p:blipFill>
          <a:blip r:embed="rId3" cstate="print"/>
          <a:srcRect/>
          <a:stretch>
            <a:fillRect/>
          </a:stretch>
        </p:blipFill>
        <p:spPr bwMode="auto">
          <a:xfrm>
            <a:off x="4860032" y="692696"/>
            <a:ext cx="2290713" cy="2976764"/>
          </a:xfrm>
          <a:prstGeom prst="rect">
            <a:avLst/>
          </a:prstGeom>
          <a:noFill/>
        </p:spPr>
      </p:pic>
      <p:pic>
        <p:nvPicPr>
          <p:cNvPr id="1026" name="Picture 2" descr="E:\Тропики\Finlay-medal.jpg"/>
          <p:cNvPicPr>
            <a:picLocks noChangeAspect="1" noChangeArrowheads="1"/>
          </p:cNvPicPr>
          <p:nvPr/>
        </p:nvPicPr>
        <p:blipFill>
          <a:blip r:embed="rId4" cstate="print"/>
          <a:srcRect/>
          <a:stretch>
            <a:fillRect/>
          </a:stretch>
        </p:blipFill>
        <p:spPr bwMode="auto">
          <a:xfrm>
            <a:off x="4788024" y="3861048"/>
            <a:ext cx="2377241" cy="2304256"/>
          </a:xfrm>
          <a:prstGeom prst="rect">
            <a:avLst/>
          </a:prstGeom>
          <a:noFill/>
        </p:spPr>
      </p:pic>
      <p:pic>
        <p:nvPicPr>
          <p:cNvPr id="1027" name="Picture 3" descr="E:\Тропики\images.jpg"/>
          <p:cNvPicPr>
            <a:picLocks noChangeAspect="1" noChangeArrowheads="1"/>
          </p:cNvPicPr>
          <p:nvPr/>
        </p:nvPicPr>
        <p:blipFill>
          <a:blip r:embed="rId5" cstate="print"/>
          <a:srcRect/>
          <a:stretch>
            <a:fillRect/>
          </a:stretch>
        </p:blipFill>
        <p:spPr bwMode="auto">
          <a:xfrm>
            <a:off x="6948263" y="2204864"/>
            <a:ext cx="2009659" cy="268299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d:\home\e150875pov\Desktop\images (1).jpg"/>
          <p:cNvPicPr>
            <a:picLocks noGrp="1" noChangeAspect="1" noChangeArrowheads="1"/>
          </p:cNvPicPr>
          <p:nvPr>
            <p:ph idx="1"/>
          </p:nvPr>
        </p:nvPicPr>
        <p:blipFill>
          <a:blip r:embed="rId2" cstate="print"/>
          <a:srcRect/>
          <a:stretch>
            <a:fillRect/>
          </a:stretch>
        </p:blipFill>
        <p:spPr bwMode="auto">
          <a:xfrm>
            <a:off x="323528" y="404664"/>
            <a:ext cx="8372775" cy="621914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457200"/>
            <a:ext cx="7851775" cy="990600"/>
          </a:xfrm>
          <a:noFill/>
          <a:ln/>
        </p:spPr>
        <p:txBody>
          <a:bodyPr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fontAlgn="auto">
              <a:spcAft>
                <a:spcPts val="0"/>
              </a:spcAft>
              <a:defRPr/>
            </a:pPr>
            <a:r>
              <a:rPr lang="en-US" sz="5600" b="1" kern="1200" dirty="0">
                <a:solidFill>
                  <a:srgbClr val="92D050"/>
                </a:solidFill>
                <a:effectLst>
                  <a:outerShdw blurRad="38100" dist="25400" dir="5400000" algn="tl" rotWithShape="0">
                    <a:srgbClr val="000000">
                      <a:alpha val="43000"/>
                    </a:srgbClr>
                  </a:outerShdw>
                </a:effectLst>
                <a:latin typeface="+mj-lt"/>
                <a:ea typeface="+mj-ea"/>
                <a:cs typeface="+mj-cs"/>
              </a:rPr>
              <a:t>ALTERNATIVE NAMES</a:t>
            </a:r>
          </a:p>
        </p:txBody>
      </p:sp>
      <p:sp>
        <p:nvSpPr>
          <p:cNvPr id="3" name="Subtitle 2"/>
          <p:cNvSpPr>
            <a:spLocks noGrp="1"/>
          </p:cNvSpPr>
          <p:nvPr>
            <p:ph type="subTitle" idx="4294967295"/>
          </p:nvPr>
        </p:nvSpPr>
        <p:spPr>
          <a:xfrm>
            <a:off x="0" y="1295400"/>
            <a:ext cx="7854950" cy="4114800"/>
          </a:xfrm>
        </p:spPr>
        <p:txBody>
          <a:bodyPr lIns="0" rIns="18288">
            <a:noAutofit/>
          </a:bodyPr>
          <a:lstStyle/>
          <a:p>
            <a:pPr marL="0" indent="0" algn="just">
              <a:lnSpc>
                <a:spcPct val="160000"/>
              </a:lnSpc>
              <a:buFont typeface="Wingdings" pitchFamily="2" charset="2"/>
              <a:buChar char="q"/>
            </a:pPr>
            <a:r>
              <a:rPr lang="en-US" sz="3700" dirty="0">
                <a:solidFill>
                  <a:schemeClr val="tx1"/>
                </a:solidFill>
                <a:latin typeface="Verdana" pitchFamily="34" charset="0"/>
                <a:ea typeface="Verdana" pitchFamily="34" charset="0"/>
                <a:cs typeface="Verdana" pitchFamily="34" charset="0"/>
              </a:rPr>
              <a:t>Hemorrhagic dengue</a:t>
            </a:r>
          </a:p>
          <a:p>
            <a:pPr marL="0" indent="0" algn="just">
              <a:lnSpc>
                <a:spcPct val="160000"/>
              </a:lnSpc>
              <a:buFont typeface="Wingdings" pitchFamily="2" charset="2"/>
              <a:buChar char="q"/>
            </a:pPr>
            <a:r>
              <a:rPr lang="en-US" sz="3700" dirty="0">
                <a:solidFill>
                  <a:schemeClr val="tx1"/>
                </a:solidFill>
                <a:latin typeface="Verdana" pitchFamily="34" charset="0"/>
                <a:ea typeface="Verdana" pitchFamily="34" charset="0"/>
                <a:cs typeface="Verdana" pitchFamily="34" charset="0"/>
              </a:rPr>
              <a:t>Dengue shock syndrome</a:t>
            </a:r>
          </a:p>
          <a:p>
            <a:pPr marL="0" indent="0" algn="just">
              <a:lnSpc>
                <a:spcPct val="160000"/>
              </a:lnSpc>
              <a:buFont typeface="Wingdings" pitchFamily="2" charset="2"/>
              <a:buChar char="q"/>
            </a:pPr>
            <a:r>
              <a:rPr lang="en-US" sz="3700" dirty="0">
                <a:solidFill>
                  <a:schemeClr val="tx1"/>
                </a:solidFill>
                <a:latin typeface="Verdana" pitchFamily="34" charset="0"/>
                <a:ea typeface="Verdana" pitchFamily="34" charset="0"/>
                <a:cs typeface="Verdana" pitchFamily="34" charset="0"/>
              </a:rPr>
              <a:t>Philippine hemorrhagic fever</a:t>
            </a:r>
          </a:p>
          <a:p>
            <a:pPr marL="0" indent="0" algn="just">
              <a:lnSpc>
                <a:spcPct val="160000"/>
              </a:lnSpc>
              <a:buFont typeface="Wingdings" pitchFamily="2" charset="2"/>
              <a:buChar char="q"/>
            </a:pPr>
            <a:r>
              <a:rPr lang="en-US" sz="3700" dirty="0">
                <a:solidFill>
                  <a:schemeClr val="tx1"/>
                </a:solidFill>
                <a:latin typeface="Verdana" pitchFamily="34" charset="0"/>
                <a:ea typeface="Verdana" pitchFamily="34" charset="0"/>
                <a:cs typeface="Verdana" pitchFamily="34" charset="0"/>
              </a:rPr>
              <a:t>Thai hemorrhagic fever</a:t>
            </a:r>
          </a:p>
          <a:p>
            <a:pPr marL="0" indent="0" algn="just">
              <a:lnSpc>
                <a:spcPct val="160000"/>
              </a:lnSpc>
              <a:buFont typeface="Wingdings" pitchFamily="2" charset="2"/>
              <a:buChar char="q"/>
            </a:pPr>
            <a:r>
              <a:rPr lang="en-US" sz="3700" dirty="0">
                <a:solidFill>
                  <a:schemeClr val="tx1"/>
                </a:solidFill>
                <a:latin typeface="Verdana" pitchFamily="34" charset="0"/>
                <a:ea typeface="Verdana" pitchFamily="34" charset="0"/>
                <a:cs typeface="Verdana" pitchFamily="34" charset="0"/>
              </a:rPr>
              <a:t>Singapore hemorrhagic fever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iterate type="lt">
                                    <p:tmPct val="0"/>
                                  </p:iterate>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iterate type="lt">
                                    <p:tmPct val="0"/>
                                  </p:iterate>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iterate type="lt">
                                    <p:tmPct val="0"/>
                                  </p:iterate>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iterate type="lt">
                                    <p:tmPct val="0"/>
                                  </p:iterate>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iterate type="lt">
                                    <p:tmPct val="0"/>
                                  </p:iterate>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88640"/>
            <a:ext cx="8686800" cy="235496"/>
          </a:xfrm>
        </p:spPr>
        <p:txBody>
          <a:bodyPr>
            <a:normAutofit fontScale="90000"/>
          </a:bodyPr>
          <a:lstStyle/>
          <a:p>
            <a:endParaRPr lang="ru-RU" dirty="0"/>
          </a:p>
        </p:txBody>
      </p:sp>
      <p:sp>
        <p:nvSpPr>
          <p:cNvPr id="3" name="Subtitle 2"/>
          <p:cNvSpPr>
            <a:spLocks noGrp="1"/>
          </p:cNvSpPr>
          <p:nvPr>
            <p:ph sz="half" idx="1"/>
          </p:nvPr>
        </p:nvSpPr>
        <p:spPr>
          <a:xfrm>
            <a:off x="323528" y="980728"/>
            <a:ext cx="4191000" cy="5343872"/>
          </a:xfrm>
        </p:spPr>
        <p:txBody>
          <a:bodyPr lIns="0" rIns="18288">
            <a:normAutofit fontScale="77500" lnSpcReduction="20000"/>
          </a:bodyPr>
          <a:lstStyle/>
          <a:p>
            <a:pPr marL="0" indent="0" algn="just">
              <a:buFont typeface="Wingdings" pitchFamily="2" charset="2"/>
              <a:buChar char="q"/>
            </a:pPr>
            <a:endParaRPr lang="en-US" sz="3000" dirty="0" smtClean="0">
              <a:solidFill>
                <a:schemeClr val="tx1"/>
              </a:solidFill>
              <a:latin typeface="Times New Roman" pitchFamily="18" charset="0"/>
            </a:endParaRPr>
          </a:p>
          <a:p>
            <a:pPr marL="0" indent="0" algn="just">
              <a:buNone/>
            </a:pPr>
            <a:r>
              <a:rPr lang="en-US" dirty="0" smtClean="0">
                <a:latin typeface="Verdana" pitchFamily="34" charset="0"/>
                <a:ea typeface="Verdana" pitchFamily="34" charset="0"/>
                <a:cs typeface="Verdana" pitchFamily="34" charset="0"/>
              </a:rPr>
              <a:t>“</a:t>
            </a:r>
            <a:r>
              <a:rPr lang="en-US" dirty="0" smtClean="0">
                <a:solidFill>
                  <a:schemeClr val="tx1"/>
                </a:solidFill>
                <a:latin typeface="Verdana" pitchFamily="34" charset="0"/>
                <a:ea typeface="Verdana" pitchFamily="34" charset="0"/>
                <a:cs typeface="Verdana" pitchFamily="34" charset="0"/>
              </a:rPr>
              <a:t>A </a:t>
            </a:r>
            <a:r>
              <a:rPr lang="en-US" b="1" dirty="0" smtClean="0">
                <a:solidFill>
                  <a:schemeClr val="tx1"/>
                </a:solidFill>
                <a:latin typeface="Verdana" pitchFamily="34" charset="0"/>
                <a:ea typeface="Verdana" pitchFamily="34" charset="0"/>
                <a:cs typeface="Verdana" pitchFamily="34" charset="0"/>
              </a:rPr>
              <a:t>dandy</a:t>
            </a:r>
            <a:r>
              <a:rPr lang="en-US" dirty="0" smtClean="0">
                <a:solidFill>
                  <a:schemeClr val="tx1"/>
                </a:solidFill>
                <a:latin typeface="Verdana" pitchFamily="34" charset="0"/>
                <a:ea typeface="Verdana" pitchFamily="34" charset="0"/>
                <a:cs typeface="Verdana" pitchFamily="34" charset="0"/>
              </a:rPr>
              <a:t> is a man who dresses elegantly and fashionably. He exaggerates his manners, including the way he stands and moves, and the way he speaks. He promotes himself. This is called </a:t>
            </a:r>
            <a:r>
              <a:rPr lang="en-US" b="1" dirty="0" smtClean="0">
                <a:solidFill>
                  <a:schemeClr val="tx1"/>
                </a:solidFill>
                <a:latin typeface="Verdana" pitchFamily="34" charset="0"/>
                <a:ea typeface="Verdana" pitchFamily="34" charset="0"/>
                <a:cs typeface="Verdana" pitchFamily="34" charset="0"/>
              </a:rPr>
              <a:t>dandyism”</a:t>
            </a:r>
            <a:r>
              <a:rPr lang="en-US" dirty="0" smtClean="0">
                <a:solidFill>
                  <a:schemeClr val="tx1"/>
                </a:solidFill>
                <a:latin typeface="Verdana" pitchFamily="34" charset="0"/>
                <a:ea typeface="Verdana" pitchFamily="34" charset="0"/>
                <a:cs typeface="Verdana" pitchFamily="34" charset="0"/>
              </a:rPr>
              <a:t>.</a:t>
            </a:r>
            <a:endParaRPr lang="uk-UA" dirty="0" smtClean="0">
              <a:solidFill>
                <a:schemeClr val="tx1"/>
              </a:solidFill>
              <a:latin typeface="Verdana" pitchFamily="34" charset="0"/>
              <a:ea typeface="Verdana" pitchFamily="34" charset="0"/>
              <a:cs typeface="Verdana" pitchFamily="34" charset="0"/>
            </a:endParaRPr>
          </a:p>
          <a:p>
            <a:pPr marL="0" indent="0" algn="just">
              <a:buNone/>
            </a:pPr>
            <a:endParaRPr lang="en-US" sz="3000" dirty="0" smtClean="0">
              <a:solidFill>
                <a:schemeClr val="tx1"/>
              </a:solidFill>
              <a:latin typeface="Verdana" pitchFamily="34" charset="0"/>
              <a:ea typeface="Verdana" pitchFamily="34" charset="0"/>
              <a:cs typeface="Verdana" pitchFamily="34" charset="0"/>
            </a:endParaRPr>
          </a:p>
          <a:p>
            <a:pPr marL="0" indent="0" algn="just">
              <a:buNone/>
            </a:pPr>
            <a:r>
              <a:rPr lang="en-US" sz="3000" dirty="0" smtClean="0">
                <a:solidFill>
                  <a:schemeClr val="tx1"/>
                </a:solidFill>
                <a:latin typeface="Verdana" pitchFamily="34" charset="0"/>
                <a:ea typeface="Verdana" pitchFamily="34" charset="0"/>
                <a:cs typeface="Verdana" pitchFamily="34" charset="0"/>
              </a:rPr>
              <a:t>This </a:t>
            </a:r>
            <a:r>
              <a:rPr lang="en-US" sz="3000" dirty="0">
                <a:solidFill>
                  <a:schemeClr val="tx1"/>
                </a:solidFill>
                <a:latin typeface="Verdana" pitchFamily="34" charset="0"/>
                <a:ea typeface="Verdana" pitchFamily="34" charset="0"/>
                <a:cs typeface="Verdana" pitchFamily="34" charset="0"/>
              </a:rPr>
              <a:t>disease used to be called </a:t>
            </a:r>
            <a:r>
              <a:rPr lang="en-US" sz="3000" dirty="0" smtClean="0">
                <a:solidFill>
                  <a:srgbClr val="0070C0"/>
                </a:solidFill>
                <a:latin typeface="Verdana" pitchFamily="34" charset="0"/>
                <a:ea typeface="Verdana" pitchFamily="34" charset="0"/>
                <a:cs typeface="Verdana" pitchFamily="34" charset="0"/>
              </a:rPr>
              <a:t>break-bone fever </a:t>
            </a:r>
            <a:r>
              <a:rPr lang="en-US" sz="3000" dirty="0" smtClean="0">
                <a:solidFill>
                  <a:schemeClr val="tx1"/>
                </a:solidFill>
                <a:latin typeface="Verdana" pitchFamily="34" charset="0"/>
                <a:ea typeface="Verdana" pitchFamily="34" charset="0"/>
                <a:cs typeface="Verdana" pitchFamily="34" charset="0"/>
              </a:rPr>
              <a:t>because </a:t>
            </a:r>
            <a:r>
              <a:rPr lang="en-US" sz="3000" dirty="0">
                <a:solidFill>
                  <a:schemeClr val="tx1"/>
                </a:solidFill>
                <a:latin typeface="Verdana" pitchFamily="34" charset="0"/>
                <a:ea typeface="Verdana" pitchFamily="34" charset="0"/>
                <a:cs typeface="Verdana" pitchFamily="34" charset="0"/>
              </a:rPr>
              <a:t>it sometimes </a:t>
            </a:r>
            <a:r>
              <a:rPr lang="en-US" sz="3000" dirty="0" smtClean="0">
                <a:solidFill>
                  <a:schemeClr val="tx1"/>
                </a:solidFill>
                <a:latin typeface="Verdana" pitchFamily="34" charset="0"/>
                <a:ea typeface="Verdana" pitchFamily="34" charset="0"/>
                <a:cs typeface="Verdana" pitchFamily="34" charset="0"/>
              </a:rPr>
              <a:t>causes </a:t>
            </a:r>
            <a:r>
              <a:rPr lang="en-US" sz="3000" dirty="0">
                <a:solidFill>
                  <a:schemeClr val="tx1"/>
                </a:solidFill>
                <a:latin typeface="Verdana" pitchFamily="34" charset="0"/>
                <a:ea typeface="Verdana" pitchFamily="34" charset="0"/>
                <a:cs typeface="Verdana" pitchFamily="34" charset="0"/>
              </a:rPr>
              <a:t>severe joint and muscle pain that feels like bones are breaking</a:t>
            </a:r>
            <a:r>
              <a:rPr lang="en-US" sz="3000" dirty="0" smtClean="0">
                <a:solidFill>
                  <a:schemeClr val="tx1"/>
                </a:solidFill>
                <a:latin typeface="Verdana" pitchFamily="34" charset="0"/>
                <a:ea typeface="Verdana" pitchFamily="34" charset="0"/>
                <a:cs typeface="Verdana" pitchFamily="34" charset="0"/>
              </a:rPr>
              <a:t>.</a:t>
            </a:r>
            <a:endParaRPr lang="en-US" sz="3000" dirty="0">
              <a:solidFill>
                <a:schemeClr val="tx1"/>
              </a:solidFill>
              <a:latin typeface="Verdana" pitchFamily="34" charset="0"/>
              <a:ea typeface="Verdana" pitchFamily="34" charset="0"/>
              <a:cs typeface="Verdana" pitchFamily="34" charset="0"/>
            </a:endParaRPr>
          </a:p>
        </p:txBody>
      </p:sp>
      <p:pic>
        <p:nvPicPr>
          <p:cNvPr id="3074" name="Picture 2" descr="d:\home\e150875pov\Desktop\Dandys_1830.jpg"/>
          <p:cNvPicPr>
            <a:picLocks noGrp="1" noChangeAspect="1" noChangeArrowheads="1"/>
          </p:cNvPicPr>
          <p:nvPr>
            <p:ph sz="half" idx="2"/>
          </p:nvPr>
        </p:nvPicPr>
        <p:blipFill>
          <a:blip r:embed="rId2" cstate="print"/>
          <a:srcRect/>
          <a:stretch>
            <a:fillRect/>
          </a:stretch>
        </p:blipFill>
        <p:spPr bwMode="auto">
          <a:xfrm>
            <a:off x="5076056" y="1124744"/>
            <a:ext cx="3600400" cy="51998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Scale>
                                      <p:cBhvr>
                                        <p:cTn id="7"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3" end="3"/>
                                            </p:txEl>
                                          </p:spTgt>
                                        </p:tgtEl>
                                        <p:attrNameLst>
                                          <p:attrName>ppt_x</p:attrName>
                                          <p:attrName>ppt_y</p:attrName>
                                        </p:attrNameLst>
                                      </p:cBhvr>
                                    </p:animMotion>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xit" presetSubtype="4" fill="hold" nodeType="clickEffect">
                                  <p:stCondLst>
                                    <p:cond delay="0"/>
                                  </p:stCondLst>
                                  <p:childTnLst>
                                    <p:animEffect transition="out" filter="wipe(down)">
                                      <p:cBhvr>
                                        <p:cTn id="20" dur="500"/>
                                        <p:tgtEl>
                                          <p:spTgt spid="3">
                                            <p:txEl>
                                              <p:pRg st="3" end="3"/>
                                            </p:txEl>
                                          </p:spTgt>
                                        </p:tgtEl>
                                      </p:cBhvr>
                                    </p:animEffect>
                                    <p:set>
                                      <p:cBhvr>
                                        <p:cTn id="21"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4" fill="hold" nodeType="clickEffect">
                                  <p:stCondLst>
                                    <p:cond delay="0"/>
                                  </p:stCondLst>
                                  <p:childTnLst>
                                    <p:animEffect transition="out" filter="wipe(down)">
                                      <p:cBhvr>
                                        <p:cTn id="25" dur="500"/>
                                        <p:tgtEl>
                                          <p:spTgt spid="3">
                                            <p:txEl>
                                              <p:pRg st="1" end="1"/>
                                            </p:txEl>
                                          </p:spTgt>
                                        </p:tgtEl>
                                      </p:cBhvr>
                                    </p:animEffect>
                                    <p:set>
                                      <p:cBhvr>
                                        <p:cTn id="26"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sz="half" idx="1"/>
          </p:nvPr>
        </p:nvSpPr>
        <p:spPr/>
        <p:txBody>
          <a:bodyPr>
            <a:normAutofit fontScale="85000" lnSpcReduction="10000"/>
          </a:bodyPr>
          <a:lstStyle/>
          <a:p>
            <a:r>
              <a:rPr lang="en-US" dirty="0" smtClean="0">
                <a:solidFill>
                  <a:schemeClr val="tx1"/>
                </a:solidFill>
                <a:latin typeface="Verdana" pitchFamily="34" charset="0"/>
                <a:ea typeface="Verdana" pitchFamily="34" charset="0"/>
                <a:cs typeface="Verdana" pitchFamily="34" charset="0"/>
              </a:rPr>
              <a:t>The earliest descriptions of an outbreak date from 1779.</a:t>
            </a:r>
          </a:p>
          <a:p>
            <a:r>
              <a:rPr lang="en-US" dirty="0" smtClean="0">
                <a:solidFill>
                  <a:schemeClr val="tx1"/>
                </a:solidFill>
                <a:latin typeface="Verdana" pitchFamily="34" charset="0"/>
                <a:ea typeface="Verdana" pitchFamily="34" charset="0"/>
                <a:cs typeface="Verdana" pitchFamily="34" charset="0"/>
              </a:rPr>
              <a:t>Dengue has become a global problem since the Second World War</a:t>
            </a:r>
          </a:p>
          <a:p>
            <a:r>
              <a:rPr lang="en-US" dirty="0" smtClean="0">
                <a:solidFill>
                  <a:schemeClr val="tx1"/>
                </a:solidFill>
                <a:latin typeface="Verdana" pitchFamily="34" charset="0"/>
                <a:ea typeface="Verdana" pitchFamily="34" charset="0"/>
                <a:cs typeface="Verdana" pitchFamily="34" charset="0"/>
              </a:rPr>
              <a:t>Philippine Hemorrhagic Fever was first reported in 1953. In 1958, hemorrhagic fever was  reclassified as Dengue Hemorrhagic Fever</a:t>
            </a:r>
            <a:endParaRPr lang="uk-UA" dirty="0">
              <a:solidFill>
                <a:schemeClr val="tx1"/>
              </a:solidFill>
              <a:latin typeface="Verdana" pitchFamily="34" charset="0"/>
              <a:ea typeface="Verdana" pitchFamily="34" charset="0"/>
              <a:cs typeface="Verdana" pitchFamily="34" charset="0"/>
            </a:endParaRPr>
          </a:p>
        </p:txBody>
      </p:sp>
      <p:pic>
        <p:nvPicPr>
          <p:cNvPr id="2050" name="Picture 2" descr="E:\Тропики\Dengue-Fever1.jpg"/>
          <p:cNvPicPr>
            <a:picLocks noGrp="1" noChangeAspect="1" noChangeArrowheads="1"/>
          </p:cNvPicPr>
          <p:nvPr>
            <p:ph sz="half" idx="2"/>
          </p:nvPr>
        </p:nvPicPr>
        <p:blipFill>
          <a:blip r:embed="rId2" cstate="print"/>
          <a:srcRect/>
          <a:stretch>
            <a:fillRect/>
          </a:stretch>
        </p:blipFill>
        <p:spPr bwMode="auto">
          <a:xfrm>
            <a:off x="4648200" y="2204864"/>
            <a:ext cx="4343400" cy="272862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Etiology</a:t>
            </a:r>
            <a:endParaRPr lang="ru-RU" dirty="0"/>
          </a:p>
        </p:txBody>
      </p:sp>
      <p:sp>
        <p:nvSpPr>
          <p:cNvPr id="3" name="Содержимое 2"/>
          <p:cNvSpPr>
            <a:spLocks noGrp="1"/>
          </p:cNvSpPr>
          <p:nvPr>
            <p:ph sz="half" idx="1"/>
          </p:nvPr>
        </p:nvSpPr>
        <p:spPr/>
        <p:txBody>
          <a:bodyPr>
            <a:normAutofit/>
          </a:bodyPr>
          <a:lstStyle/>
          <a:p>
            <a:r>
              <a:rPr lang="en-US" sz="3200" dirty="0" smtClean="0">
                <a:solidFill>
                  <a:schemeClr val="tx1"/>
                </a:solidFill>
              </a:rPr>
              <a:t>Causative agent is RNA-containing virus of the family </a:t>
            </a:r>
            <a:r>
              <a:rPr lang="en-US" sz="3200" i="1" dirty="0" err="1" smtClean="0">
                <a:solidFill>
                  <a:schemeClr val="tx1"/>
                </a:solidFill>
                <a:hlinkClick r:id="rId2" tooltip="Flaviviridae"/>
              </a:rPr>
              <a:t>Flaviviridae</a:t>
            </a:r>
            <a:r>
              <a:rPr lang="en-US" sz="3200" dirty="0" smtClean="0">
                <a:solidFill>
                  <a:schemeClr val="tx1"/>
                </a:solidFill>
              </a:rPr>
              <a:t>, genus </a:t>
            </a:r>
            <a:r>
              <a:rPr lang="en-US" sz="3200" i="1" dirty="0" err="1" smtClean="0">
                <a:solidFill>
                  <a:schemeClr val="tx1"/>
                </a:solidFill>
                <a:hlinkClick r:id="rId3" tooltip="Flavivirus"/>
              </a:rPr>
              <a:t>Flavivirus</a:t>
            </a:r>
            <a:r>
              <a:rPr lang="en-US" sz="3200" dirty="0" smtClean="0">
                <a:solidFill>
                  <a:schemeClr val="tx1"/>
                </a:solidFill>
              </a:rPr>
              <a:t>. Five serotypes of the virus have been found</a:t>
            </a:r>
            <a:endParaRPr lang="ru-RU" sz="3200" dirty="0">
              <a:solidFill>
                <a:schemeClr val="tx1"/>
              </a:solidFill>
            </a:endParaRPr>
          </a:p>
        </p:txBody>
      </p:sp>
      <p:pic>
        <p:nvPicPr>
          <p:cNvPr id="2050" name="Picture 2" descr="d:\home\e150875pov\Desktop\genetics-dengue-virus-650x325.jpg"/>
          <p:cNvPicPr>
            <a:picLocks noGrp="1" noChangeAspect="1" noChangeArrowheads="1"/>
          </p:cNvPicPr>
          <p:nvPr>
            <p:ph sz="half" idx="2"/>
          </p:nvPr>
        </p:nvPicPr>
        <p:blipFill>
          <a:blip r:embed="rId4" cstate="print"/>
          <a:srcRect/>
          <a:stretch>
            <a:fillRect/>
          </a:stretch>
        </p:blipFill>
        <p:spPr bwMode="auto">
          <a:xfrm>
            <a:off x="4648200" y="1916832"/>
            <a:ext cx="4343400" cy="313141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6146" name="Picture 2" descr="d:\home\e150875pov\Desktop\тропики картинки\Global_DengueTransmission_ITHRiskMap.png"/>
          <p:cNvPicPr>
            <a:picLocks noGrp="1" noChangeAspect="1" noChangeArrowheads="1"/>
          </p:cNvPicPr>
          <p:nvPr>
            <p:ph idx="1"/>
          </p:nvPr>
        </p:nvPicPr>
        <p:blipFill>
          <a:blip r:embed="rId2" cstate="print"/>
          <a:srcRect/>
          <a:stretch>
            <a:fillRect/>
          </a:stretch>
        </p:blipFill>
        <p:spPr bwMode="auto">
          <a:xfrm>
            <a:off x="199500" y="188640"/>
            <a:ext cx="8793844" cy="589148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Epidemiology</a:t>
            </a:r>
            <a:endParaRPr lang="ru-RU" dirty="0"/>
          </a:p>
        </p:txBody>
      </p:sp>
      <p:sp>
        <p:nvSpPr>
          <p:cNvPr id="3" name="Содержимое 2"/>
          <p:cNvSpPr>
            <a:spLocks noGrp="1"/>
          </p:cNvSpPr>
          <p:nvPr>
            <p:ph sz="half" idx="1"/>
          </p:nvPr>
        </p:nvSpPr>
        <p:spPr/>
        <p:txBody>
          <a:bodyPr>
            <a:normAutofit lnSpcReduction="10000"/>
          </a:bodyPr>
          <a:lstStyle/>
          <a:p>
            <a:r>
              <a:rPr lang="en-US" dirty="0" smtClean="0">
                <a:solidFill>
                  <a:schemeClr val="tx1"/>
                </a:solidFill>
              </a:rPr>
              <a:t>Source of infection is human</a:t>
            </a:r>
          </a:p>
          <a:p>
            <a:r>
              <a:rPr lang="en-US" dirty="0" err="1" smtClean="0">
                <a:solidFill>
                  <a:schemeClr val="tx1"/>
                </a:solidFill>
              </a:rPr>
              <a:t>Desease</a:t>
            </a:r>
            <a:r>
              <a:rPr lang="en-US" dirty="0" smtClean="0">
                <a:solidFill>
                  <a:schemeClr val="tx1"/>
                </a:solidFill>
              </a:rPr>
              <a:t> transmitted by mosquito bite: </a:t>
            </a:r>
            <a:r>
              <a:rPr lang="en-US" dirty="0" err="1" smtClean="0">
                <a:solidFill>
                  <a:schemeClr val="tx1"/>
                </a:solidFill>
              </a:rPr>
              <a:t>Aedes</a:t>
            </a:r>
            <a:r>
              <a:rPr lang="en-US" dirty="0" smtClean="0">
                <a:solidFill>
                  <a:schemeClr val="tx1"/>
                </a:solidFill>
              </a:rPr>
              <a:t> </a:t>
            </a:r>
            <a:r>
              <a:rPr lang="en-US" dirty="0" err="1" smtClean="0">
                <a:solidFill>
                  <a:schemeClr val="tx1"/>
                </a:solidFill>
              </a:rPr>
              <a:t>albopictus</a:t>
            </a:r>
            <a:r>
              <a:rPr lang="en-US" dirty="0" smtClean="0">
                <a:solidFill>
                  <a:schemeClr val="tx1"/>
                </a:solidFill>
              </a:rPr>
              <a:t>, </a:t>
            </a:r>
            <a:r>
              <a:rPr lang="en-US" dirty="0" err="1" smtClean="0">
                <a:solidFill>
                  <a:schemeClr val="tx1"/>
                </a:solidFill>
              </a:rPr>
              <a:t>Aedes</a:t>
            </a:r>
            <a:r>
              <a:rPr lang="en-US" dirty="0" smtClean="0">
                <a:solidFill>
                  <a:schemeClr val="tx1"/>
                </a:solidFill>
              </a:rPr>
              <a:t> </a:t>
            </a:r>
            <a:r>
              <a:rPr lang="en-US" dirty="0" err="1" smtClean="0">
                <a:solidFill>
                  <a:schemeClr val="tx1"/>
                </a:solidFill>
              </a:rPr>
              <a:t>aegipty</a:t>
            </a:r>
            <a:endParaRPr lang="en-US" dirty="0" smtClean="0">
              <a:solidFill>
                <a:schemeClr val="tx1"/>
              </a:solidFill>
            </a:endParaRPr>
          </a:p>
          <a:p>
            <a:r>
              <a:rPr lang="en-US" dirty="0" smtClean="0">
                <a:solidFill>
                  <a:schemeClr val="tx1"/>
                </a:solidFill>
              </a:rPr>
              <a:t>The insect is called a tiger mosquito for its striped appearance, which resembles that of the tiger.</a:t>
            </a:r>
            <a:endParaRPr lang="ru-RU" dirty="0">
              <a:solidFill>
                <a:schemeClr val="tx1"/>
              </a:solidFill>
            </a:endParaRPr>
          </a:p>
        </p:txBody>
      </p:sp>
      <p:pic>
        <p:nvPicPr>
          <p:cNvPr id="5122" name="Picture 2" descr="d:\home\e150875pov\Desktop\Без названия (1).jpg"/>
          <p:cNvPicPr>
            <a:picLocks noGrp="1" noChangeAspect="1" noChangeArrowheads="1"/>
          </p:cNvPicPr>
          <p:nvPr>
            <p:ph sz="half" idx="2"/>
          </p:nvPr>
        </p:nvPicPr>
        <p:blipFill>
          <a:blip r:embed="rId2" cstate="print"/>
          <a:srcRect/>
          <a:stretch>
            <a:fillRect/>
          </a:stretch>
        </p:blipFill>
        <p:spPr bwMode="auto">
          <a:xfrm>
            <a:off x="4839022" y="1628800"/>
            <a:ext cx="3920435" cy="252028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dirty="0" smtClean="0"/>
              <a:t>Epidemiology</a:t>
            </a:r>
            <a:endParaRPr lang="ru-RU" dirty="0"/>
          </a:p>
        </p:txBody>
      </p:sp>
      <p:sp>
        <p:nvSpPr>
          <p:cNvPr id="3" name="Subtitle 2"/>
          <p:cNvSpPr>
            <a:spLocks noGrp="1"/>
          </p:cNvSpPr>
          <p:nvPr>
            <p:ph idx="1"/>
          </p:nvPr>
        </p:nvSpPr>
        <p:spPr/>
        <p:txBody>
          <a:bodyPr lIns="0" rIns="18288">
            <a:normAutofit/>
          </a:bodyPr>
          <a:lstStyle/>
          <a:p>
            <a:pPr marL="457200" lvl="1" indent="0" algn="just">
              <a:lnSpc>
                <a:spcPct val="90000"/>
              </a:lnSpc>
              <a:buFont typeface="Wingdings" pitchFamily="2" charset="2"/>
              <a:buChar char="Ø"/>
            </a:pPr>
            <a:endParaRPr lang="en-US" dirty="0" smtClean="0">
              <a:solidFill>
                <a:schemeClr val="tx1"/>
              </a:solidFill>
            </a:endParaRPr>
          </a:p>
          <a:p>
            <a:pPr marL="457200" lvl="1" indent="0" algn="just">
              <a:lnSpc>
                <a:spcPct val="90000"/>
              </a:lnSpc>
              <a:buFont typeface="Wingdings" pitchFamily="2" charset="2"/>
              <a:buChar char="Ø"/>
            </a:pPr>
            <a:r>
              <a:rPr lang="en-US" dirty="0" smtClean="0">
                <a:solidFill>
                  <a:schemeClr val="tx1"/>
                </a:solidFill>
              </a:rPr>
              <a:t>All </a:t>
            </a:r>
            <a:r>
              <a:rPr lang="en-US" dirty="0">
                <a:solidFill>
                  <a:schemeClr val="tx1"/>
                </a:solidFill>
              </a:rPr>
              <a:t>persons are susceptible. Bothe sexes are equally affected. </a:t>
            </a:r>
            <a:r>
              <a:rPr lang="en-US" dirty="0" smtClean="0">
                <a:solidFill>
                  <a:schemeClr val="tx1"/>
                </a:solidFill>
              </a:rPr>
              <a:t>Peak </a:t>
            </a:r>
            <a:r>
              <a:rPr lang="en-US" dirty="0">
                <a:solidFill>
                  <a:schemeClr val="tx1"/>
                </a:solidFill>
              </a:rPr>
              <a:t>age affected 5-9 years.</a:t>
            </a:r>
          </a:p>
          <a:p>
            <a:pPr marL="457200" lvl="1" indent="0" algn="just">
              <a:lnSpc>
                <a:spcPct val="90000"/>
              </a:lnSpc>
              <a:buFont typeface="Wingdings" pitchFamily="2" charset="2"/>
              <a:buChar char="Ø"/>
            </a:pPr>
            <a:r>
              <a:rPr lang="en-US" dirty="0">
                <a:solidFill>
                  <a:schemeClr val="tx1"/>
                </a:solidFill>
              </a:rPr>
              <a:t>Occurrence is sporadic through out the year. Epidemic usually occur during the rainy seasons June – November. Peak months are September and October.</a:t>
            </a:r>
          </a:p>
          <a:p>
            <a:pPr marL="457200" lvl="1" indent="0" algn="just">
              <a:lnSpc>
                <a:spcPct val="90000"/>
              </a:lnSpc>
              <a:buFont typeface="Wingdings" pitchFamily="2" charset="2"/>
              <a:buChar char="Ø"/>
            </a:pPr>
            <a:r>
              <a:rPr lang="en-US" dirty="0">
                <a:solidFill>
                  <a:schemeClr val="tx1"/>
                </a:solidFill>
              </a:rPr>
              <a:t>Occurs wherever vector mosquito exists.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from="(-#ppt_w/2)" to="(#ppt_x)" calcmode="lin" valueType="num">
                                      <p:cBhvr>
                                        <p:cTn id="14" dur="600" fill="hold">
                                          <p:stCondLst>
                                            <p:cond delay="0"/>
                                          </p:stCondLst>
                                        </p:cTn>
                                        <p:tgtEl>
                                          <p:spTgt spid="3">
                                            <p:txEl>
                                              <p:pRg st="2" end="2"/>
                                            </p:txEl>
                                          </p:spTgt>
                                        </p:tgtEl>
                                        <p:attrNameLst>
                                          <p:attrName>ppt_x</p:attrName>
                                        </p:attrNameLst>
                                      </p:cBhvr>
                                    </p:anim>
                                    <p:anim from="0" to="-1.0" calcmode="lin" valueType="num">
                                      <p:cBhvr>
                                        <p:cTn id="15" dur="200" decel="50000" autoRev="1" fill="hold">
                                          <p:stCondLst>
                                            <p:cond delay="600"/>
                                          </p:stCondLst>
                                        </p:cTn>
                                        <p:tgtEl>
                                          <p:spTgt spid="3">
                                            <p:txEl>
                                              <p:pRg st="2" end="2"/>
                                            </p:txEl>
                                          </p:spTgt>
                                        </p:tgtEl>
                                        <p:attrNameLst>
                                          <p:attrName>xshear</p:attrName>
                                        </p:attrNameLst>
                                      </p:cBhvr>
                                    </p:anim>
                                    <p:animScale>
                                      <p:cBhvr>
                                        <p:cTn id="16" dur="200" decel="100000" autoRev="1" fill="hold">
                                          <p:stCondLst>
                                            <p:cond delay="600"/>
                                          </p:stCondLst>
                                        </p:cTn>
                                        <p:tgtEl>
                                          <p:spTgt spid="3">
                                            <p:txEl>
                                              <p:pRg st="2" end="2"/>
                                            </p:txEl>
                                          </p:spTgt>
                                        </p:tgtEl>
                                      </p:cBhvr>
                                      <p:from x="100000" y="100000"/>
                                      <p:to x="80000" y="100000"/>
                                    </p:animScale>
                                    <p:anim by="(#ppt_h/3+#ppt_w*0.1)" calcmode="lin" valueType="num">
                                      <p:cBhvr additive="sum">
                                        <p:cTn id="17"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18" presetClass="exit" presetSubtype="12" fill="hold" nodeType="withEffect">
                                  <p:stCondLst>
                                    <p:cond delay="0"/>
                                  </p:stCondLst>
                                  <p:childTnLst>
                                    <p:animEffect transition="out" filter="strips(downLeft)">
                                      <p:cBhvr>
                                        <p:cTn id="26" dur="500"/>
                                        <p:tgtEl>
                                          <p:spTgt spid="3">
                                            <p:txEl>
                                              <p:pRg st="1" end="1"/>
                                            </p:txEl>
                                          </p:spTgt>
                                        </p:tgtEl>
                                      </p:cBhvr>
                                    </p:animEffect>
                                    <p:set>
                                      <p:cBhvr>
                                        <p:cTn id="27" dur="1" fill="hold">
                                          <p:stCondLst>
                                            <p:cond delay="499"/>
                                          </p:stCondLst>
                                        </p:cTn>
                                        <p:tgtEl>
                                          <p:spTgt spid="3">
                                            <p:txEl>
                                              <p:pRg st="1" end="1"/>
                                            </p:txEl>
                                          </p:spTgt>
                                        </p:tgtEl>
                                        <p:attrNameLst>
                                          <p:attrName>style.visibility</p:attrName>
                                        </p:attrNameLst>
                                      </p:cBhvr>
                                      <p:to>
                                        <p:strVal val="hidden"/>
                                      </p:to>
                                    </p:set>
                                  </p:childTnLst>
                                </p:cTn>
                              </p:par>
                              <p:par>
                                <p:cTn id="28" presetID="18" presetClass="exit" presetSubtype="12" fill="hold" nodeType="withEffect">
                                  <p:stCondLst>
                                    <p:cond delay="0"/>
                                  </p:stCondLst>
                                  <p:childTnLst>
                                    <p:animEffect transition="out" filter="strips(downLeft)">
                                      <p:cBhvr>
                                        <p:cTn id="29" dur="500"/>
                                        <p:tgtEl>
                                          <p:spTgt spid="3">
                                            <p:txEl>
                                              <p:pRg st="2" end="2"/>
                                            </p:txEl>
                                          </p:spTgt>
                                        </p:tgtEl>
                                      </p:cBhvr>
                                    </p:animEffect>
                                    <p:set>
                                      <p:cBhvr>
                                        <p:cTn id="30" dur="1" fill="hold">
                                          <p:stCondLst>
                                            <p:cond delay="499"/>
                                          </p:stCondLst>
                                        </p:cTn>
                                        <p:tgtEl>
                                          <p:spTgt spid="3">
                                            <p:txEl>
                                              <p:pRg st="2" end="2"/>
                                            </p:txEl>
                                          </p:spTgt>
                                        </p:tgtEl>
                                        <p:attrNameLst>
                                          <p:attrName>style.visibility</p:attrName>
                                        </p:attrNameLst>
                                      </p:cBhvr>
                                      <p:to>
                                        <p:strVal val="hidden"/>
                                      </p:to>
                                    </p:set>
                                  </p:childTnLst>
                                </p:cTn>
                              </p:par>
                              <p:par>
                                <p:cTn id="31" presetID="18" presetClass="exit" presetSubtype="12" fill="hold" nodeType="withEffect">
                                  <p:stCondLst>
                                    <p:cond delay="0"/>
                                  </p:stCondLst>
                                  <p:childTnLst>
                                    <p:animEffect transition="out" filter="strips(downLeft)">
                                      <p:cBhvr>
                                        <p:cTn id="32" dur="500"/>
                                        <p:tgtEl>
                                          <p:spTgt spid="3">
                                            <p:txEl>
                                              <p:pRg st="3" end="3"/>
                                            </p:txEl>
                                          </p:spTgt>
                                        </p:tgtEl>
                                      </p:cBhvr>
                                    </p:animEffect>
                                    <p:set>
                                      <p:cBhvr>
                                        <p:cTn id="33"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a:t>CLINICAL MANIFESTATIONS</a:t>
            </a:r>
            <a:endParaRPr lang="ru-RU"/>
          </a:p>
        </p:txBody>
      </p:sp>
      <p:sp>
        <p:nvSpPr>
          <p:cNvPr id="3" name="Subtitle 2"/>
          <p:cNvSpPr>
            <a:spLocks noGrp="1"/>
          </p:cNvSpPr>
          <p:nvPr>
            <p:ph idx="1"/>
          </p:nvPr>
        </p:nvSpPr>
        <p:spPr>
          <a:xfrm>
            <a:off x="683568" y="1700808"/>
            <a:ext cx="7416824" cy="4320479"/>
          </a:xfrm>
        </p:spPr>
        <p:txBody>
          <a:bodyPr lIns="0" rIns="18288">
            <a:noAutofit/>
          </a:bodyPr>
          <a:lstStyle/>
          <a:p>
            <a:pPr marL="266700" indent="-266700" algn="just"/>
            <a:r>
              <a:rPr lang="en-US" sz="3700" dirty="0" smtClean="0">
                <a:solidFill>
                  <a:schemeClr val="tx1"/>
                </a:solidFill>
              </a:rPr>
              <a:t>Incubation period is </a:t>
            </a:r>
            <a:r>
              <a:rPr lang="en-US" sz="3600" dirty="0" smtClean="0">
                <a:solidFill>
                  <a:schemeClr val="tx1"/>
                </a:solidFill>
              </a:rPr>
              <a:t>uncertain, </a:t>
            </a:r>
            <a:r>
              <a:rPr lang="ru-RU" sz="3600" dirty="0" smtClean="0">
                <a:solidFill>
                  <a:schemeClr val="tx1"/>
                </a:solidFill>
              </a:rPr>
              <a:t>   </a:t>
            </a:r>
            <a:r>
              <a:rPr lang="en-US" sz="3600" dirty="0" smtClean="0">
                <a:solidFill>
                  <a:schemeClr val="tx1"/>
                </a:solidFill>
              </a:rPr>
              <a:t>probably up to 1 week</a:t>
            </a:r>
          </a:p>
          <a:p>
            <a:pPr algn="just"/>
            <a:r>
              <a:rPr lang="en-US" sz="3600" dirty="0" smtClean="0">
                <a:solidFill>
                  <a:schemeClr val="tx1"/>
                </a:solidFill>
              </a:rPr>
              <a:t>An </a:t>
            </a:r>
            <a:r>
              <a:rPr lang="en-US" sz="3600" dirty="0">
                <a:solidFill>
                  <a:schemeClr val="tx1"/>
                </a:solidFill>
              </a:rPr>
              <a:t>acute febrile infection of sudden onset with clinical manifestation of 3 stages: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iterate type="lt">
                                    <p:tmPct val="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xit" presetSubtype="0" fill="hold" nodeType="clickEffect">
                                  <p:stCondLst>
                                    <p:cond delay="0"/>
                                  </p:stCondLst>
                                  <p:iterate type="lt">
                                    <p:tmPct val="0"/>
                                  </p:iterate>
                                  <p:childTnLst>
                                    <p:animEffect transition="out" filter="fade">
                                      <p:cBhvr>
                                        <p:cTn id="13" dur="800" accel="100000">
                                          <p:stCondLst>
                                            <p:cond delay="200"/>
                                          </p:stCondLst>
                                        </p:cTn>
                                        <p:tgtEl>
                                          <p:spTgt spid="3">
                                            <p:txEl>
                                              <p:pRg st="1" end="1"/>
                                            </p:txEl>
                                          </p:spTgt>
                                        </p:tgtEl>
                                      </p:cBhvr>
                                    </p:animEffect>
                                    <p:anim calcmode="lin" valueType="num">
                                      <p:cBhvr>
                                        <p:cTn id="14" dur="800" accel="100000">
                                          <p:stCondLst>
                                            <p:cond delay="200"/>
                                          </p:stCondLst>
                                        </p:cTn>
                                        <p:tgtEl>
                                          <p:spTgt spid="3">
                                            <p:txEl>
                                              <p:pRg st="1" end="1"/>
                                            </p:txEl>
                                          </p:spTgt>
                                        </p:tgtEl>
                                        <p:attrNameLst>
                                          <p:attrName>style.rotation</p:attrName>
                                        </p:attrNameLst>
                                      </p:cBhvr>
                                      <p:tavLst>
                                        <p:tav tm="0">
                                          <p:val>
                                            <p:fltVal val="0"/>
                                          </p:val>
                                        </p:tav>
                                        <p:tav tm="100000">
                                          <p:val>
                                            <p:fltVal val="-90"/>
                                          </p:val>
                                        </p:tav>
                                      </p:tavLst>
                                    </p:anim>
                                    <p:anim calcmode="lin" valueType="num">
                                      <p:cBhvr>
                                        <p:cTn id="15" dur="200" decel="100000"/>
                                        <p:tgtEl>
                                          <p:spTgt spid="3">
                                            <p:txEl>
                                              <p:pRg st="1" end="1"/>
                                            </p:txEl>
                                          </p:spTgt>
                                        </p:tgtEl>
                                        <p:attrNameLst>
                                          <p:attrName>ppt_x</p:attrName>
                                        </p:attrNameLst>
                                      </p:cBhvr>
                                      <p:tavLst>
                                        <p:tav tm="0">
                                          <p:val>
                                            <p:strVal val="ppt_x"/>
                                          </p:val>
                                        </p:tav>
                                        <p:tav tm="100000">
                                          <p:val>
                                            <p:strVal val="ppt_x-0.05"/>
                                          </p:val>
                                        </p:tav>
                                      </p:tavLst>
                                    </p:anim>
                                    <p:anim calcmode="lin" valueType="num">
                                      <p:cBhvr>
                                        <p:cTn id="16" dur="200" decel="100000"/>
                                        <p:tgtEl>
                                          <p:spTgt spid="3">
                                            <p:txEl>
                                              <p:pRg st="1" end="1"/>
                                            </p:txEl>
                                          </p:spTgt>
                                        </p:tgtEl>
                                        <p:attrNameLst>
                                          <p:attrName>ppt_y</p:attrName>
                                        </p:attrNameLst>
                                      </p:cBhvr>
                                      <p:tavLst>
                                        <p:tav tm="0">
                                          <p:val>
                                            <p:strVal val="ppt_y"/>
                                          </p:val>
                                        </p:tav>
                                        <p:tav tm="100000">
                                          <p:val>
                                            <p:strVal val="ppt_y+0.1"/>
                                          </p:val>
                                        </p:tav>
                                      </p:tavLst>
                                    </p:anim>
                                    <p:anim calcmode="lin" valueType="num">
                                      <p:cBhvr>
                                        <p:cTn id="17" dur="800" accel="100000">
                                          <p:stCondLst>
                                            <p:cond delay="200"/>
                                          </p:stCondLst>
                                        </p:cTn>
                                        <p:tgtEl>
                                          <p:spTgt spid="3">
                                            <p:txEl>
                                              <p:pRg st="1" end="1"/>
                                            </p:txEl>
                                          </p:spTgt>
                                        </p:tgtEl>
                                        <p:attrNameLst>
                                          <p:attrName>ppt_x</p:attrName>
                                        </p:attrNameLst>
                                      </p:cBhvr>
                                      <p:tavLst>
                                        <p:tav tm="0">
                                          <p:val>
                                            <p:strVal val="ppt_x"/>
                                          </p:val>
                                        </p:tav>
                                        <p:tav tm="100000">
                                          <p:val>
                                            <p:strVal val="ppt_x+0.4+0.05"/>
                                          </p:val>
                                        </p:tav>
                                      </p:tavLst>
                                    </p:anim>
                                    <p:anim calcmode="lin" valueType="num">
                                      <p:cBhvr>
                                        <p:cTn id="18" dur="800" accel="100000">
                                          <p:stCondLst>
                                            <p:cond delay="200"/>
                                          </p:stCondLst>
                                        </p:cTn>
                                        <p:tgtEl>
                                          <p:spTgt spid="3">
                                            <p:txEl>
                                              <p:pRg st="1" end="1"/>
                                            </p:txEl>
                                          </p:spTgt>
                                        </p:tgtEl>
                                        <p:attrNameLst>
                                          <p:attrName>ppt_y</p:attrName>
                                        </p:attrNameLst>
                                      </p:cBhvr>
                                      <p:tavLst>
                                        <p:tav tm="0">
                                          <p:val>
                                            <p:strVal val="ppt_y"/>
                                          </p:val>
                                        </p:tav>
                                        <p:tav tm="100000">
                                          <p:val>
                                            <p:strVal val="ppt_y-0.4-0.1"/>
                                          </p:val>
                                        </p:tav>
                                      </p:tavLst>
                                    </p:anim>
                                    <p:set>
                                      <p:cBhvr>
                                        <p:cTn id="19"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92225" y="260350"/>
            <a:ext cx="7851775" cy="720378"/>
          </a:xfrm>
          <a:noFill/>
          <a:ln/>
        </p:spPr>
        <p:txBody>
          <a:bodyPr lIns="0" tIns="0" rIns="18288" bIns="0" anchor="b">
            <a:normAutofit fontScale="90000"/>
            <a:scene3d>
              <a:camera prst="orthographicFront"/>
              <a:lightRig rig="freezing" dir="t">
                <a:rot lat="0" lon="0" rev="5640000"/>
              </a:lightRig>
            </a:scene3d>
            <a:sp3d prstMaterial="flat">
              <a:bevelT w="38100" h="38100"/>
              <a:contourClr>
                <a:schemeClr val="tx2"/>
              </a:contourClr>
            </a:sp3d>
          </a:bodyPr>
          <a:lstStyle/>
          <a:p>
            <a:pPr algn="ctr" fontAlgn="auto">
              <a:spcAft>
                <a:spcPts val="0"/>
              </a:spcAft>
              <a:defRPr/>
            </a:pPr>
            <a:r>
              <a:rPr lang="en-US" sz="6000" b="1" kern="1200"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rPr>
              <a:t/>
            </a:r>
            <a:br>
              <a:rPr lang="en-US" sz="6000" b="1" kern="1200" dirty="0">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rPr>
            </a:br>
            <a:r>
              <a:rPr lang="en-US" sz="4800" b="1" kern="1200" dirty="0">
                <a:solidFill>
                  <a:schemeClr val="accent5"/>
                </a:solidFill>
                <a:effectLst>
                  <a:outerShdw blurRad="38100" dist="25400" dir="5400000" algn="tl" rotWithShape="0">
                    <a:srgbClr val="000000">
                      <a:alpha val="43000"/>
                    </a:srgbClr>
                  </a:outerShdw>
                </a:effectLst>
                <a:latin typeface="+mj-lt"/>
                <a:ea typeface="+mj-ea"/>
                <a:cs typeface="+mj-cs"/>
              </a:rPr>
              <a:t>First 4 days – Febrile </a:t>
            </a:r>
            <a:r>
              <a:rPr lang="en-US" sz="4800" b="1" kern="1200" dirty="0" smtClean="0">
                <a:solidFill>
                  <a:schemeClr val="accent5"/>
                </a:solidFill>
                <a:effectLst>
                  <a:outerShdw blurRad="38100" dist="25400" dir="5400000" algn="tl" rotWithShape="0">
                    <a:srgbClr val="000000">
                      <a:alpha val="43000"/>
                    </a:srgbClr>
                  </a:outerShdw>
                </a:effectLst>
                <a:latin typeface="+mj-lt"/>
                <a:ea typeface="+mj-ea"/>
                <a:cs typeface="+mj-cs"/>
              </a:rPr>
              <a:t> </a:t>
            </a:r>
            <a:r>
              <a:rPr lang="en-US" sz="4800" b="1" kern="1200" dirty="0">
                <a:solidFill>
                  <a:schemeClr val="accent5"/>
                </a:solidFill>
                <a:effectLst>
                  <a:outerShdw blurRad="38100" dist="25400" dir="5400000" algn="tl" rotWithShape="0">
                    <a:srgbClr val="000000">
                      <a:alpha val="43000"/>
                    </a:srgbClr>
                  </a:outerShdw>
                </a:effectLst>
                <a:latin typeface="+mj-lt"/>
                <a:ea typeface="+mj-ea"/>
                <a:cs typeface="+mj-cs"/>
              </a:rPr>
              <a:t>Stage</a:t>
            </a:r>
            <a:endParaRPr lang="en-US" sz="5600" b="1" kern="1200" dirty="0">
              <a:solidFill>
                <a:schemeClr val="accent5"/>
              </a:solidFill>
              <a:effectLst>
                <a:outerShdw blurRad="38100" dist="25400" dir="5400000" algn="tl" rotWithShape="0">
                  <a:srgbClr val="000000">
                    <a:alpha val="43000"/>
                  </a:srgbClr>
                </a:outerShdw>
              </a:effectLst>
              <a:latin typeface="+mj-lt"/>
              <a:ea typeface="+mj-ea"/>
              <a:cs typeface="+mj-cs"/>
            </a:endParaRPr>
          </a:p>
        </p:txBody>
      </p:sp>
      <p:sp>
        <p:nvSpPr>
          <p:cNvPr id="3" name="Subtitle 2"/>
          <p:cNvSpPr>
            <a:spLocks noGrp="1"/>
          </p:cNvSpPr>
          <p:nvPr>
            <p:ph type="subTitle" idx="4294967295"/>
          </p:nvPr>
        </p:nvSpPr>
        <p:spPr>
          <a:xfrm>
            <a:off x="0" y="1268760"/>
            <a:ext cx="5436096" cy="5184576"/>
          </a:xfrm>
        </p:spPr>
        <p:txBody>
          <a:bodyPr lIns="0" rIns="18288">
            <a:normAutofit fontScale="70000" lnSpcReduction="20000"/>
          </a:bodyPr>
          <a:lstStyle/>
          <a:p>
            <a:pPr marL="971550" lvl="1" indent="-514350" algn="just">
              <a:lnSpc>
                <a:spcPct val="130000"/>
              </a:lnSpc>
              <a:buFont typeface="Wingdings" pitchFamily="2" charset="2"/>
              <a:buChar char="q"/>
            </a:pPr>
            <a:r>
              <a:rPr lang="en-US" dirty="0" smtClean="0">
                <a:solidFill>
                  <a:schemeClr val="tx1"/>
                </a:solidFill>
              </a:rPr>
              <a:t>The presence (the " dengue triad") of fever, rash, and headache (and other pains) is </a:t>
            </a:r>
            <a:r>
              <a:rPr lang="en-US" dirty="0" err="1" smtClean="0">
                <a:solidFill>
                  <a:schemeClr val="tx1"/>
                </a:solidFill>
              </a:rPr>
              <a:t>particulary</a:t>
            </a:r>
            <a:r>
              <a:rPr lang="en-US" dirty="0" smtClean="0">
                <a:solidFill>
                  <a:schemeClr val="tx1"/>
                </a:solidFill>
              </a:rPr>
              <a:t> characteristic of dengue fever.</a:t>
            </a:r>
            <a:endParaRPr lang="en-US" dirty="0">
              <a:solidFill>
                <a:schemeClr val="tx1"/>
              </a:solidFill>
            </a:endParaRPr>
          </a:p>
          <a:p>
            <a:pPr marL="971550" lvl="1" indent="-514350" algn="just">
              <a:lnSpc>
                <a:spcPct val="130000"/>
              </a:lnSpc>
              <a:buFont typeface="Wingdings" pitchFamily="2" charset="2"/>
              <a:buChar char="q"/>
            </a:pPr>
            <a:r>
              <a:rPr lang="en-US" dirty="0" smtClean="0">
                <a:solidFill>
                  <a:schemeClr val="tx1"/>
                </a:solidFill>
              </a:rPr>
              <a:t>vomiting</a:t>
            </a:r>
            <a:r>
              <a:rPr lang="en-US" dirty="0">
                <a:solidFill>
                  <a:schemeClr val="tx1"/>
                </a:solidFill>
              </a:rPr>
              <a:t>, </a:t>
            </a:r>
            <a:endParaRPr lang="en-US" dirty="0" smtClean="0">
              <a:solidFill>
                <a:schemeClr val="tx1"/>
              </a:solidFill>
            </a:endParaRPr>
          </a:p>
          <a:p>
            <a:pPr marL="971550" lvl="1" indent="-514350" algn="just">
              <a:lnSpc>
                <a:spcPct val="130000"/>
              </a:lnSpc>
              <a:buFont typeface="Wingdings" pitchFamily="2" charset="2"/>
              <a:buChar char="q"/>
            </a:pPr>
            <a:r>
              <a:rPr lang="en-US" dirty="0" smtClean="0">
                <a:solidFill>
                  <a:schemeClr val="tx1"/>
                </a:solidFill>
              </a:rPr>
              <a:t>conjunctivitis</a:t>
            </a:r>
          </a:p>
          <a:p>
            <a:pPr marL="971550" lvl="1" indent="-514350" algn="just">
              <a:lnSpc>
                <a:spcPct val="130000"/>
              </a:lnSpc>
              <a:buFont typeface="Wingdings" pitchFamily="2" charset="2"/>
              <a:buChar char="q"/>
            </a:pPr>
            <a:r>
              <a:rPr lang="en-US" dirty="0">
                <a:solidFill>
                  <a:schemeClr val="tx1"/>
                </a:solidFill>
              </a:rPr>
              <a:t>m</a:t>
            </a:r>
            <a:r>
              <a:rPr lang="en-US" dirty="0" smtClean="0">
                <a:solidFill>
                  <a:schemeClr val="tx1"/>
                </a:solidFill>
              </a:rPr>
              <a:t>ild bleeding</a:t>
            </a:r>
          </a:p>
          <a:p>
            <a:pPr marL="971550" lvl="1" indent="-514350" algn="just">
              <a:lnSpc>
                <a:spcPct val="130000"/>
              </a:lnSpc>
              <a:buFont typeface="Wingdings" pitchFamily="2" charset="2"/>
              <a:buChar char="q"/>
            </a:pPr>
            <a:r>
              <a:rPr lang="en-US" dirty="0" smtClean="0">
                <a:solidFill>
                  <a:schemeClr val="tx1"/>
                </a:solidFill>
              </a:rPr>
              <a:t>A characteristic rash appears along with or after the fever and spreads from the extremities to cover the entire body except the face</a:t>
            </a:r>
          </a:p>
          <a:p>
            <a:pPr marL="971550" lvl="1" indent="-514350" algn="just">
              <a:lnSpc>
                <a:spcPct val="130000"/>
              </a:lnSpc>
              <a:buFont typeface="Wingdings" pitchFamily="2" charset="2"/>
              <a:buChar char="q"/>
            </a:pPr>
            <a:r>
              <a:rPr lang="en-US" dirty="0" smtClean="0">
                <a:solidFill>
                  <a:schemeClr val="tx1"/>
                </a:solidFill>
              </a:rPr>
              <a:t>The palms and soles may be bright red and swollen.</a:t>
            </a:r>
          </a:p>
          <a:p>
            <a:pPr marL="971550" lvl="1" indent="-514350" algn="just">
              <a:lnSpc>
                <a:spcPct val="130000"/>
              </a:lnSpc>
              <a:buFont typeface="Wingdings" pitchFamily="2" charset="2"/>
              <a:buChar char="q"/>
            </a:pPr>
            <a:endParaRPr lang="en-US" dirty="0">
              <a:solidFill>
                <a:schemeClr val="tx1"/>
              </a:solidFill>
            </a:endParaRPr>
          </a:p>
          <a:p>
            <a:pPr marL="0" indent="0" algn="r">
              <a:lnSpc>
                <a:spcPct val="80000"/>
              </a:lnSpc>
              <a:buFont typeface="Wingdings" pitchFamily="2" charset="2"/>
              <a:buNone/>
            </a:pPr>
            <a:endParaRPr lang="en-US" sz="2600" dirty="0"/>
          </a:p>
        </p:txBody>
      </p:sp>
      <p:pic>
        <p:nvPicPr>
          <p:cNvPr id="4" name="Picture 3" descr="dengue.jpg"/>
          <p:cNvPicPr>
            <a:picLocks noChangeAspect="1"/>
          </p:cNvPicPr>
          <p:nvPr/>
        </p:nvPicPr>
        <p:blipFill>
          <a:blip r:embed="rId2" cstate="print"/>
          <a:srcRect/>
          <a:stretch>
            <a:fillRect/>
          </a:stretch>
        </p:blipFill>
        <p:spPr bwMode="auto">
          <a:xfrm>
            <a:off x="6156176" y="4365104"/>
            <a:ext cx="2592288" cy="1728192"/>
          </a:xfrm>
          <a:prstGeom prst="rect">
            <a:avLst/>
          </a:prstGeom>
          <a:noFill/>
          <a:ln w="9525">
            <a:noFill/>
            <a:miter lim="800000"/>
            <a:headEnd/>
            <a:tailEnd/>
          </a:ln>
        </p:spPr>
      </p:pic>
      <p:pic>
        <p:nvPicPr>
          <p:cNvPr id="3074" name="Picture 2" descr="E:\Тропики\dengue_rash.jpg"/>
          <p:cNvPicPr>
            <a:picLocks noChangeAspect="1" noChangeArrowheads="1"/>
          </p:cNvPicPr>
          <p:nvPr/>
        </p:nvPicPr>
        <p:blipFill>
          <a:blip r:embed="rId3" cstate="print"/>
          <a:srcRect/>
          <a:stretch>
            <a:fillRect/>
          </a:stretch>
        </p:blipFill>
        <p:spPr bwMode="auto">
          <a:xfrm>
            <a:off x="5508104" y="1124744"/>
            <a:ext cx="3421691" cy="28803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70" decel="100000"/>
                                        <p:tgtEl>
                                          <p:spTgt spid="4"/>
                                        </p:tgtEl>
                                      </p:cBhvr>
                                    </p:animEffect>
                                    <p:animScale>
                                      <p:cBhvr>
                                        <p:cTn id="16" dur="770" decel="100000"/>
                                        <p:tgtEl>
                                          <p:spTgt spid="4"/>
                                        </p:tgtEl>
                                      </p:cBhvr>
                                      <p:from x="10000" y="10000"/>
                                      <p:to x="200000" y="450000"/>
                                    </p:animScale>
                                    <p:animScale>
                                      <p:cBhvr>
                                        <p:cTn id="17" dur="1230" accel="100000" fill="hold">
                                          <p:stCondLst>
                                            <p:cond delay="770"/>
                                          </p:stCondLst>
                                        </p:cTn>
                                        <p:tgtEl>
                                          <p:spTgt spid="4"/>
                                        </p:tgtEl>
                                      </p:cBhvr>
                                      <p:from x="200000" y="450000"/>
                                      <p:to x="100000" y="100000"/>
                                    </p:animScale>
                                    <p:set>
                                      <p:cBhvr>
                                        <p:cTn id="18" dur="770" fill="hold"/>
                                        <p:tgtEl>
                                          <p:spTgt spid="4"/>
                                        </p:tgtEl>
                                        <p:attrNameLst>
                                          <p:attrName>ppt_x</p:attrName>
                                        </p:attrNameLst>
                                      </p:cBhvr>
                                      <p:to>
                                        <p:strVal val="(0.5)"/>
                                      </p:to>
                                    </p:set>
                                    <p:anim from="(0.5)" to="(#ppt_x)" calcmode="lin" valueType="num">
                                      <p:cBhvr>
                                        <p:cTn id="19" dur="1230" accel="100000" fill="hold">
                                          <p:stCondLst>
                                            <p:cond delay="770"/>
                                          </p:stCondLst>
                                        </p:cTn>
                                        <p:tgtEl>
                                          <p:spTgt spid="4"/>
                                        </p:tgtEl>
                                        <p:attrNameLst>
                                          <p:attrName>ppt_x</p:attrName>
                                        </p:attrNameLst>
                                      </p:cBhvr>
                                    </p:anim>
                                    <p:set>
                                      <p:cBhvr>
                                        <p:cTn id="20" dur="770" fill="hold"/>
                                        <p:tgtEl>
                                          <p:spTgt spid="4"/>
                                        </p:tgtEl>
                                        <p:attrNameLst>
                                          <p:attrName>ppt_y</p:attrName>
                                        </p:attrNameLst>
                                      </p:cBhvr>
                                      <p:to>
                                        <p:strVal val="(#ppt_y+0.4)"/>
                                      </p:to>
                                    </p:set>
                                    <p:anim from="(#ppt_y+0.4)" to="(#ppt_y)" calcmode="lin" valueType="num">
                                      <p:cBhvr>
                                        <p:cTn id="21" dur="1230" accel="100000" fill="hold">
                                          <p:stCondLst>
                                            <p:cond delay="770"/>
                                          </p:stCondLst>
                                        </p:cTn>
                                        <p:tgtEl>
                                          <p:spTgt spid="4"/>
                                        </p:tgtEl>
                                        <p:attrNameLst>
                                          <p:attrName>ppt_y</p:attrName>
                                        </p:attrNameLst>
                                      </p:cBhvr>
                                    </p:anim>
                                  </p:childTnLst>
                                </p:cTn>
                              </p:par>
                            </p:childTnLst>
                          </p:cTn>
                        </p:par>
                      </p:childTnLst>
                    </p:cTn>
                  </p:par>
                  <p:par>
                    <p:cTn id="22" fill="hold">
                      <p:stCondLst>
                        <p:cond delay="indefinite"/>
                      </p:stCondLst>
                      <p:childTnLst>
                        <p:par>
                          <p:cTn id="23" fill="hold">
                            <p:stCondLst>
                              <p:cond delay="0"/>
                            </p:stCondLst>
                            <p:childTnLst>
                              <p:par>
                                <p:cTn id="24" presetID="34" presetClass="entr" presetSubtype="0"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 from="(-#ppt_w/2)" to="(#ppt_x)" calcmode="lin" valueType="num">
                                      <p:cBhvr>
                                        <p:cTn id="26" dur="600" fill="hold">
                                          <p:stCondLst>
                                            <p:cond delay="0"/>
                                          </p:stCondLst>
                                        </p:cTn>
                                        <p:tgtEl>
                                          <p:spTgt spid="3">
                                            <p:txEl>
                                              <p:pRg st="0" end="0"/>
                                            </p:txEl>
                                          </p:spTgt>
                                        </p:tgtEl>
                                        <p:attrNameLst>
                                          <p:attrName>ppt_x</p:attrName>
                                        </p:attrNameLst>
                                      </p:cBhvr>
                                    </p:anim>
                                    <p:anim from="0" to="-1.0" calcmode="lin" valueType="num">
                                      <p:cBhvr>
                                        <p:cTn id="27" dur="200" decel="50000" autoRev="1" fill="hold">
                                          <p:stCondLst>
                                            <p:cond delay="600"/>
                                          </p:stCondLst>
                                        </p:cTn>
                                        <p:tgtEl>
                                          <p:spTgt spid="3">
                                            <p:txEl>
                                              <p:pRg st="0" end="0"/>
                                            </p:txEl>
                                          </p:spTgt>
                                        </p:tgtEl>
                                        <p:attrNameLst>
                                          <p:attrName>xshear</p:attrName>
                                        </p:attrNameLst>
                                      </p:cBhvr>
                                    </p:anim>
                                    <p:animScale>
                                      <p:cBhvr>
                                        <p:cTn id="28" dur="200" decel="100000" autoRev="1" fill="hold">
                                          <p:stCondLst>
                                            <p:cond delay="600"/>
                                          </p:stCondLst>
                                        </p:cTn>
                                        <p:tgtEl>
                                          <p:spTgt spid="3">
                                            <p:txEl>
                                              <p:pRg st="0" end="0"/>
                                            </p:txEl>
                                          </p:spTgt>
                                        </p:tgtEl>
                                      </p:cBhvr>
                                      <p:from x="100000" y="100000"/>
                                      <p:to x="80000" y="100000"/>
                                    </p:animScale>
                                    <p:anim by="(#ppt_h/3+#ppt_w*0.1)" calcmode="lin" valueType="num">
                                      <p:cBhvr additive="sum">
                                        <p:cTn id="29"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30" fill="hold">
                      <p:stCondLst>
                        <p:cond delay="indefinite"/>
                      </p:stCondLst>
                      <p:childTnLst>
                        <p:par>
                          <p:cTn id="31" fill="hold">
                            <p:stCondLst>
                              <p:cond delay="0"/>
                            </p:stCondLst>
                            <p:childTnLst>
                              <p:par>
                                <p:cTn id="32" presetID="34" presetClass="entr" presetSubtype="0" fill="hold"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 from="(-#ppt_w/2)" to="(#ppt_x)" calcmode="lin" valueType="num">
                                      <p:cBhvr>
                                        <p:cTn id="34" dur="600" fill="hold">
                                          <p:stCondLst>
                                            <p:cond delay="0"/>
                                          </p:stCondLst>
                                        </p:cTn>
                                        <p:tgtEl>
                                          <p:spTgt spid="3">
                                            <p:txEl>
                                              <p:pRg st="1" end="1"/>
                                            </p:txEl>
                                          </p:spTgt>
                                        </p:tgtEl>
                                        <p:attrNameLst>
                                          <p:attrName>ppt_x</p:attrName>
                                        </p:attrNameLst>
                                      </p:cBhvr>
                                    </p:anim>
                                    <p:anim from="0" to="-1.0" calcmode="lin" valueType="num">
                                      <p:cBhvr>
                                        <p:cTn id="35" dur="200" decel="50000" autoRev="1" fill="hold">
                                          <p:stCondLst>
                                            <p:cond delay="600"/>
                                          </p:stCondLst>
                                        </p:cTn>
                                        <p:tgtEl>
                                          <p:spTgt spid="3">
                                            <p:txEl>
                                              <p:pRg st="1" end="1"/>
                                            </p:txEl>
                                          </p:spTgt>
                                        </p:tgtEl>
                                        <p:attrNameLst>
                                          <p:attrName>xshear</p:attrName>
                                        </p:attrNameLst>
                                      </p:cBhvr>
                                    </p:anim>
                                    <p:animScale>
                                      <p:cBhvr>
                                        <p:cTn id="36" dur="200" decel="100000" autoRev="1" fill="hold">
                                          <p:stCondLst>
                                            <p:cond delay="600"/>
                                          </p:stCondLst>
                                        </p:cTn>
                                        <p:tgtEl>
                                          <p:spTgt spid="3">
                                            <p:txEl>
                                              <p:pRg st="1" end="1"/>
                                            </p:txEl>
                                          </p:spTgt>
                                        </p:tgtEl>
                                      </p:cBhvr>
                                      <p:from x="100000" y="100000"/>
                                      <p:to x="80000" y="100000"/>
                                    </p:animScale>
                                    <p:anim by="(#ppt_h/3+#ppt_w*0.1)" calcmode="lin" valueType="num">
                                      <p:cBhvr additive="sum">
                                        <p:cTn id="37"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34"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 from="(-#ppt_w/2)" to="(#ppt_x)" calcmode="lin" valueType="num">
                                      <p:cBhvr>
                                        <p:cTn id="42" dur="600" fill="hold">
                                          <p:stCondLst>
                                            <p:cond delay="0"/>
                                          </p:stCondLst>
                                        </p:cTn>
                                        <p:tgtEl>
                                          <p:spTgt spid="3">
                                            <p:txEl>
                                              <p:pRg st="2" end="2"/>
                                            </p:txEl>
                                          </p:spTgt>
                                        </p:tgtEl>
                                        <p:attrNameLst>
                                          <p:attrName>ppt_x</p:attrName>
                                        </p:attrNameLst>
                                      </p:cBhvr>
                                    </p:anim>
                                    <p:anim from="0" to="-1.0" calcmode="lin" valueType="num">
                                      <p:cBhvr>
                                        <p:cTn id="43" dur="200" decel="50000" autoRev="1" fill="hold">
                                          <p:stCondLst>
                                            <p:cond delay="600"/>
                                          </p:stCondLst>
                                        </p:cTn>
                                        <p:tgtEl>
                                          <p:spTgt spid="3">
                                            <p:txEl>
                                              <p:pRg st="2" end="2"/>
                                            </p:txEl>
                                          </p:spTgt>
                                        </p:tgtEl>
                                        <p:attrNameLst>
                                          <p:attrName>xshear</p:attrName>
                                        </p:attrNameLst>
                                      </p:cBhvr>
                                    </p:anim>
                                    <p:animScale>
                                      <p:cBhvr>
                                        <p:cTn id="44" dur="200" decel="100000" autoRev="1" fill="hold">
                                          <p:stCondLst>
                                            <p:cond delay="600"/>
                                          </p:stCondLst>
                                        </p:cTn>
                                        <p:tgtEl>
                                          <p:spTgt spid="3">
                                            <p:txEl>
                                              <p:pRg st="2" end="2"/>
                                            </p:txEl>
                                          </p:spTgt>
                                        </p:tgtEl>
                                      </p:cBhvr>
                                      <p:from x="100000" y="100000"/>
                                      <p:to x="80000" y="100000"/>
                                    </p:animScale>
                                    <p:anim by="(#ppt_h/3+#ppt_w*0.1)" calcmode="lin" valueType="num">
                                      <p:cBhvr additive="sum">
                                        <p:cTn id="45"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6" fill="hold">
                      <p:stCondLst>
                        <p:cond delay="indefinite"/>
                      </p:stCondLst>
                      <p:childTnLst>
                        <p:par>
                          <p:cTn id="47" fill="hold">
                            <p:stCondLst>
                              <p:cond delay="0"/>
                            </p:stCondLst>
                            <p:childTnLst>
                              <p:par>
                                <p:cTn id="48" presetID="34"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 from="(-#ppt_w/2)" to="(#ppt_x)" calcmode="lin" valueType="num">
                                      <p:cBhvr>
                                        <p:cTn id="50" dur="600" fill="hold">
                                          <p:stCondLst>
                                            <p:cond delay="0"/>
                                          </p:stCondLst>
                                        </p:cTn>
                                        <p:tgtEl>
                                          <p:spTgt spid="3">
                                            <p:txEl>
                                              <p:pRg st="3" end="3"/>
                                            </p:txEl>
                                          </p:spTgt>
                                        </p:tgtEl>
                                        <p:attrNameLst>
                                          <p:attrName>ppt_x</p:attrName>
                                        </p:attrNameLst>
                                      </p:cBhvr>
                                    </p:anim>
                                    <p:anim from="0" to="-1.0" calcmode="lin" valueType="num">
                                      <p:cBhvr>
                                        <p:cTn id="51" dur="200" decel="50000" autoRev="1" fill="hold">
                                          <p:stCondLst>
                                            <p:cond delay="600"/>
                                          </p:stCondLst>
                                        </p:cTn>
                                        <p:tgtEl>
                                          <p:spTgt spid="3">
                                            <p:txEl>
                                              <p:pRg st="3" end="3"/>
                                            </p:txEl>
                                          </p:spTgt>
                                        </p:tgtEl>
                                        <p:attrNameLst>
                                          <p:attrName>xshear</p:attrName>
                                        </p:attrNameLst>
                                      </p:cBhvr>
                                    </p:anim>
                                    <p:animScale>
                                      <p:cBhvr>
                                        <p:cTn id="52" dur="200" decel="100000" autoRev="1" fill="hold">
                                          <p:stCondLst>
                                            <p:cond delay="600"/>
                                          </p:stCondLst>
                                        </p:cTn>
                                        <p:tgtEl>
                                          <p:spTgt spid="3">
                                            <p:txEl>
                                              <p:pRg st="3" end="3"/>
                                            </p:txEl>
                                          </p:spTgt>
                                        </p:tgtEl>
                                      </p:cBhvr>
                                      <p:from x="100000" y="100000"/>
                                      <p:to x="80000" y="100000"/>
                                    </p:animScale>
                                    <p:anim by="(#ppt_h/3+#ppt_w*0.1)" calcmode="lin" valueType="num">
                                      <p:cBhvr additive="sum">
                                        <p:cTn id="53"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54" fill="hold">
                      <p:stCondLst>
                        <p:cond delay="indefinite"/>
                      </p:stCondLst>
                      <p:childTnLst>
                        <p:par>
                          <p:cTn id="55" fill="hold">
                            <p:stCondLst>
                              <p:cond delay="0"/>
                            </p:stCondLst>
                            <p:childTnLst>
                              <p:par>
                                <p:cTn id="56" presetID="34" presetClass="entr" presetSubtype="0" fill="hold" nodeType="clickEffect">
                                  <p:stCondLst>
                                    <p:cond delay="0"/>
                                  </p:stCondLst>
                                  <p:childTnLst>
                                    <p:set>
                                      <p:cBhvr>
                                        <p:cTn id="57" dur="1" fill="hold">
                                          <p:stCondLst>
                                            <p:cond delay="0"/>
                                          </p:stCondLst>
                                        </p:cTn>
                                        <p:tgtEl>
                                          <p:spTgt spid="3">
                                            <p:txEl>
                                              <p:pRg st="4" end="4"/>
                                            </p:txEl>
                                          </p:spTgt>
                                        </p:tgtEl>
                                        <p:attrNameLst>
                                          <p:attrName>style.visibility</p:attrName>
                                        </p:attrNameLst>
                                      </p:cBhvr>
                                      <p:to>
                                        <p:strVal val="visible"/>
                                      </p:to>
                                    </p:set>
                                    <p:anim from="(-#ppt_w/2)" to="(#ppt_x)" calcmode="lin" valueType="num">
                                      <p:cBhvr>
                                        <p:cTn id="58" dur="600" fill="hold">
                                          <p:stCondLst>
                                            <p:cond delay="0"/>
                                          </p:stCondLst>
                                        </p:cTn>
                                        <p:tgtEl>
                                          <p:spTgt spid="3">
                                            <p:txEl>
                                              <p:pRg st="4" end="4"/>
                                            </p:txEl>
                                          </p:spTgt>
                                        </p:tgtEl>
                                        <p:attrNameLst>
                                          <p:attrName>ppt_x</p:attrName>
                                        </p:attrNameLst>
                                      </p:cBhvr>
                                    </p:anim>
                                    <p:anim from="0" to="-1.0" calcmode="lin" valueType="num">
                                      <p:cBhvr>
                                        <p:cTn id="59" dur="200" decel="50000" autoRev="1" fill="hold">
                                          <p:stCondLst>
                                            <p:cond delay="600"/>
                                          </p:stCondLst>
                                        </p:cTn>
                                        <p:tgtEl>
                                          <p:spTgt spid="3">
                                            <p:txEl>
                                              <p:pRg st="4" end="4"/>
                                            </p:txEl>
                                          </p:spTgt>
                                        </p:tgtEl>
                                        <p:attrNameLst>
                                          <p:attrName>xshear</p:attrName>
                                        </p:attrNameLst>
                                      </p:cBhvr>
                                    </p:anim>
                                    <p:animScale>
                                      <p:cBhvr>
                                        <p:cTn id="60" dur="200" decel="100000" autoRev="1" fill="hold">
                                          <p:stCondLst>
                                            <p:cond delay="600"/>
                                          </p:stCondLst>
                                        </p:cTn>
                                        <p:tgtEl>
                                          <p:spTgt spid="3">
                                            <p:txEl>
                                              <p:pRg st="4" end="4"/>
                                            </p:txEl>
                                          </p:spTgt>
                                        </p:tgtEl>
                                      </p:cBhvr>
                                      <p:from x="100000" y="100000"/>
                                      <p:to x="80000" y="100000"/>
                                    </p:animScale>
                                    <p:anim by="(#ppt_h/3+#ppt_w*0.1)" calcmode="lin" valueType="num">
                                      <p:cBhvr additive="sum">
                                        <p:cTn id="61"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62" fill="hold">
                      <p:stCondLst>
                        <p:cond delay="indefinite"/>
                      </p:stCondLst>
                      <p:childTnLst>
                        <p:par>
                          <p:cTn id="63" fill="hold">
                            <p:stCondLst>
                              <p:cond delay="0"/>
                            </p:stCondLst>
                            <p:childTnLst>
                              <p:par>
                                <p:cTn id="64" presetID="34" presetClass="entr" presetSubtype="0" fill="hold" nodeType="clickEffect">
                                  <p:stCondLst>
                                    <p:cond delay="0"/>
                                  </p:stCondLst>
                                  <p:childTnLst>
                                    <p:set>
                                      <p:cBhvr>
                                        <p:cTn id="65" dur="1" fill="hold">
                                          <p:stCondLst>
                                            <p:cond delay="0"/>
                                          </p:stCondLst>
                                        </p:cTn>
                                        <p:tgtEl>
                                          <p:spTgt spid="3">
                                            <p:txEl>
                                              <p:pRg st="5" end="5"/>
                                            </p:txEl>
                                          </p:spTgt>
                                        </p:tgtEl>
                                        <p:attrNameLst>
                                          <p:attrName>style.visibility</p:attrName>
                                        </p:attrNameLst>
                                      </p:cBhvr>
                                      <p:to>
                                        <p:strVal val="visible"/>
                                      </p:to>
                                    </p:set>
                                    <p:anim from="(-#ppt_w/2)" to="(#ppt_x)" calcmode="lin" valueType="num">
                                      <p:cBhvr>
                                        <p:cTn id="66" dur="600" fill="hold">
                                          <p:stCondLst>
                                            <p:cond delay="0"/>
                                          </p:stCondLst>
                                        </p:cTn>
                                        <p:tgtEl>
                                          <p:spTgt spid="3">
                                            <p:txEl>
                                              <p:pRg st="5" end="5"/>
                                            </p:txEl>
                                          </p:spTgt>
                                        </p:tgtEl>
                                        <p:attrNameLst>
                                          <p:attrName>ppt_x</p:attrName>
                                        </p:attrNameLst>
                                      </p:cBhvr>
                                    </p:anim>
                                    <p:anim from="0" to="-1.0" calcmode="lin" valueType="num">
                                      <p:cBhvr>
                                        <p:cTn id="67" dur="200" decel="50000" autoRev="1" fill="hold">
                                          <p:stCondLst>
                                            <p:cond delay="600"/>
                                          </p:stCondLst>
                                        </p:cTn>
                                        <p:tgtEl>
                                          <p:spTgt spid="3">
                                            <p:txEl>
                                              <p:pRg st="5" end="5"/>
                                            </p:txEl>
                                          </p:spTgt>
                                        </p:tgtEl>
                                        <p:attrNameLst>
                                          <p:attrName>xshear</p:attrName>
                                        </p:attrNameLst>
                                      </p:cBhvr>
                                    </p:anim>
                                    <p:animScale>
                                      <p:cBhvr>
                                        <p:cTn id="68" dur="200" decel="100000" autoRev="1" fill="hold">
                                          <p:stCondLst>
                                            <p:cond delay="600"/>
                                          </p:stCondLst>
                                        </p:cTn>
                                        <p:tgtEl>
                                          <p:spTgt spid="3">
                                            <p:txEl>
                                              <p:pRg st="5" end="5"/>
                                            </p:txEl>
                                          </p:spTgt>
                                        </p:tgtEl>
                                      </p:cBhvr>
                                      <p:from x="100000" y="100000"/>
                                      <p:to x="80000" y="100000"/>
                                    </p:animScale>
                                    <p:anim by="(#ppt_h/3+#ppt_w*0.1)" calcmode="lin" valueType="num">
                                      <p:cBhvr additive="sum">
                                        <p:cTn id="69"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70" fill="hold">
                      <p:stCondLst>
                        <p:cond delay="indefinite"/>
                      </p:stCondLst>
                      <p:childTnLst>
                        <p:par>
                          <p:cTn id="71" fill="hold">
                            <p:stCondLst>
                              <p:cond delay="0"/>
                            </p:stCondLst>
                            <p:childTnLst>
                              <p:par>
                                <p:cTn id="72" presetID="24" presetClass="exit" presetSubtype="0" fill="hold" nodeType="clickEffect">
                                  <p:stCondLst>
                                    <p:cond delay="0"/>
                                  </p:stCondLst>
                                  <p:childTnLst>
                                    <p:anim to="" calcmode="lin" valueType="num">
                                      <p:cBhvr>
                                        <p:cTn id="73" dur="1"/>
                                        <p:tgtEl>
                                          <p:spTgt spid="2"/>
                                        </p:tgtEl>
                                        <p:attrNameLst>
                                          <p:attrName/>
                                        </p:attrNameLst>
                                      </p:cBhvr>
                                    </p:anim>
                                    <p:set>
                                      <p:cBhvr>
                                        <p:cTn id="74" dur="1" fill="hold">
                                          <p:stCondLst>
                                            <p:cond delay="0"/>
                                          </p:stCondLst>
                                        </p:cTn>
                                        <p:tgtEl>
                                          <p:spTgt spid="2"/>
                                        </p:tgtEl>
                                        <p:attrNameLst>
                                          <p:attrName>style.visibility</p:attrName>
                                        </p:attrNameLst>
                                      </p:cBhvr>
                                      <p:to>
                                        <p:strVal val="hidden"/>
                                      </p:to>
                                    </p:set>
                                  </p:childTnLst>
                                </p:cTn>
                              </p:par>
                              <p:par>
                                <p:cTn id="75" presetID="24" presetClass="exit" presetSubtype="0" fill="hold" grpId="0" nodeType="withEffect">
                                  <p:stCondLst>
                                    <p:cond delay="0"/>
                                  </p:stCondLst>
                                  <p:childTnLst>
                                    <p:anim to="" calcmode="lin" valueType="num">
                                      <p:cBhvr>
                                        <p:cTn id="76" dur="1"/>
                                        <p:tgtEl>
                                          <p:spTgt spid="3">
                                            <p:txEl>
                                              <p:pRg st="0" end="0"/>
                                            </p:txEl>
                                          </p:spTgt>
                                        </p:tgtEl>
                                        <p:attrNameLst>
                                          <p:attrName/>
                                        </p:attrNameLst>
                                      </p:cBhvr>
                                    </p:anim>
                                    <p:set>
                                      <p:cBhvr>
                                        <p:cTn id="77" dur="1" fill="hold">
                                          <p:stCondLst>
                                            <p:cond delay="0"/>
                                          </p:stCondLst>
                                        </p:cTn>
                                        <p:tgtEl>
                                          <p:spTgt spid="3">
                                            <p:txEl>
                                              <p:pRg st="0" end="0"/>
                                            </p:txEl>
                                          </p:spTgt>
                                        </p:tgtEl>
                                        <p:attrNameLst>
                                          <p:attrName>style.visibility</p:attrName>
                                        </p:attrNameLst>
                                      </p:cBhvr>
                                      <p:to>
                                        <p:strVal val="hidden"/>
                                      </p:to>
                                    </p:set>
                                  </p:childTnLst>
                                </p:cTn>
                              </p:par>
                              <p:par>
                                <p:cTn id="78" presetID="24" presetClass="exit" presetSubtype="0" fill="hold" grpId="0" nodeType="withEffect">
                                  <p:stCondLst>
                                    <p:cond delay="0"/>
                                  </p:stCondLst>
                                  <p:childTnLst>
                                    <p:anim to="" calcmode="lin" valueType="num">
                                      <p:cBhvr>
                                        <p:cTn id="79" dur="1"/>
                                        <p:tgtEl>
                                          <p:spTgt spid="3">
                                            <p:txEl>
                                              <p:pRg st="1" end="1"/>
                                            </p:txEl>
                                          </p:spTgt>
                                        </p:tgtEl>
                                        <p:attrNameLst>
                                          <p:attrName/>
                                        </p:attrNameLst>
                                      </p:cBhvr>
                                    </p:anim>
                                    <p:set>
                                      <p:cBhvr>
                                        <p:cTn id="80" dur="1" fill="hold">
                                          <p:stCondLst>
                                            <p:cond delay="0"/>
                                          </p:stCondLst>
                                        </p:cTn>
                                        <p:tgtEl>
                                          <p:spTgt spid="3">
                                            <p:txEl>
                                              <p:pRg st="1" end="1"/>
                                            </p:txEl>
                                          </p:spTgt>
                                        </p:tgtEl>
                                        <p:attrNameLst>
                                          <p:attrName>style.visibility</p:attrName>
                                        </p:attrNameLst>
                                      </p:cBhvr>
                                      <p:to>
                                        <p:strVal val="hidden"/>
                                      </p:to>
                                    </p:set>
                                  </p:childTnLst>
                                </p:cTn>
                              </p:par>
                              <p:par>
                                <p:cTn id="81" presetID="24" presetClass="exit" presetSubtype="0" fill="hold" grpId="0" nodeType="withEffect">
                                  <p:stCondLst>
                                    <p:cond delay="0"/>
                                  </p:stCondLst>
                                  <p:childTnLst>
                                    <p:anim to="" calcmode="lin" valueType="num">
                                      <p:cBhvr>
                                        <p:cTn id="82" dur="1"/>
                                        <p:tgtEl>
                                          <p:spTgt spid="3">
                                            <p:txEl>
                                              <p:pRg st="2" end="2"/>
                                            </p:txEl>
                                          </p:spTgt>
                                        </p:tgtEl>
                                        <p:attrNameLst>
                                          <p:attrName/>
                                        </p:attrNameLst>
                                      </p:cBhvr>
                                    </p:anim>
                                    <p:set>
                                      <p:cBhvr>
                                        <p:cTn id="83" dur="1" fill="hold">
                                          <p:stCondLst>
                                            <p:cond delay="0"/>
                                          </p:stCondLst>
                                        </p:cTn>
                                        <p:tgtEl>
                                          <p:spTgt spid="3">
                                            <p:txEl>
                                              <p:pRg st="2" end="2"/>
                                            </p:txEl>
                                          </p:spTgt>
                                        </p:tgtEl>
                                        <p:attrNameLst>
                                          <p:attrName>style.visibility</p:attrName>
                                        </p:attrNameLst>
                                      </p:cBhvr>
                                      <p:to>
                                        <p:strVal val="hidden"/>
                                      </p:to>
                                    </p:set>
                                  </p:childTnLst>
                                </p:cTn>
                              </p:par>
                              <p:par>
                                <p:cTn id="84" presetID="24" presetClass="exit" presetSubtype="0" fill="hold" grpId="0" nodeType="withEffect">
                                  <p:stCondLst>
                                    <p:cond delay="0"/>
                                  </p:stCondLst>
                                  <p:childTnLst>
                                    <p:anim to="" calcmode="lin" valueType="num">
                                      <p:cBhvr>
                                        <p:cTn id="85" dur="1"/>
                                        <p:tgtEl>
                                          <p:spTgt spid="3">
                                            <p:txEl>
                                              <p:pRg st="3" end="3"/>
                                            </p:txEl>
                                          </p:spTgt>
                                        </p:tgtEl>
                                        <p:attrNameLst>
                                          <p:attrName/>
                                        </p:attrNameLst>
                                      </p:cBhvr>
                                    </p:anim>
                                    <p:set>
                                      <p:cBhvr>
                                        <p:cTn id="86" dur="1" fill="hold">
                                          <p:stCondLst>
                                            <p:cond delay="0"/>
                                          </p:stCondLst>
                                        </p:cTn>
                                        <p:tgtEl>
                                          <p:spTgt spid="3">
                                            <p:txEl>
                                              <p:pRg st="3" end="3"/>
                                            </p:txEl>
                                          </p:spTgt>
                                        </p:tgtEl>
                                        <p:attrNameLst>
                                          <p:attrName>style.visibility</p:attrName>
                                        </p:attrNameLst>
                                      </p:cBhvr>
                                      <p:to>
                                        <p:strVal val="hidden"/>
                                      </p:to>
                                    </p:set>
                                  </p:childTnLst>
                                </p:cTn>
                              </p:par>
                              <p:par>
                                <p:cTn id="87" presetID="24" presetClass="exit" presetSubtype="0" fill="hold" grpId="0" nodeType="withEffect">
                                  <p:stCondLst>
                                    <p:cond delay="0"/>
                                  </p:stCondLst>
                                  <p:childTnLst>
                                    <p:anim to="" calcmode="lin" valueType="num">
                                      <p:cBhvr>
                                        <p:cTn id="88" dur="1"/>
                                        <p:tgtEl>
                                          <p:spTgt spid="3">
                                            <p:txEl>
                                              <p:pRg st="4" end="4"/>
                                            </p:txEl>
                                          </p:spTgt>
                                        </p:tgtEl>
                                        <p:attrNameLst>
                                          <p:attrName/>
                                        </p:attrNameLst>
                                      </p:cBhvr>
                                    </p:anim>
                                    <p:set>
                                      <p:cBhvr>
                                        <p:cTn id="89" dur="1" fill="hold">
                                          <p:stCondLst>
                                            <p:cond delay="0"/>
                                          </p:stCondLst>
                                        </p:cTn>
                                        <p:tgtEl>
                                          <p:spTgt spid="3">
                                            <p:txEl>
                                              <p:pRg st="4" end="4"/>
                                            </p:txEl>
                                          </p:spTgt>
                                        </p:tgtEl>
                                        <p:attrNameLst>
                                          <p:attrName>style.visibility</p:attrName>
                                        </p:attrNameLst>
                                      </p:cBhvr>
                                      <p:to>
                                        <p:strVal val="hidden"/>
                                      </p:to>
                                    </p:set>
                                  </p:childTnLst>
                                </p:cTn>
                              </p:par>
                              <p:par>
                                <p:cTn id="90" presetID="24" presetClass="exit" presetSubtype="0" fill="hold" grpId="0" nodeType="withEffect">
                                  <p:stCondLst>
                                    <p:cond delay="0"/>
                                  </p:stCondLst>
                                  <p:childTnLst>
                                    <p:anim to="" calcmode="lin" valueType="num">
                                      <p:cBhvr>
                                        <p:cTn id="91" dur="1"/>
                                        <p:tgtEl>
                                          <p:spTgt spid="3">
                                            <p:txEl>
                                              <p:pRg st="5" end="5"/>
                                            </p:txEl>
                                          </p:spTgt>
                                        </p:tgtEl>
                                        <p:attrNameLst>
                                          <p:attrName/>
                                        </p:attrNameLst>
                                      </p:cBhvr>
                                    </p:anim>
                                    <p:set>
                                      <p:cBhvr>
                                        <p:cTn id="92" dur="1" fill="hold">
                                          <p:stCondLst>
                                            <p:cond delay="0"/>
                                          </p:stCondLst>
                                        </p:cTn>
                                        <p:tgtEl>
                                          <p:spTgt spid="3">
                                            <p:txEl>
                                              <p:pRg st="5" end="5"/>
                                            </p:txEl>
                                          </p:spTgt>
                                        </p:tgtEl>
                                        <p:attrNameLst>
                                          <p:attrName>style.visibility</p:attrName>
                                        </p:attrNameLst>
                                      </p:cBhvr>
                                      <p:to>
                                        <p:strVal val="hidden"/>
                                      </p:to>
                                    </p:set>
                                  </p:childTnLst>
                                </p:cTn>
                              </p:par>
                              <p:par>
                                <p:cTn id="93" presetID="24" presetClass="exit" presetSubtype="0" fill="hold" nodeType="withEffect">
                                  <p:stCondLst>
                                    <p:cond delay="0"/>
                                  </p:stCondLst>
                                  <p:childTnLst>
                                    <p:anim to="" calcmode="lin" valueType="num">
                                      <p:cBhvr>
                                        <p:cTn id="94" dur="1"/>
                                        <p:tgtEl>
                                          <p:spTgt spid="4"/>
                                        </p:tgtEl>
                                        <p:attrNameLst>
                                          <p:attrName/>
                                        </p:attrNameLst>
                                      </p:cBhvr>
                                    </p:anim>
                                    <p:set>
                                      <p:cBhvr>
                                        <p:cTn id="9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cap="none" dirty="0" smtClean="0"/>
              <a:t>dengue rash disappears under pressure</a:t>
            </a:r>
            <a:r>
              <a:rPr lang="en-US" b="1" dirty="0" smtClean="0"/>
              <a:t> </a:t>
            </a:r>
            <a:endParaRPr lang="uk-UA" dirty="0"/>
          </a:p>
        </p:txBody>
      </p:sp>
      <p:pic>
        <p:nvPicPr>
          <p:cNvPr id="4098" name="Picture 2" descr="E:\Тропики\denguerash3p.jpg"/>
          <p:cNvPicPr>
            <a:picLocks noGrp="1" noChangeAspect="1" noChangeArrowheads="1"/>
          </p:cNvPicPr>
          <p:nvPr>
            <p:ph idx="1"/>
          </p:nvPr>
        </p:nvPicPr>
        <p:blipFill>
          <a:blip r:embed="rId2" cstate="print"/>
          <a:srcRect/>
          <a:stretch>
            <a:fillRect/>
          </a:stretch>
        </p:blipFill>
        <p:spPr bwMode="auto">
          <a:xfrm>
            <a:off x="4572000" y="1844824"/>
            <a:ext cx="4373256" cy="4536504"/>
          </a:xfrm>
          <a:prstGeom prst="rect">
            <a:avLst/>
          </a:prstGeom>
          <a:noFill/>
        </p:spPr>
      </p:pic>
      <p:pic>
        <p:nvPicPr>
          <p:cNvPr id="4099" name="Picture 3" descr="E:\Тропики\Early_Dengue_Fever_Rash_2014.jpg"/>
          <p:cNvPicPr>
            <a:picLocks noChangeAspect="1" noChangeArrowheads="1"/>
          </p:cNvPicPr>
          <p:nvPr/>
        </p:nvPicPr>
        <p:blipFill>
          <a:blip r:embed="rId3" cstate="print"/>
          <a:srcRect/>
          <a:stretch>
            <a:fillRect/>
          </a:stretch>
        </p:blipFill>
        <p:spPr bwMode="auto">
          <a:xfrm>
            <a:off x="179512" y="1412776"/>
            <a:ext cx="4176464" cy="501913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28600"/>
            <a:ext cx="7851775" cy="1447800"/>
          </a:xfrm>
          <a:noFill/>
          <a:ln/>
        </p:spPr>
        <p:txBody>
          <a:bodyPr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fontAlgn="auto">
              <a:spcAft>
                <a:spcPts val="0"/>
              </a:spcAft>
              <a:defRPr/>
            </a:pPr>
            <a:r>
              <a:rPr lang="en-US" sz="3200" b="1" kern="1200" dirty="0">
                <a:solidFill>
                  <a:schemeClr val="accent5"/>
                </a:solidFill>
                <a:effectLst>
                  <a:outerShdw blurRad="38100" dist="25400" dir="5400000" algn="tl" rotWithShape="0">
                    <a:srgbClr val="000000">
                      <a:alpha val="43000"/>
                    </a:srgbClr>
                  </a:outerShdw>
                </a:effectLst>
                <a:latin typeface="+mj-lt"/>
                <a:ea typeface="+mj-ea"/>
                <a:cs typeface="+mj-cs"/>
              </a:rPr>
              <a:t>4</a:t>
            </a:r>
            <a:r>
              <a:rPr lang="en-US" sz="3200" b="1" kern="1200" baseline="30000" dirty="0">
                <a:solidFill>
                  <a:schemeClr val="accent5"/>
                </a:solidFill>
                <a:effectLst>
                  <a:outerShdw blurRad="38100" dist="25400" dir="5400000" algn="tl" rotWithShape="0">
                    <a:srgbClr val="000000">
                      <a:alpha val="43000"/>
                    </a:srgbClr>
                  </a:outerShdw>
                </a:effectLst>
                <a:latin typeface="+mj-lt"/>
                <a:ea typeface="+mj-ea"/>
                <a:cs typeface="+mj-cs"/>
              </a:rPr>
              <a:t>th</a:t>
            </a:r>
            <a:r>
              <a:rPr lang="en-US" sz="3200" b="1" kern="1200" dirty="0">
                <a:solidFill>
                  <a:schemeClr val="accent5"/>
                </a:solidFill>
                <a:effectLst>
                  <a:outerShdw blurRad="38100" dist="25400" dir="5400000" algn="tl" rotWithShape="0">
                    <a:srgbClr val="000000">
                      <a:alpha val="43000"/>
                    </a:srgbClr>
                  </a:outerShdw>
                </a:effectLst>
                <a:latin typeface="+mj-lt"/>
                <a:ea typeface="+mj-ea"/>
                <a:cs typeface="+mj-cs"/>
              </a:rPr>
              <a:t>-7</a:t>
            </a:r>
            <a:r>
              <a:rPr lang="en-US" sz="3200" b="1" kern="1200" baseline="30000" dirty="0">
                <a:solidFill>
                  <a:schemeClr val="accent5"/>
                </a:solidFill>
                <a:effectLst>
                  <a:outerShdw blurRad="38100" dist="25400" dir="5400000" algn="tl" rotWithShape="0">
                    <a:srgbClr val="000000">
                      <a:alpha val="43000"/>
                    </a:srgbClr>
                  </a:outerShdw>
                </a:effectLst>
                <a:latin typeface="+mj-lt"/>
                <a:ea typeface="+mj-ea"/>
                <a:cs typeface="+mj-cs"/>
              </a:rPr>
              <a:t>th</a:t>
            </a:r>
            <a:r>
              <a:rPr lang="en-US" sz="3200" b="1" kern="1200" dirty="0">
                <a:solidFill>
                  <a:schemeClr val="accent5"/>
                </a:solidFill>
                <a:effectLst>
                  <a:outerShdw blurRad="38100" dist="25400" dir="5400000" algn="tl" rotWithShape="0">
                    <a:srgbClr val="000000">
                      <a:alpha val="43000"/>
                    </a:srgbClr>
                  </a:outerShdw>
                </a:effectLst>
                <a:latin typeface="+mj-lt"/>
                <a:ea typeface="+mj-ea"/>
                <a:cs typeface="+mj-cs"/>
              </a:rPr>
              <a:t> days – Toxic or Hemorrhagic Stage</a:t>
            </a:r>
          </a:p>
        </p:txBody>
      </p:sp>
      <p:sp>
        <p:nvSpPr>
          <p:cNvPr id="3" name="Subtitle 2"/>
          <p:cNvSpPr>
            <a:spLocks noGrp="1"/>
          </p:cNvSpPr>
          <p:nvPr>
            <p:ph type="subTitle" idx="4294967295"/>
          </p:nvPr>
        </p:nvSpPr>
        <p:spPr>
          <a:xfrm>
            <a:off x="0" y="1700213"/>
            <a:ext cx="8135938" cy="3473450"/>
          </a:xfrm>
        </p:spPr>
        <p:txBody>
          <a:bodyPr lIns="0" rIns="18288">
            <a:normAutofit fontScale="92500" lnSpcReduction="20000"/>
          </a:bodyPr>
          <a:lstStyle/>
          <a:p>
            <a:pPr marL="0" indent="0" algn="just">
              <a:buFont typeface="Wingdings" pitchFamily="2" charset="2"/>
              <a:buChar char="q"/>
            </a:pPr>
            <a:r>
              <a:rPr lang="en-US" sz="3000" dirty="0">
                <a:solidFill>
                  <a:schemeClr val="tx1"/>
                </a:solidFill>
              </a:rPr>
              <a:t>l</a:t>
            </a:r>
            <a:r>
              <a:rPr lang="en-US" sz="3000" dirty="0" smtClean="0">
                <a:solidFill>
                  <a:schemeClr val="tx1"/>
                </a:solidFill>
              </a:rPr>
              <a:t>owering </a:t>
            </a:r>
            <a:r>
              <a:rPr lang="en-US" sz="3000" dirty="0">
                <a:solidFill>
                  <a:schemeClr val="tx1"/>
                </a:solidFill>
              </a:rPr>
              <a:t>of temperature</a:t>
            </a:r>
          </a:p>
          <a:p>
            <a:pPr marL="0" indent="0" algn="just">
              <a:buFont typeface="Wingdings" pitchFamily="2" charset="2"/>
              <a:buChar char="q"/>
            </a:pPr>
            <a:r>
              <a:rPr lang="en-US" sz="3000" dirty="0">
                <a:solidFill>
                  <a:schemeClr val="tx1"/>
                </a:solidFill>
              </a:rPr>
              <a:t>s</a:t>
            </a:r>
            <a:r>
              <a:rPr lang="en-US" sz="3000" dirty="0" smtClean="0">
                <a:solidFill>
                  <a:schemeClr val="tx1"/>
                </a:solidFill>
              </a:rPr>
              <a:t>evere </a:t>
            </a:r>
            <a:r>
              <a:rPr lang="en-US" sz="3000" dirty="0">
                <a:solidFill>
                  <a:schemeClr val="tx1"/>
                </a:solidFill>
              </a:rPr>
              <a:t>abdominal </a:t>
            </a:r>
            <a:r>
              <a:rPr lang="en-US" sz="3000" dirty="0" smtClean="0">
                <a:solidFill>
                  <a:schemeClr val="tx1"/>
                </a:solidFill>
              </a:rPr>
              <a:t>pain</a:t>
            </a:r>
          </a:p>
          <a:p>
            <a:pPr marL="0" indent="0" algn="just">
              <a:buFont typeface="Wingdings" pitchFamily="2" charset="2"/>
              <a:buChar char="q"/>
            </a:pPr>
            <a:r>
              <a:rPr lang="en-US" sz="3000" dirty="0">
                <a:solidFill>
                  <a:schemeClr val="tx1"/>
                </a:solidFill>
              </a:rPr>
              <a:t>e</a:t>
            </a:r>
            <a:r>
              <a:rPr lang="en-US" sz="3000" dirty="0" smtClean="0">
                <a:solidFill>
                  <a:schemeClr val="tx1"/>
                </a:solidFill>
              </a:rPr>
              <a:t>nlarging of lymphnodes, liver</a:t>
            </a:r>
            <a:endParaRPr lang="en-US" sz="3000" dirty="0">
              <a:solidFill>
                <a:schemeClr val="tx1"/>
              </a:solidFill>
            </a:endParaRPr>
          </a:p>
          <a:p>
            <a:pPr marL="0" indent="0" algn="just">
              <a:buFont typeface="Wingdings" pitchFamily="2" charset="2"/>
              <a:buChar char="q"/>
            </a:pPr>
            <a:r>
              <a:rPr lang="en-US" sz="3000" dirty="0">
                <a:solidFill>
                  <a:schemeClr val="tx1"/>
                </a:solidFill>
              </a:rPr>
              <a:t>v</a:t>
            </a:r>
            <a:r>
              <a:rPr lang="en-US" sz="3000" dirty="0" smtClean="0">
                <a:solidFill>
                  <a:schemeClr val="tx1"/>
                </a:solidFill>
              </a:rPr>
              <a:t>omiting </a:t>
            </a:r>
            <a:r>
              <a:rPr lang="en-US" sz="3000" dirty="0">
                <a:solidFill>
                  <a:schemeClr val="tx1"/>
                </a:solidFill>
              </a:rPr>
              <a:t>and frequent bleeding from gastrointestinal tract in the form of hematemesis or melena</a:t>
            </a:r>
          </a:p>
          <a:p>
            <a:pPr marL="0" indent="0" algn="just">
              <a:buFont typeface="Wingdings" pitchFamily="2" charset="2"/>
              <a:buChar char="q"/>
            </a:pPr>
            <a:r>
              <a:rPr lang="en-US" sz="3000" dirty="0">
                <a:solidFill>
                  <a:schemeClr val="tx1"/>
                </a:solidFill>
              </a:rPr>
              <a:t>u</a:t>
            </a:r>
            <a:r>
              <a:rPr lang="en-US" sz="3000" dirty="0" smtClean="0">
                <a:solidFill>
                  <a:schemeClr val="tx1"/>
                </a:solidFill>
              </a:rPr>
              <a:t>nstable </a:t>
            </a:r>
            <a:r>
              <a:rPr lang="en-US" sz="3000" dirty="0">
                <a:solidFill>
                  <a:schemeClr val="tx1"/>
                </a:solidFill>
              </a:rPr>
              <a:t>BP</a:t>
            </a:r>
          </a:p>
          <a:p>
            <a:pPr marL="0" indent="0" algn="just">
              <a:buFont typeface="Wingdings" pitchFamily="2" charset="2"/>
              <a:buChar char="q"/>
            </a:pPr>
            <a:r>
              <a:rPr lang="en-US" sz="3000" dirty="0">
                <a:solidFill>
                  <a:schemeClr val="tx1"/>
                </a:solidFill>
              </a:rPr>
              <a:t>n</a:t>
            </a:r>
            <a:r>
              <a:rPr lang="en-US" sz="3000" dirty="0" smtClean="0">
                <a:solidFill>
                  <a:schemeClr val="tx1"/>
                </a:solidFill>
              </a:rPr>
              <a:t>arrow </a:t>
            </a:r>
            <a:r>
              <a:rPr lang="en-US" sz="3000" dirty="0">
                <a:solidFill>
                  <a:schemeClr val="tx1"/>
                </a:solidFill>
              </a:rPr>
              <a:t>pulse pressure</a:t>
            </a:r>
          </a:p>
          <a:p>
            <a:pPr marL="0" indent="0" algn="just">
              <a:buFont typeface="Wingdings" pitchFamily="2" charset="2"/>
              <a:buChar char="q"/>
            </a:pPr>
            <a:r>
              <a:rPr lang="en-US" sz="3000" dirty="0">
                <a:solidFill>
                  <a:schemeClr val="tx1"/>
                </a:solidFill>
              </a:rPr>
              <a:t>s</a:t>
            </a:r>
            <a:r>
              <a:rPr lang="en-US" sz="3000" dirty="0" smtClean="0">
                <a:solidFill>
                  <a:schemeClr val="tx1"/>
                </a:solidFill>
              </a:rPr>
              <a:t>hock</a:t>
            </a:r>
            <a:endParaRPr lang="en-US" sz="3000" dirty="0">
              <a:solidFill>
                <a:schemeClr val="tx1"/>
              </a:solidFill>
            </a:endParaRPr>
          </a:p>
        </p:txBody>
      </p:sp>
      <p:sp>
        <p:nvSpPr>
          <p:cNvPr id="4" name="Прямоугольник 3"/>
          <p:cNvSpPr/>
          <p:nvPr/>
        </p:nvSpPr>
        <p:spPr>
          <a:xfrm>
            <a:off x="755576" y="5085184"/>
            <a:ext cx="7560840" cy="1200329"/>
          </a:xfrm>
          <a:prstGeom prst="rect">
            <a:avLst/>
          </a:prstGeom>
        </p:spPr>
        <p:txBody>
          <a:bodyPr wrap="square">
            <a:spAutoFit/>
          </a:bodyPr>
          <a:lstStyle/>
          <a:p>
            <a:r>
              <a:rPr lang="en-US" sz="3600" b="1" dirty="0" smtClean="0">
                <a:solidFill>
                  <a:schemeClr val="accent5"/>
                </a:solidFill>
                <a:effectLst>
                  <a:outerShdw blurRad="38100" dist="25400" dir="5400000" algn="tl" rotWithShape="0">
                    <a:srgbClr val="000000">
                      <a:alpha val="43000"/>
                    </a:srgbClr>
                  </a:outerShdw>
                </a:effectLst>
              </a:rPr>
              <a:t>7</a:t>
            </a:r>
            <a:r>
              <a:rPr lang="en-US" sz="3600" b="1" baseline="30000" dirty="0" smtClean="0">
                <a:solidFill>
                  <a:schemeClr val="accent5"/>
                </a:solidFill>
                <a:effectLst>
                  <a:outerShdw blurRad="38100" dist="25400" dir="5400000" algn="tl" rotWithShape="0">
                    <a:srgbClr val="000000">
                      <a:alpha val="43000"/>
                    </a:srgbClr>
                  </a:outerShdw>
                </a:effectLst>
              </a:rPr>
              <a:t>th</a:t>
            </a:r>
            <a:r>
              <a:rPr lang="en-US" sz="3600" b="1" dirty="0" smtClean="0">
                <a:solidFill>
                  <a:schemeClr val="accent5"/>
                </a:solidFill>
                <a:effectLst>
                  <a:outerShdw blurRad="38100" dist="25400" dir="5400000" algn="tl" rotWithShape="0">
                    <a:srgbClr val="000000">
                      <a:alpha val="43000"/>
                    </a:srgbClr>
                  </a:outerShdw>
                </a:effectLst>
              </a:rPr>
              <a:t>-10</a:t>
            </a:r>
            <a:r>
              <a:rPr lang="en-US" sz="3600" b="1" baseline="30000" dirty="0" smtClean="0">
                <a:solidFill>
                  <a:schemeClr val="accent5"/>
                </a:solidFill>
                <a:effectLst>
                  <a:outerShdw blurRad="38100" dist="25400" dir="5400000" algn="tl" rotWithShape="0">
                    <a:srgbClr val="000000">
                      <a:alpha val="43000"/>
                    </a:srgbClr>
                  </a:outerShdw>
                </a:effectLst>
              </a:rPr>
              <a:t>th</a:t>
            </a:r>
            <a:r>
              <a:rPr lang="en-US" sz="3600" b="1" dirty="0" smtClean="0">
                <a:solidFill>
                  <a:schemeClr val="accent5"/>
                </a:solidFill>
                <a:effectLst>
                  <a:outerShdw blurRad="38100" dist="25400" dir="5400000" algn="tl" rotWithShape="0">
                    <a:srgbClr val="000000">
                      <a:alpha val="43000"/>
                    </a:srgbClr>
                  </a:outerShdw>
                </a:effectLst>
              </a:rPr>
              <a:t> day – Convalescent or Recovery stage</a:t>
            </a:r>
            <a:endParaRPr lang="ru-RU" sz="7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3">
                                            <p:txEl>
                                              <p:pRg st="0" end="0"/>
                                            </p:txEl>
                                          </p:spTgt>
                                        </p:tgtEl>
                                        <p:attrNameLst>
                                          <p:attrName>ppt_x</p:attrName>
                                        </p:attrNameLst>
                                      </p:cBhvr>
                                    </p:anim>
                                    <p:anim from="0" to="-1.0" calcmode="lin" valueType="num">
                                      <p:cBhvr>
                                        <p:cTn id="16" dur="200" decel="50000" autoRev="1" fill="hold">
                                          <p:stCondLst>
                                            <p:cond delay="600"/>
                                          </p:stCondLst>
                                        </p:cTn>
                                        <p:tgtEl>
                                          <p:spTgt spid="3">
                                            <p:txEl>
                                              <p:pRg st="0" end="0"/>
                                            </p:txEl>
                                          </p:spTgt>
                                        </p:tgtEl>
                                        <p:attrNameLst>
                                          <p:attrName>xshear</p:attrName>
                                        </p:attrNameLst>
                                      </p:cBhvr>
                                    </p:anim>
                                    <p:animScale>
                                      <p:cBhvr>
                                        <p:cTn id="17" dur="200" decel="100000" autoRev="1" fill="hold">
                                          <p:stCondLst>
                                            <p:cond delay="600"/>
                                          </p:stCondLst>
                                        </p:cTn>
                                        <p:tgtEl>
                                          <p:spTgt spid="3">
                                            <p:txEl>
                                              <p:pRg st="0" end="0"/>
                                            </p:txEl>
                                          </p:spTgt>
                                        </p:tgtEl>
                                      </p:cBhvr>
                                      <p:from x="100000" y="100000"/>
                                      <p:to x="80000" y="100000"/>
                                    </p:animScale>
                                    <p:anim by="(#ppt_h/3+#ppt_w*0.1)" calcmode="lin" valueType="num">
                                      <p:cBhvr additive="sum">
                                        <p:cTn id="18"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3">
                                            <p:txEl>
                                              <p:pRg st="1" end="1"/>
                                            </p:txEl>
                                          </p:spTgt>
                                        </p:tgtEl>
                                        <p:attrNameLst>
                                          <p:attrName>ppt_x</p:attrName>
                                        </p:attrNameLst>
                                      </p:cBhvr>
                                    </p:anim>
                                    <p:anim from="0" to="-1.0" calcmode="lin" valueType="num">
                                      <p:cBhvr>
                                        <p:cTn id="24" dur="200" decel="50000" autoRev="1" fill="hold">
                                          <p:stCondLst>
                                            <p:cond delay="600"/>
                                          </p:stCondLst>
                                        </p:cTn>
                                        <p:tgtEl>
                                          <p:spTgt spid="3">
                                            <p:txEl>
                                              <p:pRg st="1" end="1"/>
                                            </p:txEl>
                                          </p:spTgt>
                                        </p:tgtEl>
                                        <p:attrNameLst>
                                          <p:attrName>xshear</p:attrName>
                                        </p:attrNameLst>
                                      </p:cBhvr>
                                    </p:anim>
                                    <p:animScale>
                                      <p:cBhvr>
                                        <p:cTn id="25" dur="200" decel="100000" autoRev="1" fill="hold">
                                          <p:stCondLst>
                                            <p:cond delay="600"/>
                                          </p:stCondLst>
                                        </p:cTn>
                                        <p:tgtEl>
                                          <p:spTgt spid="3">
                                            <p:txEl>
                                              <p:pRg st="1" end="1"/>
                                            </p:txEl>
                                          </p:spTgt>
                                        </p:tgtEl>
                                      </p:cBhvr>
                                      <p:from x="100000" y="100000"/>
                                      <p:to x="80000" y="100000"/>
                                    </p:animScale>
                                    <p:anim by="(#ppt_h/3+#ppt_w*0.1)" calcmode="lin" valueType="num">
                                      <p:cBhvr additive="sum">
                                        <p:cTn id="26"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3">
                                            <p:txEl>
                                              <p:pRg st="2" end="2"/>
                                            </p:txEl>
                                          </p:spTgt>
                                        </p:tgtEl>
                                        <p:attrNameLst>
                                          <p:attrName>ppt_x</p:attrName>
                                        </p:attrNameLst>
                                      </p:cBhvr>
                                    </p:anim>
                                    <p:anim from="0" to="-1.0" calcmode="lin" valueType="num">
                                      <p:cBhvr>
                                        <p:cTn id="32" dur="200" decel="50000" autoRev="1" fill="hold">
                                          <p:stCondLst>
                                            <p:cond delay="600"/>
                                          </p:stCondLst>
                                        </p:cTn>
                                        <p:tgtEl>
                                          <p:spTgt spid="3">
                                            <p:txEl>
                                              <p:pRg st="2" end="2"/>
                                            </p:txEl>
                                          </p:spTgt>
                                        </p:tgtEl>
                                        <p:attrNameLst>
                                          <p:attrName>xshear</p:attrName>
                                        </p:attrNameLst>
                                      </p:cBhvr>
                                    </p:anim>
                                    <p:animScale>
                                      <p:cBhvr>
                                        <p:cTn id="33" dur="200" decel="100000" autoRev="1" fill="hold">
                                          <p:stCondLst>
                                            <p:cond delay="600"/>
                                          </p:stCondLst>
                                        </p:cTn>
                                        <p:tgtEl>
                                          <p:spTgt spid="3">
                                            <p:txEl>
                                              <p:pRg st="2" end="2"/>
                                            </p:txEl>
                                          </p:spTgt>
                                        </p:tgtEl>
                                      </p:cBhvr>
                                      <p:from x="100000" y="100000"/>
                                      <p:to x="80000" y="100000"/>
                                    </p:animScale>
                                    <p:anim by="(#ppt_h/3+#ppt_w*0.1)" calcmode="lin" valueType="num">
                                      <p:cBhvr additive="sum">
                                        <p:cTn id="34"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from="(-#ppt_w/2)" to="(#ppt_x)" calcmode="lin" valueType="num">
                                      <p:cBhvr>
                                        <p:cTn id="39" dur="600" fill="hold">
                                          <p:stCondLst>
                                            <p:cond delay="0"/>
                                          </p:stCondLst>
                                        </p:cTn>
                                        <p:tgtEl>
                                          <p:spTgt spid="3">
                                            <p:txEl>
                                              <p:pRg st="3" end="3"/>
                                            </p:txEl>
                                          </p:spTgt>
                                        </p:tgtEl>
                                        <p:attrNameLst>
                                          <p:attrName>ppt_x</p:attrName>
                                        </p:attrNameLst>
                                      </p:cBhvr>
                                    </p:anim>
                                    <p:anim from="0" to="-1.0" calcmode="lin" valueType="num">
                                      <p:cBhvr>
                                        <p:cTn id="40" dur="200" decel="50000" autoRev="1" fill="hold">
                                          <p:stCondLst>
                                            <p:cond delay="600"/>
                                          </p:stCondLst>
                                        </p:cTn>
                                        <p:tgtEl>
                                          <p:spTgt spid="3">
                                            <p:txEl>
                                              <p:pRg st="3" end="3"/>
                                            </p:txEl>
                                          </p:spTgt>
                                        </p:tgtEl>
                                        <p:attrNameLst>
                                          <p:attrName>xshear</p:attrName>
                                        </p:attrNameLst>
                                      </p:cBhvr>
                                    </p:anim>
                                    <p:animScale>
                                      <p:cBhvr>
                                        <p:cTn id="41" dur="200" decel="100000" autoRev="1" fill="hold">
                                          <p:stCondLst>
                                            <p:cond delay="600"/>
                                          </p:stCondLst>
                                        </p:cTn>
                                        <p:tgtEl>
                                          <p:spTgt spid="3">
                                            <p:txEl>
                                              <p:pRg st="3" end="3"/>
                                            </p:txEl>
                                          </p:spTgt>
                                        </p:tgtEl>
                                      </p:cBhvr>
                                      <p:from x="100000" y="100000"/>
                                      <p:to x="80000" y="100000"/>
                                    </p:animScale>
                                    <p:anim by="(#ppt_h/3+#ppt_w*0.1)" calcmode="lin" valueType="num">
                                      <p:cBhvr additive="sum">
                                        <p:cTn id="42"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from="(-#ppt_w/2)" to="(#ppt_x)" calcmode="lin" valueType="num">
                                      <p:cBhvr>
                                        <p:cTn id="47" dur="600" fill="hold">
                                          <p:stCondLst>
                                            <p:cond delay="0"/>
                                          </p:stCondLst>
                                        </p:cTn>
                                        <p:tgtEl>
                                          <p:spTgt spid="3">
                                            <p:txEl>
                                              <p:pRg st="4" end="4"/>
                                            </p:txEl>
                                          </p:spTgt>
                                        </p:tgtEl>
                                        <p:attrNameLst>
                                          <p:attrName>ppt_x</p:attrName>
                                        </p:attrNameLst>
                                      </p:cBhvr>
                                    </p:anim>
                                    <p:anim from="0" to="-1.0" calcmode="lin" valueType="num">
                                      <p:cBhvr>
                                        <p:cTn id="48" dur="200" decel="50000" autoRev="1" fill="hold">
                                          <p:stCondLst>
                                            <p:cond delay="600"/>
                                          </p:stCondLst>
                                        </p:cTn>
                                        <p:tgtEl>
                                          <p:spTgt spid="3">
                                            <p:txEl>
                                              <p:pRg st="4" end="4"/>
                                            </p:txEl>
                                          </p:spTgt>
                                        </p:tgtEl>
                                        <p:attrNameLst>
                                          <p:attrName>xshear</p:attrName>
                                        </p:attrNameLst>
                                      </p:cBhvr>
                                    </p:anim>
                                    <p:animScale>
                                      <p:cBhvr>
                                        <p:cTn id="49" dur="200" decel="100000" autoRev="1" fill="hold">
                                          <p:stCondLst>
                                            <p:cond delay="600"/>
                                          </p:stCondLst>
                                        </p:cTn>
                                        <p:tgtEl>
                                          <p:spTgt spid="3">
                                            <p:txEl>
                                              <p:pRg st="4" end="4"/>
                                            </p:txEl>
                                          </p:spTgt>
                                        </p:tgtEl>
                                      </p:cBhvr>
                                      <p:from x="100000" y="100000"/>
                                      <p:to x="80000" y="100000"/>
                                    </p:animScale>
                                    <p:anim by="(#ppt_h/3+#ppt_w*0.1)" calcmode="lin" valueType="num">
                                      <p:cBhvr additive="sum">
                                        <p:cTn id="50"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from="(-#ppt_w/2)" to="(#ppt_x)" calcmode="lin" valueType="num">
                                      <p:cBhvr>
                                        <p:cTn id="55" dur="600" fill="hold">
                                          <p:stCondLst>
                                            <p:cond delay="0"/>
                                          </p:stCondLst>
                                        </p:cTn>
                                        <p:tgtEl>
                                          <p:spTgt spid="3">
                                            <p:txEl>
                                              <p:pRg st="5" end="5"/>
                                            </p:txEl>
                                          </p:spTgt>
                                        </p:tgtEl>
                                        <p:attrNameLst>
                                          <p:attrName>ppt_x</p:attrName>
                                        </p:attrNameLst>
                                      </p:cBhvr>
                                    </p:anim>
                                    <p:anim from="0" to="-1.0" calcmode="lin" valueType="num">
                                      <p:cBhvr>
                                        <p:cTn id="56" dur="200" decel="50000" autoRev="1" fill="hold">
                                          <p:stCondLst>
                                            <p:cond delay="600"/>
                                          </p:stCondLst>
                                        </p:cTn>
                                        <p:tgtEl>
                                          <p:spTgt spid="3">
                                            <p:txEl>
                                              <p:pRg st="5" end="5"/>
                                            </p:txEl>
                                          </p:spTgt>
                                        </p:tgtEl>
                                        <p:attrNameLst>
                                          <p:attrName>xshear</p:attrName>
                                        </p:attrNameLst>
                                      </p:cBhvr>
                                    </p:anim>
                                    <p:animScale>
                                      <p:cBhvr>
                                        <p:cTn id="57" dur="200" decel="100000" autoRev="1" fill="hold">
                                          <p:stCondLst>
                                            <p:cond delay="600"/>
                                          </p:stCondLst>
                                        </p:cTn>
                                        <p:tgtEl>
                                          <p:spTgt spid="3">
                                            <p:txEl>
                                              <p:pRg st="5" end="5"/>
                                            </p:txEl>
                                          </p:spTgt>
                                        </p:tgtEl>
                                      </p:cBhvr>
                                      <p:from x="100000" y="100000"/>
                                      <p:to x="80000" y="100000"/>
                                    </p:animScale>
                                    <p:anim by="(#ppt_h/3+#ppt_w*0.1)" calcmode="lin" valueType="num">
                                      <p:cBhvr additive="sum">
                                        <p:cTn id="58"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from="(-#ppt_w/2)" to="(#ppt_x)" calcmode="lin" valueType="num">
                                      <p:cBhvr>
                                        <p:cTn id="63" dur="600" fill="hold">
                                          <p:stCondLst>
                                            <p:cond delay="0"/>
                                          </p:stCondLst>
                                        </p:cTn>
                                        <p:tgtEl>
                                          <p:spTgt spid="3">
                                            <p:txEl>
                                              <p:pRg st="6" end="6"/>
                                            </p:txEl>
                                          </p:spTgt>
                                        </p:tgtEl>
                                        <p:attrNameLst>
                                          <p:attrName>ppt_x</p:attrName>
                                        </p:attrNameLst>
                                      </p:cBhvr>
                                    </p:anim>
                                    <p:anim from="0" to="-1.0" calcmode="lin" valueType="num">
                                      <p:cBhvr>
                                        <p:cTn id="64" dur="200" decel="50000" autoRev="1" fill="hold">
                                          <p:stCondLst>
                                            <p:cond delay="600"/>
                                          </p:stCondLst>
                                        </p:cTn>
                                        <p:tgtEl>
                                          <p:spTgt spid="3">
                                            <p:txEl>
                                              <p:pRg st="6" end="6"/>
                                            </p:txEl>
                                          </p:spTgt>
                                        </p:tgtEl>
                                        <p:attrNameLst>
                                          <p:attrName>xshear</p:attrName>
                                        </p:attrNameLst>
                                      </p:cBhvr>
                                    </p:anim>
                                    <p:animScale>
                                      <p:cBhvr>
                                        <p:cTn id="65" dur="200" decel="100000" autoRev="1" fill="hold">
                                          <p:stCondLst>
                                            <p:cond delay="600"/>
                                          </p:stCondLst>
                                        </p:cTn>
                                        <p:tgtEl>
                                          <p:spTgt spid="3">
                                            <p:txEl>
                                              <p:pRg st="6" end="6"/>
                                            </p:txEl>
                                          </p:spTgt>
                                        </p:tgtEl>
                                      </p:cBhvr>
                                      <p:from x="100000" y="100000"/>
                                      <p:to x="80000" y="100000"/>
                                    </p:animScale>
                                    <p:anim by="(#ppt_h/3+#ppt_w*0.1)" calcmode="lin" valueType="num">
                                      <p:cBhvr additive="sum">
                                        <p:cTn id="66"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67" fill="hold">
                      <p:stCondLst>
                        <p:cond delay="indefinite"/>
                      </p:stCondLst>
                      <p:childTnLst>
                        <p:par>
                          <p:cTn id="68" fill="hold">
                            <p:stCondLst>
                              <p:cond delay="0"/>
                            </p:stCondLst>
                            <p:childTnLst>
                              <p:par>
                                <p:cTn id="69" presetID="22" presetClass="exit" presetSubtype="4" fill="hold" nodeType="clickEffect">
                                  <p:stCondLst>
                                    <p:cond delay="0"/>
                                  </p:stCondLst>
                                  <p:childTnLst>
                                    <p:animEffect transition="out" filter="wipe(down)">
                                      <p:cBhvr>
                                        <p:cTn id="70" dur="500"/>
                                        <p:tgtEl>
                                          <p:spTgt spid="2"/>
                                        </p:tgtEl>
                                      </p:cBhvr>
                                    </p:animEffect>
                                    <p:set>
                                      <p:cBhvr>
                                        <p:cTn id="71" dur="1" fill="hold">
                                          <p:stCondLst>
                                            <p:cond delay="499"/>
                                          </p:stCondLst>
                                        </p:cTn>
                                        <p:tgtEl>
                                          <p:spTgt spid="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3">
                                            <p:txEl>
                                              <p:pRg st="0" end="0"/>
                                            </p:txEl>
                                          </p:spTgt>
                                        </p:tgtEl>
                                      </p:cBhvr>
                                    </p:animEffect>
                                    <p:set>
                                      <p:cBhvr>
                                        <p:cTn id="74"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2" presetClass="exit" presetSubtype="4" fill="hold" grpId="0" nodeType="clickEffect">
                                  <p:stCondLst>
                                    <p:cond delay="0"/>
                                  </p:stCondLst>
                                  <p:childTnLst>
                                    <p:animEffect transition="out" filter="wipe(down)">
                                      <p:cBhvr>
                                        <p:cTn id="78" dur="500"/>
                                        <p:tgtEl>
                                          <p:spTgt spid="3">
                                            <p:txEl>
                                              <p:pRg st="1" end="1"/>
                                            </p:txEl>
                                          </p:spTgt>
                                        </p:tgtEl>
                                      </p:cBhvr>
                                    </p:animEffect>
                                    <p:set>
                                      <p:cBhvr>
                                        <p:cTn id="79"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22" presetClass="exit" presetSubtype="4" fill="hold" grpId="0" nodeType="clickEffect">
                                  <p:stCondLst>
                                    <p:cond delay="0"/>
                                  </p:stCondLst>
                                  <p:childTnLst>
                                    <p:animEffect transition="out" filter="wipe(down)">
                                      <p:cBhvr>
                                        <p:cTn id="83" dur="500"/>
                                        <p:tgtEl>
                                          <p:spTgt spid="3">
                                            <p:txEl>
                                              <p:pRg st="2" end="2"/>
                                            </p:txEl>
                                          </p:spTgt>
                                        </p:tgtEl>
                                      </p:cBhvr>
                                    </p:animEffect>
                                    <p:set>
                                      <p:cBhvr>
                                        <p:cTn id="84"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2" presetClass="exit" presetSubtype="4" fill="hold" grpId="0" nodeType="clickEffect">
                                  <p:stCondLst>
                                    <p:cond delay="0"/>
                                  </p:stCondLst>
                                  <p:childTnLst>
                                    <p:animEffect transition="out" filter="wipe(down)">
                                      <p:cBhvr>
                                        <p:cTn id="88" dur="500"/>
                                        <p:tgtEl>
                                          <p:spTgt spid="3">
                                            <p:txEl>
                                              <p:pRg st="3" end="3"/>
                                            </p:txEl>
                                          </p:spTgt>
                                        </p:tgtEl>
                                      </p:cBhvr>
                                    </p:animEffect>
                                    <p:set>
                                      <p:cBhvr>
                                        <p:cTn id="89"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22" presetClass="exit" presetSubtype="4" fill="hold" grpId="0" nodeType="clickEffect">
                                  <p:stCondLst>
                                    <p:cond delay="0"/>
                                  </p:stCondLst>
                                  <p:childTnLst>
                                    <p:animEffect transition="out" filter="wipe(down)">
                                      <p:cBhvr>
                                        <p:cTn id="93" dur="500"/>
                                        <p:tgtEl>
                                          <p:spTgt spid="3">
                                            <p:txEl>
                                              <p:pRg st="4" end="4"/>
                                            </p:txEl>
                                          </p:spTgt>
                                        </p:tgtEl>
                                      </p:cBhvr>
                                    </p:animEffect>
                                    <p:set>
                                      <p:cBhvr>
                                        <p:cTn id="94"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4" fill="hold" grpId="0" nodeType="clickEffect">
                                  <p:stCondLst>
                                    <p:cond delay="0"/>
                                  </p:stCondLst>
                                  <p:childTnLst>
                                    <p:animEffect transition="out" filter="wipe(down)">
                                      <p:cBhvr>
                                        <p:cTn id="98" dur="500"/>
                                        <p:tgtEl>
                                          <p:spTgt spid="3">
                                            <p:txEl>
                                              <p:pRg st="5" end="5"/>
                                            </p:txEl>
                                          </p:spTgt>
                                        </p:tgtEl>
                                      </p:cBhvr>
                                    </p:animEffect>
                                    <p:set>
                                      <p:cBhvr>
                                        <p:cTn id="99"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22" presetClass="exit" presetSubtype="4" fill="hold" grpId="0" nodeType="clickEffect">
                                  <p:stCondLst>
                                    <p:cond delay="0"/>
                                  </p:stCondLst>
                                  <p:childTnLst>
                                    <p:animEffect transition="out" filter="wipe(down)">
                                      <p:cBhvr>
                                        <p:cTn id="103" dur="500"/>
                                        <p:tgtEl>
                                          <p:spTgt spid="3">
                                            <p:txEl>
                                              <p:pRg st="6" end="6"/>
                                            </p:txEl>
                                          </p:spTgt>
                                        </p:tgtEl>
                                      </p:cBhvr>
                                    </p:animEffect>
                                    <p:set>
                                      <p:cBhvr>
                                        <p:cTn id="104" dur="1" fill="hold">
                                          <p:stCondLst>
                                            <p:cond delay="499"/>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8200" y="704850"/>
            <a:ext cx="8305800" cy="1143000"/>
          </a:xfrm>
          <a:noFill/>
          <a:ln/>
        </p:spPr>
        <p:txBody>
          <a:bodyPr lIns="0" rIns="0" bIns="0" anchor="b">
            <a:normAutofit/>
            <a:scene3d>
              <a:camera prst="orthographicFront"/>
              <a:lightRig rig="freezing" dir="t">
                <a:rot lat="0" lon="0" rev="5640000"/>
              </a:lightRig>
            </a:scene3d>
            <a:sp3d prstMaterial="flat">
              <a:contourClr>
                <a:schemeClr val="tx2"/>
              </a:contourClr>
            </a:sp3d>
          </a:bodyPr>
          <a:lstStyle/>
          <a:p>
            <a:pPr fontAlgn="auto">
              <a:spcAft>
                <a:spcPts val="0"/>
              </a:spcAft>
              <a:defRPr/>
            </a:pPr>
            <a:r>
              <a:rPr lang="en-US" sz="5000" kern="1200" dirty="0">
                <a:solidFill>
                  <a:schemeClr val="accent5"/>
                </a:solidFill>
                <a:effectLst/>
                <a:latin typeface="+mj-lt"/>
                <a:ea typeface="+mj-ea"/>
                <a:cs typeface="+mj-cs"/>
              </a:rPr>
              <a:t>PETECHIAE</a:t>
            </a:r>
          </a:p>
        </p:txBody>
      </p:sp>
      <p:pic>
        <p:nvPicPr>
          <p:cNvPr id="4" name="Picture 3" descr="Picture1.png"/>
          <p:cNvPicPr>
            <a:picLocks noChangeAspect="1"/>
          </p:cNvPicPr>
          <p:nvPr/>
        </p:nvPicPr>
        <p:blipFill>
          <a:blip r:embed="rId2" cstate="print"/>
          <a:srcRect/>
          <a:stretch>
            <a:fillRect/>
          </a:stretch>
        </p:blipFill>
        <p:spPr bwMode="auto">
          <a:xfrm>
            <a:off x="838200" y="1828800"/>
            <a:ext cx="3706813" cy="3649663"/>
          </a:xfrm>
          <a:prstGeom prst="rect">
            <a:avLst/>
          </a:prstGeom>
          <a:noFill/>
          <a:ln w="9525">
            <a:noFill/>
            <a:miter lim="800000"/>
            <a:headEnd/>
            <a:tailEnd/>
          </a:ln>
        </p:spPr>
      </p:pic>
      <p:pic>
        <p:nvPicPr>
          <p:cNvPr id="5" name="Picture 4" descr="Picture2.png"/>
          <p:cNvPicPr>
            <a:picLocks noChangeAspect="1"/>
          </p:cNvPicPr>
          <p:nvPr/>
        </p:nvPicPr>
        <p:blipFill>
          <a:blip r:embed="rId3" cstate="print"/>
          <a:srcRect/>
          <a:stretch>
            <a:fillRect/>
          </a:stretch>
        </p:blipFill>
        <p:spPr bwMode="auto">
          <a:xfrm>
            <a:off x="4572000" y="1828800"/>
            <a:ext cx="3621088" cy="365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770" decel="100000"/>
                                        <p:tgtEl>
                                          <p:spTgt spid="4"/>
                                        </p:tgtEl>
                                      </p:cBhvr>
                                    </p:animEffect>
                                    <p:animScale>
                                      <p:cBhvr>
                                        <p:cTn id="26" dur="770" decel="100000"/>
                                        <p:tgtEl>
                                          <p:spTgt spid="4"/>
                                        </p:tgtEl>
                                      </p:cBhvr>
                                      <p:from x="10000" y="10000"/>
                                      <p:to x="200000" y="450000"/>
                                    </p:animScale>
                                    <p:animScale>
                                      <p:cBhvr>
                                        <p:cTn id="27" dur="1230" accel="100000" fill="hold">
                                          <p:stCondLst>
                                            <p:cond delay="770"/>
                                          </p:stCondLst>
                                        </p:cTn>
                                        <p:tgtEl>
                                          <p:spTgt spid="4"/>
                                        </p:tgtEl>
                                      </p:cBhvr>
                                      <p:from x="200000" y="450000"/>
                                      <p:to x="100000" y="100000"/>
                                    </p:animScale>
                                    <p:set>
                                      <p:cBhvr>
                                        <p:cTn id="28" dur="770" fill="hold"/>
                                        <p:tgtEl>
                                          <p:spTgt spid="4"/>
                                        </p:tgtEl>
                                        <p:attrNameLst>
                                          <p:attrName>ppt_x</p:attrName>
                                        </p:attrNameLst>
                                      </p:cBhvr>
                                      <p:to>
                                        <p:strVal val="(0.5)"/>
                                      </p:to>
                                    </p:set>
                                    <p:anim from="(0.5)" to="(#ppt_x)" calcmode="lin" valueType="num">
                                      <p:cBhvr>
                                        <p:cTn id="29" dur="1230" accel="100000" fill="hold">
                                          <p:stCondLst>
                                            <p:cond delay="770"/>
                                          </p:stCondLst>
                                        </p:cTn>
                                        <p:tgtEl>
                                          <p:spTgt spid="4"/>
                                        </p:tgtEl>
                                        <p:attrNameLst>
                                          <p:attrName>ppt_x</p:attrName>
                                        </p:attrNameLst>
                                      </p:cBhvr>
                                    </p:anim>
                                    <p:set>
                                      <p:cBhvr>
                                        <p:cTn id="30" dur="770" fill="hold"/>
                                        <p:tgtEl>
                                          <p:spTgt spid="4"/>
                                        </p:tgtEl>
                                        <p:attrNameLst>
                                          <p:attrName>ppt_y</p:attrName>
                                        </p:attrNameLst>
                                      </p:cBhvr>
                                      <p:to>
                                        <p:strVal val="(#ppt_y+0.4)"/>
                                      </p:to>
                                    </p:set>
                                    <p:anim from="(#ppt_y+0.4)" to="(#ppt_y)" calcmode="lin" valueType="num">
                                      <p:cBhvr>
                                        <p:cTn id="31" dur="1230" accel="100000" fill="hold">
                                          <p:stCondLst>
                                            <p:cond delay="770"/>
                                          </p:stCondLst>
                                        </p:cTn>
                                        <p:tgtEl>
                                          <p:spTgt spid="4"/>
                                        </p:tgtEl>
                                        <p:attrNameLst>
                                          <p:attrName>ppt_y</p:attrName>
                                        </p:attrNameLst>
                                      </p:cBhvr>
                                    </p:anim>
                                  </p:childTnLst>
                                </p:cTn>
                              </p:par>
                            </p:childTnLst>
                          </p:cTn>
                        </p:par>
                      </p:childTnLst>
                    </p:cTn>
                  </p:par>
                  <p:par>
                    <p:cTn id="32" fill="hold">
                      <p:stCondLst>
                        <p:cond delay="indefinite"/>
                      </p:stCondLst>
                      <p:childTnLst>
                        <p:par>
                          <p:cTn id="33" fill="hold">
                            <p:stCondLst>
                              <p:cond delay="0"/>
                            </p:stCondLst>
                            <p:childTnLst>
                              <p:par>
                                <p:cTn id="34" presetID="51"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770" decel="100000"/>
                                        <p:tgtEl>
                                          <p:spTgt spid="5"/>
                                        </p:tgtEl>
                                      </p:cBhvr>
                                    </p:animEffect>
                                    <p:animScale>
                                      <p:cBhvr>
                                        <p:cTn id="37" dur="770" decel="100000"/>
                                        <p:tgtEl>
                                          <p:spTgt spid="5"/>
                                        </p:tgtEl>
                                      </p:cBhvr>
                                      <p:from x="10000" y="10000"/>
                                      <p:to x="200000" y="450000"/>
                                    </p:animScale>
                                    <p:animScale>
                                      <p:cBhvr>
                                        <p:cTn id="38" dur="1230" accel="100000" fill="hold">
                                          <p:stCondLst>
                                            <p:cond delay="770"/>
                                          </p:stCondLst>
                                        </p:cTn>
                                        <p:tgtEl>
                                          <p:spTgt spid="5"/>
                                        </p:tgtEl>
                                      </p:cBhvr>
                                      <p:from x="200000" y="450000"/>
                                      <p:to x="100000" y="100000"/>
                                    </p:animScale>
                                    <p:set>
                                      <p:cBhvr>
                                        <p:cTn id="39" dur="770" fill="hold"/>
                                        <p:tgtEl>
                                          <p:spTgt spid="5"/>
                                        </p:tgtEl>
                                        <p:attrNameLst>
                                          <p:attrName>ppt_x</p:attrName>
                                        </p:attrNameLst>
                                      </p:cBhvr>
                                      <p:to>
                                        <p:strVal val="(0.5)"/>
                                      </p:to>
                                    </p:set>
                                    <p:anim from="(0.5)" to="(#ppt_x)" calcmode="lin" valueType="num">
                                      <p:cBhvr>
                                        <p:cTn id="40" dur="1230" accel="100000" fill="hold">
                                          <p:stCondLst>
                                            <p:cond delay="770"/>
                                          </p:stCondLst>
                                        </p:cTn>
                                        <p:tgtEl>
                                          <p:spTgt spid="5"/>
                                        </p:tgtEl>
                                        <p:attrNameLst>
                                          <p:attrName>ppt_x</p:attrName>
                                        </p:attrNameLst>
                                      </p:cBhvr>
                                    </p:anim>
                                    <p:set>
                                      <p:cBhvr>
                                        <p:cTn id="41" dur="770" fill="hold"/>
                                        <p:tgtEl>
                                          <p:spTgt spid="5"/>
                                        </p:tgtEl>
                                        <p:attrNameLst>
                                          <p:attrName>ppt_y</p:attrName>
                                        </p:attrNameLst>
                                      </p:cBhvr>
                                      <p:to>
                                        <p:strVal val="(#ppt_y+0.4)"/>
                                      </p:to>
                                    </p:set>
                                    <p:anim from="(#ppt_y+0.4)" to="(#ppt_y)" calcmode="lin" valueType="num">
                                      <p:cBhvr>
                                        <p:cTn id="42"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8200" y="704850"/>
            <a:ext cx="8305800" cy="1143000"/>
          </a:xfrm>
          <a:noFill/>
          <a:ln/>
        </p:spPr>
        <p:txBody>
          <a:bodyPr lIns="0" rIns="0" bIns="0" anchor="b">
            <a:normAutofit/>
            <a:scene3d>
              <a:camera prst="orthographicFront"/>
              <a:lightRig rig="freezing" dir="t">
                <a:rot lat="0" lon="0" rev="5640000"/>
              </a:lightRig>
            </a:scene3d>
            <a:sp3d prstMaterial="flat">
              <a:contourClr>
                <a:schemeClr val="tx2"/>
              </a:contourClr>
            </a:sp3d>
          </a:bodyPr>
          <a:lstStyle/>
          <a:p>
            <a:pPr fontAlgn="auto">
              <a:spcAft>
                <a:spcPts val="0"/>
              </a:spcAft>
              <a:defRPr/>
            </a:pPr>
            <a:r>
              <a:rPr lang="en-US" sz="5000" kern="1200" dirty="0">
                <a:solidFill>
                  <a:schemeClr val="accent5"/>
                </a:solidFill>
                <a:effectLst/>
                <a:latin typeface="+mj-lt"/>
                <a:ea typeface="+mj-ea"/>
                <a:cs typeface="+mj-cs"/>
              </a:rPr>
              <a:t>BRUISES</a:t>
            </a:r>
          </a:p>
        </p:txBody>
      </p:sp>
      <p:pic>
        <p:nvPicPr>
          <p:cNvPr id="3" name="Picture 2" descr="033d75d4f5d93c4a.jpg"/>
          <p:cNvPicPr>
            <a:picLocks noChangeAspect="1"/>
          </p:cNvPicPr>
          <p:nvPr/>
        </p:nvPicPr>
        <p:blipFill>
          <a:blip r:embed="rId2" cstate="print"/>
          <a:srcRect/>
          <a:stretch>
            <a:fillRect/>
          </a:stretch>
        </p:blipFill>
        <p:spPr bwMode="auto">
          <a:xfrm>
            <a:off x="1600200" y="2133600"/>
            <a:ext cx="6096000" cy="4108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770" decel="100000"/>
                                        <p:tgtEl>
                                          <p:spTgt spid="3"/>
                                        </p:tgtEl>
                                      </p:cBhvr>
                                    </p:animEffect>
                                    <p:animScale>
                                      <p:cBhvr>
                                        <p:cTn id="26" dur="770" decel="100000"/>
                                        <p:tgtEl>
                                          <p:spTgt spid="3"/>
                                        </p:tgtEl>
                                      </p:cBhvr>
                                      <p:from x="10000" y="10000"/>
                                      <p:to x="200000" y="450000"/>
                                    </p:animScale>
                                    <p:animScale>
                                      <p:cBhvr>
                                        <p:cTn id="27" dur="1230" accel="100000" fill="hold">
                                          <p:stCondLst>
                                            <p:cond delay="770"/>
                                          </p:stCondLst>
                                        </p:cTn>
                                        <p:tgtEl>
                                          <p:spTgt spid="3"/>
                                        </p:tgtEl>
                                      </p:cBhvr>
                                      <p:from x="200000" y="450000"/>
                                      <p:to x="100000" y="100000"/>
                                    </p:animScale>
                                    <p:set>
                                      <p:cBhvr>
                                        <p:cTn id="28" dur="770" fill="hold"/>
                                        <p:tgtEl>
                                          <p:spTgt spid="3"/>
                                        </p:tgtEl>
                                        <p:attrNameLst>
                                          <p:attrName>ppt_x</p:attrName>
                                        </p:attrNameLst>
                                      </p:cBhvr>
                                      <p:to>
                                        <p:strVal val="(0.5)"/>
                                      </p:to>
                                    </p:set>
                                    <p:anim from="(0.5)" to="(#ppt_x)" calcmode="lin" valueType="num">
                                      <p:cBhvr>
                                        <p:cTn id="29" dur="1230" accel="100000" fill="hold">
                                          <p:stCondLst>
                                            <p:cond delay="770"/>
                                          </p:stCondLst>
                                        </p:cTn>
                                        <p:tgtEl>
                                          <p:spTgt spid="3"/>
                                        </p:tgtEl>
                                        <p:attrNameLst>
                                          <p:attrName>ppt_x</p:attrName>
                                        </p:attrNameLst>
                                      </p:cBhvr>
                                    </p:anim>
                                    <p:set>
                                      <p:cBhvr>
                                        <p:cTn id="30" dur="770" fill="hold"/>
                                        <p:tgtEl>
                                          <p:spTgt spid="3"/>
                                        </p:tgtEl>
                                        <p:attrNameLst>
                                          <p:attrName>ppt_y</p:attrName>
                                        </p:attrNameLst>
                                      </p:cBhvr>
                                      <p:to>
                                        <p:strVal val="(#ppt_y+0.4)"/>
                                      </p:to>
                                    </p:set>
                                    <p:anim from="(#ppt_y+0.4)" to="(#ppt_y)" calcmode="lin" valueType="num">
                                      <p:cBhvr>
                                        <p:cTn id="31" dur="1230" accel="100000" fill="hold">
                                          <p:stCondLst>
                                            <p:cond delay="770"/>
                                          </p:stCondLst>
                                        </p:cTn>
                                        <p:tgtEl>
                                          <p:spTgt spid="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r>
              <a:rPr lang="en-US"/>
              <a:t>DIAGNOSTICS</a:t>
            </a:r>
            <a:endParaRPr lang="ru-RU"/>
          </a:p>
        </p:txBody>
      </p:sp>
      <p:sp>
        <p:nvSpPr>
          <p:cNvPr id="3" name="Subtitle 2"/>
          <p:cNvSpPr>
            <a:spLocks noGrp="1"/>
          </p:cNvSpPr>
          <p:nvPr>
            <p:ph idx="1"/>
          </p:nvPr>
        </p:nvSpPr>
        <p:spPr>
          <a:xfrm>
            <a:off x="457200" y="1600200"/>
            <a:ext cx="8362950" cy="5257800"/>
          </a:xfrm>
        </p:spPr>
        <p:txBody>
          <a:bodyPr lIns="0" rIns="18288">
            <a:normAutofit/>
          </a:bodyPr>
          <a:lstStyle/>
          <a:p>
            <a:pPr algn="just">
              <a:lnSpc>
                <a:spcPct val="90000"/>
              </a:lnSpc>
              <a:buFont typeface="Wingdings" pitchFamily="2" charset="2"/>
              <a:buChar char="q"/>
            </a:pPr>
            <a:r>
              <a:rPr lang="en-US" sz="2600" dirty="0" err="1">
                <a:solidFill>
                  <a:schemeClr val="tx1"/>
                </a:solidFill>
                <a:latin typeface="Times New Roman" pitchFamily="18" charset="0"/>
              </a:rPr>
              <a:t>Hematocrit</a:t>
            </a:r>
            <a:endParaRPr lang="en-US" sz="2600" dirty="0">
              <a:solidFill>
                <a:schemeClr val="tx1"/>
              </a:solidFill>
              <a:latin typeface="Times New Roman" pitchFamily="18" charset="0"/>
            </a:endParaRPr>
          </a:p>
          <a:p>
            <a:pPr algn="just">
              <a:lnSpc>
                <a:spcPct val="90000"/>
              </a:lnSpc>
              <a:buFont typeface="Wingdings" pitchFamily="2" charset="2"/>
              <a:buChar char="q"/>
            </a:pPr>
            <a:r>
              <a:rPr lang="en-US" sz="2600" dirty="0">
                <a:solidFill>
                  <a:schemeClr val="tx1"/>
                </a:solidFill>
                <a:latin typeface="Times New Roman" pitchFamily="18" charset="0"/>
              </a:rPr>
              <a:t>Platelet count</a:t>
            </a:r>
          </a:p>
          <a:p>
            <a:pPr algn="just">
              <a:lnSpc>
                <a:spcPct val="90000"/>
              </a:lnSpc>
              <a:buFont typeface="Wingdings" pitchFamily="2" charset="2"/>
              <a:buChar char="q"/>
            </a:pPr>
            <a:r>
              <a:rPr lang="en-US" sz="2600" dirty="0">
                <a:solidFill>
                  <a:schemeClr val="tx1"/>
                </a:solidFill>
                <a:latin typeface="Times New Roman" pitchFamily="18" charset="0"/>
              </a:rPr>
              <a:t>Electrolytes</a:t>
            </a:r>
          </a:p>
          <a:p>
            <a:pPr algn="just">
              <a:lnSpc>
                <a:spcPct val="90000"/>
              </a:lnSpc>
              <a:buFont typeface="Wingdings" pitchFamily="2" charset="2"/>
              <a:buChar char="q"/>
            </a:pPr>
            <a:r>
              <a:rPr lang="en-US" sz="2600" dirty="0">
                <a:solidFill>
                  <a:schemeClr val="tx1"/>
                </a:solidFill>
                <a:latin typeface="Times New Roman" pitchFamily="18" charset="0"/>
              </a:rPr>
              <a:t>Coagulation studies</a:t>
            </a:r>
          </a:p>
          <a:p>
            <a:pPr algn="just">
              <a:lnSpc>
                <a:spcPct val="90000"/>
              </a:lnSpc>
              <a:buFont typeface="Wingdings" pitchFamily="2" charset="2"/>
              <a:buChar char="q"/>
            </a:pPr>
            <a:r>
              <a:rPr lang="en-US" sz="2600" dirty="0">
                <a:solidFill>
                  <a:schemeClr val="tx1"/>
                </a:solidFill>
                <a:latin typeface="Times New Roman" pitchFamily="18" charset="0"/>
              </a:rPr>
              <a:t>Liver enzymes</a:t>
            </a:r>
          </a:p>
          <a:p>
            <a:pPr algn="just">
              <a:lnSpc>
                <a:spcPct val="90000"/>
              </a:lnSpc>
              <a:buFont typeface="Wingdings" pitchFamily="2" charset="2"/>
              <a:buChar char="q"/>
            </a:pPr>
            <a:r>
              <a:rPr lang="en-US" sz="2600" dirty="0">
                <a:solidFill>
                  <a:schemeClr val="tx1"/>
                </a:solidFill>
                <a:latin typeface="Times New Roman" pitchFamily="18" charset="0"/>
              </a:rPr>
              <a:t>Blood gases</a:t>
            </a:r>
          </a:p>
          <a:p>
            <a:pPr algn="just">
              <a:lnSpc>
                <a:spcPct val="90000"/>
              </a:lnSpc>
              <a:buFont typeface="Wingdings" pitchFamily="2" charset="2"/>
              <a:buChar char="q"/>
            </a:pPr>
            <a:r>
              <a:rPr lang="en-US" sz="2600" dirty="0" err="1">
                <a:solidFill>
                  <a:schemeClr val="tx1"/>
                </a:solidFill>
                <a:latin typeface="Times New Roman" pitchFamily="18" charset="0"/>
              </a:rPr>
              <a:t>Torniquet</a:t>
            </a:r>
            <a:r>
              <a:rPr lang="en-US" sz="2600" dirty="0">
                <a:solidFill>
                  <a:schemeClr val="tx1"/>
                </a:solidFill>
                <a:latin typeface="Times New Roman" pitchFamily="18" charset="0"/>
              </a:rPr>
              <a:t> test (causes </a:t>
            </a:r>
            <a:r>
              <a:rPr lang="en-US" sz="2600" dirty="0" err="1">
                <a:solidFill>
                  <a:schemeClr val="tx1"/>
                </a:solidFill>
                <a:latin typeface="Times New Roman" pitchFamily="18" charset="0"/>
              </a:rPr>
              <a:t>petechiae</a:t>
            </a:r>
            <a:r>
              <a:rPr lang="en-US" sz="2600" dirty="0">
                <a:solidFill>
                  <a:schemeClr val="tx1"/>
                </a:solidFill>
                <a:latin typeface="Times New Roman" pitchFamily="18" charset="0"/>
              </a:rPr>
              <a:t> below the </a:t>
            </a:r>
            <a:r>
              <a:rPr lang="en-US" sz="2600" dirty="0" err="1">
                <a:solidFill>
                  <a:schemeClr val="tx1"/>
                </a:solidFill>
                <a:latin typeface="Times New Roman" pitchFamily="18" charset="0"/>
              </a:rPr>
              <a:t>torniquet</a:t>
            </a:r>
            <a:r>
              <a:rPr lang="en-US" sz="2600" dirty="0">
                <a:solidFill>
                  <a:schemeClr val="tx1"/>
                </a:solidFill>
                <a:latin typeface="Times New Roman" pitchFamily="18" charset="0"/>
              </a:rPr>
              <a:t>)</a:t>
            </a:r>
          </a:p>
          <a:p>
            <a:pPr algn="just">
              <a:lnSpc>
                <a:spcPct val="90000"/>
              </a:lnSpc>
              <a:buFont typeface="Wingdings" pitchFamily="2" charset="2"/>
              <a:buChar char="q"/>
            </a:pPr>
            <a:r>
              <a:rPr lang="en-US" sz="2600" dirty="0">
                <a:solidFill>
                  <a:schemeClr val="tx1"/>
                </a:solidFill>
                <a:latin typeface="Times New Roman" pitchFamily="18" charset="0"/>
              </a:rPr>
              <a:t>X-ray of the chest (may demonstrate pleural effusion)</a:t>
            </a:r>
          </a:p>
          <a:p>
            <a:pPr algn="just">
              <a:lnSpc>
                <a:spcPct val="90000"/>
              </a:lnSpc>
              <a:buFont typeface="Wingdings" pitchFamily="2" charset="2"/>
              <a:buChar char="q"/>
            </a:pPr>
            <a:r>
              <a:rPr lang="en-US" sz="2600" dirty="0">
                <a:solidFill>
                  <a:schemeClr val="tx1"/>
                </a:solidFill>
                <a:latin typeface="Times New Roman" pitchFamily="18" charset="0"/>
              </a:rPr>
              <a:t>Serologic studies (demonstrate antibodies to Dengue viruses</a:t>
            </a:r>
            <a:r>
              <a:rPr lang="en-US" sz="2600" dirty="0" smtClean="0">
                <a:solidFill>
                  <a:schemeClr val="tx1"/>
                </a:solidFill>
                <a:latin typeface="Times New Roman" pitchFamily="18" charset="0"/>
              </a:rPr>
              <a:t>)</a:t>
            </a:r>
            <a:endParaRPr lang="en-US" sz="2600"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3">
                                            <p:txEl>
                                              <p:pRg st="1" end="1"/>
                                            </p:txEl>
                                          </p:spTgt>
                                        </p:tgtEl>
                                        <p:attrNameLst>
                                          <p:attrName>ppt_x</p:attrName>
                                        </p:attrNameLst>
                                      </p:cBhvr>
                                    </p:anim>
                                    <p:anim from="0" to="-1.0" calcmode="lin" valueType="num">
                                      <p:cBhvr>
                                        <p:cTn id="16" dur="200" decel="50000" autoRev="1" fill="hold">
                                          <p:stCondLst>
                                            <p:cond delay="600"/>
                                          </p:stCondLst>
                                        </p:cTn>
                                        <p:tgtEl>
                                          <p:spTgt spid="3">
                                            <p:txEl>
                                              <p:pRg st="1" end="1"/>
                                            </p:txEl>
                                          </p:spTgt>
                                        </p:tgtEl>
                                        <p:attrNameLst>
                                          <p:attrName>xshear</p:attrName>
                                        </p:attrNameLst>
                                      </p:cBhvr>
                                    </p:anim>
                                    <p:animScale>
                                      <p:cBhvr>
                                        <p:cTn id="17" dur="200" decel="100000" autoRev="1" fill="hold">
                                          <p:stCondLst>
                                            <p:cond delay="600"/>
                                          </p:stCondLst>
                                        </p:cTn>
                                        <p:tgtEl>
                                          <p:spTgt spid="3">
                                            <p:txEl>
                                              <p:pRg st="1" end="1"/>
                                            </p:txEl>
                                          </p:spTgt>
                                        </p:tgtEl>
                                      </p:cBhvr>
                                      <p:from x="100000" y="100000"/>
                                      <p:to x="80000" y="100000"/>
                                    </p:animScale>
                                    <p:anim by="(#ppt_h/3+#ppt_w*0.1)" calcmode="lin" valueType="num">
                                      <p:cBhvr additive="sum">
                                        <p:cTn id="1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3">
                                            <p:txEl>
                                              <p:pRg st="2" end="2"/>
                                            </p:txEl>
                                          </p:spTgt>
                                        </p:tgtEl>
                                        <p:attrNameLst>
                                          <p:attrName>ppt_x</p:attrName>
                                        </p:attrNameLst>
                                      </p:cBhvr>
                                    </p:anim>
                                    <p:anim from="0" to="-1.0" calcmode="lin" valueType="num">
                                      <p:cBhvr>
                                        <p:cTn id="24" dur="200" decel="50000" autoRev="1" fill="hold">
                                          <p:stCondLst>
                                            <p:cond delay="600"/>
                                          </p:stCondLst>
                                        </p:cTn>
                                        <p:tgtEl>
                                          <p:spTgt spid="3">
                                            <p:txEl>
                                              <p:pRg st="2" end="2"/>
                                            </p:txEl>
                                          </p:spTgt>
                                        </p:tgtEl>
                                        <p:attrNameLst>
                                          <p:attrName>xshear</p:attrName>
                                        </p:attrNameLst>
                                      </p:cBhvr>
                                    </p:anim>
                                    <p:animScale>
                                      <p:cBhvr>
                                        <p:cTn id="25" dur="200" decel="100000" autoRev="1" fill="hold">
                                          <p:stCondLst>
                                            <p:cond delay="600"/>
                                          </p:stCondLst>
                                        </p:cTn>
                                        <p:tgtEl>
                                          <p:spTgt spid="3">
                                            <p:txEl>
                                              <p:pRg st="2" end="2"/>
                                            </p:txEl>
                                          </p:spTgt>
                                        </p:tgtEl>
                                      </p:cBhvr>
                                      <p:from x="100000" y="100000"/>
                                      <p:to x="80000" y="100000"/>
                                    </p:animScale>
                                    <p:anim by="(#ppt_h/3+#ppt_w*0.1)" calcmode="lin" valueType="num">
                                      <p:cBhvr additive="sum">
                                        <p:cTn id="2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3">
                                            <p:txEl>
                                              <p:pRg st="3" end="3"/>
                                            </p:txEl>
                                          </p:spTgt>
                                        </p:tgtEl>
                                        <p:attrNameLst>
                                          <p:attrName>ppt_x</p:attrName>
                                        </p:attrNameLst>
                                      </p:cBhvr>
                                    </p:anim>
                                    <p:anim from="0" to="-1.0" calcmode="lin" valueType="num">
                                      <p:cBhvr>
                                        <p:cTn id="32" dur="200" decel="50000" autoRev="1" fill="hold">
                                          <p:stCondLst>
                                            <p:cond delay="600"/>
                                          </p:stCondLst>
                                        </p:cTn>
                                        <p:tgtEl>
                                          <p:spTgt spid="3">
                                            <p:txEl>
                                              <p:pRg st="3" end="3"/>
                                            </p:txEl>
                                          </p:spTgt>
                                        </p:tgtEl>
                                        <p:attrNameLst>
                                          <p:attrName>xshear</p:attrName>
                                        </p:attrNameLst>
                                      </p:cBhvr>
                                    </p:anim>
                                    <p:animScale>
                                      <p:cBhvr>
                                        <p:cTn id="33" dur="200" decel="100000" autoRev="1" fill="hold">
                                          <p:stCondLst>
                                            <p:cond delay="600"/>
                                          </p:stCondLst>
                                        </p:cTn>
                                        <p:tgtEl>
                                          <p:spTgt spid="3">
                                            <p:txEl>
                                              <p:pRg st="3" end="3"/>
                                            </p:txEl>
                                          </p:spTgt>
                                        </p:tgtEl>
                                      </p:cBhvr>
                                      <p:from x="100000" y="100000"/>
                                      <p:to x="80000" y="100000"/>
                                    </p:animScale>
                                    <p:anim by="(#ppt_h/3+#ppt_w*0.1)" calcmode="lin" valueType="num">
                                      <p:cBhvr additive="sum">
                                        <p:cTn id="3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3">
                                            <p:txEl>
                                              <p:pRg st="4" end="4"/>
                                            </p:txEl>
                                          </p:spTgt>
                                        </p:tgtEl>
                                        <p:attrNameLst>
                                          <p:attrName>ppt_x</p:attrName>
                                        </p:attrNameLst>
                                      </p:cBhvr>
                                    </p:anim>
                                    <p:anim from="0" to="-1.0" calcmode="lin" valueType="num">
                                      <p:cBhvr>
                                        <p:cTn id="40" dur="200" decel="50000" autoRev="1" fill="hold">
                                          <p:stCondLst>
                                            <p:cond delay="600"/>
                                          </p:stCondLst>
                                        </p:cTn>
                                        <p:tgtEl>
                                          <p:spTgt spid="3">
                                            <p:txEl>
                                              <p:pRg st="4" end="4"/>
                                            </p:txEl>
                                          </p:spTgt>
                                        </p:tgtEl>
                                        <p:attrNameLst>
                                          <p:attrName>xshear</p:attrName>
                                        </p:attrNameLst>
                                      </p:cBhvr>
                                    </p:anim>
                                    <p:animScale>
                                      <p:cBhvr>
                                        <p:cTn id="41" dur="200" decel="100000" autoRev="1" fill="hold">
                                          <p:stCondLst>
                                            <p:cond delay="600"/>
                                          </p:stCondLst>
                                        </p:cTn>
                                        <p:tgtEl>
                                          <p:spTgt spid="3">
                                            <p:txEl>
                                              <p:pRg st="4" end="4"/>
                                            </p:txEl>
                                          </p:spTgt>
                                        </p:tgtEl>
                                      </p:cBhvr>
                                      <p:from x="100000" y="100000"/>
                                      <p:to x="80000" y="100000"/>
                                    </p:animScale>
                                    <p:anim by="(#ppt_h/3+#ppt_w*0.1)" calcmode="lin" valueType="num">
                                      <p:cBhvr additive="sum">
                                        <p:cTn id="42" dur="200" decel="100000" autoRev="1" fill="hold">
                                          <p:stCondLst>
                                            <p:cond delay="600"/>
                                          </p:stCondLst>
                                        </p:cTn>
                                        <p:tgtEl>
                                          <p:spTgt spid="3">
                                            <p:txEl>
                                              <p:pRg st="4" end="4"/>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3">
                                            <p:txEl>
                                              <p:pRg st="5" end="5"/>
                                            </p:txEl>
                                          </p:spTgt>
                                        </p:tgtEl>
                                        <p:attrNameLst>
                                          <p:attrName>ppt_x</p:attrName>
                                        </p:attrNameLst>
                                      </p:cBhvr>
                                    </p:anim>
                                    <p:anim from="0" to="-1.0" calcmode="lin" valueType="num">
                                      <p:cBhvr>
                                        <p:cTn id="48" dur="200" decel="50000" autoRev="1" fill="hold">
                                          <p:stCondLst>
                                            <p:cond delay="600"/>
                                          </p:stCondLst>
                                        </p:cTn>
                                        <p:tgtEl>
                                          <p:spTgt spid="3">
                                            <p:txEl>
                                              <p:pRg st="5" end="5"/>
                                            </p:txEl>
                                          </p:spTgt>
                                        </p:tgtEl>
                                        <p:attrNameLst>
                                          <p:attrName>xshear</p:attrName>
                                        </p:attrNameLst>
                                      </p:cBhvr>
                                    </p:anim>
                                    <p:animScale>
                                      <p:cBhvr>
                                        <p:cTn id="49" dur="200" decel="100000" autoRev="1" fill="hold">
                                          <p:stCondLst>
                                            <p:cond delay="600"/>
                                          </p:stCondLst>
                                        </p:cTn>
                                        <p:tgtEl>
                                          <p:spTgt spid="3">
                                            <p:txEl>
                                              <p:pRg st="5" end="5"/>
                                            </p:txEl>
                                          </p:spTgt>
                                        </p:tgtEl>
                                      </p:cBhvr>
                                      <p:from x="100000" y="100000"/>
                                      <p:to x="80000" y="100000"/>
                                    </p:animScale>
                                    <p:anim by="(#ppt_h/3+#ppt_w*0.1)" calcmode="lin" valueType="num">
                                      <p:cBhvr additive="sum">
                                        <p:cTn id="50" dur="200" decel="100000" autoRev="1" fill="hold">
                                          <p:stCondLst>
                                            <p:cond delay="600"/>
                                          </p:stCondLst>
                                        </p:cTn>
                                        <p:tgtEl>
                                          <p:spTgt spid="3">
                                            <p:txEl>
                                              <p:pRg st="5" end="5"/>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3">
                                            <p:txEl>
                                              <p:pRg st="6" end="6"/>
                                            </p:txEl>
                                          </p:spTgt>
                                        </p:tgtEl>
                                        <p:attrNameLst>
                                          <p:attrName>ppt_x</p:attrName>
                                        </p:attrNameLst>
                                      </p:cBhvr>
                                    </p:anim>
                                    <p:anim from="0" to="-1.0" calcmode="lin" valueType="num">
                                      <p:cBhvr>
                                        <p:cTn id="56" dur="200" decel="50000" autoRev="1" fill="hold">
                                          <p:stCondLst>
                                            <p:cond delay="600"/>
                                          </p:stCondLst>
                                        </p:cTn>
                                        <p:tgtEl>
                                          <p:spTgt spid="3">
                                            <p:txEl>
                                              <p:pRg st="6" end="6"/>
                                            </p:txEl>
                                          </p:spTgt>
                                        </p:tgtEl>
                                        <p:attrNameLst>
                                          <p:attrName>xshear</p:attrName>
                                        </p:attrNameLst>
                                      </p:cBhvr>
                                    </p:anim>
                                    <p:animScale>
                                      <p:cBhvr>
                                        <p:cTn id="57" dur="200" decel="100000" autoRev="1" fill="hold">
                                          <p:stCondLst>
                                            <p:cond delay="600"/>
                                          </p:stCondLst>
                                        </p:cTn>
                                        <p:tgtEl>
                                          <p:spTgt spid="3">
                                            <p:txEl>
                                              <p:pRg st="6" end="6"/>
                                            </p:txEl>
                                          </p:spTgt>
                                        </p:tgtEl>
                                      </p:cBhvr>
                                      <p:from x="100000" y="100000"/>
                                      <p:to x="80000" y="100000"/>
                                    </p:animScale>
                                    <p:anim by="(#ppt_h/3+#ppt_w*0.1)" calcmode="lin" valueType="num">
                                      <p:cBhvr additive="sum">
                                        <p:cTn id="58" dur="200" decel="100000" autoRev="1" fill="hold">
                                          <p:stCondLst>
                                            <p:cond delay="600"/>
                                          </p:stCondLst>
                                        </p:cTn>
                                        <p:tgtEl>
                                          <p:spTgt spid="3">
                                            <p:txEl>
                                              <p:pRg st="6" end="6"/>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from="(-#ppt_w/2)" to="(#ppt_x)" calcmode="lin" valueType="num">
                                      <p:cBhvr>
                                        <p:cTn id="63" dur="600" fill="hold">
                                          <p:stCondLst>
                                            <p:cond delay="0"/>
                                          </p:stCondLst>
                                        </p:cTn>
                                        <p:tgtEl>
                                          <p:spTgt spid="3">
                                            <p:txEl>
                                              <p:pRg st="7" end="7"/>
                                            </p:txEl>
                                          </p:spTgt>
                                        </p:tgtEl>
                                        <p:attrNameLst>
                                          <p:attrName>ppt_x</p:attrName>
                                        </p:attrNameLst>
                                      </p:cBhvr>
                                    </p:anim>
                                    <p:anim from="0" to="-1.0" calcmode="lin" valueType="num">
                                      <p:cBhvr>
                                        <p:cTn id="64" dur="200" decel="50000" autoRev="1" fill="hold">
                                          <p:stCondLst>
                                            <p:cond delay="600"/>
                                          </p:stCondLst>
                                        </p:cTn>
                                        <p:tgtEl>
                                          <p:spTgt spid="3">
                                            <p:txEl>
                                              <p:pRg st="7" end="7"/>
                                            </p:txEl>
                                          </p:spTgt>
                                        </p:tgtEl>
                                        <p:attrNameLst>
                                          <p:attrName>xshear</p:attrName>
                                        </p:attrNameLst>
                                      </p:cBhvr>
                                    </p:anim>
                                    <p:animScale>
                                      <p:cBhvr>
                                        <p:cTn id="65" dur="200" decel="100000" autoRev="1" fill="hold">
                                          <p:stCondLst>
                                            <p:cond delay="600"/>
                                          </p:stCondLst>
                                        </p:cTn>
                                        <p:tgtEl>
                                          <p:spTgt spid="3">
                                            <p:txEl>
                                              <p:pRg st="7" end="7"/>
                                            </p:txEl>
                                          </p:spTgt>
                                        </p:tgtEl>
                                      </p:cBhvr>
                                      <p:from x="100000" y="100000"/>
                                      <p:to x="80000" y="100000"/>
                                    </p:animScale>
                                    <p:anim by="(#ppt_h/3+#ppt_w*0.1)" calcmode="lin" valueType="num">
                                      <p:cBhvr additive="sum">
                                        <p:cTn id="66" dur="200" decel="100000" autoRev="1" fill="hold">
                                          <p:stCondLst>
                                            <p:cond delay="600"/>
                                          </p:stCondLst>
                                        </p:cTn>
                                        <p:tgtEl>
                                          <p:spTgt spid="3">
                                            <p:txEl>
                                              <p:pRg st="7" end="7"/>
                                            </p:txEl>
                                          </p:spTgt>
                                        </p:tgtEl>
                                        <p:attrNameLst>
                                          <p:attrName>ppt_x</p:attrName>
                                        </p:attrNameLst>
                                      </p:cBhvr>
                                    </p:anim>
                                  </p:childTnLst>
                                </p:cTn>
                              </p:par>
                            </p:childTnLst>
                          </p:cTn>
                        </p:par>
                      </p:childTnLst>
                    </p:cTn>
                  </p:par>
                  <p:par>
                    <p:cTn id="67" fill="hold">
                      <p:stCondLst>
                        <p:cond delay="indefinite"/>
                      </p:stCondLst>
                      <p:childTnLst>
                        <p:par>
                          <p:cTn id="68" fill="hold">
                            <p:stCondLst>
                              <p:cond delay="0"/>
                            </p:stCondLst>
                            <p:childTnLst>
                              <p:par>
                                <p:cTn id="69" presetID="34"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from="(-#ppt_w/2)" to="(#ppt_x)" calcmode="lin" valueType="num">
                                      <p:cBhvr>
                                        <p:cTn id="71" dur="600" fill="hold">
                                          <p:stCondLst>
                                            <p:cond delay="0"/>
                                          </p:stCondLst>
                                        </p:cTn>
                                        <p:tgtEl>
                                          <p:spTgt spid="3">
                                            <p:txEl>
                                              <p:pRg st="8" end="8"/>
                                            </p:txEl>
                                          </p:spTgt>
                                        </p:tgtEl>
                                        <p:attrNameLst>
                                          <p:attrName>ppt_x</p:attrName>
                                        </p:attrNameLst>
                                      </p:cBhvr>
                                    </p:anim>
                                    <p:anim from="0" to="-1.0" calcmode="lin" valueType="num">
                                      <p:cBhvr>
                                        <p:cTn id="72" dur="200" decel="50000" autoRev="1" fill="hold">
                                          <p:stCondLst>
                                            <p:cond delay="600"/>
                                          </p:stCondLst>
                                        </p:cTn>
                                        <p:tgtEl>
                                          <p:spTgt spid="3">
                                            <p:txEl>
                                              <p:pRg st="8" end="8"/>
                                            </p:txEl>
                                          </p:spTgt>
                                        </p:tgtEl>
                                        <p:attrNameLst>
                                          <p:attrName>xshear</p:attrName>
                                        </p:attrNameLst>
                                      </p:cBhvr>
                                    </p:anim>
                                    <p:animScale>
                                      <p:cBhvr>
                                        <p:cTn id="73" dur="200" decel="100000" autoRev="1" fill="hold">
                                          <p:stCondLst>
                                            <p:cond delay="600"/>
                                          </p:stCondLst>
                                        </p:cTn>
                                        <p:tgtEl>
                                          <p:spTgt spid="3">
                                            <p:txEl>
                                              <p:pRg st="8" end="8"/>
                                            </p:txEl>
                                          </p:spTgt>
                                        </p:tgtEl>
                                      </p:cBhvr>
                                      <p:from x="100000" y="100000"/>
                                      <p:to x="80000" y="100000"/>
                                    </p:animScale>
                                    <p:anim by="(#ppt_h/3+#ppt_w*0.1)" calcmode="lin" valueType="num">
                                      <p:cBhvr additive="sum">
                                        <p:cTn id="74" dur="200" decel="100000" autoRev="1" fill="hold">
                                          <p:stCondLst>
                                            <p:cond delay="600"/>
                                          </p:stCondLst>
                                        </p:cTn>
                                        <p:tgtEl>
                                          <p:spTgt spid="3">
                                            <p:txEl>
                                              <p:pRg st="8" end="8"/>
                                            </p:txEl>
                                          </p:spTgt>
                                        </p:tgtEl>
                                        <p:attrNameLst>
                                          <p:attrName>ppt_x</p:attrName>
                                        </p:attrNameLst>
                                      </p:cBhvr>
                                    </p:anim>
                                  </p:childTnLst>
                                </p:cTn>
                              </p:par>
                              <p:par>
                                <p:cTn id="75" presetID="24" presetClass="exit" presetSubtype="0" fill="hold" nodeType="withEffect">
                                  <p:stCondLst>
                                    <p:cond delay="0"/>
                                  </p:stCondLst>
                                  <p:childTnLst>
                                    <p:anim to="" calcmode="lin" valueType="num">
                                      <p:cBhvr>
                                        <p:cTn id="76" dur="1"/>
                                        <p:tgtEl>
                                          <p:spTgt spid="3">
                                            <p:txEl>
                                              <p:pRg st="0" end="0"/>
                                            </p:txEl>
                                          </p:spTgt>
                                        </p:tgtEl>
                                        <p:attrNameLst>
                                          <p:attrName/>
                                        </p:attrNameLst>
                                      </p:cBhvr>
                                    </p:anim>
                                    <p:set>
                                      <p:cBhvr>
                                        <p:cTn id="77" dur="1" fill="hold">
                                          <p:stCondLst>
                                            <p:cond delay="0"/>
                                          </p:stCondLst>
                                        </p:cTn>
                                        <p:tgtEl>
                                          <p:spTgt spid="3">
                                            <p:txEl>
                                              <p:pRg st="0" end="0"/>
                                            </p:txEl>
                                          </p:spTgt>
                                        </p:tgtEl>
                                        <p:attrNameLst>
                                          <p:attrName>style.visibility</p:attrName>
                                        </p:attrNameLst>
                                      </p:cBhvr>
                                      <p:to>
                                        <p:strVal val="hidden"/>
                                      </p:to>
                                    </p:set>
                                  </p:childTnLst>
                                </p:cTn>
                              </p:par>
                              <p:par>
                                <p:cTn id="78" presetID="24" presetClass="exit" presetSubtype="0" fill="hold" nodeType="withEffect">
                                  <p:stCondLst>
                                    <p:cond delay="0"/>
                                  </p:stCondLst>
                                  <p:childTnLst>
                                    <p:anim to="" calcmode="lin" valueType="num">
                                      <p:cBhvr>
                                        <p:cTn id="79" dur="1"/>
                                        <p:tgtEl>
                                          <p:spTgt spid="3">
                                            <p:txEl>
                                              <p:pRg st="1" end="1"/>
                                            </p:txEl>
                                          </p:spTgt>
                                        </p:tgtEl>
                                        <p:attrNameLst>
                                          <p:attrName/>
                                        </p:attrNameLst>
                                      </p:cBhvr>
                                    </p:anim>
                                    <p:set>
                                      <p:cBhvr>
                                        <p:cTn id="80" dur="1" fill="hold">
                                          <p:stCondLst>
                                            <p:cond delay="0"/>
                                          </p:stCondLst>
                                        </p:cTn>
                                        <p:tgtEl>
                                          <p:spTgt spid="3">
                                            <p:txEl>
                                              <p:pRg st="1" end="1"/>
                                            </p:txEl>
                                          </p:spTgt>
                                        </p:tgtEl>
                                        <p:attrNameLst>
                                          <p:attrName>style.visibility</p:attrName>
                                        </p:attrNameLst>
                                      </p:cBhvr>
                                      <p:to>
                                        <p:strVal val="hidden"/>
                                      </p:to>
                                    </p:set>
                                  </p:childTnLst>
                                </p:cTn>
                              </p:par>
                              <p:par>
                                <p:cTn id="81" presetID="24" presetClass="exit" presetSubtype="0" fill="hold" nodeType="withEffect">
                                  <p:stCondLst>
                                    <p:cond delay="0"/>
                                  </p:stCondLst>
                                  <p:childTnLst>
                                    <p:anim to="" calcmode="lin" valueType="num">
                                      <p:cBhvr>
                                        <p:cTn id="82" dur="1"/>
                                        <p:tgtEl>
                                          <p:spTgt spid="3">
                                            <p:txEl>
                                              <p:pRg st="2" end="2"/>
                                            </p:txEl>
                                          </p:spTgt>
                                        </p:tgtEl>
                                        <p:attrNameLst>
                                          <p:attrName/>
                                        </p:attrNameLst>
                                      </p:cBhvr>
                                    </p:anim>
                                    <p:set>
                                      <p:cBhvr>
                                        <p:cTn id="83" dur="1" fill="hold">
                                          <p:stCondLst>
                                            <p:cond delay="0"/>
                                          </p:stCondLst>
                                        </p:cTn>
                                        <p:tgtEl>
                                          <p:spTgt spid="3">
                                            <p:txEl>
                                              <p:pRg st="2" end="2"/>
                                            </p:txEl>
                                          </p:spTgt>
                                        </p:tgtEl>
                                        <p:attrNameLst>
                                          <p:attrName>style.visibility</p:attrName>
                                        </p:attrNameLst>
                                      </p:cBhvr>
                                      <p:to>
                                        <p:strVal val="hidden"/>
                                      </p:to>
                                    </p:set>
                                  </p:childTnLst>
                                </p:cTn>
                              </p:par>
                              <p:par>
                                <p:cTn id="84" presetID="24" presetClass="exit" presetSubtype="0" fill="hold" nodeType="withEffect">
                                  <p:stCondLst>
                                    <p:cond delay="0"/>
                                  </p:stCondLst>
                                  <p:childTnLst>
                                    <p:anim to="" calcmode="lin" valueType="num">
                                      <p:cBhvr>
                                        <p:cTn id="85" dur="1"/>
                                        <p:tgtEl>
                                          <p:spTgt spid="3">
                                            <p:txEl>
                                              <p:pRg st="3" end="3"/>
                                            </p:txEl>
                                          </p:spTgt>
                                        </p:tgtEl>
                                        <p:attrNameLst>
                                          <p:attrName/>
                                        </p:attrNameLst>
                                      </p:cBhvr>
                                    </p:anim>
                                    <p:set>
                                      <p:cBhvr>
                                        <p:cTn id="86" dur="1" fill="hold">
                                          <p:stCondLst>
                                            <p:cond delay="0"/>
                                          </p:stCondLst>
                                        </p:cTn>
                                        <p:tgtEl>
                                          <p:spTgt spid="3">
                                            <p:txEl>
                                              <p:pRg st="3" end="3"/>
                                            </p:txEl>
                                          </p:spTgt>
                                        </p:tgtEl>
                                        <p:attrNameLst>
                                          <p:attrName>style.visibility</p:attrName>
                                        </p:attrNameLst>
                                      </p:cBhvr>
                                      <p:to>
                                        <p:strVal val="hidden"/>
                                      </p:to>
                                    </p:set>
                                  </p:childTnLst>
                                </p:cTn>
                              </p:par>
                              <p:par>
                                <p:cTn id="87" presetID="24" presetClass="exit" presetSubtype="0" fill="hold" nodeType="withEffect">
                                  <p:stCondLst>
                                    <p:cond delay="0"/>
                                  </p:stCondLst>
                                  <p:childTnLst>
                                    <p:anim to="" calcmode="lin" valueType="num">
                                      <p:cBhvr>
                                        <p:cTn id="88" dur="1"/>
                                        <p:tgtEl>
                                          <p:spTgt spid="3">
                                            <p:txEl>
                                              <p:pRg st="4" end="4"/>
                                            </p:txEl>
                                          </p:spTgt>
                                        </p:tgtEl>
                                        <p:attrNameLst>
                                          <p:attrName/>
                                        </p:attrNameLst>
                                      </p:cBhvr>
                                    </p:anim>
                                    <p:set>
                                      <p:cBhvr>
                                        <p:cTn id="89" dur="1" fill="hold">
                                          <p:stCondLst>
                                            <p:cond delay="0"/>
                                          </p:stCondLst>
                                        </p:cTn>
                                        <p:tgtEl>
                                          <p:spTgt spid="3">
                                            <p:txEl>
                                              <p:pRg st="4" end="4"/>
                                            </p:txEl>
                                          </p:spTgt>
                                        </p:tgtEl>
                                        <p:attrNameLst>
                                          <p:attrName>style.visibility</p:attrName>
                                        </p:attrNameLst>
                                      </p:cBhvr>
                                      <p:to>
                                        <p:strVal val="hidden"/>
                                      </p:to>
                                    </p:set>
                                  </p:childTnLst>
                                </p:cTn>
                              </p:par>
                              <p:par>
                                <p:cTn id="90" presetID="24" presetClass="exit" presetSubtype="0" fill="hold" nodeType="withEffect">
                                  <p:stCondLst>
                                    <p:cond delay="0"/>
                                  </p:stCondLst>
                                  <p:childTnLst>
                                    <p:anim to="" calcmode="lin" valueType="num">
                                      <p:cBhvr>
                                        <p:cTn id="91" dur="1"/>
                                        <p:tgtEl>
                                          <p:spTgt spid="3">
                                            <p:txEl>
                                              <p:pRg st="5" end="5"/>
                                            </p:txEl>
                                          </p:spTgt>
                                        </p:tgtEl>
                                        <p:attrNameLst>
                                          <p:attrName/>
                                        </p:attrNameLst>
                                      </p:cBhvr>
                                    </p:anim>
                                    <p:set>
                                      <p:cBhvr>
                                        <p:cTn id="92" dur="1" fill="hold">
                                          <p:stCondLst>
                                            <p:cond delay="0"/>
                                          </p:stCondLst>
                                        </p:cTn>
                                        <p:tgtEl>
                                          <p:spTgt spid="3">
                                            <p:txEl>
                                              <p:pRg st="5" end="5"/>
                                            </p:txEl>
                                          </p:spTgt>
                                        </p:tgtEl>
                                        <p:attrNameLst>
                                          <p:attrName>style.visibility</p:attrName>
                                        </p:attrNameLst>
                                      </p:cBhvr>
                                      <p:to>
                                        <p:strVal val="hidden"/>
                                      </p:to>
                                    </p:set>
                                  </p:childTnLst>
                                </p:cTn>
                              </p:par>
                              <p:par>
                                <p:cTn id="93" presetID="24" presetClass="exit" presetSubtype="0" fill="hold" nodeType="withEffect">
                                  <p:stCondLst>
                                    <p:cond delay="0"/>
                                  </p:stCondLst>
                                  <p:childTnLst>
                                    <p:anim to="" calcmode="lin" valueType="num">
                                      <p:cBhvr>
                                        <p:cTn id="94" dur="1"/>
                                        <p:tgtEl>
                                          <p:spTgt spid="3">
                                            <p:txEl>
                                              <p:pRg st="6" end="6"/>
                                            </p:txEl>
                                          </p:spTgt>
                                        </p:tgtEl>
                                        <p:attrNameLst>
                                          <p:attrName/>
                                        </p:attrNameLst>
                                      </p:cBhvr>
                                    </p:anim>
                                    <p:set>
                                      <p:cBhvr>
                                        <p:cTn id="95" dur="1" fill="hold">
                                          <p:stCondLst>
                                            <p:cond delay="0"/>
                                          </p:stCondLst>
                                        </p:cTn>
                                        <p:tgtEl>
                                          <p:spTgt spid="3">
                                            <p:txEl>
                                              <p:pRg st="6" end="6"/>
                                            </p:txEl>
                                          </p:spTgt>
                                        </p:tgtEl>
                                        <p:attrNameLst>
                                          <p:attrName>style.visibility</p:attrName>
                                        </p:attrNameLst>
                                      </p:cBhvr>
                                      <p:to>
                                        <p:strVal val="hidden"/>
                                      </p:to>
                                    </p:set>
                                  </p:childTnLst>
                                </p:cTn>
                              </p:par>
                              <p:par>
                                <p:cTn id="96" presetID="24" presetClass="exit" presetSubtype="0" fill="hold" nodeType="withEffect">
                                  <p:stCondLst>
                                    <p:cond delay="0"/>
                                  </p:stCondLst>
                                  <p:childTnLst>
                                    <p:anim to="" calcmode="lin" valueType="num">
                                      <p:cBhvr>
                                        <p:cTn id="97" dur="1"/>
                                        <p:tgtEl>
                                          <p:spTgt spid="3">
                                            <p:txEl>
                                              <p:pRg st="7" end="7"/>
                                            </p:txEl>
                                          </p:spTgt>
                                        </p:tgtEl>
                                        <p:attrNameLst>
                                          <p:attrName/>
                                        </p:attrNameLst>
                                      </p:cBhvr>
                                    </p:anim>
                                    <p:set>
                                      <p:cBhvr>
                                        <p:cTn id="98" dur="1" fill="hold">
                                          <p:stCondLst>
                                            <p:cond delay="0"/>
                                          </p:stCondLst>
                                        </p:cTn>
                                        <p:tgtEl>
                                          <p:spTgt spid="3">
                                            <p:txEl>
                                              <p:pRg st="7" end="7"/>
                                            </p:txEl>
                                          </p:spTgt>
                                        </p:tgtEl>
                                        <p:attrNameLst>
                                          <p:attrName>style.visibility</p:attrName>
                                        </p:attrNameLst>
                                      </p:cBhvr>
                                      <p:to>
                                        <p:strVal val="hidden"/>
                                      </p:to>
                                    </p:set>
                                  </p:childTnLst>
                                </p:cTn>
                              </p:par>
                              <p:par>
                                <p:cTn id="99" presetID="24" presetClass="exit" presetSubtype="0" fill="hold" nodeType="withEffect">
                                  <p:stCondLst>
                                    <p:cond delay="0"/>
                                  </p:stCondLst>
                                  <p:childTnLst>
                                    <p:anim to="" calcmode="lin" valueType="num">
                                      <p:cBhvr>
                                        <p:cTn id="100" dur="1"/>
                                        <p:tgtEl>
                                          <p:spTgt spid="3">
                                            <p:txEl>
                                              <p:pRg st="8" end="8"/>
                                            </p:txEl>
                                          </p:spTgt>
                                        </p:tgtEl>
                                        <p:attrNameLst>
                                          <p:attrName/>
                                        </p:attrNameLst>
                                      </p:cBhvr>
                                    </p:anim>
                                    <p:set>
                                      <p:cBhvr>
                                        <p:cTn id="101"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0" y="762000"/>
            <a:ext cx="7854950" cy="5410200"/>
          </a:xfrm>
        </p:spPr>
        <p:txBody>
          <a:bodyPr lIns="0" rIns="18288">
            <a:normAutofit/>
          </a:bodyPr>
          <a:lstStyle/>
          <a:p>
            <a:pPr marL="0" indent="0" algn="just">
              <a:buFont typeface="Wingdings" pitchFamily="2" charset="2"/>
              <a:buNone/>
            </a:pPr>
            <a:r>
              <a:rPr lang="en-US" sz="2800" dirty="0" smtClean="0">
                <a:solidFill>
                  <a:schemeClr val="tx1"/>
                </a:solidFill>
                <a:latin typeface="Times New Roman" pitchFamily="18" charset="0"/>
              </a:rPr>
              <a:t>There is no specific medicine to treat dengue infection</a:t>
            </a:r>
          </a:p>
          <a:p>
            <a:pPr marL="0" indent="0" algn="just">
              <a:buFont typeface="Wingdings" pitchFamily="2" charset="2"/>
              <a:buNone/>
            </a:pPr>
            <a:r>
              <a:rPr lang="en-US" sz="2800" dirty="0" smtClean="0">
                <a:solidFill>
                  <a:schemeClr val="tx1"/>
                </a:solidFill>
                <a:latin typeface="Times New Roman" pitchFamily="18" charset="0"/>
              </a:rPr>
              <a:t>Supportive </a:t>
            </a:r>
            <a:r>
              <a:rPr lang="en-US" sz="2800" dirty="0">
                <a:solidFill>
                  <a:schemeClr val="tx1"/>
                </a:solidFill>
                <a:latin typeface="Times New Roman" pitchFamily="18" charset="0"/>
              </a:rPr>
              <a:t>and symptomatic treatment should be provided</a:t>
            </a:r>
          </a:p>
          <a:p>
            <a:pPr marL="0" indent="0" algn="just">
              <a:buFont typeface="Wingdings" pitchFamily="2" charset="2"/>
              <a:buChar char="q"/>
            </a:pPr>
            <a:r>
              <a:rPr lang="en-US" sz="2800" dirty="0" err="1" smtClean="0">
                <a:solidFill>
                  <a:schemeClr val="tx1"/>
                </a:solidFill>
                <a:latin typeface="Times New Roman" pitchFamily="18" charset="0"/>
              </a:rPr>
              <a:t>Analgetics</a:t>
            </a:r>
            <a:r>
              <a:rPr lang="en-US" sz="2800" dirty="0" smtClean="0">
                <a:solidFill>
                  <a:schemeClr val="tx1"/>
                </a:solidFill>
                <a:latin typeface="Times New Roman" pitchFamily="18" charset="0"/>
              </a:rPr>
              <a:t> and </a:t>
            </a:r>
            <a:r>
              <a:rPr lang="en-US" sz="2800" dirty="0" err="1" smtClean="0">
                <a:solidFill>
                  <a:schemeClr val="tx1"/>
                </a:solidFill>
                <a:latin typeface="Times New Roman" pitchFamily="18" charset="0"/>
              </a:rPr>
              <a:t>antipiretics</a:t>
            </a:r>
            <a:r>
              <a:rPr lang="en-US" sz="2800" dirty="0" smtClean="0">
                <a:solidFill>
                  <a:schemeClr val="tx1"/>
                </a:solidFill>
                <a:latin typeface="Times New Roman" pitchFamily="18" charset="0"/>
              </a:rPr>
              <a:t> . </a:t>
            </a:r>
            <a:r>
              <a:rPr lang="en-US" sz="2800" dirty="0">
                <a:solidFill>
                  <a:schemeClr val="tx1"/>
                </a:solidFill>
                <a:latin typeface="Times New Roman" pitchFamily="18" charset="0"/>
              </a:rPr>
              <a:t>DON’T give ASPIRIN.</a:t>
            </a:r>
          </a:p>
          <a:p>
            <a:pPr marL="0" indent="0" algn="just">
              <a:buFont typeface="Wingdings" pitchFamily="2" charset="2"/>
              <a:buChar char="q"/>
            </a:pPr>
            <a:r>
              <a:rPr lang="en-US" sz="2800" dirty="0">
                <a:solidFill>
                  <a:schemeClr val="tx1"/>
                </a:solidFill>
                <a:latin typeface="Times New Roman" pitchFamily="18" charset="0"/>
              </a:rPr>
              <a:t>Rapid replacement of body fluids is </a:t>
            </a:r>
            <a:r>
              <a:rPr lang="en-US" sz="2800" dirty="0" smtClean="0">
                <a:solidFill>
                  <a:schemeClr val="tx1"/>
                </a:solidFill>
                <a:latin typeface="Times New Roman" pitchFamily="18" charset="0"/>
              </a:rPr>
              <a:t>the </a:t>
            </a:r>
            <a:r>
              <a:rPr lang="en-US" sz="2800" dirty="0">
                <a:solidFill>
                  <a:schemeClr val="tx1"/>
                </a:solidFill>
                <a:latin typeface="Times New Roman" pitchFamily="18" charset="0"/>
              </a:rPr>
              <a:t>most important </a:t>
            </a:r>
            <a:r>
              <a:rPr lang="en-US" sz="2800" dirty="0" smtClean="0">
                <a:solidFill>
                  <a:schemeClr val="tx1"/>
                </a:solidFill>
                <a:latin typeface="Times New Roman" pitchFamily="18" charset="0"/>
              </a:rPr>
              <a:t>treatment for </a:t>
            </a:r>
            <a:r>
              <a:rPr lang="en-US" sz="2800" dirty="0" err="1" smtClean="0">
                <a:solidFill>
                  <a:schemeClr val="tx1"/>
                </a:solidFill>
                <a:latin typeface="Times New Roman" pitchFamily="18" charset="0"/>
              </a:rPr>
              <a:t>desintoxication</a:t>
            </a:r>
            <a:r>
              <a:rPr lang="en-US" sz="2800" dirty="0" smtClean="0">
                <a:solidFill>
                  <a:schemeClr val="tx1"/>
                </a:solidFill>
                <a:latin typeface="Times New Roman" pitchFamily="18" charset="0"/>
              </a:rPr>
              <a:t>.</a:t>
            </a:r>
            <a:endParaRPr lang="en-US" sz="2800"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8" presetClass="exit" presetSubtype="0" decel="50000" fill="hold" nodeType="clickEffect">
                                  <p:stCondLst>
                                    <p:cond delay="0"/>
                                  </p:stCondLst>
                                  <p:childTnLst>
                                    <p:anim calcmode="lin" valueType="num">
                                      <p:cBhvr>
                                        <p:cTn id="36" dur="1000"/>
                                        <p:tgtEl>
                                          <p:spTgt spid="3">
                                            <p:txEl>
                                              <p:pRg st="1" end="1"/>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37" dur="1000"/>
                                        <p:tgtEl>
                                          <p:spTgt spid="3">
                                            <p:txEl>
                                              <p:pRg st="1" end="1"/>
                                            </p:txEl>
                                          </p:spTgt>
                                        </p:tgtEl>
                                        <p:attrNameLst>
                                          <p:attrName>ppt_x</p:attrName>
                                        </p:attrNameLst>
                                      </p:cBhvr>
                                      <p:tavLst>
                                        <p:tav tm="0">
                                          <p:val>
                                            <p:strVal val="ppt_x"/>
                                          </p:val>
                                        </p:tav>
                                        <p:tav tm="50000">
                                          <p:val>
                                            <p:fltVal val="0.95"/>
                                          </p:val>
                                        </p:tav>
                                        <p:tav tm="100000">
                                          <p:val>
                                            <p:fltVal val="-1"/>
                                          </p:val>
                                        </p:tav>
                                      </p:tavLst>
                                    </p:anim>
                                    <p:anim calcmode="lin" valueType="num">
                                      <p:cBhvr>
                                        <p:cTn id="38" dur="1000"/>
                                        <p:tgtEl>
                                          <p:spTgt spid="3">
                                            <p:txEl>
                                              <p:pRg st="1" end="1"/>
                                            </p:txEl>
                                          </p:spTgt>
                                        </p:tgtEl>
                                        <p:attrNameLst>
                                          <p:attrName>ppt_y</p:attrName>
                                        </p:attrNameLst>
                                      </p:cBhvr>
                                      <p:tavLst>
                                        <p:tav tm="0">
                                          <p:val>
                                            <p:strVal val="ppt_y"/>
                                          </p:val>
                                        </p:tav>
                                        <p:tav tm="100000">
                                          <p:val>
                                            <p:strVal val="ppt_y"/>
                                          </p:val>
                                        </p:tav>
                                      </p:tavLst>
                                    </p:anim>
                                    <p:animEffect transition="out" filter="fade">
                                      <p:cBhvr>
                                        <p:cTn id="39" dur="1000"/>
                                        <p:tgtEl>
                                          <p:spTgt spid="3">
                                            <p:txEl>
                                              <p:pRg st="1" end="1"/>
                                            </p:txEl>
                                          </p:spTgt>
                                        </p:tgtEl>
                                      </p:cBhvr>
                                    </p:animEffect>
                                    <p:set>
                                      <p:cBhvr>
                                        <p:cTn id="40"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8" presetClass="exit" presetSubtype="0" decel="50000" fill="hold" nodeType="clickEffect">
                                  <p:stCondLst>
                                    <p:cond delay="0"/>
                                  </p:stCondLst>
                                  <p:childTnLst>
                                    <p:anim calcmode="lin" valueType="num">
                                      <p:cBhvr>
                                        <p:cTn id="44" dur="1000"/>
                                        <p:tgtEl>
                                          <p:spTgt spid="3">
                                            <p:txEl>
                                              <p:pRg st="0" end="0"/>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45" dur="1000"/>
                                        <p:tgtEl>
                                          <p:spTgt spid="3">
                                            <p:txEl>
                                              <p:pRg st="0" end="0"/>
                                            </p:txEl>
                                          </p:spTgt>
                                        </p:tgtEl>
                                        <p:attrNameLst>
                                          <p:attrName>ppt_x</p:attrName>
                                        </p:attrNameLst>
                                      </p:cBhvr>
                                      <p:tavLst>
                                        <p:tav tm="0">
                                          <p:val>
                                            <p:strVal val="ppt_x"/>
                                          </p:val>
                                        </p:tav>
                                        <p:tav tm="50000">
                                          <p:val>
                                            <p:fltVal val="0.95"/>
                                          </p:val>
                                        </p:tav>
                                        <p:tav tm="100000">
                                          <p:val>
                                            <p:fltVal val="-1"/>
                                          </p:val>
                                        </p:tav>
                                      </p:tavLst>
                                    </p:anim>
                                    <p:anim calcmode="lin" valueType="num">
                                      <p:cBhvr>
                                        <p:cTn id="46" dur="1000"/>
                                        <p:tgtEl>
                                          <p:spTgt spid="3">
                                            <p:txEl>
                                              <p:pRg st="0" end="0"/>
                                            </p:txEl>
                                          </p:spTgt>
                                        </p:tgtEl>
                                        <p:attrNameLst>
                                          <p:attrName>ppt_y</p:attrName>
                                        </p:attrNameLst>
                                      </p:cBhvr>
                                      <p:tavLst>
                                        <p:tav tm="0">
                                          <p:val>
                                            <p:strVal val="ppt_y"/>
                                          </p:val>
                                        </p:tav>
                                        <p:tav tm="100000">
                                          <p:val>
                                            <p:strVal val="ppt_y"/>
                                          </p:val>
                                        </p:tav>
                                      </p:tavLst>
                                    </p:anim>
                                    <p:animEffect transition="out" filter="fade">
                                      <p:cBhvr>
                                        <p:cTn id="47" dur="1000"/>
                                        <p:tgtEl>
                                          <p:spTgt spid="3">
                                            <p:txEl>
                                              <p:pRg st="0" end="0"/>
                                            </p:txEl>
                                          </p:spTgt>
                                        </p:tgtEl>
                                      </p:cBhvr>
                                    </p:animEffect>
                                    <p:set>
                                      <p:cBhvr>
                                        <p:cTn id="48" dur="1" fill="hold">
                                          <p:stCondLst>
                                            <p:cond delay="999"/>
                                          </p:stCondLst>
                                        </p:cTn>
                                        <p:tgtEl>
                                          <p:spTgt spid="3">
                                            <p:txEl>
                                              <p:pRg st="0" end="0"/>
                                            </p:txEl>
                                          </p:spTgt>
                                        </p:tgtEl>
                                        <p:attrNameLst>
                                          <p:attrName>style.visibility</p:attrName>
                                        </p:attrNameLst>
                                      </p:cBhvr>
                                      <p:to>
                                        <p:strVal val="hidden"/>
                                      </p:to>
                                    </p:set>
                                  </p:childTnLst>
                                </p:cTn>
                              </p:par>
                              <p:par>
                                <p:cTn id="49" presetID="48" presetClass="exit" presetSubtype="0" decel="50000" fill="hold" nodeType="withEffect">
                                  <p:stCondLst>
                                    <p:cond delay="0"/>
                                  </p:stCondLst>
                                  <p:childTnLst>
                                    <p:anim calcmode="lin" valueType="num">
                                      <p:cBhvr>
                                        <p:cTn id="50" dur="1000"/>
                                        <p:tgtEl>
                                          <p:spTgt spid="3">
                                            <p:txEl>
                                              <p:pRg st="2" end="2"/>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51" dur="1000"/>
                                        <p:tgtEl>
                                          <p:spTgt spid="3">
                                            <p:txEl>
                                              <p:pRg st="2" end="2"/>
                                            </p:txEl>
                                          </p:spTgt>
                                        </p:tgtEl>
                                        <p:attrNameLst>
                                          <p:attrName>ppt_x</p:attrName>
                                        </p:attrNameLst>
                                      </p:cBhvr>
                                      <p:tavLst>
                                        <p:tav tm="0">
                                          <p:val>
                                            <p:strVal val="ppt_x"/>
                                          </p:val>
                                        </p:tav>
                                        <p:tav tm="50000">
                                          <p:val>
                                            <p:fltVal val="0.95"/>
                                          </p:val>
                                        </p:tav>
                                        <p:tav tm="100000">
                                          <p:val>
                                            <p:fltVal val="-1"/>
                                          </p:val>
                                        </p:tav>
                                      </p:tavLst>
                                    </p:anim>
                                    <p:anim calcmode="lin" valueType="num">
                                      <p:cBhvr>
                                        <p:cTn id="52" dur="1000"/>
                                        <p:tgtEl>
                                          <p:spTgt spid="3">
                                            <p:txEl>
                                              <p:pRg st="2" end="2"/>
                                            </p:txEl>
                                          </p:spTgt>
                                        </p:tgtEl>
                                        <p:attrNameLst>
                                          <p:attrName>ppt_y</p:attrName>
                                        </p:attrNameLst>
                                      </p:cBhvr>
                                      <p:tavLst>
                                        <p:tav tm="0">
                                          <p:val>
                                            <p:strVal val="ppt_y"/>
                                          </p:val>
                                        </p:tav>
                                        <p:tav tm="100000">
                                          <p:val>
                                            <p:strVal val="ppt_y"/>
                                          </p:val>
                                        </p:tav>
                                      </p:tavLst>
                                    </p:anim>
                                    <p:animEffect transition="out" filter="fade">
                                      <p:cBhvr>
                                        <p:cTn id="53" dur="1000"/>
                                        <p:tgtEl>
                                          <p:spTgt spid="3">
                                            <p:txEl>
                                              <p:pRg st="2" end="2"/>
                                            </p:txEl>
                                          </p:spTgt>
                                        </p:tgtEl>
                                      </p:cBhvr>
                                    </p:animEffect>
                                    <p:set>
                                      <p:cBhvr>
                                        <p:cTn id="54" dur="1" fill="hold">
                                          <p:stCondLst>
                                            <p:cond delay="999"/>
                                          </p:stCondLst>
                                        </p:cTn>
                                        <p:tgtEl>
                                          <p:spTgt spid="3">
                                            <p:txEl>
                                              <p:pRg st="2" end="2"/>
                                            </p:txEl>
                                          </p:spTgt>
                                        </p:tgtEl>
                                        <p:attrNameLst>
                                          <p:attrName>style.visibility</p:attrName>
                                        </p:attrNameLst>
                                      </p:cBhvr>
                                      <p:to>
                                        <p:strVal val="hidden"/>
                                      </p:to>
                                    </p:set>
                                  </p:childTnLst>
                                </p:cTn>
                              </p:par>
                              <p:par>
                                <p:cTn id="55" presetID="48" presetClass="exit" presetSubtype="0" decel="50000" fill="hold" nodeType="withEffect">
                                  <p:stCondLst>
                                    <p:cond delay="0"/>
                                  </p:stCondLst>
                                  <p:childTnLst>
                                    <p:anim calcmode="lin" valueType="num">
                                      <p:cBhvr>
                                        <p:cTn id="56" dur="1000"/>
                                        <p:tgtEl>
                                          <p:spTgt spid="3">
                                            <p:txEl>
                                              <p:pRg st="3" end="3"/>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57" dur="1000"/>
                                        <p:tgtEl>
                                          <p:spTgt spid="3">
                                            <p:txEl>
                                              <p:pRg st="3" end="3"/>
                                            </p:txEl>
                                          </p:spTgt>
                                        </p:tgtEl>
                                        <p:attrNameLst>
                                          <p:attrName>ppt_x</p:attrName>
                                        </p:attrNameLst>
                                      </p:cBhvr>
                                      <p:tavLst>
                                        <p:tav tm="0">
                                          <p:val>
                                            <p:strVal val="ppt_x"/>
                                          </p:val>
                                        </p:tav>
                                        <p:tav tm="50000">
                                          <p:val>
                                            <p:fltVal val="0.95"/>
                                          </p:val>
                                        </p:tav>
                                        <p:tav tm="100000">
                                          <p:val>
                                            <p:fltVal val="-1"/>
                                          </p:val>
                                        </p:tav>
                                      </p:tavLst>
                                    </p:anim>
                                    <p:anim calcmode="lin" valueType="num">
                                      <p:cBhvr>
                                        <p:cTn id="58" dur="1000"/>
                                        <p:tgtEl>
                                          <p:spTgt spid="3">
                                            <p:txEl>
                                              <p:pRg st="3" end="3"/>
                                            </p:txEl>
                                          </p:spTgt>
                                        </p:tgtEl>
                                        <p:attrNameLst>
                                          <p:attrName>ppt_y</p:attrName>
                                        </p:attrNameLst>
                                      </p:cBhvr>
                                      <p:tavLst>
                                        <p:tav tm="0">
                                          <p:val>
                                            <p:strVal val="ppt_y"/>
                                          </p:val>
                                        </p:tav>
                                        <p:tav tm="100000">
                                          <p:val>
                                            <p:strVal val="ppt_y"/>
                                          </p:val>
                                        </p:tav>
                                      </p:tavLst>
                                    </p:anim>
                                    <p:animEffect transition="out" filter="fade">
                                      <p:cBhvr>
                                        <p:cTn id="59" dur="1000"/>
                                        <p:tgtEl>
                                          <p:spTgt spid="3">
                                            <p:txEl>
                                              <p:pRg st="3" end="3"/>
                                            </p:txEl>
                                          </p:spTgt>
                                        </p:tgtEl>
                                      </p:cBhvr>
                                    </p:animEffect>
                                    <p:set>
                                      <p:cBhvr>
                                        <p:cTn id="60"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home\e150875pov\Desktop\images.jpg"/>
          <p:cNvPicPr>
            <a:picLocks noChangeAspect="1" noChangeArrowheads="1"/>
          </p:cNvPicPr>
          <p:nvPr/>
        </p:nvPicPr>
        <p:blipFill>
          <a:blip r:embed="rId2" cstate="print"/>
          <a:srcRect/>
          <a:stretch>
            <a:fillRect/>
          </a:stretch>
        </p:blipFill>
        <p:spPr bwMode="auto">
          <a:xfrm>
            <a:off x="539552" y="620688"/>
            <a:ext cx="5067067" cy="2664296"/>
          </a:xfrm>
          <a:prstGeom prst="rect">
            <a:avLst/>
          </a:prstGeom>
          <a:noFill/>
        </p:spPr>
      </p:pic>
      <p:pic>
        <p:nvPicPr>
          <p:cNvPr id="4" name="Picture 3" descr="netting.jpg"/>
          <p:cNvPicPr>
            <a:picLocks noChangeAspect="1"/>
          </p:cNvPicPr>
          <p:nvPr/>
        </p:nvPicPr>
        <p:blipFill>
          <a:blip r:embed="rId3" cstate="print"/>
          <a:srcRect/>
          <a:stretch>
            <a:fillRect/>
          </a:stretch>
        </p:blipFill>
        <p:spPr bwMode="auto">
          <a:xfrm>
            <a:off x="6012160" y="836712"/>
            <a:ext cx="2286000" cy="2406650"/>
          </a:xfrm>
          <a:prstGeom prst="rect">
            <a:avLst/>
          </a:prstGeom>
          <a:noFill/>
          <a:ln w="9525">
            <a:noFill/>
            <a:miter lim="800000"/>
            <a:headEnd/>
            <a:tailEnd/>
          </a:ln>
        </p:spPr>
      </p:pic>
      <p:pic>
        <p:nvPicPr>
          <p:cNvPr id="1026" name="Picture 2" descr="d:\home\e150875pov\Desktop\repellent_spraying_webb.jpg"/>
          <p:cNvPicPr>
            <a:picLocks noChangeAspect="1" noChangeArrowheads="1"/>
          </p:cNvPicPr>
          <p:nvPr/>
        </p:nvPicPr>
        <p:blipFill>
          <a:blip r:embed="rId4" cstate="print"/>
          <a:srcRect/>
          <a:stretch>
            <a:fillRect/>
          </a:stretch>
        </p:blipFill>
        <p:spPr bwMode="auto">
          <a:xfrm>
            <a:off x="611560" y="3501008"/>
            <a:ext cx="4098156" cy="3069997"/>
          </a:xfrm>
          <a:prstGeom prst="rect">
            <a:avLst/>
          </a:prstGeom>
          <a:noFill/>
        </p:spPr>
      </p:pic>
      <p:pic>
        <p:nvPicPr>
          <p:cNvPr id="1027" name="Picture 3" descr="d:\home\e150875pov\Desktop\130508_InsectRepellent-Borel.jpg.CROP.promo-large.jpg"/>
          <p:cNvPicPr>
            <a:picLocks noChangeAspect="1" noChangeArrowheads="1"/>
          </p:cNvPicPr>
          <p:nvPr/>
        </p:nvPicPr>
        <p:blipFill>
          <a:blip r:embed="rId5" cstate="print"/>
          <a:srcRect/>
          <a:stretch>
            <a:fillRect/>
          </a:stretch>
        </p:blipFill>
        <p:spPr bwMode="auto">
          <a:xfrm>
            <a:off x="4860032" y="3501008"/>
            <a:ext cx="4104456" cy="30032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nodeType="clickEffect">
                                  <p:stCondLst>
                                    <p:cond delay="0"/>
                                  </p:stCondLst>
                                  <p:childTnLst>
                                    <p:animEffect transition="out" filter="fade">
                                      <p:cBhvr>
                                        <p:cTn id="14" dur="1000"/>
                                        <p:tgtEl>
                                          <p:spTgt spid="4"/>
                                        </p:tgtEl>
                                      </p:cBhvr>
                                    </p:animEffect>
                                    <p:anim calcmode="lin" valueType="num">
                                      <p:cBhvr>
                                        <p:cTn id="15" dur="1000"/>
                                        <p:tgtEl>
                                          <p:spTgt spid="4"/>
                                        </p:tgtEl>
                                        <p:attrNameLst>
                                          <p:attrName>ppt_x</p:attrName>
                                        </p:attrNameLst>
                                      </p:cBhvr>
                                      <p:tavLst>
                                        <p:tav tm="0">
                                          <p:val>
                                            <p:strVal val="ppt_x"/>
                                          </p:val>
                                        </p:tav>
                                        <p:tav tm="100000">
                                          <p:val>
                                            <p:strVal val="ppt_x"/>
                                          </p:val>
                                        </p:tav>
                                      </p:tavLst>
                                    </p:anim>
                                    <p:anim calcmode="lin" valueType="num">
                                      <p:cBhvr>
                                        <p:cTn id="16" dur="1000"/>
                                        <p:tgtEl>
                                          <p:spTgt spid="4"/>
                                        </p:tgtEl>
                                        <p:attrNameLst>
                                          <p:attrName>ppt_y</p:attrName>
                                        </p:attrNameLst>
                                      </p:cBhvr>
                                      <p:tavLst>
                                        <p:tav tm="0">
                                          <p:val>
                                            <p:strVal val="ppt_y"/>
                                          </p:val>
                                        </p:tav>
                                        <p:tav tm="100000">
                                          <p:val>
                                            <p:strVal val="ppt_y+.1"/>
                                          </p:val>
                                        </p:tav>
                                      </p:tavLst>
                                    </p:anim>
                                    <p:set>
                                      <p:cBhvr>
                                        <p:cTn id="17"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51520" y="908720"/>
            <a:ext cx="8534400" cy="4114800"/>
          </a:xfrm>
        </p:spPr>
        <p:txBody>
          <a:bodyPr>
            <a:noAutofit/>
          </a:bodyPr>
          <a:lstStyle/>
          <a:p>
            <a:r>
              <a:rPr lang="en-US" cap="none" dirty="0" err="1" smtClean="0"/>
              <a:t>Chikungunya</a:t>
            </a:r>
            <a:r>
              <a:rPr lang="en-US" cap="none" dirty="0" smtClean="0"/>
              <a:t> fever is a self-remitting febrile viral illness that has been associated with frequent outbreaks in tropical countries of Africa and Southeast Asia.</a:t>
            </a:r>
            <a:br>
              <a:rPr lang="en-US" cap="none" dirty="0" smtClean="0"/>
            </a:br>
            <a:r>
              <a:rPr lang="en-US" cap="none" dirty="0" smtClean="0"/>
              <a:t> The illness has only recently become a concern in western countries and temperate zones around the world. </a:t>
            </a:r>
            <a:endParaRPr lang="en-US" cap="none" dirty="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pic>
        <p:nvPicPr>
          <p:cNvPr id="8194" name="Picture 2" descr="d:\home\e150875pov\Desktop\тропики картинки\Global_Chikungunya_ITHRiskMap.png"/>
          <p:cNvPicPr>
            <a:picLocks noGrp="1" noChangeAspect="1" noChangeArrowheads="1"/>
          </p:cNvPicPr>
          <p:nvPr>
            <p:ph idx="1"/>
          </p:nvPr>
        </p:nvPicPr>
        <p:blipFill>
          <a:blip r:embed="rId2" cstate="print"/>
          <a:srcRect/>
          <a:stretch>
            <a:fillRect/>
          </a:stretch>
        </p:blipFill>
        <p:spPr bwMode="auto">
          <a:xfrm>
            <a:off x="611560" y="692696"/>
            <a:ext cx="7850330" cy="5974247"/>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idx="1"/>
          </p:nvPr>
        </p:nvSpPr>
        <p:spPr>
          <a:xfrm>
            <a:off x="250825" y="457200"/>
            <a:ext cx="8664575" cy="6400800"/>
          </a:xfrm>
        </p:spPr>
        <p:txBody>
          <a:bodyPr>
            <a:normAutofit/>
          </a:bodyPr>
          <a:lstStyle/>
          <a:p>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name</a:t>
            </a:r>
            <a:r>
              <a:rPr lang="ru-RU" sz="3000" dirty="0">
                <a:latin typeface="Times New Roman" pitchFamily="18" charset="0"/>
                <a:cs typeface="Times New Roman" pitchFamily="18" charset="0"/>
              </a:rPr>
              <a:t> </a:t>
            </a:r>
            <a:r>
              <a:rPr lang="ru-RU" sz="3000" dirty="0" smtClean="0">
                <a:latin typeface="Times New Roman" pitchFamily="18" charset="0"/>
                <a:cs typeface="Times New Roman" pitchFamily="18" charset="0"/>
              </a:rPr>
              <a:t> </a:t>
            </a:r>
            <a:r>
              <a:rPr lang="ru-RU" sz="3000" dirty="0" err="1">
                <a:latin typeface="Times New Roman" pitchFamily="18" charset="0"/>
                <a:cs typeface="Times New Roman" pitchFamily="18" charset="0"/>
              </a:rPr>
              <a:t>from</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Makonde</a:t>
            </a:r>
            <a:r>
              <a:rPr lang="ru-RU" sz="3000" dirty="0">
                <a:latin typeface="Times New Roman" pitchFamily="18" charset="0"/>
                <a:cs typeface="Times New Roman" pitchFamily="18" charset="0"/>
              </a:rPr>
              <a:t> </a:t>
            </a:r>
            <a:r>
              <a:rPr lang="ru-RU" sz="3000" dirty="0" err="1" smtClean="0">
                <a:latin typeface="Times New Roman" pitchFamily="18" charset="0"/>
                <a:cs typeface="Times New Roman" pitchFamily="18" charset="0"/>
              </a:rPr>
              <a:t>word</a:t>
            </a:r>
            <a:r>
              <a:rPr lang="en-US" sz="3000" dirty="0" smtClean="0">
                <a:latin typeface="Times New Roman" pitchFamily="18" charset="0"/>
                <a:cs typeface="Times New Roman" pitchFamily="18" charset="0"/>
              </a:rPr>
              <a:t> is</a:t>
            </a:r>
            <a:r>
              <a:rPr lang="ru-RU" sz="3000" dirty="0" smtClean="0">
                <a:latin typeface="Times New Roman" pitchFamily="18" charset="0"/>
                <a:cs typeface="Times New Roman" pitchFamily="18" charset="0"/>
              </a:rPr>
              <a:t> </a:t>
            </a:r>
            <a:r>
              <a:rPr lang="ru-RU" sz="3000" dirty="0" err="1">
                <a:latin typeface="Times New Roman" pitchFamily="18" charset="0"/>
                <a:cs typeface="Times New Roman" pitchFamily="18" charset="0"/>
              </a:rPr>
              <a:t>meaning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that</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which</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bends</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up</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in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reference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to</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stooped</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posture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developed</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as</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result</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of</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arthritic</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symptoms</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of</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disease</a:t>
            </a:r>
            <a:r>
              <a:rPr lang="ru-RU" sz="3000" dirty="0" smtClean="0">
                <a:latin typeface="Times New Roman" pitchFamily="18" charset="0"/>
                <a:cs typeface="Times New Roman" pitchFamily="18" charset="0"/>
              </a:rPr>
              <a:t>.</a:t>
            </a:r>
            <a:r>
              <a:rPr lang="en-US" sz="3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Congo, it is referred to as “</a:t>
            </a:r>
            <a:r>
              <a:rPr lang="en-US" dirty="0" err="1" smtClean="0">
                <a:latin typeface="Times New Roman" pitchFamily="18" charset="0"/>
                <a:cs typeface="Times New Roman" pitchFamily="18" charset="0"/>
              </a:rPr>
              <a:t>buka-buka</a:t>
            </a:r>
            <a:r>
              <a:rPr lang="en-US" dirty="0" smtClean="0">
                <a:latin typeface="Times New Roman" pitchFamily="18" charset="0"/>
                <a:cs typeface="Times New Roman" pitchFamily="18" charset="0"/>
              </a:rPr>
              <a:t>,” which means “broken-broken.”</a:t>
            </a:r>
            <a:r>
              <a:rPr lang="en-US" sz="2800" dirty="0" smtClean="0">
                <a:cs typeface="Times New Roman" pitchFamily="18" charset="0"/>
              </a:rPr>
              <a:t> </a:t>
            </a:r>
            <a:r>
              <a:rPr lang="ru-RU" sz="3000" dirty="0" smtClean="0">
                <a:latin typeface="Times New Roman" pitchFamily="18" charset="0"/>
                <a:cs typeface="Times New Roman" pitchFamily="18" charset="0"/>
              </a:rPr>
              <a:t> </a:t>
            </a:r>
            <a:endParaRPr lang="en-US" sz="3000" dirty="0" smtClean="0">
              <a:latin typeface="Times New Roman" pitchFamily="18" charset="0"/>
              <a:cs typeface="Times New Roman" pitchFamily="18" charset="0"/>
            </a:endParaRPr>
          </a:p>
          <a:p>
            <a:pPr>
              <a:buNone/>
            </a:pPr>
            <a:endParaRPr lang="ru-RU" sz="3000" dirty="0">
              <a:latin typeface="Times New Roman" pitchFamily="18" charset="0"/>
              <a:cs typeface="Times New Roman" pitchFamily="18" charset="0"/>
            </a:endParaRPr>
          </a:p>
          <a:p>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disease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was</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first</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described</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by</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Marion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Robinson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and</a:t>
            </a:r>
            <a:r>
              <a:rPr lang="ru-RU" sz="3000" dirty="0">
                <a:latin typeface="Times New Roman" pitchFamily="18" charset="0"/>
                <a:cs typeface="Times New Roman" pitchFamily="18" charset="0"/>
              </a:rPr>
              <a:t> W.H.R. </a:t>
            </a:r>
            <a:r>
              <a:rPr lang="ru-RU" sz="3000" dirty="0" err="1">
                <a:latin typeface="Times New Roman" pitchFamily="18" charset="0"/>
                <a:cs typeface="Times New Roman" pitchFamily="18" charset="0"/>
              </a:rPr>
              <a:t>Lumsden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in</a:t>
            </a:r>
            <a:r>
              <a:rPr lang="ru-RU" sz="3000" dirty="0">
                <a:latin typeface="Times New Roman" pitchFamily="18" charset="0"/>
                <a:cs typeface="Times New Roman" pitchFamily="18" charset="0"/>
              </a:rPr>
              <a:t> 1955, </a:t>
            </a:r>
            <a:r>
              <a:rPr lang="ru-RU" sz="3000" dirty="0" err="1">
                <a:latin typeface="Times New Roman" pitchFamily="18" charset="0"/>
                <a:cs typeface="Times New Roman" pitchFamily="18" charset="0"/>
              </a:rPr>
              <a:t>following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outbreak</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on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Makonde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Plateau</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along</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the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border</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between</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Tanganyika</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and</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Mozambique</a:t>
            </a:r>
            <a:r>
              <a:rPr lang="ru-RU" sz="3000" dirty="0">
                <a:latin typeface="Times New Roman" pitchFamily="18" charset="0"/>
                <a:cs typeface="Times New Roman" pitchFamily="18" charset="0"/>
              </a:rPr>
              <a:t>, </a:t>
            </a:r>
            <a:r>
              <a:rPr lang="ru-RU" sz="3000" dirty="0" err="1">
                <a:latin typeface="Times New Roman" pitchFamily="18" charset="0"/>
                <a:cs typeface="Times New Roman" pitchFamily="18" charset="0"/>
              </a:rPr>
              <a:t>in</a:t>
            </a:r>
            <a:r>
              <a:rPr lang="ru-RU" sz="3000" dirty="0">
                <a:latin typeface="Times New Roman" pitchFamily="18" charset="0"/>
                <a:cs typeface="Times New Roman" pitchFamily="18" charset="0"/>
              </a:rPr>
              <a:t> 1952.</a:t>
            </a:r>
          </a:p>
          <a:p>
            <a:pPr>
              <a:buNone/>
            </a:pPr>
            <a:endParaRPr lang="en-US"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5" name="Содержимое 4"/>
          <p:cNvSpPr>
            <a:spLocks noGrp="1"/>
          </p:cNvSpPr>
          <p:nvPr>
            <p:ph sz="half" idx="1"/>
          </p:nvPr>
        </p:nvSpPr>
        <p:spPr/>
        <p:txBody>
          <a:bodyPr/>
          <a:lstStyle/>
          <a:p>
            <a:r>
              <a:rPr lang="en-US" dirty="0" smtClean="0"/>
              <a:t>CHIKV belongs to the </a:t>
            </a:r>
            <a:r>
              <a:rPr lang="en-US" dirty="0" err="1" smtClean="0"/>
              <a:t>alphavirus</a:t>
            </a:r>
            <a:r>
              <a:rPr lang="en-US" dirty="0" smtClean="0"/>
              <a:t> genus of the </a:t>
            </a:r>
            <a:r>
              <a:rPr lang="en-US" dirty="0" err="1" smtClean="0"/>
              <a:t>Togaviridae</a:t>
            </a:r>
            <a:r>
              <a:rPr lang="en-US" dirty="0" smtClean="0"/>
              <a:t> family. It belongs to the </a:t>
            </a:r>
            <a:r>
              <a:rPr lang="en-US" dirty="0" err="1" smtClean="0"/>
              <a:t>Semliki</a:t>
            </a:r>
            <a:r>
              <a:rPr lang="en-US" dirty="0" smtClean="0"/>
              <a:t> Forest virus antigenic complex that also contains the </a:t>
            </a:r>
            <a:r>
              <a:rPr lang="en-US" dirty="0" err="1" smtClean="0"/>
              <a:t>O’Nyong</a:t>
            </a:r>
            <a:r>
              <a:rPr lang="en-US" dirty="0" smtClean="0"/>
              <a:t> </a:t>
            </a:r>
            <a:r>
              <a:rPr lang="en-US" dirty="0" err="1" smtClean="0"/>
              <a:t>Nyong</a:t>
            </a:r>
            <a:r>
              <a:rPr lang="en-US" dirty="0" smtClean="0"/>
              <a:t>, </a:t>
            </a:r>
            <a:r>
              <a:rPr lang="en-US" dirty="0" err="1" smtClean="0"/>
              <a:t>Mayaro</a:t>
            </a:r>
            <a:r>
              <a:rPr lang="en-US" dirty="0" smtClean="0"/>
              <a:t>, and Ross River viruses.</a:t>
            </a:r>
            <a:endParaRPr lang="ru-RU" dirty="0"/>
          </a:p>
        </p:txBody>
      </p:sp>
      <p:pic>
        <p:nvPicPr>
          <p:cNvPr id="9219" name="Picture 3" descr="d:\home\e150875pov\Desktop\1257163357_9f430c61e1_m_d.jpg"/>
          <p:cNvPicPr>
            <a:picLocks noGrp="1" noChangeAspect="1" noChangeArrowheads="1"/>
          </p:cNvPicPr>
          <p:nvPr>
            <p:ph sz="half" idx="2"/>
          </p:nvPr>
        </p:nvPicPr>
        <p:blipFill>
          <a:blip r:embed="rId2" cstate="print"/>
          <a:srcRect/>
          <a:stretch>
            <a:fillRect/>
          </a:stretch>
        </p:blipFill>
        <p:spPr bwMode="auto">
          <a:xfrm>
            <a:off x="4499992" y="476672"/>
            <a:ext cx="4104456" cy="2481943"/>
          </a:xfrm>
          <a:prstGeom prst="rect">
            <a:avLst/>
          </a:prstGeom>
          <a:noFill/>
        </p:spPr>
      </p:pic>
      <p:pic>
        <p:nvPicPr>
          <p:cNvPr id="9220" name="Picture 4" descr="d:\home\e150875pov\Desktop\chikungunya-an-update-11-728.jpg"/>
          <p:cNvPicPr>
            <a:picLocks noChangeAspect="1" noChangeArrowheads="1"/>
          </p:cNvPicPr>
          <p:nvPr/>
        </p:nvPicPr>
        <p:blipFill>
          <a:blip r:embed="rId3" cstate="print"/>
          <a:srcRect/>
          <a:stretch>
            <a:fillRect/>
          </a:stretch>
        </p:blipFill>
        <p:spPr bwMode="auto">
          <a:xfrm>
            <a:off x="4499992" y="3068960"/>
            <a:ext cx="4115172" cy="303237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idx="1"/>
          </p:nvPr>
        </p:nvSpPr>
        <p:spPr>
          <a:xfrm>
            <a:off x="381000" y="304800"/>
            <a:ext cx="8001000" cy="5486400"/>
          </a:xfrm>
        </p:spPr>
        <p:txBody>
          <a:bodyPr/>
          <a:lstStyle/>
          <a:p>
            <a:pPr>
              <a:buFont typeface="Wingdings" pitchFamily="2" charset="2"/>
              <a:buNone/>
            </a:pPr>
            <a:endParaRPr lang="en-US" b="1" u="sng" dirty="0">
              <a:latin typeface="Arial Black" pitchFamily="34" charset="0"/>
            </a:endParaRPr>
          </a:p>
          <a:p>
            <a:pPr>
              <a:buFont typeface="Wingdings" pitchFamily="2" charset="2"/>
              <a:buNone/>
            </a:pPr>
            <a:endParaRPr lang="en-US" b="1" u="sng" dirty="0">
              <a:latin typeface="Arial Black" pitchFamily="34" charset="0"/>
            </a:endParaRPr>
          </a:p>
          <a:p>
            <a:r>
              <a:rPr lang="en-US" b="1" dirty="0" smtClean="0"/>
              <a:t>Main sources of infection are human and </a:t>
            </a:r>
            <a:r>
              <a:rPr lang="en-US" b="1" dirty="0"/>
              <a:t>monkeys, but other primates, mammals and birds can also be </a:t>
            </a:r>
            <a:r>
              <a:rPr lang="en-US" b="1" dirty="0" smtClean="0"/>
              <a:t>affected.</a:t>
            </a:r>
          </a:p>
          <a:p>
            <a:r>
              <a:rPr lang="en-US" b="1" dirty="0" smtClean="0"/>
              <a:t>Vector of transmission – mosquito </a:t>
            </a:r>
            <a:r>
              <a:rPr lang="en-US" b="1" dirty="0" err="1" smtClean="0"/>
              <a:t>A.aegipty</a:t>
            </a:r>
            <a:r>
              <a:rPr lang="en-US" b="1" dirty="0" smtClean="0"/>
              <a:t>, </a:t>
            </a:r>
            <a:r>
              <a:rPr lang="en-US" b="1" dirty="0" err="1" smtClean="0"/>
              <a:t>A.albopictus</a:t>
            </a:r>
            <a:r>
              <a:rPr lang="en-US" b="1" dirty="0" smtClean="0"/>
              <a:t>. </a:t>
            </a:r>
            <a:endParaRPr lang="en-US" b="1"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p:txBody>
          <a:bodyPr>
            <a:normAutofit lnSpcReduction="10000"/>
          </a:bodyPr>
          <a:lstStyle/>
          <a:p>
            <a:r>
              <a:rPr lang="en-US" b="1" dirty="0" smtClean="0"/>
              <a:t>Symptoms</a:t>
            </a:r>
            <a:r>
              <a:rPr lang="en-US" dirty="0" smtClean="0"/>
              <a:t/>
            </a:r>
            <a:br>
              <a:rPr lang="en-US" dirty="0" smtClean="0"/>
            </a:br>
            <a:r>
              <a:rPr lang="en-US" dirty="0" err="1" smtClean="0"/>
              <a:t>Chikungunya</a:t>
            </a:r>
            <a:r>
              <a:rPr lang="en-US" dirty="0" smtClean="0"/>
              <a:t> shares some clinical signs with dengue such as fever, severe joint pain, muscle pain, headache, nausea, fatigue as well as rash, and can be misdiagnosed in areas where dengue is common.</a:t>
            </a:r>
          </a:p>
          <a:p>
            <a:endParaRPr lang="ru-RU" dirty="0"/>
          </a:p>
        </p:txBody>
      </p:sp>
      <p:pic>
        <p:nvPicPr>
          <p:cNvPr id="10242" name="Picture 2" descr="d:\home\e150875pov\Desktop\Без названия (2).jpg"/>
          <p:cNvPicPr>
            <a:picLocks noGrp="1" noChangeAspect="1" noChangeArrowheads="1"/>
          </p:cNvPicPr>
          <p:nvPr>
            <p:ph sz="half" idx="2"/>
          </p:nvPr>
        </p:nvPicPr>
        <p:blipFill>
          <a:blip r:embed="rId2" cstate="print"/>
          <a:srcRect/>
          <a:stretch>
            <a:fillRect/>
          </a:stretch>
        </p:blipFill>
        <p:spPr bwMode="auto">
          <a:xfrm>
            <a:off x="4716016" y="2132856"/>
            <a:ext cx="3979733" cy="296949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332656"/>
            <a:ext cx="8686800" cy="91480"/>
          </a:xfrm>
        </p:spPr>
        <p:txBody>
          <a:bodyPr>
            <a:normAutofit fontScale="90000"/>
          </a:bodyPr>
          <a:lstStyle/>
          <a:p>
            <a:endParaRPr lang="ru-RU" dirty="0"/>
          </a:p>
        </p:txBody>
      </p:sp>
      <p:sp>
        <p:nvSpPr>
          <p:cNvPr id="4" name="Содержимое 3"/>
          <p:cNvSpPr>
            <a:spLocks noGrp="1"/>
          </p:cNvSpPr>
          <p:nvPr>
            <p:ph idx="1"/>
          </p:nvPr>
        </p:nvSpPr>
        <p:spPr>
          <a:xfrm>
            <a:off x="304800" y="692696"/>
            <a:ext cx="8686800" cy="5688632"/>
          </a:xfrm>
        </p:spPr>
        <p:txBody>
          <a:bodyPr>
            <a:normAutofit fontScale="85000" lnSpcReduction="20000"/>
          </a:bodyPr>
          <a:lstStyle/>
          <a:p>
            <a:pPr marL="0" indent="0">
              <a:buNone/>
            </a:pPr>
            <a:r>
              <a:rPr lang="en-US" dirty="0" smtClean="0"/>
              <a:t>Chikungunya, like Zika and dengue, has also resulted in a number of neurologic diseases:</a:t>
            </a:r>
          </a:p>
          <a:p>
            <a:r>
              <a:rPr lang="en-US" dirty="0" smtClean="0"/>
              <a:t>Guillain-Barré syndrome, </a:t>
            </a:r>
          </a:p>
          <a:p>
            <a:r>
              <a:rPr lang="en-US" dirty="0" smtClean="0"/>
              <a:t>Meningoencephalitis</a:t>
            </a:r>
          </a:p>
          <a:p>
            <a:r>
              <a:rPr lang="en-US" dirty="0" smtClean="0"/>
              <a:t>cranial nerve palsies. </a:t>
            </a:r>
          </a:p>
          <a:p>
            <a:pPr marL="0" indent="0">
              <a:buNone/>
            </a:pPr>
            <a:r>
              <a:rPr lang="en-US" dirty="0" smtClean="0"/>
              <a:t>The virus has also been associated with:</a:t>
            </a:r>
          </a:p>
          <a:p>
            <a:r>
              <a:rPr lang="en-US" dirty="0" smtClean="0"/>
              <a:t>rheumatoid arthritis</a:t>
            </a:r>
          </a:p>
          <a:p>
            <a:r>
              <a:rPr lang="en-US" dirty="0"/>
              <a:t>s</a:t>
            </a:r>
            <a:r>
              <a:rPr lang="en-US" dirty="0" smtClean="0"/>
              <a:t>pondyloarthritis</a:t>
            </a:r>
          </a:p>
          <a:p>
            <a:r>
              <a:rPr lang="en-US" dirty="0" smtClean="0"/>
              <a:t>undifferentiated polyarthritis </a:t>
            </a:r>
          </a:p>
          <a:p>
            <a:pPr marL="0" indent="0">
              <a:buNone/>
            </a:pPr>
            <a:r>
              <a:rPr lang="en-US" dirty="0" smtClean="0"/>
              <a:t>Other serious complications of chikungunya that are rare:</a:t>
            </a:r>
          </a:p>
          <a:p>
            <a:r>
              <a:rPr lang="en-US" dirty="0" smtClean="0"/>
              <a:t> myocarditis</a:t>
            </a:r>
          </a:p>
          <a:p>
            <a:r>
              <a:rPr lang="en-US" dirty="0" smtClean="0"/>
              <a:t>ocular disease (uveitis, retinitis)</a:t>
            </a:r>
          </a:p>
          <a:p>
            <a:r>
              <a:rPr lang="en-US" dirty="0" smtClean="0"/>
              <a:t>acute renal disease</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idx="4294967295"/>
          </p:nvPr>
        </p:nvSpPr>
        <p:spPr>
          <a:xfrm>
            <a:off x="0" y="277813"/>
            <a:ext cx="7181850" cy="1139825"/>
          </a:xfrm>
        </p:spPr>
        <p:txBody>
          <a:bodyPr/>
          <a:lstStyle/>
          <a:p>
            <a:r>
              <a:rPr lang="en-US" sz="3200" b="1" u="sng" dirty="0">
                <a:solidFill>
                  <a:schemeClr val="tx1"/>
                </a:solidFill>
                <a:latin typeface="Times New Roman" pitchFamily="18" charset="0"/>
                <a:cs typeface="Times New Roman" pitchFamily="18" charset="0"/>
              </a:rPr>
              <a:t>DIAGNOSIS</a:t>
            </a:r>
          </a:p>
        </p:txBody>
      </p:sp>
      <p:sp>
        <p:nvSpPr>
          <p:cNvPr id="96259" name="Rectangle 3"/>
          <p:cNvSpPr>
            <a:spLocks noGrp="1" noChangeArrowheads="1"/>
          </p:cNvSpPr>
          <p:nvPr>
            <p:ph type="body" idx="4294967295"/>
          </p:nvPr>
        </p:nvSpPr>
        <p:spPr>
          <a:xfrm>
            <a:off x="995363" y="1600200"/>
            <a:ext cx="8148637" cy="4530725"/>
          </a:xfrm>
        </p:spPr>
        <p:txBody>
          <a:bodyPr/>
          <a:lstStyle/>
          <a:p>
            <a:pPr>
              <a:buFont typeface="Wingdings" pitchFamily="2" charset="2"/>
              <a:buNone/>
            </a:pPr>
            <a:r>
              <a:rPr lang="en-US" dirty="0"/>
              <a:t>   </a:t>
            </a:r>
            <a:r>
              <a:rPr lang="en-US" b="1" dirty="0">
                <a:latin typeface="Times New Roman" pitchFamily="18" charset="0"/>
              </a:rPr>
              <a:t>The diagnostic tests include detection of antigens or antibodies in the blood, using</a:t>
            </a:r>
          </a:p>
          <a:p>
            <a:pPr>
              <a:buFont typeface="Wingdings" pitchFamily="2" charset="2"/>
              <a:buNone/>
            </a:pPr>
            <a:r>
              <a:rPr lang="en-US" b="1" dirty="0">
                <a:latin typeface="Times New Roman" pitchFamily="18" charset="0"/>
              </a:rPr>
              <a:t> </a:t>
            </a:r>
          </a:p>
          <a:p>
            <a:r>
              <a:rPr lang="en-US" b="1" dirty="0">
                <a:latin typeface="Times New Roman" pitchFamily="18" charset="0"/>
              </a:rPr>
              <a:t>ELISA (or EIA - enzyme immunoassay) </a:t>
            </a:r>
          </a:p>
          <a:p>
            <a:pPr>
              <a:buFont typeface="Wingdings" pitchFamily="2" charset="2"/>
              <a:buNone/>
            </a:pPr>
            <a:endParaRPr lang="en-US" b="1" dirty="0">
              <a:latin typeface="Times New Roman" pitchFamily="18" charset="0"/>
            </a:endParaRPr>
          </a:p>
          <a:p>
            <a:r>
              <a:rPr lang="en-US" b="1" dirty="0">
                <a:latin typeface="Times New Roman" pitchFamily="18" charset="0"/>
              </a:rPr>
              <a:t>polymerase chain reaction (PCR).</a:t>
            </a:r>
            <a:r>
              <a:rPr lang="en-US" dirty="0">
                <a:latin typeface="Times New Roman" pitchFamily="18" charset="0"/>
              </a:rPr>
              <a:t>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762000" y="304800"/>
            <a:ext cx="7772400" cy="1143000"/>
          </a:xfrm>
        </p:spPr>
        <p:txBody>
          <a:bodyPr/>
          <a:lstStyle/>
          <a:p>
            <a:r>
              <a:rPr lang="en-US" sz="3200" b="1" u="sng" dirty="0" smtClean="0">
                <a:solidFill>
                  <a:schemeClr val="tx1"/>
                </a:solidFill>
                <a:latin typeface="Times New Roman" pitchFamily="18" charset="0"/>
                <a:cs typeface="Times New Roman" pitchFamily="18" charset="0"/>
              </a:rPr>
              <a:t>TREATMENT</a:t>
            </a:r>
            <a:endParaRPr lang="en-US" sz="3200" b="1" u="sng" dirty="0">
              <a:solidFill>
                <a:schemeClr val="tx1"/>
              </a:solidFill>
              <a:latin typeface="Times New Roman" pitchFamily="18" charset="0"/>
              <a:cs typeface="Times New Roman" pitchFamily="18" charset="0"/>
            </a:endParaRPr>
          </a:p>
        </p:txBody>
      </p:sp>
      <p:sp>
        <p:nvSpPr>
          <p:cNvPr id="104451" name="Rectangle 3"/>
          <p:cNvSpPr>
            <a:spLocks noGrp="1" noChangeArrowheads="1"/>
          </p:cNvSpPr>
          <p:nvPr>
            <p:ph idx="1"/>
          </p:nvPr>
        </p:nvSpPr>
        <p:spPr>
          <a:xfrm>
            <a:off x="381000" y="1600200"/>
            <a:ext cx="8534400" cy="4800600"/>
          </a:xfrm>
        </p:spPr>
        <p:txBody>
          <a:bodyPr/>
          <a:lstStyle/>
          <a:p>
            <a:r>
              <a:rPr lang="en-US" sz="3400" dirty="0">
                <a:latin typeface="Times New Roman" pitchFamily="18" charset="0"/>
              </a:rPr>
              <a:t>There is no active treatment against </a:t>
            </a:r>
            <a:r>
              <a:rPr lang="en-US" sz="3400" dirty="0" err="1">
                <a:latin typeface="Times New Roman" pitchFamily="18" charset="0"/>
              </a:rPr>
              <a:t>chikv</a:t>
            </a:r>
            <a:endParaRPr lang="en-US" sz="3400" dirty="0">
              <a:latin typeface="Times New Roman" pitchFamily="18" charset="0"/>
            </a:endParaRPr>
          </a:p>
          <a:p>
            <a:r>
              <a:rPr lang="en-US" sz="3400" dirty="0">
                <a:latin typeface="Times New Roman" pitchFamily="18" charset="0"/>
              </a:rPr>
              <a:t>Presently treatment is purely symptomatic - supportive care and rest and nutrition</a:t>
            </a:r>
          </a:p>
          <a:p>
            <a:r>
              <a:rPr lang="en-US" sz="3400" dirty="0">
                <a:latin typeface="Times New Roman" pitchFamily="18" charset="0"/>
              </a:rPr>
              <a:t>Analgesics, antipyretics and fluid supplementation are important aspects in managing this infection.</a:t>
            </a:r>
          </a:p>
          <a:p>
            <a:endParaRPr lang="en-US" sz="3400" dirty="0">
              <a:latin typeface="Times New Roman"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Zika</a:t>
            </a:r>
            <a:r>
              <a:rPr lang="en-US" dirty="0" smtClean="0"/>
              <a:t> disease</a:t>
            </a:r>
            <a:endParaRPr lang="ru-RU" dirty="0"/>
          </a:p>
        </p:txBody>
      </p:sp>
      <p:sp>
        <p:nvSpPr>
          <p:cNvPr id="3" name="Содержимое 2"/>
          <p:cNvSpPr>
            <a:spLocks noGrp="1"/>
          </p:cNvSpPr>
          <p:nvPr>
            <p:ph sz="half" idx="1"/>
          </p:nvPr>
        </p:nvSpPr>
        <p:spPr>
          <a:xfrm>
            <a:off x="251520" y="1268760"/>
            <a:ext cx="4191000" cy="5184576"/>
          </a:xfrm>
        </p:spPr>
        <p:txBody>
          <a:bodyPr>
            <a:noAutofit/>
          </a:bodyPr>
          <a:lstStyle/>
          <a:p>
            <a:r>
              <a:rPr lang="en-US" sz="2400" b="1" dirty="0" err="1" smtClean="0"/>
              <a:t>Zika</a:t>
            </a:r>
            <a:r>
              <a:rPr lang="en-US" sz="2400" b="1" dirty="0" smtClean="0"/>
              <a:t> virus</a:t>
            </a:r>
            <a:r>
              <a:rPr lang="en-US" sz="2400" dirty="0" smtClean="0"/>
              <a:t> (</a:t>
            </a:r>
            <a:r>
              <a:rPr lang="en-US" sz="2400" b="1" dirty="0" smtClean="0"/>
              <a:t>ZIKV</a:t>
            </a:r>
            <a:r>
              <a:rPr lang="en-US" sz="2400" dirty="0" smtClean="0"/>
              <a:t>) is a member of the virus family </a:t>
            </a:r>
            <a:r>
              <a:rPr lang="en-US" sz="2400" i="1" dirty="0" err="1" smtClean="0"/>
              <a:t>Flaviviridae</a:t>
            </a:r>
            <a:r>
              <a:rPr lang="en-US" sz="2400" dirty="0" smtClean="0"/>
              <a:t>. It is spread by daytime-active </a:t>
            </a:r>
            <a:r>
              <a:rPr lang="en-US" sz="2400" i="1" dirty="0" err="1" smtClean="0">
                <a:hlinkClick r:id="rId2" tooltip="Aedes"/>
              </a:rPr>
              <a:t>Aedes</a:t>
            </a:r>
            <a:r>
              <a:rPr lang="en-US" sz="2400" dirty="0" smtClean="0"/>
              <a:t> mosquitoes. Its name comes from the </a:t>
            </a:r>
            <a:r>
              <a:rPr lang="en-US" sz="2400" dirty="0" err="1" smtClean="0"/>
              <a:t>Ziika</a:t>
            </a:r>
            <a:r>
              <a:rPr lang="en-US" sz="2400" dirty="0" smtClean="0"/>
              <a:t> Forest of Uganda, where the virus was first isolated in 1947.Zika virus is related to the dengue, yellow fever, Japanese encephalitis, and West Nile viruses.</a:t>
            </a:r>
            <a:endParaRPr lang="ru-RU" sz="2400" dirty="0"/>
          </a:p>
        </p:txBody>
      </p:sp>
      <p:pic>
        <p:nvPicPr>
          <p:cNvPr id="14338" name="Picture 2"/>
          <p:cNvPicPr>
            <a:picLocks noGrp="1" noChangeAspect="1" noChangeArrowheads="1"/>
          </p:cNvPicPr>
          <p:nvPr>
            <p:ph sz="half" idx="2"/>
          </p:nvPr>
        </p:nvPicPr>
        <p:blipFill>
          <a:blip r:embed="rId3" cstate="print"/>
          <a:srcRect/>
          <a:stretch>
            <a:fillRect/>
          </a:stretch>
        </p:blipFill>
        <p:spPr bwMode="auto">
          <a:xfrm>
            <a:off x="5148064" y="620688"/>
            <a:ext cx="3540306" cy="2198717"/>
          </a:xfrm>
          <a:prstGeom prst="rect">
            <a:avLst/>
          </a:prstGeom>
          <a:noFill/>
          <a:ln w="9525">
            <a:noFill/>
            <a:miter lim="800000"/>
            <a:headEnd/>
            <a:tailEnd/>
          </a:ln>
        </p:spPr>
      </p:pic>
      <p:pic>
        <p:nvPicPr>
          <p:cNvPr id="14339" name="Picture 3"/>
          <p:cNvPicPr>
            <a:picLocks noChangeAspect="1" noChangeArrowheads="1"/>
          </p:cNvPicPr>
          <p:nvPr/>
        </p:nvPicPr>
        <p:blipFill>
          <a:blip r:embed="rId4" cstate="print"/>
          <a:srcRect/>
          <a:stretch>
            <a:fillRect/>
          </a:stretch>
        </p:blipFill>
        <p:spPr bwMode="auto">
          <a:xfrm>
            <a:off x="4427984" y="2564904"/>
            <a:ext cx="3076803" cy="2021582"/>
          </a:xfrm>
          <a:prstGeom prst="rect">
            <a:avLst/>
          </a:prstGeom>
          <a:noFill/>
          <a:ln w="9525">
            <a:noFill/>
            <a:miter lim="800000"/>
            <a:headEnd/>
            <a:tailEnd/>
          </a:ln>
        </p:spPr>
      </p:pic>
      <p:pic>
        <p:nvPicPr>
          <p:cNvPr id="14340" name="Picture 4"/>
          <p:cNvPicPr>
            <a:picLocks noChangeAspect="1" noChangeArrowheads="1"/>
          </p:cNvPicPr>
          <p:nvPr/>
        </p:nvPicPr>
        <p:blipFill>
          <a:blip r:embed="rId5" cstate="print"/>
          <a:srcRect/>
          <a:stretch>
            <a:fillRect/>
          </a:stretch>
        </p:blipFill>
        <p:spPr bwMode="auto">
          <a:xfrm>
            <a:off x="5580112" y="4581128"/>
            <a:ext cx="3239641" cy="19437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p:txBody>
          <a:bodyPr/>
          <a:lstStyle/>
          <a:p>
            <a:endParaRPr lang="ru-RU"/>
          </a:p>
        </p:txBody>
      </p:sp>
      <p:sp>
        <p:nvSpPr>
          <p:cNvPr id="11" name="Содержимое 10"/>
          <p:cNvSpPr>
            <a:spLocks noGrp="1"/>
          </p:cNvSpPr>
          <p:nvPr>
            <p:ph sz="half" idx="4294967295"/>
          </p:nvPr>
        </p:nvSpPr>
        <p:spPr>
          <a:xfrm>
            <a:off x="1200150" y="609600"/>
            <a:ext cx="7943850" cy="1090613"/>
          </a:xfrm>
        </p:spPr>
        <p:txBody>
          <a:bodyPr>
            <a:normAutofit fontScale="85000" lnSpcReduction="10000"/>
          </a:bodyPr>
          <a:lstStyle/>
          <a:p>
            <a:r>
              <a:rPr lang="en-US" dirty="0" smtClean="0"/>
              <a:t>Since the 1950s, it has been known to occur within a narrow equatorial belt from Africa to Asia.</a:t>
            </a:r>
            <a:endParaRPr lang="ru-RU" dirty="0"/>
          </a:p>
        </p:txBody>
      </p:sp>
      <p:pic>
        <p:nvPicPr>
          <p:cNvPr id="5122" name="Picture 2" descr="G:\презентации\зика\map.jpg"/>
          <p:cNvPicPr>
            <a:picLocks noChangeAspect="1" noChangeArrowheads="1"/>
          </p:cNvPicPr>
          <p:nvPr/>
        </p:nvPicPr>
        <p:blipFill>
          <a:blip r:embed="rId2" cstate="print"/>
          <a:srcRect/>
          <a:stretch>
            <a:fillRect/>
          </a:stretch>
        </p:blipFill>
        <p:spPr bwMode="auto">
          <a:xfrm>
            <a:off x="683568" y="1484784"/>
            <a:ext cx="8075181" cy="506738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презентации\зика\ФОТО\ЗИКА ГЕОГРАФИЯ.jpg"/>
          <p:cNvPicPr>
            <a:picLocks noGrp="1" noChangeAspect="1" noChangeArrowheads="1"/>
          </p:cNvPicPr>
          <p:nvPr>
            <p:ph type="pic" idx="1"/>
          </p:nvPr>
        </p:nvPicPr>
        <p:blipFill>
          <a:blip r:embed="rId2" cstate="print"/>
          <a:srcRect l="8750" r="8750"/>
          <a:stretch>
            <a:fillRect/>
          </a:stretch>
        </p:blipFill>
        <p:spPr bwMode="auto">
          <a:xfrm>
            <a:off x="971600" y="404664"/>
            <a:ext cx="6912768" cy="5027467"/>
          </a:xfrm>
          <a:prstGeom prst="rect">
            <a:avLst/>
          </a:prstGeom>
          <a:noFill/>
        </p:spPr>
      </p:pic>
      <p:sp>
        <p:nvSpPr>
          <p:cNvPr id="8" name="Заголовок 7"/>
          <p:cNvSpPr>
            <a:spLocks noGrp="1"/>
          </p:cNvSpPr>
          <p:nvPr>
            <p:ph type="title"/>
          </p:nvPr>
        </p:nvSpPr>
        <p:spPr>
          <a:xfrm>
            <a:off x="381000" y="4993760"/>
            <a:ext cx="5867400" cy="163432"/>
          </a:xfrm>
        </p:spPr>
        <p:txBody>
          <a:bodyPr>
            <a:normAutofit fontScale="90000"/>
          </a:bodyPr>
          <a:lstStyle/>
          <a:p>
            <a:endParaRPr lang="ru-RU" dirty="0"/>
          </a:p>
        </p:txBody>
      </p:sp>
      <p:sp>
        <p:nvSpPr>
          <p:cNvPr id="9" name="Текст 8"/>
          <p:cNvSpPr>
            <a:spLocks noGrp="1"/>
          </p:cNvSpPr>
          <p:nvPr>
            <p:ph type="body" sz="half" idx="2"/>
          </p:nvPr>
        </p:nvSpPr>
        <p:spPr>
          <a:xfrm>
            <a:off x="381000" y="5533218"/>
            <a:ext cx="8763000" cy="1136142"/>
          </a:xfrm>
        </p:spPr>
        <p:txBody>
          <a:bodyPr>
            <a:noAutofit/>
          </a:bodyPr>
          <a:lstStyle/>
          <a:p>
            <a:r>
              <a:rPr lang="en-US" sz="2400" dirty="0" smtClean="0">
                <a:solidFill>
                  <a:schemeClr val="tx1"/>
                </a:solidFill>
              </a:rPr>
              <a:t>From 2007 to 2016, the virus spread eastward, across the Pacific Ocean to the Americas, leading to the 2015–16 </a:t>
            </a:r>
            <a:r>
              <a:rPr lang="en-US" sz="2400" dirty="0" err="1" smtClean="0">
                <a:solidFill>
                  <a:schemeClr val="tx1"/>
                </a:solidFill>
              </a:rPr>
              <a:t>Zika</a:t>
            </a:r>
            <a:r>
              <a:rPr lang="en-US" sz="2400" dirty="0" smtClean="0">
                <a:solidFill>
                  <a:schemeClr val="tx1"/>
                </a:solidFill>
              </a:rPr>
              <a:t> virus epidemic</a:t>
            </a:r>
            <a:endParaRPr lang="ru-RU" sz="2400"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6" name="Содержимое 5"/>
          <p:cNvSpPr>
            <a:spLocks noGrp="1"/>
          </p:cNvSpPr>
          <p:nvPr>
            <p:ph sz="half" idx="1"/>
          </p:nvPr>
        </p:nvSpPr>
        <p:spPr/>
        <p:txBody>
          <a:bodyPr/>
          <a:lstStyle/>
          <a:p>
            <a:r>
              <a:rPr lang="en-US" dirty="0" err="1" smtClean="0"/>
              <a:t>Zika</a:t>
            </a:r>
            <a:r>
              <a:rPr lang="en-US" dirty="0" smtClean="0"/>
              <a:t>-virus infection is characterized by influenza-like symptoms, including fever, headache, malaise. A </a:t>
            </a:r>
            <a:r>
              <a:rPr lang="en-US" dirty="0" err="1" smtClean="0"/>
              <a:t>maculo-papular</a:t>
            </a:r>
            <a:r>
              <a:rPr lang="en-US" dirty="0" smtClean="0"/>
              <a:t> rash, </a:t>
            </a:r>
            <a:r>
              <a:rPr lang="en-US" dirty="0" err="1" smtClean="0"/>
              <a:t>conjuctivitis</a:t>
            </a:r>
            <a:r>
              <a:rPr lang="en-US" dirty="0" smtClean="0"/>
              <a:t>, </a:t>
            </a:r>
            <a:r>
              <a:rPr lang="en-US" dirty="0" err="1" smtClean="0"/>
              <a:t>myalgia</a:t>
            </a:r>
            <a:r>
              <a:rPr lang="en-US" dirty="0" smtClean="0"/>
              <a:t>, </a:t>
            </a:r>
            <a:r>
              <a:rPr lang="en-US" dirty="0" err="1" smtClean="0"/>
              <a:t>arthralgia</a:t>
            </a:r>
            <a:r>
              <a:rPr lang="en-US" dirty="0" smtClean="0"/>
              <a:t> usually </a:t>
            </a:r>
            <a:r>
              <a:rPr lang="en-US" dirty="0" err="1" smtClean="0"/>
              <a:t>occure</a:t>
            </a:r>
            <a:r>
              <a:rPr lang="en-US" dirty="0" smtClean="0"/>
              <a:t>.</a:t>
            </a:r>
          </a:p>
          <a:p>
            <a:endParaRPr lang="ru-RU" dirty="0"/>
          </a:p>
        </p:txBody>
      </p:sp>
      <p:pic>
        <p:nvPicPr>
          <p:cNvPr id="6146" name="Picture 2" descr="G:\Тропики\conjunct.jpg"/>
          <p:cNvPicPr>
            <a:picLocks noGrp="1" noChangeAspect="1" noChangeArrowheads="1"/>
          </p:cNvPicPr>
          <p:nvPr>
            <p:ph sz="half" idx="2"/>
          </p:nvPr>
        </p:nvPicPr>
        <p:blipFill>
          <a:blip r:embed="rId2" cstate="print"/>
          <a:srcRect/>
          <a:stretch>
            <a:fillRect/>
          </a:stretch>
        </p:blipFill>
        <p:spPr bwMode="auto">
          <a:xfrm>
            <a:off x="4572000" y="548680"/>
            <a:ext cx="4343400" cy="2443163"/>
          </a:xfrm>
          <a:prstGeom prst="rect">
            <a:avLst/>
          </a:prstGeom>
          <a:noFill/>
        </p:spPr>
      </p:pic>
      <p:pic>
        <p:nvPicPr>
          <p:cNvPr id="6147" name="Picture 3" descr="G:\Тропики\Zika.Virus.Rash.Arm.2014.jpg"/>
          <p:cNvPicPr>
            <a:picLocks noChangeAspect="1" noChangeArrowheads="1"/>
          </p:cNvPicPr>
          <p:nvPr/>
        </p:nvPicPr>
        <p:blipFill>
          <a:blip r:embed="rId3" cstate="print"/>
          <a:srcRect/>
          <a:stretch>
            <a:fillRect/>
          </a:stretch>
        </p:blipFill>
        <p:spPr bwMode="auto">
          <a:xfrm>
            <a:off x="3995936" y="2924944"/>
            <a:ext cx="2794000" cy="37211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7" name="Содержимое 6"/>
          <p:cNvSpPr>
            <a:spLocks noGrp="1"/>
          </p:cNvSpPr>
          <p:nvPr>
            <p:ph sz="half" idx="1"/>
          </p:nvPr>
        </p:nvSpPr>
        <p:spPr>
          <a:xfrm>
            <a:off x="304800" y="1600200"/>
            <a:ext cx="5635352" cy="4724400"/>
          </a:xfrm>
        </p:spPr>
        <p:txBody>
          <a:bodyPr>
            <a:normAutofit/>
          </a:bodyPr>
          <a:lstStyle/>
          <a:p>
            <a:r>
              <a:rPr lang="en-US" dirty="0" err="1" smtClean="0"/>
              <a:t>Zika</a:t>
            </a:r>
            <a:r>
              <a:rPr lang="en-US" dirty="0" smtClean="0"/>
              <a:t> can spread from a pregnant woman to her baby. This can result in </a:t>
            </a:r>
            <a:r>
              <a:rPr lang="en-US" dirty="0" err="1" smtClean="0"/>
              <a:t>microcephaly</a:t>
            </a:r>
            <a:r>
              <a:rPr lang="en-US" dirty="0" smtClean="0"/>
              <a:t>, severe brain malformations, and other birth defects.</a:t>
            </a:r>
          </a:p>
          <a:p>
            <a:r>
              <a:rPr lang="en-US" dirty="0" err="1" smtClean="0"/>
              <a:t>Zika</a:t>
            </a:r>
            <a:r>
              <a:rPr lang="en-US" dirty="0" smtClean="0"/>
              <a:t> infections in adults may result rarely in </a:t>
            </a:r>
            <a:r>
              <a:rPr lang="en-US" dirty="0" err="1" smtClean="0"/>
              <a:t>Guillain–Barré</a:t>
            </a:r>
            <a:r>
              <a:rPr lang="en-US" dirty="0" smtClean="0"/>
              <a:t> syndrome.</a:t>
            </a:r>
            <a:endParaRPr lang="ru-RU" dirty="0"/>
          </a:p>
        </p:txBody>
      </p:sp>
      <p:pic>
        <p:nvPicPr>
          <p:cNvPr id="15363" name="Picture 3"/>
          <p:cNvPicPr>
            <a:picLocks noGrp="1" noChangeAspect="1" noChangeArrowheads="1"/>
          </p:cNvPicPr>
          <p:nvPr>
            <p:ph sz="half" idx="2"/>
          </p:nvPr>
        </p:nvPicPr>
        <p:blipFill>
          <a:blip r:embed="rId2" cstate="print"/>
          <a:srcRect/>
          <a:stretch>
            <a:fillRect/>
          </a:stretch>
        </p:blipFill>
        <p:spPr bwMode="auto">
          <a:xfrm>
            <a:off x="6228184" y="1484784"/>
            <a:ext cx="2619375" cy="1743075"/>
          </a:xfrm>
          <a:prstGeom prst="rect">
            <a:avLst/>
          </a:prstGeom>
          <a:noFill/>
          <a:ln w="9525">
            <a:noFill/>
            <a:miter lim="800000"/>
            <a:headEnd/>
            <a:tailEnd/>
          </a:ln>
        </p:spPr>
      </p:pic>
      <p:pic>
        <p:nvPicPr>
          <p:cNvPr id="15364" name="Picture 4"/>
          <p:cNvPicPr>
            <a:picLocks noChangeAspect="1" noChangeArrowheads="1"/>
          </p:cNvPicPr>
          <p:nvPr/>
        </p:nvPicPr>
        <p:blipFill>
          <a:blip r:embed="rId3" cstate="print"/>
          <a:srcRect/>
          <a:stretch>
            <a:fillRect/>
          </a:stretch>
        </p:blipFill>
        <p:spPr bwMode="auto">
          <a:xfrm>
            <a:off x="5940152" y="3861048"/>
            <a:ext cx="28575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ctrTitle"/>
          </p:nvPr>
        </p:nvSpPr>
        <p:spPr>
          <a:xfrm>
            <a:off x="414338" y="306388"/>
            <a:ext cx="8228012" cy="1144587"/>
          </a:xfrm>
          <a:ln/>
        </p:spPr>
        <p:txBody>
          <a:bodyPr lIns="0" tIns="57604" rIns="0" bIns="0" anchor="ctr" anchorCtr="0">
            <a:normAutofit/>
          </a:bodyPr>
          <a:lstStyle/>
          <a:p>
            <a:pPr defTabSz="457200">
              <a:lnSpc>
                <a:spcPct val="93000"/>
              </a:lnSpc>
              <a:buClr>
                <a:srgbClr val="000000"/>
              </a:buClr>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4800" b="1" dirty="0">
                <a:solidFill>
                  <a:schemeClr val="tx1"/>
                </a:solidFill>
                <a:effectLst/>
              </a:rPr>
              <a:t>YELLOW FEVER</a:t>
            </a:r>
          </a:p>
        </p:txBody>
      </p:sp>
      <p:sp>
        <p:nvSpPr>
          <p:cNvPr id="137219" name="Rectangle 3"/>
          <p:cNvSpPr>
            <a:spLocks noGrp="1" noChangeArrowheads="1"/>
          </p:cNvSpPr>
          <p:nvPr>
            <p:ph type="subTitle" idx="1"/>
          </p:nvPr>
        </p:nvSpPr>
        <p:spPr>
          <a:xfrm>
            <a:off x="457200" y="1604963"/>
            <a:ext cx="8228013" cy="4525962"/>
          </a:xfrm>
          <a:ln/>
        </p:spPr>
        <p:txBody>
          <a:bodyPr lIns="0" tIns="25602" rIns="0" bIns="0" anchor="ctr">
            <a:normAutofit/>
          </a:bodyPr>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4000" dirty="0"/>
              <a:t>Yellow fever is an acute </a:t>
            </a:r>
            <a:r>
              <a:rPr lang="en-US" sz="4000" dirty="0" err="1"/>
              <a:t>transmissive</a:t>
            </a:r>
            <a:r>
              <a:rPr lang="en-US" sz="4000" dirty="0"/>
              <a:t> viral disease</a:t>
            </a:r>
            <a:r>
              <a:rPr lang="en-US" sz="4000" i="1" dirty="0"/>
              <a:t>. </a:t>
            </a:r>
            <a:r>
              <a:rPr lang="en-US" sz="4000" dirty="0"/>
              <a:t>It is characterized by </a:t>
            </a:r>
            <a:r>
              <a:rPr lang="en-US" sz="4000" dirty="0" err="1"/>
              <a:t>h</a:t>
            </a:r>
            <a:r>
              <a:rPr lang="en-US" sz="4000" dirty="0" err="1" smtClean="0"/>
              <a:t>epatorenal</a:t>
            </a:r>
            <a:r>
              <a:rPr lang="en-US" sz="4000" dirty="0" smtClean="0"/>
              <a:t> </a:t>
            </a:r>
            <a:r>
              <a:rPr lang="en-US" sz="4000" dirty="0"/>
              <a:t>syndrome, DIC syndrome and </a:t>
            </a:r>
            <a:r>
              <a:rPr lang="en-US" sz="4000" dirty="0" smtClean="0"/>
              <a:t>multiple </a:t>
            </a:r>
            <a:r>
              <a:rPr lang="en-US" sz="4000" dirty="0"/>
              <a:t>organ dysfunction syndrome in fatal stages.  </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additive="repl">
                                        <p:cTn id="6" dur="4" fill="hold">
                                          <p:stCondLst>
                                            <p:cond delay="0"/>
                                          </p:stCondLst>
                                        </p:cTn>
                                        <p:tgtEl>
                                          <p:spTgt spid="137218">
                                            <p:txEl>
                                              <p:pRg st="0" end="0"/>
                                            </p:txEl>
                                          </p:spTgt>
                                        </p:tgtEl>
                                        <p:attrNameLst>
                                          <p:attrName>style.visibility</p:attrName>
                                        </p:attrNameLst>
                                      </p:cBhvr>
                                      <p:to>
                                        <p:strVal val="visible"/>
                                      </p:to>
                                    </p:set>
                                    <p:animEffect transition="in" filter="barn(inHorizontal)">
                                      <p:cBhvr additive="repl">
                                        <p:cTn id="7" dur="2000"/>
                                        <p:tgtEl>
                                          <p:spTgt spid="137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additive="repl">
                                        <p:cTn id="11" dur="4" fill="hold">
                                          <p:stCondLst>
                                            <p:cond delay="0"/>
                                          </p:stCondLst>
                                        </p:cTn>
                                        <p:tgtEl>
                                          <p:spTgt spid="137219">
                                            <p:txEl>
                                              <p:pRg st="0" end="0"/>
                                            </p:txEl>
                                          </p:spTgt>
                                        </p:tgtEl>
                                        <p:attrNameLst>
                                          <p:attrName>style.visibility</p:attrName>
                                        </p:attrNameLst>
                                      </p:cBhvr>
                                      <p:to>
                                        <p:strVal val="visible"/>
                                      </p:to>
                                    </p:set>
                                    <p:animEffect transition="in" filter="strips(downLeft)">
                                      <p:cBhvr additive="repl">
                                        <p:cTn id="12" dur="2000"/>
                                        <p:tgtEl>
                                          <p:spTgt spid="137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Etiology</a:t>
            </a:r>
            <a:endParaRPr lang="en-US" dirty="0"/>
          </a:p>
        </p:txBody>
      </p:sp>
      <p:sp>
        <p:nvSpPr>
          <p:cNvPr id="139267" name="Rectangle 3"/>
          <p:cNvSpPr>
            <a:spLocks noGrp="1" noChangeArrowheads="1"/>
          </p:cNvSpPr>
          <p:nvPr>
            <p:ph sz="half" idx="1"/>
          </p:nvPr>
        </p:nvSpPr>
        <p:spPr>
          <a:ln/>
        </p:spPr>
        <p:txBody>
          <a:bodyPr lIns="0" tIns="25602" rIns="0" bIns="0">
            <a:normAutofit/>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3600" dirty="0"/>
              <a:t>Causative agent: </a:t>
            </a:r>
            <a:r>
              <a:rPr lang="en-US" sz="3600" i="1" dirty="0"/>
              <a:t>Yellow Fever Virus</a:t>
            </a:r>
            <a:r>
              <a:rPr lang="en-US" sz="3600" dirty="0"/>
              <a:t>- Single stranded RNA virus of the family </a:t>
            </a:r>
            <a:r>
              <a:rPr lang="en-US" sz="3600" i="1" dirty="0" smtClean="0"/>
              <a:t>FLAVIVIRIDAE</a:t>
            </a:r>
            <a:endParaRPr lang="en-US" sz="3600" i="1" dirty="0"/>
          </a:p>
        </p:txBody>
      </p:sp>
      <p:pic>
        <p:nvPicPr>
          <p:cNvPr id="11266" name="Picture 2" descr="d:\home\e150875pov\Desktop\images (4).jpg"/>
          <p:cNvPicPr>
            <a:picLocks noGrp="1" noChangeAspect="1" noChangeArrowheads="1"/>
          </p:cNvPicPr>
          <p:nvPr>
            <p:ph sz="half" idx="2"/>
          </p:nvPr>
        </p:nvPicPr>
        <p:blipFill>
          <a:blip r:embed="rId3" cstate="print"/>
          <a:srcRect/>
          <a:stretch>
            <a:fillRect/>
          </a:stretch>
        </p:blipFill>
        <p:spPr bwMode="auto">
          <a:xfrm>
            <a:off x="4748606" y="1484784"/>
            <a:ext cx="3906434" cy="4176464"/>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Epidemiology</a:t>
            </a:r>
            <a:endParaRPr lang="ru-RU" dirty="0"/>
          </a:p>
        </p:txBody>
      </p:sp>
      <p:sp>
        <p:nvSpPr>
          <p:cNvPr id="3" name="Содержимое 2"/>
          <p:cNvSpPr>
            <a:spLocks noGrp="1"/>
          </p:cNvSpPr>
          <p:nvPr>
            <p:ph idx="1"/>
          </p:nvPr>
        </p:nvSpPr>
        <p:spPr/>
        <p:txBody>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Source of infection: man (in urban cycle) and monkeys (in jungle cycle)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Vector of transmission: mosquitoes of </a:t>
            </a:r>
            <a:r>
              <a:rPr lang="en-US" dirty="0" err="1" smtClean="0"/>
              <a:t>Aedes</a:t>
            </a:r>
            <a:r>
              <a:rPr lang="en-US" dirty="0" smtClean="0"/>
              <a:t> and </a:t>
            </a:r>
            <a:r>
              <a:rPr lang="en-US" dirty="0" err="1" smtClean="0"/>
              <a:t>Hemagogus</a:t>
            </a:r>
            <a:r>
              <a:rPr lang="en-US" dirty="0" smtClean="0"/>
              <a:t> Genus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Susceptibility is usually higher in children and older people </a:t>
            </a:r>
          </a:p>
          <a:p>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1" name="Picture 3" descr="d:\home\e150875pov\Desktop\YellowFeverMaps.gif"/>
          <p:cNvPicPr>
            <a:picLocks noGrp="1" noChangeAspect="1" noChangeArrowheads="1"/>
          </p:cNvPicPr>
          <p:nvPr>
            <p:ph idx="1"/>
          </p:nvPr>
        </p:nvPicPr>
        <p:blipFill>
          <a:blip r:embed="rId2" cstate="print"/>
          <a:srcRect/>
          <a:stretch>
            <a:fillRect/>
          </a:stretch>
        </p:blipFill>
        <p:spPr bwMode="auto">
          <a:xfrm>
            <a:off x="123285" y="692696"/>
            <a:ext cx="8964510" cy="576064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i="1"/>
              <a:t>EPIDEMIOLOGY</a:t>
            </a:r>
          </a:p>
        </p:txBody>
      </p:sp>
      <p:sp>
        <p:nvSpPr>
          <p:cNvPr id="141315" name="Rectangle 3"/>
          <p:cNvSpPr>
            <a:spLocks noGrp="1" noChangeArrowheads="1"/>
          </p:cNvSpPr>
          <p:nvPr>
            <p:ph idx="1"/>
          </p:nvPr>
        </p:nvSpPr>
        <p:spPr>
          <a:xfrm>
            <a:off x="468313" y="1341438"/>
            <a:ext cx="8424862" cy="5516562"/>
          </a:xfrm>
          <a:ln/>
        </p:spPr>
        <p:txBody>
          <a:bodyPr lIns="0" tIns="17601" rIns="0" bIns="0"/>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a:latin typeface="Times New Roman" pitchFamily="18" charset="0"/>
              </a:rPr>
              <a:t>Yellow fever is endemic in tropical and subtropical areas of South America and Africa.</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a:latin typeface="Times New Roman" pitchFamily="18" charset="0"/>
              </a:rPr>
              <a:t>Spread of the disease includes a </a:t>
            </a:r>
            <a:r>
              <a:rPr lang="en-US" sz="2400" u="sng">
                <a:latin typeface="Times New Roman" pitchFamily="18" charset="0"/>
              </a:rPr>
              <a:t>Jungle cycle</a:t>
            </a:r>
            <a:r>
              <a:rPr lang="en-US" sz="2400">
                <a:latin typeface="Times New Roman" pitchFamily="18" charset="0"/>
              </a:rPr>
              <a:t> in which the main vectors are </a:t>
            </a:r>
            <a:r>
              <a:rPr lang="en-US" sz="2400" i="1">
                <a:latin typeface="Times New Roman" pitchFamily="18" charset="0"/>
              </a:rPr>
              <a:t>A africanus</a:t>
            </a:r>
            <a:r>
              <a:rPr lang="en-US" sz="2400">
                <a:latin typeface="Times New Roman" pitchFamily="18" charset="0"/>
              </a:rPr>
              <a:t> (Africa) and </a:t>
            </a:r>
            <a:r>
              <a:rPr lang="en-US" sz="2400" i="1">
                <a:latin typeface="Times New Roman" pitchFamily="18" charset="0"/>
              </a:rPr>
              <a:t>H janthinomys</a:t>
            </a:r>
            <a:r>
              <a:rPr lang="en-US" sz="2400">
                <a:latin typeface="Times New Roman" pitchFamily="18" charset="0"/>
              </a:rPr>
              <a:t> (South America). Monkeys are the main hosts in this setting. Humans acquire the disease through bites of mosquitoes when they walk in the jungle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a:latin typeface="Times New Roman" pitchFamily="18" charset="0"/>
              </a:rPr>
              <a:t>An </a:t>
            </a:r>
            <a:r>
              <a:rPr lang="en-US" sz="2400" u="sng">
                <a:latin typeface="Times New Roman" pitchFamily="18" charset="0"/>
              </a:rPr>
              <a:t>Urban cycle</a:t>
            </a:r>
            <a:r>
              <a:rPr lang="en-US" sz="2400">
                <a:latin typeface="Times New Roman" pitchFamily="18" charset="0"/>
              </a:rPr>
              <a:t> has been described which is mainly propagated by </a:t>
            </a:r>
            <a:r>
              <a:rPr lang="en-US" sz="2400" i="1">
                <a:latin typeface="Times New Roman" pitchFamily="18" charset="0"/>
              </a:rPr>
              <a:t>A aegypti</a:t>
            </a:r>
            <a:r>
              <a:rPr lang="en-US" sz="2400">
                <a:latin typeface="Times New Roman" pitchFamily="18" charset="0"/>
              </a:rPr>
              <a:t> from humans to humans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a:latin typeface="Times New Roman" pitchFamily="18" charset="0"/>
              </a:rPr>
              <a:t>Worldwide there are about 600 million people living in endemic areas and the official estimations of the WHO amount to 200,000 cases of disease and 30,000 deaths a year; An estimated 90% of the infections occur on the African continent. In 2008, the largest number of cases was recorded in Togo.</a:t>
            </a:r>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CLINICAL MANIFESTATIONS</a:t>
            </a:r>
          </a:p>
        </p:txBody>
      </p:sp>
      <p:sp>
        <p:nvSpPr>
          <p:cNvPr id="145411" name="Rectangle 3"/>
          <p:cNvSpPr>
            <a:spLocks noGrp="1" noChangeArrowheads="1"/>
          </p:cNvSpPr>
          <p:nvPr>
            <p:ph idx="1"/>
          </p:nvPr>
        </p:nvSpPr>
        <p:spPr>
          <a:xfrm>
            <a:off x="457200" y="1862138"/>
            <a:ext cx="8231188" cy="4098925"/>
          </a:xfrm>
          <a:ln/>
        </p:spPr>
        <p:txBody>
          <a:bodyPr lIns="0" tIns="25602" rIns="0" bIns="0">
            <a:normAutofit lnSpcReduction="10000"/>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Incubation is usually 3-6days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Stages include</a:t>
            </a:r>
          </a:p>
          <a:p>
            <a:pPr marL="431800" indent="-323850" defTabSz="457200">
              <a:buClr>
                <a:srgbClr val="8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-early </a:t>
            </a:r>
            <a:r>
              <a:rPr lang="en-US" dirty="0"/>
              <a:t>s</a:t>
            </a:r>
            <a:r>
              <a:rPr lang="en-US" dirty="0" smtClean="0"/>
              <a:t>tage</a:t>
            </a:r>
            <a:endParaRPr lang="en-US" dirty="0"/>
          </a:p>
          <a:p>
            <a:pPr marL="431800" indent="-323850" defTabSz="457200">
              <a:buClr>
                <a:srgbClr val="8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-period </a:t>
            </a:r>
            <a:r>
              <a:rPr lang="en-US" dirty="0"/>
              <a:t>of </a:t>
            </a:r>
            <a:r>
              <a:rPr lang="en-US" dirty="0" smtClean="0"/>
              <a:t>remission</a:t>
            </a:r>
          </a:p>
          <a:p>
            <a:pPr marL="431800" indent="-323850" defTabSz="457200">
              <a:buClr>
                <a:srgbClr val="8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-period </a:t>
            </a:r>
            <a:r>
              <a:rPr lang="en-US" dirty="0"/>
              <a:t>of intoxication</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Severity ranges from a self limiting infection to a life threatening hemorrhagic fever in about 15-25% of cases.</a:t>
            </a:r>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Early Stage:</a:t>
            </a:r>
          </a:p>
        </p:txBody>
      </p:sp>
      <p:sp>
        <p:nvSpPr>
          <p:cNvPr id="147459" name="Rectangle 3"/>
          <p:cNvSpPr>
            <a:spLocks noGrp="1" noChangeArrowheads="1"/>
          </p:cNvSpPr>
          <p:nvPr>
            <p:ph sz="half" idx="1"/>
          </p:nvPr>
        </p:nvSpPr>
        <p:spPr>
          <a:ln/>
        </p:spPr>
        <p:txBody>
          <a:bodyPr lIns="0" tIns="25602" rIns="0" bIns="0">
            <a:normAutofit/>
          </a:bodyPr>
          <a:lstStyle/>
          <a:p>
            <a:pPr marL="431800" indent="-323850" defTabSz="457200">
              <a:buClr>
                <a:srgbClr val="8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Disease onset is acute and manifests </a:t>
            </a:r>
            <a:r>
              <a:rPr lang="en-US" dirty="0" smtClean="0"/>
              <a:t>as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headache</a:t>
            </a:r>
            <a:endParaRPr lang="en-US" dirty="0"/>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fever</a:t>
            </a:r>
            <a:r>
              <a:rPr lang="en-US" dirty="0"/>
              <a:t>, </a:t>
            </a:r>
            <a:r>
              <a:rPr lang="en-US" dirty="0" smtClean="0"/>
              <a:t>flushing</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muscle pain with prominent backache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headache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loss of appetite,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and nausea or vomiting. </a:t>
            </a:r>
            <a:endParaRPr lang="en-US" dirty="0"/>
          </a:p>
        </p:txBody>
      </p:sp>
      <p:pic>
        <p:nvPicPr>
          <p:cNvPr id="4098" name="Picture 2" descr="G:\Тропики\lihoradka-1-700x467.jpg"/>
          <p:cNvPicPr>
            <a:picLocks noGrp="1" noChangeAspect="1" noChangeArrowheads="1"/>
          </p:cNvPicPr>
          <p:nvPr>
            <p:ph sz="half" idx="2"/>
          </p:nvPr>
        </p:nvPicPr>
        <p:blipFill>
          <a:blip r:embed="rId3" cstate="print"/>
          <a:srcRect/>
          <a:stretch>
            <a:fillRect/>
          </a:stretch>
        </p:blipFill>
        <p:spPr bwMode="auto">
          <a:xfrm>
            <a:off x="4788024" y="1916832"/>
            <a:ext cx="4132962" cy="324036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dirty="0" smtClean="0"/>
              <a:t>Early Stage:</a:t>
            </a:r>
            <a:endParaRPr lang="ru-RU" dirty="0"/>
          </a:p>
        </p:txBody>
      </p:sp>
      <p:sp>
        <p:nvSpPr>
          <p:cNvPr id="5" name="Содержимое 4"/>
          <p:cNvSpPr>
            <a:spLocks noGrp="1"/>
          </p:cNvSpPr>
          <p:nvPr>
            <p:ph sz="half" idx="1"/>
          </p:nvPr>
        </p:nvSpPr>
        <p:spPr/>
        <p:txBody>
          <a:bodyPr>
            <a:normAutofit fontScale="85000" lnSpcReduction="20000"/>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ru-RU" dirty="0" smtClean="0"/>
              <a:t>А</a:t>
            </a:r>
            <a:r>
              <a:rPr lang="en-US" dirty="0" smtClean="0"/>
              <a:t>t the end of this stage </a:t>
            </a:r>
            <a:r>
              <a:rPr lang="en-US" dirty="0" err="1" smtClean="0"/>
              <a:t>tachicardia</a:t>
            </a:r>
            <a:r>
              <a:rPr lang="en-US" dirty="0" smtClean="0"/>
              <a:t> is replaced by  </a:t>
            </a:r>
            <a:r>
              <a:rPr lang="en-US" dirty="0" err="1" smtClean="0"/>
              <a:t>bradycardia</a:t>
            </a:r>
            <a:r>
              <a:rPr lang="en-US" dirty="0" smtClean="0"/>
              <a:t>,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err="1" smtClean="0"/>
              <a:t>epigastric</a:t>
            </a:r>
            <a:r>
              <a:rPr lang="en-US" dirty="0" smtClean="0"/>
              <a:t> tenderness, </a:t>
            </a:r>
            <a:r>
              <a:rPr lang="en-US" dirty="0" err="1" smtClean="0"/>
              <a:t>hepatomegaly</a:t>
            </a:r>
            <a:r>
              <a:rPr lang="en-US" dirty="0" smtClean="0"/>
              <a:t>  develop</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loss of appetite, vomiting, and jaundice are common and indicate poor prognosis.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lasts approximately 3 - 4 days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symptoms disappear briefly and then reappear (remission)</a:t>
            </a:r>
          </a:p>
          <a:p>
            <a:endParaRPr lang="ru-RU" dirty="0"/>
          </a:p>
        </p:txBody>
      </p:sp>
      <p:pic>
        <p:nvPicPr>
          <p:cNvPr id="2050" name="Picture 2" descr="d:\home\e150875pov\Desktop\тропики картинки\images (5).jpg"/>
          <p:cNvPicPr>
            <a:picLocks noGrp="1" noChangeAspect="1" noChangeArrowheads="1"/>
          </p:cNvPicPr>
          <p:nvPr>
            <p:ph sz="half" idx="2"/>
          </p:nvPr>
        </p:nvPicPr>
        <p:blipFill>
          <a:blip r:embed="rId2" cstate="print"/>
          <a:srcRect/>
          <a:stretch>
            <a:fillRect/>
          </a:stretch>
        </p:blipFill>
        <p:spPr bwMode="auto">
          <a:xfrm>
            <a:off x="4572000" y="1844824"/>
            <a:ext cx="4234071" cy="3024336"/>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Period of Remission</a:t>
            </a:r>
          </a:p>
        </p:txBody>
      </p:sp>
      <p:sp>
        <p:nvSpPr>
          <p:cNvPr id="149507" name="Rectangle 3"/>
          <p:cNvSpPr>
            <a:spLocks noGrp="1" noChangeArrowheads="1"/>
          </p:cNvSpPr>
          <p:nvPr>
            <p:ph idx="1"/>
          </p:nvPr>
        </p:nvSpPr>
        <p:spPr>
          <a:xfrm>
            <a:off x="457200" y="1268760"/>
            <a:ext cx="8231188" cy="4863753"/>
          </a:xfrm>
          <a:ln/>
        </p:spPr>
        <p:txBody>
          <a:bodyPr lIns="0" tIns="25602" rIns="0" bIns="0">
            <a:normAutofit/>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t>In this period (After 3 - 4 days), fever and other symptoms </a:t>
            </a:r>
            <a:r>
              <a:rPr lang="en-US" sz="2400" dirty="0" smtClean="0"/>
              <a:t>disappear. </a:t>
            </a:r>
            <a:endParaRPr lang="en-US" sz="2400" dirty="0"/>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t>Most people will recover at this stage, but others </a:t>
            </a:r>
            <a:r>
              <a:rPr lang="en-US" sz="2400" dirty="0" smtClean="0"/>
              <a:t>enter </a:t>
            </a:r>
            <a:r>
              <a:rPr lang="en-US" sz="2400" dirty="0"/>
              <a:t>the third, most dangerous stage (intoxication stage) within 24 hours.</a:t>
            </a:r>
          </a:p>
        </p:txBody>
      </p:sp>
      <p:pic>
        <p:nvPicPr>
          <p:cNvPr id="3074" name="Picture 2" descr="d:\home\e150875pov\Desktop\фото троп.докл\Yellow-Fever.jpg"/>
          <p:cNvPicPr>
            <a:picLocks noChangeAspect="1" noChangeArrowheads="1"/>
          </p:cNvPicPr>
          <p:nvPr/>
        </p:nvPicPr>
        <p:blipFill>
          <a:blip r:embed="rId3" cstate="print"/>
          <a:srcRect/>
          <a:stretch>
            <a:fillRect/>
          </a:stretch>
        </p:blipFill>
        <p:spPr bwMode="auto">
          <a:xfrm>
            <a:off x="1259632" y="3284984"/>
            <a:ext cx="6636990" cy="3168352"/>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Period of intoxication</a:t>
            </a:r>
            <a:endParaRPr lang="ru-RU" dirty="0"/>
          </a:p>
        </p:txBody>
      </p:sp>
      <p:sp>
        <p:nvSpPr>
          <p:cNvPr id="3" name="Содержимое 2"/>
          <p:cNvSpPr>
            <a:spLocks noGrp="1"/>
          </p:cNvSpPr>
          <p:nvPr>
            <p:ph idx="1"/>
          </p:nvPr>
        </p:nvSpPr>
        <p:spPr/>
        <p:txBody>
          <a:bodyPr>
            <a:normAutofit/>
          </a:bodyPr>
          <a:lstStyle/>
          <a:p>
            <a:r>
              <a:rPr lang="en-US" dirty="0" smtClean="0"/>
              <a:t>jaundice worsens</a:t>
            </a:r>
          </a:p>
          <a:p>
            <a:r>
              <a:rPr lang="en-US" dirty="0" smtClean="0"/>
              <a:t>abdominal pain and vomiting</a:t>
            </a:r>
          </a:p>
          <a:p>
            <a:r>
              <a:rPr lang="en-US" dirty="0" smtClean="0"/>
              <a:t>decreased urination</a:t>
            </a:r>
          </a:p>
          <a:p>
            <a:r>
              <a:rPr lang="en-US" dirty="0" err="1" smtClean="0"/>
              <a:t>petechiae</a:t>
            </a:r>
            <a:r>
              <a:rPr lang="en-US" dirty="0" smtClean="0"/>
              <a:t>, </a:t>
            </a:r>
            <a:r>
              <a:rPr lang="en-US" dirty="0" err="1" smtClean="0"/>
              <a:t>ecchymoses</a:t>
            </a:r>
            <a:r>
              <a:rPr lang="en-US" dirty="0" smtClean="0"/>
              <a:t>, </a:t>
            </a:r>
            <a:r>
              <a:rPr lang="en-US" dirty="0" err="1" smtClean="0"/>
              <a:t>epistaxis</a:t>
            </a:r>
            <a:r>
              <a:rPr lang="en-US" dirty="0" smtClean="0"/>
              <a:t>, and bleeding from gums and </a:t>
            </a:r>
            <a:r>
              <a:rPr lang="en-US" dirty="0" err="1" smtClean="0"/>
              <a:t>venipuncture</a:t>
            </a:r>
            <a:r>
              <a:rPr lang="en-US" dirty="0" smtClean="0"/>
              <a:t> sites can progress to </a:t>
            </a:r>
            <a:r>
              <a:rPr lang="en-US" dirty="0" err="1" smtClean="0"/>
              <a:t>melena</a:t>
            </a:r>
            <a:r>
              <a:rPr lang="en-US" dirty="0" smtClean="0"/>
              <a:t>, </a:t>
            </a:r>
            <a:r>
              <a:rPr lang="en-US" dirty="0" err="1" smtClean="0"/>
              <a:t>hematemesis</a:t>
            </a:r>
            <a:r>
              <a:rPr lang="en-US" dirty="0" smtClean="0"/>
              <a:t>, and </a:t>
            </a:r>
            <a:r>
              <a:rPr lang="en-US" dirty="0" err="1" smtClean="0"/>
              <a:t>metrorrhagia</a:t>
            </a:r>
            <a:r>
              <a:rPr lang="en-US" dirty="0" smtClean="0"/>
              <a:t>.</a:t>
            </a:r>
          </a:p>
          <a:p>
            <a:r>
              <a:rPr lang="en-US" dirty="0" err="1" smtClean="0"/>
              <a:t>Bradycardia</a:t>
            </a:r>
            <a:r>
              <a:rPr lang="en-US" dirty="0" smtClean="0"/>
              <a:t> (50-40 per min)</a:t>
            </a:r>
            <a:r>
              <a:rPr lang="ru-RU" dirty="0" smtClean="0"/>
              <a:t> – </a:t>
            </a:r>
            <a:r>
              <a:rPr lang="en-US" dirty="0" err="1" smtClean="0"/>
              <a:t>Faget</a:t>
            </a:r>
            <a:r>
              <a:rPr lang="en-US" dirty="0" smtClean="0"/>
              <a:t> symptom</a:t>
            </a:r>
          </a:p>
          <a:p>
            <a:endParaRPr lang="en-US" dirty="0" smtClean="0"/>
          </a:p>
          <a:p>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Period of intoxication</a:t>
            </a:r>
          </a:p>
        </p:txBody>
      </p:sp>
      <p:sp>
        <p:nvSpPr>
          <p:cNvPr id="151555" name="Rectangle 3"/>
          <p:cNvSpPr>
            <a:spLocks noGrp="1" noChangeArrowheads="1"/>
          </p:cNvSpPr>
          <p:nvPr>
            <p:ph idx="1"/>
          </p:nvPr>
        </p:nvSpPr>
        <p:spPr>
          <a:xfrm>
            <a:off x="395288" y="1412875"/>
            <a:ext cx="8497887" cy="5445125"/>
          </a:xfrm>
          <a:ln/>
        </p:spPr>
        <p:txBody>
          <a:bodyPr lIns="0" tIns="17601" rIns="0" bIns="0">
            <a:normAutofit lnSpcReduction="10000"/>
          </a:bodyPr>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latin typeface="Verdana" pitchFamily="34" charset="0"/>
                <a:ea typeface="Verdana" pitchFamily="34" charset="0"/>
                <a:cs typeface="Verdana" pitchFamily="34" charset="0"/>
              </a:rPr>
              <a:t>This stage is characterized by </a:t>
            </a:r>
            <a:r>
              <a:rPr lang="en-US" sz="2400" dirty="0" smtClean="0">
                <a:latin typeface="Verdana" pitchFamily="34" charset="0"/>
                <a:ea typeface="Verdana" pitchFamily="34" charset="0"/>
                <a:cs typeface="Verdana" pitchFamily="34" charset="0"/>
              </a:rPr>
              <a:t>multiple organ  </a:t>
            </a:r>
            <a:r>
              <a:rPr lang="en-US" sz="2400" dirty="0">
                <a:latin typeface="Verdana" pitchFamily="34" charset="0"/>
                <a:ea typeface="Verdana" pitchFamily="34" charset="0"/>
                <a:cs typeface="Verdana" pitchFamily="34" charset="0"/>
              </a:rPr>
              <a:t>d</a:t>
            </a:r>
            <a:r>
              <a:rPr lang="en-US" sz="2400" dirty="0" smtClean="0">
                <a:latin typeface="Verdana" pitchFamily="34" charset="0"/>
                <a:ea typeface="Verdana" pitchFamily="34" charset="0"/>
                <a:cs typeface="Verdana" pitchFamily="34" charset="0"/>
              </a:rPr>
              <a:t>ysfunction</a:t>
            </a:r>
            <a:endParaRPr lang="en-US" sz="2400" dirty="0">
              <a:latin typeface="Verdana" pitchFamily="34" charset="0"/>
              <a:ea typeface="Verdana" pitchFamily="34" charset="0"/>
              <a:cs typeface="Verdana" pitchFamily="34" charset="0"/>
            </a:endParaRP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smtClean="0">
                <a:latin typeface="Verdana" pitchFamily="34" charset="0"/>
                <a:ea typeface="Verdana" pitchFamily="34" charset="0"/>
                <a:cs typeface="Verdana" pitchFamily="34" charset="0"/>
              </a:rPr>
              <a:t>Progressive liver involvement and </a:t>
            </a:r>
            <a:r>
              <a:rPr lang="en-US" sz="2400" dirty="0" err="1" smtClean="0">
                <a:latin typeface="Verdana" pitchFamily="34" charset="0"/>
                <a:ea typeface="Verdana" pitchFamily="34" charset="0"/>
                <a:cs typeface="Verdana" pitchFamily="34" charset="0"/>
              </a:rPr>
              <a:t>humoral</a:t>
            </a:r>
            <a:r>
              <a:rPr lang="en-US" sz="2400" dirty="0" smtClean="0">
                <a:latin typeface="Verdana" pitchFamily="34" charset="0"/>
                <a:ea typeface="Verdana" pitchFamily="34" charset="0"/>
                <a:cs typeface="Verdana" pitchFamily="34" charset="0"/>
              </a:rPr>
              <a:t>-mediated responses can lead to consumption </a:t>
            </a:r>
            <a:r>
              <a:rPr lang="en-US" sz="2400" dirty="0" err="1" smtClean="0">
                <a:latin typeface="Verdana" pitchFamily="34" charset="0"/>
                <a:ea typeface="Verdana" pitchFamily="34" charset="0"/>
                <a:cs typeface="Verdana" pitchFamily="34" charset="0"/>
              </a:rPr>
              <a:t>coagulopathy</a:t>
            </a:r>
            <a:r>
              <a:rPr lang="en-US" sz="2400" dirty="0" smtClean="0">
                <a:latin typeface="Verdana" pitchFamily="34" charset="0"/>
                <a:ea typeface="Verdana" pitchFamily="34" charset="0"/>
                <a:cs typeface="Verdana" pitchFamily="34" charset="0"/>
              </a:rPr>
              <a:t>.</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smtClean="0">
                <a:latin typeface="Verdana" pitchFamily="34" charset="0"/>
                <a:ea typeface="Verdana" pitchFamily="34" charset="0"/>
                <a:cs typeface="Verdana" pitchFamily="34" charset="0"/>
              </a:rPr>
              <a:t>Circulatory </a:t>
            </a:r>
            <a:r>
              <a:rPr lang="en-US" sz="2400" dirty="0">
                <a:latin typeface="Verdana" pitchFamily="34" charset="0"/>
                <a:ea typeface="Verdana" pitchFamily="34" charset="0"/>
                <a:cs typeface="Verdana" pitchFamily="34" charset="0"/>
              </a:rPr>
              <a:t>disturbances on background of </a:t>
            </a:r>
            <a:r>
              <a:rPr lang="en-US" sz="2400" dirty="0" smtClean="0">
                <a:latin typeface="Verdana" pitchFamily="34" charset="0"/>
                <a:ea typeface="Verdana" pitchFamily="34" charset="0"/>
                <a:cs typeface="Verdana" pitchFamily="34" charset="0"/>
              </a:rPr>
              <a:t>DIC</a:t>
            </a:r>
            <a:endParaRPr lang="en-US" sz="2400" dirty="0">
              <a:latin typeface="Verdana" pitchFamily="34" charset="0"/>
              <a:ea typeface="Verdana" pitchFamily="34" charset="0"/>
              <a:cs typeface="Verdana" pitchFamily="34" charset="0"/>
            </a:endParaRP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latin typeface="Verdana" pitchFamily="34" charset="0"/>
                <a:ea typeface="Verdana" pitchFamily="34" charset="0"/>
                <a:cs typeface="Verdana" pitchFamily="34" charset="0"/>
              </a:rPr>
              <a:t>Kidney </a:t>
            </a:r>
            <a:r>
              <a:rPr lang="en-US" sz="2400" dirty="0" smtClean="0">
                <a:latin typeface="Verdana" pitchFamily="34" charset="0"/>
                <a:ea typeface="Verdana" pitchFamily="34" charset="0"/>
                <a:cs typeface="Verdana" pitchFamily="34" charset="0"/>
              </a:rPr>
              <a:t>insufficiency </a:t>
            </a:r>
            <a:r>
              <a:rPr lang="en-US" sz="2400" dirty="0">
                <a:latin typeface="Verdana" pitchFamily="34" charset="0"/>
                <a:ea typeface="Verdana" pitchFamily="34" charset="0"/>
                <a:cs typeface="Verdana" pitchFamily="34" charset="0"/>
              </a:rPr>
              <a:t>manifest as </a:t>
            </a:r>
            <a:r>
              <a:rPr lang="en-US" sz="2400" dirty="0" err="1">
                <a:latin typeface="Verdana" pitchFamily="34" charset="0"/>
                <a:ea typeface="Verdana" pitchFamily="34" charset="0"/>
                <a:cs typeface="Verdana" pitchFamily="34" charset="0"/>
              </a:rPr>
              <a:t>oligouria</a:t>
            </a:r>
            <a:r>
              <a:rPr lang="en-US" sz="2400" dirty="0">
                <a:latin typeface="Verdana" pitchFamily="34" charset="0"/>
                <a:ea typeface="Verdana" pitchFamily="34" charset="0"/>
                <a:cs typeface="Verdana" pitchFamily="34" charset="0"/>
              </a:rPr>
              <a:t>, </a:t>
            </a:r>
            <a:r>
              <a:rPr lang="en-US" sz="2400" dirty="0" err="1">
                <a:latin typeface="Verdana" pitchFamily="34" charset="0"/>
                <a:ea typeface="Verdana" pitchFamily="34" charset="0"/>
                <a:cs typeface="Verdana" pitchFamily="34" charset="0"/>
              </a:rPr>
              <a:t>protienuria</a:t>
            </a:r>
            <a:r>
              <a:rPr lang="en-US" sz="2400" dirty="0">
                <a:latin typeface="Verdana" pitchFamily="34" charset="0"/>
                <a:ea typeface="Verdana" pitchFamily="34" charset="0"/>
                <a:cs typeface="Verdana" pitchFamily="34" charset="0"/>
              </a:rPr>
              <a:t>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smtClean="0">
                <a:latin typeface="Verdana" pitchFamily="34" charset="0"/>
                <a:ea typeface="Verdana" pitchFamily="34" charset="0"/>
                <a:cs typeface="Verdana" pitchFamily="34" charset="0"/>
              </a:rPr>
              <a:t>Respiratory </a:t>
            </a:r>
            <a:r>
              <a:rPr lang="en-US" sz="2400" dirty="0">
                <a:latin typeface="Verdana" pitchFamily="34" charset="0"/>
                <a:ea typeface="Verdana" pitchFamily="34" charset="0"/>
                <a:cs typeface="Verdana" pitchFamily="34" charset="0"/>
              </a:rPr>
              <a:t>disturbances manifest as hypoxia and ARDS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smtClean="0">
                <a:latin typeface="Verdana" pitchFamily="34" charset="0"/>
                <a:ea typeface="Verdana" pitchFamily="34" charset="0"/>
                <a:cs typeface="Verdana" pitchFamily="34" charset="0"/>
              </a:rPr>
              <a:t>The terminal phase is marked by delirium, stupor, and coma due to cerebral edema and microscopic </a:t>
            </a:r>
            <a:r>
              <a:rPr lang="en-US" sz="2400" dirty="0" err="1" smtClean="0">
                <a:latin typeface="Verdana" pitchFamily="34" charset="0"/>
                <a:ea typeface="Verdana" pitchFamily="34" charset="0"/>
                <a:cs typeface="Verdana" pitchFamily="34" charset="0"/>
              </a:rPr>
              <a:t>perivascular</a:t>
            </a:r>
            <a:r>
              <a:rPr lang="en-US" sz="2400" dirty="0" smtClean="0">
                <a:latin typeface="Verdana" pitchFamily="34" charset="0"/>
                <a:ea typeface="Verdana" pitchFamily="34" charset="0"/>
                <a:cs typeface="Verdana" pitchFamily="34" charset="0"/>
              </a:rPr>
              <a:t> hemorrhage.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err="1" smtClean="0">
                <a:latin typeface="Verdana" pitchFamily="34" charset="0"/>
                <a:ea typeface="Verdana" pitchFamily="34" charset="0"/>
                <a:cs typeface="Verdana" pitchFamily="34" charset="0"/>
              </a:rPr>
              <a:t>Hepatorenal</a:t>
            </a:r>
            <a:r>
              <a:rPr lang="en-US" sz="2400" dirty="0" smtClean="0">
                <a:latin typeface="Verdana" pitchFamily="34" charset="0"/>
                <a:ea typeface="Verdana" pitchFamily="34" charset="0"/>
                <a:cs typeface="Verdana" pitchFamily="34" charset="0"/>
              </a:rPr>
              <a:t> disease carries a mortality rate of </a:t>
            </a:r>
            <a:r>
              <a:rPr lang="en-US" sz="2400" dirty="0" smtClean="0">
                <a:solidFill>
                  <a:srgbClr val="FF0000"/>
                </a:solidFill>
                <a:latin typeface="Verdana" pitchFamily="34" charset="0"/>
                <a:ea typeface="Verdana" pitchFamily="34" charset="0"/>
                <a:cs typeface="Verdana" pitchFamily="34" charset="0"/>
              </a:rPr>
              <a:t>20%-50%</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sz="2400" dirty="0">
              <a:latin typeface="Verdana" pitchFamily="34" charset="0"/>
              <a:ea typeface="Verdana" pitchFamily="34" charset="0"/>
              <a:cs typeface="Verdana" pitchFamily="34" charset="0"/>
            </a:endParaRPr>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COMPLICATIONS</a:t>
            </a:r>
          </a:p>
        </p:txBody>
      </p:sp>
      <p:sp>
        <p:nvSpPr>
          <p:cNvPr id="159747" name="Rectangle 3"/>
          <p:cNvSpPr>
            <a:spLocks noGrp="1" noChangeArrowheads="1"/>
          </p:cNvSpPr>
          <p:nvPr>
            <p:ph idx="1"/>
          </p:nvPr>
        </p:nvSpPr>
        <p:spPr>
          <a:xfrm>
            <a:off x="457200" y="1862138"/>
            <a:ext cx="8231188" cy="3952875"/>
          </a:xfrm>
          <a:ln/>
        </p:spPr>
        <p:txBody>
          <a:bodyPr lIns="0" tIns="25602" rIns="0" bIns="0"/>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infectious-toxic </a:t>
            </a:r>
            <a:r>
              <a:rPr lang="en-US" dirty="0" err="1" smtClean="0"/>
              <a:t>sho</a:t>
            </a:r>
            <a:r>
              <a:rPr lang="ru-RU" dirty="0" smtClean="0"/>
              <a:t>с</a:t>
            </a:r>
            <a:r>
              <a:rPr lang="en-US" dirty="0" smtClean="0"/>
              <a:t>k</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 kidney </a:t>
            </a:r>
            <a:r>
              <a:rPr lang="en-US" dirty="0"/>
              <a:t>failure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 </a:t>
            </a:r>
            <a:r>
              <a:rPr lang="en-US" dirty="0" err="1" smtClean="0"/>
              <a:t>myocarditis</a:t>
            </a:r>
            <a:endParaRPr lang="en-US" dirty="0"/>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 </a:t>
            </a:r>
            <a:r>
              <a:rPr lang="en-US" dirty="0" smtClean="0"/>
              <a:t>pneumonia</a:t>
            </a:r>
            <a:endParaRPr lang="en-US" dirty="0"/>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 </a:t>
            </a:r>
            <a:r>
              <a:rPr lang="en-US" dirty="0" smtClean="0"/>
              <a:t>secondary </a:t>
            </a:r>
            <a:r>
              <a:rPr lang="en-US" dirty="0"/>
              <a:t>bacterial infections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dirty="0"/>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DIAGNOSIS</a:t>
            </a:r>
          </a:p>
        </p:txBody>
      </p:sp>
      <p:sp>
        <p:nvSpPr>
          <p:cNvPr id="153603" name="Rectangle 3"/>
          <p:cNvSpPr>
            <a:spLocks noGrp="1" noChangeArrowheads="1"/>
          </p:cNvSpPr>
          <p:nvPr>
            <p:ph idx="1"/>
          </p:nvPr>
        </p:nvSpPr>
        <p:spPr>
          <a:xfrm>
            <a:off x="323850" y="1412875"/>
            <a:ext cx="8351838" cy="5111750"/>
          </a:xfrm>
          <a:ln/>
        </p:spPr>
        <p:txBody>
          <a:bodyPr lIns="0" tIns="16001" rIns="0" bIns="0"/>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On </a:t>
            </a:r>
            <a:r>
              <a:rPr lang="en-US" sz="2600" dirty="0" smtClean="0">
                <a:latin typeface="Times New Roman" pitchFamily="18" charset="0"/>
              </a:rPr>
              <a:t>background </a:t>
            </a:r>
            <a:r>
              <a:rPr lang="en-US" sz="2600" dirty="0">
                <a:latin typeface="Times New Roman" pitchFamily="18" charset="0"/>
              </a:rPr>
              <a:t>of </a:t>
            </a:r>
            <a:r>
              <a:rPr lang="en-US" sz="2600" dirty="0" smtClean="0">
                <a:latin typeface="Times New Roman" pitchFamily="18" charset="0"/>
              </a:rPr>
              <a:t>clinical </a:t>
            </a:r>
            <a:r>
              <a:rPr lang="en-US" sz="2600" dirty="0">
                <a:latin typeface="Times New Roman" pitchFamily="18" charset="0"/>
              </a:rPr>
              <a:t>and </a:t>
            </a:r>
            <a:r>
              <a:rPr lang="en-US" sz="2600" dirty="0" smtClean="0">
                <a:latin typeface="Times New Roman" pitchFamily="18" charset="0"/>
              </a:rPr>
              <a:t>epidemiological </a:t>
            </a:r>
            <a:r>
              <a:rPr lang="en-US" sz="2600" dirty="0">
                <a:latin typeface="Times New Roman" pitchFamily="18" charset="0"/>
              </a:rPr>
              <a:t>d</a:t>
            </a:r>
            <a:r>
              <a:rPr lang="en-US" sz="2600" dirty="0" smtClean="0">
                <a:latin typeface="Times New Roman" pitchFamily="18" charset="0"/>
              </a:rPr>
              <a:t>ata</a:t>
            </a:r>
            <a:endParaRPr lang="en-US" sz="2600" dirty="0">
              <a:latin typeface="Times New Roman" pitchFamily="18" charset="0"/>
            </a:endParaRP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Blood </a:t>
            </a:r>
            <a:r>
              <a:rPr lang="en-US" sz="2600" dirty="0" smtClean="0">
                <a:latin typeface="Times New Roman" pitchFamily="18" charset="0"/>
              </a:rPr>
              <a:t>test: </a:t>
            </a:r>
            <a:r>
              <a:rPr lang="en-US" sz="2600" dirty="0" err="1" smtClean="0">
                <a:latin typeface="Times New Roman" pitchFamily="18" charset="0"/>
              </a:rPr>
              <a:t>leukopenia</a:t>
            </a:r>
            <a:r>
              <a:rPr lang="en-US" sz="2600" dirty="0">
                <a:latin typeface="Times New Roman" pitchFamily="18" charset="0"/>
              </a:rPr>
              <a:t>, </a:t>
            </a:r>
            <a:r>
              <a:rPr lang="en-US" sz="2600" dirty="0" err="1">
                <a:latin typeface="Times New Roman" pitchFamily="18" charset="0"/>
              </a:rPr>
              <a:t>n</a:t>
            </a:r>
            <a:r>
              <a:rPr lang="en-US" sz="2600" dirty="0" err="1" smtClean="0">
                <a:latin typeface="Times New Roman" pitchFamily="18" charset="0"/>
              </a:rPr>
              <a:t>eutropenia</a:t>
            </a:r>
            <a:r>
              <a:rPr lang="en-US" sz="2600" dirty="0">
                <a:latin typeface="Times New Roman" pitchFamily="18" charset="0"/>
              </a:rPr>
              <a:t>, thrombocytopenia</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err="1">
                <a:latin typeface="Times New Roman" pitchFamily="18" charset="0"/>
              </a:rPr>
              <a:t>Virologic</a:t>
            </a:r>
            <a:r>
              <a:rPr lang="en-US" sz="2600" dirty="0">
                <a:latin typeface="Times New Roman" pitchFamily="18" charset="0"/>
              </a:rPr>
              <a:t>: </a:t>
            </a:r>
            <a:r>
              <a:rPr lang="en-US" sz="2600" dirty="0" smtClean="0">
                <a:latin typeface="Times New Roman" pitchFamily="18" charset="0"/>
              </a:rPr>
              <a:t>demonstration </a:t>
            </a:r>
            <a:r>
              <a:rPr lang="en-US" sz="2600" dirty="0">
                <a:latin typeface="Times New Roman" pitchFamily="18" charset="0"/>
              </a:rPr>
              <a:t>of virus in blood</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Urine </a:t>
            </a:r>
            <a:r>
              <a:rPr lang="en-US" sz="2600" smtClean="0">
                <a:latin typeface="Times New Roman" pitchFamily="18" charset="0"/>
              </a:rPr>
              <a:t>analysis: ncreased</a:t>
            </a:r>
            <a:r>
              <a:rPr lang="en-US" sz="2600" dirty="0" smtClean="0">
                <a:latin typeface="Times New Roman" pitchFamily="18" charset="0"/>
              </a:rPr>
              <a:t> </a:t>
            </a:r>
            <a:r>
              <a:rPr lang="en-US" sz="2600" dirty="0">
                <a:latin typeface="Times New Roman" pitchFamily="18" charset="0"/>
              </a:rPr>
              <a:t>albumin level, </a:t>
            </a:r>
            <a:r>
              <a:rPr lang="en-US" sz="2600" dirty="0" smtClean="0">
                <a:latin typeface="Times New Roman" pitchFamily="18" charset="0"/>
              </a:rPr>
              <a:t>increased </a:t>
            </a:r>
            <a:r>
              <a:rPr lang="en-US" sz="2600" dirty="0" err="1">
                <a:latin typeface="Times New Roman" pitchFamily="18" charset="0"/>
              </a:rPr>
              <a:t>urobilinogen</a:t>
            </a:r>
            <a:r>
              <a:rPr lang="en-US" sz="2600" dirty="0">
                <a:latin typeface="Times New Roman" pitchFamily="18" charset="0"/>
              </a:rPr>
              <a:t> level</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Biochemical test: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smtClean="0">
                <a:latin typeface="Times New Roman" pitchFamily="18" charset="0"/>
              </a:rPr>
              <a:t>-increased </a:t>
            </a:r>
            <a:r>
              <a:rPr lang="en-US" sz="2600" dirty="0">
                <a:latin typeface="Times New Roman" pitchFamily="18" charset="0"/>
              </a:rPr>
              <a:t>serum </a:t>
            </a:r>
            <a:r>
              <a:rPr lang="en-US" sz="2600" dirty="0" err="1">
                <a:latin typeface="Times New Roman" pitchFamily="18" charset="0"/>
              </a:rPr>
              <a:t>creatinine</a:t>
            </a:r>
            <a:r>
              <a:rPr lang="en-US" sz="2600" dirty="0">
                <a:latin typeface="Times New Roman" pitchFamily="18" charset="0"/>
              </a:rPr>
              <a:t>, </a:t>
            </a:r>
            <a:r>
              <a:rPr lang="en-US" sz="2600" dirty="0" smtClean="0">
                <a:latin typeface="Times New Roman" pitchFamily="18" charset="0"/>
              </a:rPr>
              <a:t>metabolic </a:t>
            </a:r>
            <a:r>
              <a:rPr lang="en-US" sz="2600" dirty="0">
                <a:latin typeface="Times New Roman" pitchFamily="18" charset="0"/>
              </a:rPr>
              <a:t>acidosis, </a:t>
            </a:r>
            <a:r>
              <a:rPr lang="en-US" sz="2600" dirty="0" smtClean="0">
                <a:latin typeface="Times New Roman" pitchFamily="18" charset="0"/>
              </a:rPr>
              <a:t>elevated </a:t>
            </a:r>
            <a:r>
              <a:rPr lang="en-US" sz="2600" dirty="0" err="1">
                <a:latin typeface="Times New Roman" pitchFamily="18" charset="0"/>
              </a:rPr>
              <a:t>b</a:t>
            </a:r>
            <a:r>
              <a:rPr lang="en-US" sz="2600" dirty="0" err="1" smtClean="0">
                <a:latin typeface="Times New Roman" pitchFamily="18" charset="0"/>
              </a:rPr>
              <a:t>ilirubin</a:t>
            </a:r>
            <a:r>
              <a:rPr lang="en-US" sz="2600" dirty="0" smtClean="0">
                <a:latin typeface="Times New Roman" pitchFamily="18" charset="0"/>
              </a:rPr>
              <a:t> </a:t>
            </a:r>
            <a:r>
              <a:rPr lang="en-US" sz="2600" dirty="0">
                <a:latin typeface="Times New Roman" pitchFamily="18" charset="0"/>
              </a:rPr>
              <a:t>l</a:t>
            </a:r>
            <a:r>
              <a:rPr lang="en-US" sz="2600" dirty="0" smtClean="0">
                <a:latin typeface="Times New Roman" pitchFamily="18" charset="0"/>
              </a:rPr>
              <a:t>evels</a:t>
            </a:r>
            <a:r>
              <a:rPr lang="en-US" sz="2600" dirty="0">
                <a:latin typeface="Times New Roman" pitchFamily="18" charset="0"/>
              </a:rPr>
              <a:t>, </a:t>
            </a:r>
            <a:r>
              <a:rPr lang="en-US" sz="2600" dirty="0" smtClean="0">
                <a:latin typeface="Times New Roman" pitchFamily="18" charset="0"/>
              </a:rPr>
              <a:t>elevated  </a:t>
            </a:r>
            <a:r>
              <a:rPr lang="en-US" sz="2600" dirty="0">
                <a:latin typeface="Times New Roman" pitchFamily="18" charset="0"/>
              </a:rPr>
              <a:t>AST level</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Serologic test: ELISA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600" dirty="0">
                <a:latin typeface="Times New Roman" pitchFamily="18" charset="0"/>
              </a:rPr>
              <a:t>PCR</a:t>
            </a:r>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277813"/>
            <a:ext cx="8231188" cy="1141412"/>
          </a:xfrm>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TREATMENT</a:t>
            </a:r>
          </a:p>
        </p:txBody>
      </p:sp>
      <p:sp>
        <p:nvSpPr>
          <p:cNvPr id="157699" name="Rectangle 3"/>
          <p:cNvSpPr>
            <a:spLocks noGrp="1" noChangeArrowheads="1"/>
          </p:cNvSpPr>
          <p:nvPr>
            <p:ph idx="1"/>
          </p:nvPr>
        </p:nvSpPr>
        <p:spPr>
          <a:xfrm>
            <a:off x="457200" y="1862138"/>
            <a:ext cx="8231188" cy="4262437"/>
          </a:xfrm>
          <a:ln/>
        </p:spPr>
        <p:txBody>
          <a:bodyPr lIns="0" tIns="25602" rIns="0" bIns="0"/>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No </a:t>
            </a:r>
            <a:r>
              <a:rPr lang="en-US" dirty="0" err="1"/>
              <a:t>etiotropic</a:t>
            </a:r>
            <a:r>
              <a:rPr lang="en-US" dirty="0"/>
              <a:t> treatment exists for yellow fever at present time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Pathogenic treatment include: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err="1" smtClean="0"/>
              <a:t>desintoxicative</a:t>
            </a:r>
            <a:r>
              <a:rPr lang="en-US" dirty="0" smtClean="0"/>
              <a:t> </a:t>
            </a:r>
            <a:r>
              <a:rPr lang="en-US" dirty="0"/>
              <a:t>therapy</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err="1" smtClean="0"/>
              <a:t>coagulative</a:t>
            </a:r>
            <a:r>
              <a:rPr lang="en-US" dirty="0" smtClean="0"/>
              <a:t> </a:t>
            </a:r>
            <a:r>
              <a:rPr lang="en-US" dirty="0"/>
              <a:t>therapy</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intubation </a:t>
            </a:r>
            <a:r>
              <a:rPr lang="en-US" dirty="0"/>
              <a:t>in ARDS</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dialysis </a:t>
            </a:r>
            <a:r>
              <a:rPr lang="en-US" dirty="0"/>
              <a:t>in </a:t>
            </a:r>
            <a:r>
              <a:rPr lang="en-US" dirty="0" smtClean="0"/>
              <a:t>kidney </a:t>
            </a:r>
            <a:r>
              <a:rPr lang="en-US" dirty="0"/>
              <a:t>failure</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dirty="0"/>
          </a:p>
        </p:txBody>
      </p:sp>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ln/>
        </p:spPr>
        <p:txBody>
          <a:bodyPr lIns="0" tIns="35203" rIns="0" bIns="0" anchorCtr="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PROPHYLAXIS</a:t>
            </a:r>
          </a:p>
        </p:txBody>
      </p:sp>
      <p:sp>
        <p:nvSpPr>
          <p:cNvPr id="161795" name="Rectangle 3"/>
          <p:cNvSpPr>
            <a:spLocks noGrp="1" noChangeArrowheads="1"/>
          </p:cNvSpPr>
          <p:nvPr>
            <p:ph sz="half" idx="1"/>
          </p:nvPr>
        </p:nvSpPr>
        <p:spPr>
          <a:ln/>
        </p:spPr>
        <p:txBody>
          <a:bodyPr lIns="0" tIns="25602" rIns="0" bIns="0"/>
          <a:lstStyle/>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a:t>Yellow </a:t>
            </a:r>
            <a:r>
              <a:rPr lang="en-US" dirty="0" smtClean="0"/>
              <a:t>fever </a:t>
            </a:r>
            <a:r>
              <a:rPr lang="en-US" dirty="0"/>
              <a:t>v</a:t>
            </a:r>
            <a:r>
              <a:rPr lang="en-US" dirty="0" smtClean="0"/>
              <a:t>accine- live </a:t>
            </a:r>
            <a:r>
              <a:rPr lang="en-US" dirty="0"/>
              <a:t>attenuated vaccine. </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dirty="0" smtClean="0"/>
              <a:t>Amendment to the period of validity of the international certificate of vaccination against yellow fever, which is now extended to the life of the person vaccinated</a:t>
            </a:r>
          </a:p>
          <a:p>
            <a:pPr marL="431800" indent="-323850" defTabSz="457200">
              <a:buClr>
                <a:srgbClr val="8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dirty="0"/>
          </a:p>
        </p:txBody>
      </p:sp>
      <p:pic>
        <p:nvPicPr>
          <p:cNvPr id="1026" name="Picture 2" descr="G:\Тропики\yel vac.jpg"/>
          <p:cNvPicPr>
            <a:picLocks noGrp="1" noChangeAspect="1" noChangeArrowheads="1"/>
          </p:cNvPicPr>
          <p:nvPr>
            <p:ph sz="half" idx="2"/>
          </p:nvPr>
        </p:nvPicPr>
        <p:blipFill>
          <a:blip r:embed="rId3" cstate="print"/>
          <a:srcRect/>
          <a:stretch>
            <a:fillRect/>
          </a:stretch>
        </p:blipFill>
        <p:spPr bwMode="auto">
          <a:xfrm>
            <a:off x="5724128" y="3573016"/>
            <a:ext cx="3133725" cy="1656184"/>
          </a:xfrm>
          <a:prstGeom prst="rect">
            <a:avLst/>
          </a:prstGeom>
          <a:noFill/>
        </p:spPr>
      </p:pic>
      <p:pic>
        <p:nvPicPr>
          <p:cNvPr id="1027" name="Picture 3" descr="G:\Тропики\yellow.jpg"/>
          <p:cNvPicPr>
            <a:picLocks noChangeAspect="1" noChangeArrowheads="1"/>
          </p:cNvPicPr>
          <p:nvPr/>
        </p:nvPicPr>
        <p:blipFill>
          <a:blip r:embed="rId4" cstate="print"/>
          <a:srcRect/>
          <a:stretch>
            <a:fillRect/>
          </a:stretch>
        </p:blipFill>
        <p:spPr bwMode="auto">
          <a:xfrm>
            <a:off x="4572000" y="1556792"/>
            <a:ext cx="2762250" cy="165735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sz="4000" b="1" i="1"/>
              <a:t>THAHKS FOR YOUR ATTENTION!</a:t>
            </a:r>
            <a:endParaRPr lang="ru-RU" sz="4000" b="1" i="1"/>
          </a:p>
        </p:txBody>
      </p:sp>
      <p:pic>
        <p:nvPicPr>
          <p:cNvPr id="163843" name="Picture 5" descr="Весна"/>
          <p:cNvPicPr>
            <a:picLocks noGrp="1" noChangeAspect="1" noChangeArrowheads="1"/>
          </p:cNvPicPr>
          <p:nvPr>
            <p:ph idx="1"/>
          </p:nvPr>
        </p:nvPicPr>
        <p:blipFill>
          <a:blip r:embed="rId2" cstate="print"/>
          <a:srcRect/>
          <a:stretch>
            <a:fillRect/>
          </a:stretch>
        </p:blipFill>
        <p:spPr>
          <a:xfrm>
            <a:off x="1524000" y="1795463"/>
            <a:ext cx="6096000" cy="4140200"/>
          </a:xfrm>
          <a:noFill/>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5577</TotalTime>
  <Words>1328</Words>
  <Application>Microsoft Office PowerPoint</Application>
  <PresentationFormat>Экран (4:3)</PresentationFormat>
  <Paragraphs>195</Paragraphs>
  <Slides>50</Slides>
  <Notes>16</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Трек</vt:lpstr>
      <vt:lpstr>Arboviral Fevers</vt:lpstr>
      <vt:lpstr>Слайд 2</vt:lpstr>
      <vt:lpstr>Слайд 3</vt:lpstr>
      <vt:lpstr>Слайд 4</vt:lpstr>
      <vt:lpstr>ALTERNATIVE NAMES</vt:lpstr>
      <vt:lpstr>Слайд 6</vt:lpstr>
      <vt:lpstr>Слайд 7</vt:lpstr>
      <vt:lpstr>Etiology</vt:lpstr>
      <vt:lpstr>Слайд 9</vt:lpstr>
      <vt:lpstr>Epidemiology</vt:lpstr>
      <vt:lpstr>Epidemiology</vt:lpstr>
      <vt:lpstr>CLINICAL MANIFESTATIONS</vt:lpstr>
      <vt:lpstr> First 4 days – Febrile  Stage</vt:lpstr>
      <vt:lpstr>dengue rash disappears under pressure </vt:lpstr>
      <vt:lpstr>4th-7th days – Toxic or Hemorrhagic Stage</vt:lpstr>
      <vt:lpstr>PETECHIAE</vt:lpstr>
      <vt:lpstr>BRUISES</vt:lpstr>
      <vt:lpstr>DIAGNOSTICS</vt:lpstr>
      <vt:lpstr>Слайд 19</vt:lpstr>
      <vt:lpstr>Слайд 20</vt:lpstr>
      <vt:lpstr>Chikungunya fever is a self-remitting febrile viral illness that has been associated with frequent outbreaks in tropical countries of Africa and Southeast Asia.  The illness has only recently become a concern in western countries and temperate zones around the world. </vt:lpstr>
      <vt:lpstr>Слайд 22</vt:lpstr>
      <vt:lpstr>Слайд 23</vt:lpstr>
      <vt:lpstr>Слайд 24</vt:lpstr>
      <vt:lpstr>Слайд 25</vt:lpstr>
      <vt:lpstr>Слайд 26</vt:lpstr>
      <vt:lpstr>Слайд 27</vt:lpstr>
      <vt:lpstr>DIAGNOSIS</vt:lpstr>
      <vt:lpstr>TREATMENT</vt:lpstr>
      <vt:lpstr>Zika disease</vt:lpstr>
      <vt:lpstr>Слайд 31</vt:lpstr>
      <vt:lpstr>Слайд 32</vt:lpstr>
      <vt:lpstr>Слайд 33</vt:lpstr>
      <vt:lpstr>Слайд 34</vt:lpstr>
      <vt:lpstr>YELLOW FEVER</vt:lpstr>
      <vt:lpstr>Etiology</vt:lpstr>
      <vt:lpstr>Epidemiology</vt:lpstr>
      <vt:lpstr>Слайд 38</vt:lpstr>
      <vt:lpstr>EPIDEMIOLOGY</vt:lpstr>
      <vt:lpstr>CLINICAL MANIFESTATIONS</vt:lpstr>
      <vt:lpstr>Early Stage:</vt:lpstr>
      <vt:lpstr>Early Stage:</vt:lpstr>
      <vt:lpstr>Period of Remission</vt:lpstr>
      <vt:lpstr>Period of intoxication</vt:lpstr>
      <vt:lpstr>Period of intoxication</vt:lpstr>
      <vt:lpstr>COMPLICATIONS</vt:lpstr>
      <vt:lpstr>DIAGNOSIS</vt:lpstr>
      <vt:lpstr>TREATMENT</vt:lpstr>
      <vt:lpstr>PROPHYLAXIS</vt:lpstr>
      <vt:lpstr>THAHKS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Павленко Олена Віталіївна</dc:creator>
  <cp:lastModifiedBy>e150875pov</cp:lastModifiedBy>
  <cp:revision>41</cp:revision>
  <dcterms:created xsi:type="dcterms:W3CDTF">2017-12-19T15:07:42Z</dcterms:created>
  <dcterms:modified xsi:type="dcterms:W3CDTF">2020-12-07T07:56:22Z</dcterms:modified>
</cp:coreProperties>
</file>