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6" r:id="rId3"/>
    <p:sldId id="257" r:id="rId4"/>
    <p:sldId id="310" r:id="rId5"/>
    <p:sldId id="270" r:id="rId6"/>
    <p:sldId id="313" r:id="rId7"/>
    <p:sldId id="271" r:id="rId8"/>
    <p:sldId id="314" r:id="rId9"/>
    <p:sldId id="259" r:id="rId10"/>
    <p:sldId id="286" r:id="rId11"/>
    <p:sldId id="260" r:id="rId12"/>
    <p:sldId id="261" r:id="rId13"/>
    <p:sldId id="262" r:id="rId14"/>
    <p:sldId id="311" r:id="rId15"/>
    <p:sldId id="312" r:id="rId16"/>
    <p:sldId id="315" r:id="rId17"/>
    <p:sldId id="263" r:id="rId18"/>
    <p:sldId id="264" r:id="rId19"/>
    <p:sldId id="294" r:id="rId20"/>
    <p:sldId id="295" r:id="rId21"/>
    <p:sldId id="308" r:id="rId22"/>
    <p:sldId id="296" r:id="rId23"/>
    <p:sldId id="265" r:id="rId24"/>
    <p:sldId id="266" r:id="rId25"/>
    <p:sldId id="267" r:id="rId26"/>
    <p:sldId id="300" r:id="rId27"/>
    <p:sldId id="301" r:id="rId28"/>
    <p:sldId id="302" r:id="rId29"/>
    <p:sldId id="303" r:id="rId30"/>
    <p:sldId id="304" r:id="rId31"/>
    <p:sldId id="305" r:id="rId32"/>
    <p:sldId id="306" r:id="rId33"/>
    <p:sldId id="307" r:id="rId34"/>
    <p:sldId id="287" r:id="rId35"/>
    <p:sldId id="288" r:id="rId36"/>
    <p:sldId id="283" r:id="rId37"/>
    <p:sldId id="285" r:id="rId38"/>
    <p:sldId id="284" r:id="rId39"/>
    <p:sldId id="282" r:id="rId40"/>
    <p:sldId id="292" r:id="rId41"/>
    <p:sldId id="293" r:id="rId42"/>
    <p:sldId id="298" r:id="rId43"/>
    <p:sldId id="274" r:id="rId44"/>
    <p:sldId id="273" r:id="rId45"/>
    <p:sldId id="272" r:id="rId46"/>
    <p:sldId id="290" r:id="rId47"/>
    <p:sldId id="276" r:id="rId48"/>
    <p:sldId id="277" r:id="rId49"/>
    <p:sldId id="291" r:id="rId50"/>
    <p:sldId id="278" r:id="rId51"/>
    <p:sldId id="279" r:id="rId52"/>
    <p:sldId id="280" r:id="rId53"/>
    <p:sldId id="281" r:id="rId54"/>
    <p:sldId id="309" r:id="rId55"/>
    <p:sldId id="297" r:id="rId5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8229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3941763"/>
            <a:ext cx="8229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0"/>
          <p:cNvSpPr>
            <a:spLocks noGrp="1" noChangeArrowheads="1"/>
          </p:cNvSpPr>
          <p:nvPr>
            <p:ph type="dt" sz="half" idx="10"/>
          </p:nvPr>
        </p:nvSpPr>
        <p:spPr/>
        <p:txBody>
          <a:bodyPr/>
          <a:lstStyle>
            <a:lvl1pPr>
              <a:defRPr/>
            </a:lvl1pPr>
          </a:lstStyle>
          <a:p>
            <a:pPr>
              <a:defRPr/>
            </a:pPr>
            <a:endParaRPr lang="ru-RU"/>
          </a:p>
        </p:txBody>
      </p:sp>
      <p:sp>
        <p:nvSpPr>
          <p:cNvPr id="6" name="Rectangle 41"/>
          <p:cNvSpPr>
            <a:spLocks noGrp="1" noChangeArrowheads="1"/>
          </p:cNvSpPr>
          <p:nvPr>
            <p:ph type="ftr" sz="quarter" idx="11"/>
          </p:nvPr>
        </p:nvSpPr>
        <p:spPr/>
        <p:txBody>
          <a:bodyPr/>
          <a:lstStyle>
            <a:lvl1pPr>
              <a:defRPr/>
            </a:lvl1pPr>
          </a:lstStyle>
          <a:p>
            <a:pPr>
              <a:defRPr/>
            </a:pPr>
            <a:endParaRPr lang="ru-RU"/>
          </a:p>
        </p:txBody>
      </p:sp>
      <p:sp>
        <p:nvSpPr>
          <p:cNvPr id="7" name="Rectangle 42"/>
          <p:cNvSpPr>
            <a:spLocks noGrp="1" noChangeArrowheads="1"/>
          </p:cNvSpPr>
          <p:nvPr>
            <p:ph type="sldNum" sz="quarter" idx="12"/>
          </p:nvPr>
        </p:nvSpPr>
        <p:spPr/>
        <p:txBody>
          <a:bodyPr/>
          <a:lstStyle>
            <a:lvl1pPr>
              <a:defRPr/>
            </a:lvl1pPr>
          </a:lstStyle>
          <a:p>
            <a:pPr>
              <a:defRPr/>
            </a:pPr>
            <a:fld id="{7CF367FB-4F77-421A-9E91-EED1F421EDAD}"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0"/>
          <p:cNvSpPr>
            <a:spLocks noGrp="1" noChangeArrowheads="1"/>
          </p:cNvSpPr>
          <p:nvPr>
            <p:ph type="dt" sz="half" idx="10"/>
          </p:nvPr>
        </p:nvSpPr>
        <p:spPr/>
        <p:txBody>
          <a:bodyPr/>
          <a:lstStyle>
            <a:lvl1pPr>
              <a:defRPr/>
            </a:lvl1pPr>
          </a:lstStyle>
          <a:p>
            <a:pPr>
              <a:defRPr/>
            </a:pPr>
            <a:endParaRPr lang="ru-RU"/>
          </a:p>
        </p:txBody>
      </p:sp>
      <p:sp>
        <p:nvSpPr>
          <p:cNvPr id="6" name="Rectangle 41"/>
          <p:cNvSpPr>
            <a:spLocks noGrp="1" noChangeArrowheads="1"/>
          </p:cNvSpPr>
          <p:nvPr>
            <p:ph type="ftr" sz="quarter" idx="11"/>
          </p:nvPr>
        </p:nvSpPr>
        <p:spPr/>
        <p:txBody>
          <a:bodyPr/>
          <a:lstStyle>
            <a:lvl1pPr>
              <a:defRPr/>
            </a:lvl1pPr>
          </a:lstStyle>
          <a:p>
            <a:pPr>
              <a:defRPr/>
            </a:pPr>
            <a:endParaRPr lang="ru-RU"/>
          </a:p>
        </p:txBody>
      </p:sp>
      <p:sp>
        <p:nvSpPr>
          <p:cNvPr id="7" name="Rectangle 42"/>
          <p:cNvSpPr>
            <a:spLocks noGrp="1" noChangeArrowheads="1"/>
          </p:cNvSpPr>
          <p:nvPr>
            <p:ph type="sldNum" sz="quarter" idx="12"/>
          </p:nvPr>
        </p:nvSpPr>
        <p:spPr/>
        <p:txBody>
          <a:bodyPr/>
          <a:lstStyle>
            <a:lvl1pPr>
              <a:defRPr/>
            </a:lvl1pPr>
          </a:lstStyle>
          <a:p>
            <a:pPr>
              <a:defRPr/>
            </a:pPr>
            <a:fld id="{05BE2044-8EB5-48CD-A8C6-DE4E9FCE64E2}"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457200" y="3941763"/>
            <a:ext cx="8229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0"/>
          <p:cNvSpPr>
            <a:spLocks noGrp="1" noChangeArrowheads="1"/>
          </p:cNvSpPr>
          <p:nvPr>
            <p:ph type="dt" sz="half" idx="10"/>
          </p:nvPr>
        </p:nvSpPr>
        <p:spPr/>
        <p:txBody>
          <a:bodyPr/>
          <a:lstStyle>
            <a:lvl1pPr>
              <a:defRPr/>
            </a:lvl1pPr>
          </a:lstStyle>
          <a:p>
            <a:pPr>
              <a:defRPr/>
            </a:pPr>
            <a:endParaRPr lang="ru-RU"/>
          </a:p>
        </p:txBody>
      </p:sp>
      <p:sp>
        <p:nvSpPr>
          <p:cNvPr id="7" name="Rectangle 41"/>
          <p:cNvSpPr>
            <a:spLocks noGrp="1" noChangeArrowheads="1"/>
          </p:cNvSpPr>
          <p:nvPr>
            <p:ph type="ftr" sz="quarter" idx="11"/>
          </p:nvPr>
        </p:nvSpPr>
        <p:spPr/>
        <p:txBody>
          <a:bodyPr/>
          <a:lstStyle>
            <a:lvl1pPr>
              <a:defRPr/>
            </a:lvl1pPr>
          </a:lstStyle>
          <a:p>
            <a:pPr>
              <a:defRPr/>
            </a:pPr>
            <a:endParaRPr lang="ru-RU"/>
          </a:p>
        </p:txBody>
      </p:sp>
      <p:sp>
        <p:nvSpPr>
          <p:cNvPr id="8" name="Rectangle 42"/>
          <p:cNvSpPr>
            <a:spLocks noGrp="1" noChangeArrowheads="1"/>
          </p:cNvSpPr>
          <p:nvPr>
            <p:ph type="sldNum" sz="quarter" idx="12"/>
          </p:nvPr>
        </p:nvSpPr>
        <p:spPr/>
        <p:txBody>
          <a:bodyPr/>
          <a:lstStyle>
            <a:lvl1pPr>
              <a:defRPr/>
            </a:lvl1pPr>
          </a:lstStyle>
          <a:p>
            <a:pPr>
              <a:defRPr/>
            </a:pPr>
            <a:fld id="{9FB678F0-2A55-4101-9CAE-7A120260F7D4}"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7543800" cy="1440160"/>
          </a:xfrm>
        </p:spPr>
        <p:txBody>
          <a:bodyPr/>
          <a:lstStyle/>
          <a:p>
            <a:r>
              <a:rPr lang="en-US" sz="8000" b="1" dirty="0" smtClean="0"/>
              <a:t>MALARIA </a:t>
            </a:r>
            <a:endParaRPr lang="en-US" sz="8000" dirty="0" smtClean="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259632" y="2060848"/>
            <a:ext cx="6386193" cy="4055233"/>
          </a:xfrm>
        </p:spPr>
      </p:pic>
    </p:spTree>
    <p:extLst>
      <p:ext uri="{BB962C8B-B14F-4D97-AF65-F5344CB8AC3E}">
        <p14:creationId xmlns:p14="http://schemas.microsoft.com/office/powerpoint/2010/main" xmlns="" val="743146537"/>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457200" y="533400"/>
            <a:ext cx="8229600" cy="5597525"/>
          </a:xfrm>
        </p:spPr>
        <p:txBody>
          <a:bodyPr>
            <a:normAutofit/>
          </a:bodyPr>
          <a:lstStyle/>
          <a:p>
            <a:pPr algn="ctr">
              <a:buFont typeface="Wingdings" pitchFamily="2" charset="2"/>
              <a:buNone/>
            </a:pPr>
            <a:r>
              <a:rPr lang="en-US" sz="4000" b="1" dirty="0" smtClean="0"/>
              <a:t>MALARIA </a:t>
            </a:r>
          </a:p>
          <a:p>
            <a:pPr algn="ctr">
              <a:buFont typeface="Wingdings" pitchFamily="2" charset="2"/>
              <a:buNone/>
            </a:pPr>
            <a:r>
              <a:rPr lang="en-US" sz="4000" dirty="0" smtClean="0"/>
              <a:t>from Italian </a:t>
            </a:r>
            <a:r>
              <a:rPr lang="en-US" sz="4000" i="1" dirty="0" smtClean="0"/>
              <a:t>mala aria</a:t>
            </a:r>
            <a:r>
              <a:rPr lang="en-US" sz="4000" dirty="0" smtClean="0"/>
              <a:t>, “bad air,” once </a:t>
            </a:r>
          </a:p>
          <a:p>
            <a:pPr algn="ctr">
              <a:buFont typeface="Wingdings" pitchFamily="2" charset="2"/>
              <a:buNone/>
            </a:pPr>
            <a:r>
              <a:rPr lang="en-US" sz="4000" dirty="0" smtClean="0"/>
              <a:t>thought to be the cause of the </a:t>
            </a:r>
            <a:r>
              <a:rPr lang="en-US" sz="4000" u="sng" dirty="0" smtClean="0"/>
              <a:t>disease</a:t>
            </a:r>
            <a:endParaRPr lang="en-US" sz="4000" dirty="0" smtClean="0"/>
          </a:p>
          <a:p>
            <a:pPr algn="ctr">
              <a:buFont typeface="Wingdings" pitchFamily="2" charset="2"/>
              <a:buNone/>
            </a:pPr>
            <a:r>
              <a:rPr lang="en-US" sz="4000" dirty="0" smtClean="0"/>
              <a:t>Malaria is a group of </a:t>
            </a:r>
            <a:r>
              <a:rPr lang="en-US" sz="4000" dirty="0" err="1" smtClean="0"/>
              <a:t>transmissive</a:t>
            </a:r>
            <a:r>
              <a:rPr lang="en-US" sz="4000" dirty="0" smtClean="0"/>
              <a:t> endemic cyclic infectious diseases of </a:t>
            </a:r>
            <a:r>
              <a:rPr lang="en-US" sz="4000" dirty="0" err="1" smtClean="0"/>
              <a:t>Protozoal</a:t>
            </a:r>
            <a:r>
              <a:rPr lang="en-US" sz="4000" dirty="0" smtClean="0"/>
              <a:t> etiology. It is characterized by relapsing fever, </a:t>
            </a:r>
            <a:r>
              <a:rPr lang="en-US" sz="4000" dirty="0" err="1" smtClean="0"/>
              <a:t>hepatosplenomegaly</a:t>
            </a:r>
            <a:r>
              <a:rPr lang="en-US" sz="4000" dirty="0" smtClean="0"/>
              <a:t> and anemia.</a:t>
            </a:r>
            <a:endParaRPr lang="ru-RU" sz="4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idx="1"/>
          </p:nvPr>
        </p:nvSpPr>
        <p:spPr>
          <a:xfrm>
            <a:off x="457200" y="1600200"/>
            <a:ext cx="8229600" cy="5029200"/>
          </a:xfrm>
        </p:spPr>
        <p:txBody>
          <a:bodyPr/>
          <a:lstStyle/>
          <a:p>
            <a:pPr algn="ctr">
              <a:buFont typeface="Wingdings" pitchFamily="2" charset="2"/>
              <a:buNone/>
            </a:pPr>
            <a:r>
              <a:rPr lang="en-US" b="1" i="1" smtClean="0"/>
              <a:t>Plasmodium vivax</a:t>
            </a:r>
            <a:endParaRPr lang="en-US" smtClean="0"/>
          </a:p>
          <a:p>
            <a:pPr algn="ctr">
              <a:buFont typeface="Wingdings" pitchFamily="2" charset="2"/>
              <a:buNone/>
            </a:pPr>
            <a:r>
              <a:rPr lang="en-US" smtClean="0"/>
              <a:t>(tertian malaria)</a:t>
            </a:r>
            <a:endParaRPr lang="en-US" b="1" i="1" smtClean="0"/>
          </a:p>
          <a:p>
            <a:pPr algn="ctr">
              <a:buFont typeface="Wingdings" pitchFamily="2" charset="2"/>
              <a:buNone/>
            </a:pPr>
            <a:r>
              <a:rPr lang="en-US" b="1" i="1" smtClean="0"/>
              <a:t>Plasmodium malariae</a:t>
            </a:r>
            <a:endParaRPr lang="en-US" smtClean="0"/>
          </a:p>
          <a:p>
            <a:pPr algn="ctr">
              <a:buFont typeface="Wingdings" pitchFamily="2" charset="2"/>
              <a:buNone/>
            </a:pPr>
            <a:r>
              <a:rPr lang="en-US" smtClean="0"/>
              <a:t>(quartian malaria)</a:t>
            </a:r>
            <a:endParaRPr lang="en-US" b="1" i="1" smtClean="0"/>
          </a:p>
          <a:p>
            <a:pPr algn="ctr">
              <a:buFont typeface="Wingdings" pitchFamily="2" charset="2"/>
              <a:buNone/>
            </a:pPr>
            <a:r>
              <a:rPr lang="en-US" b="1" i="1" smtClean="0"/>
              <a:t>Plasmodium falciparum</a:t>
            </a:r>
            <a:endParaRPr lang="en-US" smtClean="0"/>
          </a:p>
          <a:p>
            <a:pPr algn="ctr">
              <a:buFont typeface="Wingdings" pitchFamily="2" charset="2"/>
              <a:buNone/>
            </a:pPr>
            <a:r>
              <a:rPr lang="en-US" smtClean="0"/>
              <a:t>(tropical malaria)</a:t>
            </a:r>
            <a:endParaRPr lang="en-US" b="1" i="1" smtClean="0"/>
          </a:p>
          <a:p>
            <a:pPr algn="ctr">
              <a:buFont typeface="Wingdings" pitchFamily="2" charset="2"/>
              <a:buNone/>
            </a:pPr>
            <a:r>
              <a:rPr lang="en-US" b="1" i="1" smtClean="0"/>
              <a:t>Plasmodium ovale</a:t>
            </a:r>
            <a:endParaRPr lang="ru-RU" smtClean="0"/>
          </a:p>
          <a:p>
            <a:pPr algn="ctr">
              <a:buFont typeface="Wingdings" pitchFamily="2" charset="2"/>
              <a:buNone/>
            </a:pPr>
            <a:r>
              <a:rPr lang="ru-RU" smtClean="0"/>
              <a:t>(</a:t>
            </a:r>
            <a:r>
              <a:rPr lang="en-US" smtClean="0"/>
              <a:t>ovale malaria</a:t>
            </a:r>
            <a:r>
              <a:rPr lang="ru-RU" smtClean="0"/>
              <a:t>)</a:t>
            </a:r>
          </a:p>
        </p:txBody>
      </p:sp>
      <p:sp>
        <p:nvSpPr>
          <p:cNvPr id="74754" name="Rectangle 2"/>
          <p:cNvSpPr>
            <a:spLocks noGrp="1" noChangeArrowheads="1"/>
          </p:cNvSpPr>
          <p:nvPr>
            <p:ph type="title"/>
          </p:nvPr>
        </p:nvSpPr>
        <p:spPr/>
        <p:txBody>
          <a:bodyPr/>
          <a:lstStyle/>
          <a:p>
            <a:pPr fontAlgn="auto">
              <a:spcAft>
                <a:spcPts val="0"/>
              </a:spcAft>
              <a:defRPr/>
            </a:pPr>
            <a:r>
              <a:rPr lang="en-US" smtClean="0"/>
              <a:t>The agents of malaria</a:t>
            </a:r>
            <a:endParaRPr lang="ru-RU"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lstStyle/>
          <a:p>
            <a:r>
              <a:rPr lang="en-US" smtClean="0"/>
              <a:t>Another 7 species of plasmodia that circulate in primates can be transmitted to a human</a:t>
            </a:r>
            <a:endParaRPr lang="uk-U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7813"/>
            <a:ext cx="8229600" cy="1639019"/>
          </a:xfrm>
        </p:spPr>
        <p:txBody>
          <a:bodyPr>
            <a:normAutofit fontScale="90000"/>
          </a:bodyPr>
          <a:lstStyle/>
          <a:p>
            <a:r>
              <a:rPr lang="en-US" sz="3100" u="sng" dirty="0" smtClean="0"/>
              <a:t/>
            </a:r>
            <a:br>
              <a:rPr lang="en-US" sz="3100" u="sng" dirty="0" smtClean="0"/>
            </a:br>
            <a:r>
              <a:rPr lang="en-US" sz="3100" u="sng" dirty="0" smtClean="0"/>
              <a:t>Plasmodium </a:t>
            </a:r>
            <a:r>
              <a:rPr lang="en-US" sz="3100" u="sng" dirty="0" err="1" smtClean="0"/>
              <a:t>knolesii</a:t>
            </a:r>
            <a:r>
              <a:rPr lang="en-US" sz="3100" u="sng" dirty="0" smtClean="0"/>
              <a:t> </a:t>
            </a:r>
            <a:r>
              <a:rPr lang="en-US" sz="3100" dirty="0" smtClean="0"/>
              <a:t>was first described in the long tail macaque. It also caused natural acquired malaria in monkeys of different species.</a:t>
            </a:r>
            <a:r>
              <a:rPr lang="en-US" dirty="0" smtClean="0"/>
              <a:t/>
            </a:r>
            <a:br>
              <a:rPr lang="en-US" dirty="0" smtClean="0"/>
            </a:br>
            <a:endParaRPr lang="ru-RU" dirty="0"/>
          </a:p>
        </p:txBody>
      </p:sp>
      <p:sp>
        <p:nvSpPr>
          <p:cNvPr id="8" name="Текст 7"/>
          <p:cNvSpPr>
            <a:spLocks noGrp="1"/>
          </p:cNvSpPr>
          <p:nvPr>
            <p:ph type="body" sz="half" idx="3"/>
          </p:nvPr>
        </p:nvSpPr>
        <p:spPr>
          <a:xfrm>
            <a:off x="457200" y="4869159"/>
            <a:ext cx="8229600" cy="1261765"/>
          </a:xfrm>
        </p:spPr>
        <p:txBody>
          <a:bodyPr>
            <a:normAutofit fontScale="85000" lnSpcReduction="10000"/>
          </a:bodyPr>
          <a:lstStyle/>
          <a:p>
            <a:endParaRPr lang="en-US" dirty="0" smtClean="0"/>
          </a:p>
          <a:p>
            <a:r>
              <a:rPr lang="en-US" dirty="0" smtClean="0"/>
              <a:t>The first infection in humans was reported in 1965</a:t>
            </a:r>
            <a:endParaRPr lang="ru-RU" dirty="0" smtClean="0"/>
          </a:p>
          <a:p>
            <a:endParaRPr lang="ru-RU" dirty="0"/>
          </a:p>
        </p:txBody>
      </p:sp>
      <p:pic>
        <p:nvPicPr>
          <p:cNvPr id="1026" name="Picture 2" descr="d:\home\e150875pov\Desktop\Pk_gametocyte_thin_NY2.jpg"/>
          <p:cNvPicPr>
            <a:picLocks noGrp="1" noChangeAspect="1" noChangeArrowheads="1"/>
          </p:cNvPicPr>
          <p:nvPr>
            <p:ph sz="quarter" idx="1"/>
          </p:nvPr>
        </p:nvPicPr>
        <p:blipFill>
          <a:blip r:embed="rId2" cstate="print"/>
          <a:srcRect/>
          <a:stretch>
            <a:fillRect/>
          </a:stretch>
        </p:blipFill>
        <p:spPr bwMode="auto">
          <a:xfrm>
            <a:off x="467544" y="2060848"/>
            <a:ext cx="2837235" cy="2837235"/>
          </a:xfrm>
          <a:prstGeom prst="rect">
            <a:avLst/>
          </a:prstGeom>
          <a:noFill/>
        </p:spPr>
      </p:pic>
      <p:pic>
        <p:nvPicPr>
          <p:cNvPr id="1027" name="Picture 3" descr="d:\home\e150875pov\Desktop\csling_borneo_long-tailed-macaque_sequence-1.jpg"/>
          <p:cNvPicPr>
            <a:picLocks noGrp="1" noChangeAspect="1" noChangeArrowheads="1"/>
          </p:cNvPicPr>
          <p:nvPr>
            <p:ph sz="quarter" idx="2"/>
          </p:nvPr>
        </p:nvPicPr>
        <p:blipFill>
          <a:blip r:embed="rId3" cstate="print"/>
          <a:srcRect/>
          <a:stretch>
            <a:fillRect/>
          </a:stretch>
        </p:blipFill>
        <p:spPr bwMode="auto">
          <a:xfrm>
            <a:off x="3563888" y="2348880"/>
            <a:ext cx="5331282" cy="223224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endParaRPr lang="uk-UA"/>
          </a:p>
        </p:txBody>
      </p:sp>
      <p:sp>
        <p:nvSpPr>
          <p:cNvPr id="10" name="Содержимое 9"/>
          <p:cNvSpPr>
            <a:spLocks noGrp="1"/>
          </p:cNvSpPr>
          <p:nvPr>
            <p:ph idx="1"/>
          </p:nvPr>
        </p:nvSpPr>
        <p:spPr/>
        <p:txBody>
          <a:bodyPr>
            <a:normAutofit lnSpcReduction="10000"/>
          </a:bodyPr>
          <a:lstStyle/>
          <a:p>
            <a:r>
              <a:rPr lang="en-US" dirty="0" smtClean="0"/>
              <a:t>In all types of malaria the periodic febrile response is caused by rupture of mature schizonts. In </a:t>
            </a:r>
            <a:r>
              <a:rPr lang="en-US" i="1" dirty="0" smtClean="0"/>
              <a:t>P vivax</a:t>
            </a:r>
            <a:r>
              <a:rPr lang="en-US" dirty="0" smtClean="0"/>
              <a:t> and </a:t>
            </a:r>
            <a:r>
              <a:rPr lang="en-US" i="1" dirty="0" smtClean="0"/>
              <a:t>P ovale</a:t>
            </a:r>
            <a:r>
              <a:rPr lang="en-US" dirty="0" smtClean="0"/>
              <a:t> malaria, a brood of schizonts matures every 48 hr, so the periodicity of fever is tertian (“tertian malaria”), whereas in </a:t>
            </a:r>
            <a:r>
              <a:rPr lang="en-US" i="1" dirty="0" smtClean="0"/>
              <a:t>P malariae</a:t>
            </a:r>
            <a:r>
              <a:rPr lang="en-US" dirty="0" smtClean="0"/>
              <a:t> disease, fever occurs every 72 hours (“quartan malaria”). The fever in falciparum malaria may occur every 48 hr, but is usually irregular, showing no distinct periodicity.</a:t>
            </a:r>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endParaRPr lang="ru-RU"/>
          </a:p>
        </p:txBody>
      </p:sp>
      <p:pic>
        <p:nvPicPr>
          <p:cNvPr id="3074" name="Picture 2" descr="d:\home\e150875pov\Desktop\nature07361-f1.2.jpg"/>
          <p:cNvPicPr>
            <a:picLocks noGrp="1" noChangeAspect="1" noChangeArrowheads="1"/>
          </p:cNvPicPr>
          <p:nvPr>
            <p:ph idx="1"/>
          </p:nvPr>
        </p:nvPicPr>
        <p:blipFill>
          <a:blip r:embed="rId2" cstate="print"/>
          <a:srcRect/>
          <a:stretch>
            <a:fillRect/>
          </a:stretch>
        </p:blipFill>
        <p:spPr bwMode="auto">
          <a:xfrm>
            <a:off x="354604" y="476673"/>
            <a:ext cx="8465868" cy="595085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lstStyle/>
          <a:p>
            <a:r>
              <a:rPr lang="en-US" dirty="0" smtClean="0"/>
              <a:t> there are approximately 200 million to 500 million new cases each year in the world, and the disease is the direct cause of 1 million to 2.5 million deaths per year.</a:t>
            </a:r>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 descr="malaria-карта"/>
          <p:cNvPicPr>
            <a:picLocks noGrp="1" noChangeAspect="1" noChangeArrowheads="1"/>
          </p:cNvPicPr>
          <p:nvPr>
            <p:ph sz="half" idx="1"/>
          </p:nvPr>
        </p:nvPicPr>
        <p:blipFill>
          <a:blip r:embed="rId2" cstate="print"/>
          <a:srcRect/>
          <a:stretch>
            <a:fillRect/>
          </a:stretch>
        </p:blipFill>
        <p:spPr>
          <a:xfrm>
            <a:off x="716473" y="1600200"/>
            <a:ext cx="7815967" cy="4277072"/>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endParaRPr lang="ru-RU"/>
          </a:p>
        </p:txBody>
      </p:sp>
      <p:sp>
        <p:nvSpPr>
          <p:cNvPr id="7" name="Содержимое 6"/>
          <p:cNvSpPr>
            <a:spLocks noGrp="1"/>
          </p:cNvSpPr>
          <p:nvPr>
            <p:ph idx="1"/>
          </p:nvPr>
        </p:nvSpPr>
        <p:spPr/>
        <p:txBody>
          <a:bodyPr/>
          <a:lstStyle/>
          <a:p>
            <a:r>
              <a:rPr lang="en-US" dirty="0" smtClean="0">
                <a:latin typeface="Times New Roman" pitchFamily="18" charset="0"/>
              </a:rPr>
              <a:t>Tertian malaria and tropical malaria are world wide spread in countries of Asia, Oceania, Southern and Central America.</a:t>
            </a:r>
          </a:p>
          <a:p>
            <a:r>
              <a:rPr lang="en-US" dirty="0" err="1" smtClean="0">
                <a:latin typeface="Times New Roman" pitchFamily="18" charset="0"/>
              </a:rPr>
              <a:t>Pl.falciparum</a:t>
            </a:r>
            <a:r>
              <a:rPr lang="en-US" dirty="0" smtClean="0">
                <a:latin typeface="Times New Roman" pitchFamily="18" charset="0"/>
              </a:rPr>
              <a:t> is the main agent in the countries of equatorial Africa.</a:t>
            </a:r>
          </a:p>
          <a:p>
            <a:r>
              <a:rPr lang="en-US" dirty="0" smtClean="0">
                <a:latin typeface="Times New Roman" pitchFamily="18" charset="0"/>
              </a:rPr>
              <a:t>An areal of </a:t>
            </a:r>
            <a:r>
              <a:rPr lang="en-US" dirty="0" err="1" smtClean="0">
                <a:latin typeface="Times New Roman" pitchFamily="18" charset="0"/>
              </a:rPr>
              <a:t>Pl.ovale</a:t>
            </a:r>
            <a:r>
              <a:rPr lang="en-US" dirty="0" smtClean="0">
                <a:latin typeface="Times New Roman" pitchFamily="18" charset="0"/>
              </a:rPr>
              <a:t> is equatorial Africa, in islands of Oceania and in </a:t>
            </a:r>
            <a:r>
              <a:rPr lang="en-US" dirty="0" err="1" smtClean="0">
                <a:latin typeface="Times New Roman" pitchFamily="18" charset="0"/>
              </a:rPr>
              <a:t>Tailand</a:t>
            </a:r>
            <a:r>
              <a:rPr lang="en-US" dirty="0" smtClean="0">
                <a:latin typeface="Times New Roman" pitchFamily="18" charset="0"/>
              </a:rPr>
              <a:t> </a:t>
            </a:r>
            <a:endParaRPr lang="ru-RU" dirty="0" smtClean="0">
              <a:latin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body" sz="half" idx="1"/>
          </p:nvPr>
        </p:nvSpPr>
        <p:spPr>
          <a:xfrm>
            <a:off x="457200" y="609600"/>
            <a:ext cx="4953000" cy="5521325"/>
          </a:xfrm>
        </p:spPr>
        <p:txBody>
          <a:bodyPr/>
          <a:lstStyle/>
          <a:p>
            <a:pPr marL="533400" indent="-533400" algn="ctr">
              <a:buFont typeface="Wingdings" pitchFamily="2" charset="2"/>
              <a:buNone/>
            </a:pPr>
            <a:r>
              <a:rPr lang="ru-RU" sz="3400" b="1" smtClean="0">
                <a:latin typeface="Times New Roman" pitchFamily="18" charset="0"/>
              </a:rPr>
              <a:t>4 </a:t>
            </a:r>
            <a:r>
              <a:rPr lang="en-US" sz="3400" b="1" smtClean="0">
                <a:latin typeface="Times New Roman" pitchFamily="18" charset="0"/>
              </a:rPr>
              <a:t>types of the foci</a:t>
            </a:r>
          </a:p>
          <a:p>
            <a:pPr marL="533400" indent="-533400"/>
            <a:r>
              <a:rPr lang="en-US" sz="3400" smtClean="0">
                <a:latin typeface="Times New Roman" pitchFamily="18" charset="0"/>
              </a:rPr>
              <a:t>Hypoendemic </a:t>
            </a:r>
          </a:p>
          <a:p>
            <a:pPr marL="533400" indent="-533400">
              <a:buFont typeface="Wingdings" pitchFamily="2" charset="2"/>
              <a:buNone/>
            </a:pPr>
            <a:r>
              <a:rPr lang="en-US" sz="3400" smtClean="0">
                <a:latin typeface="Times New Roman" pitchFamily="18" charset="0"/>
              </a:rPr>
              <a:t>	(lien index – 10%)</a:t>
            </a:r>
          </a:p>
          <a:p>
            <a:pPr marL="533400" indent="-533400"/>
            <a:r>
              <a:rPr lang="en-US" sz="3400" smtClean="0">
                <a:latin typeface="Times New Roman" pitchFamily="18" charset="0"/>
              </a:rPr>
              <a:t>Mezoendemic            (lien index – 11-50%)</a:t>
            </a:r>
          </a:p>
          <a:p>
            <a:pPr marL="533400" indent="-533400"/>
            <a:r>
              <a:rPr lang="en-US" sz="3400" smtClean="0">
                <a:latin typeface="Times New Roman" pitchFamily="18" charset="0"/>
              </a:rPr>
              <a:t>Hyperendemic         (lien index – 51-75%)</a:t>
            </a:r>
          </a:p>
          <a:p>
            <a:pPr marL="533400" indent="-533400"/>
            <a:r>
              <a:rPr lang="en-US" sz="3400" smtClean="0">
                <a:latin typeface="Times New Roman" pitchFamily="18" charset="0"/>
              </a:rPr>
              <a:t>Holoendemic           (lien index – more 75%)</a:t>
            </a:r>
            <a:endParaRPr lang="ru-RU" sz="3400" smtClean="0">
              <a:latin typeface="Times New Roman" pitchFamily="18" charset="0"/>
            </a:endParaRPr>
          </a:p>
        </p:txBody>
      </p:sp>
      <p:sp>
        <p:nvSpPr>
          <p:cNvPr id="67587" name="Rectangle 6"/>
          <p:cNvSpPr>
            <a:spLocks noGrp="1" noChangeArrowheads="1"/>
          </p:cNvSpPr>
          <p:nvPr>
            <p:ph sz="half" idx="2"/>
          </p:nvPr>
        </p:nvSpPr>
        <p:spPr>
          <a:xfrm>
            <a:off x="6248400" y="3200400"/>
            <a:ext cx="2438400" cy="2930525"/>
          </a:xfrm>
        </p:spPr>
        <p:txBody>
          <a:bodyPr/>
          <a:lstStyle/>
          <a:p>
            <a:endParaRPr lang="ru-RU"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277813"/>
            <a:ext cx="8229600" cy="630907"/>
          </a:xfrm>
        </p:spPr>
        <p:txBody>
          <a:bodyPr>
            <a:normAutofit fontScale="90000"/>
          </a:bodyPr>
          <a:lstStyle/>
          <a:p>
            <a:pPr fontAlgn="auto">
              <a:spcAft>
                <a:spcPts val="0"/>
              </a:spcAft>
              <a:defRPr/>
            </a:pPr>
            <a:r>
              <a:rPr lang="en-US" dirty="0" smtClean="0"/>
              <a:t>EPIDEMIOLOGY</a:t>
            </a:r>
            <a:endParaRPr lang="ru-RU" dirty="0" smtClean="0"/>
          </a:p>
        </p:txBody>
      </p:sp>
      <p:sp>
        <p:nvSpPr>
          <p:cNvPr id="4" name="Текст 3"/>
          <p:cNvSpPr>
            <a:spLocks noGrp="1"/>
          </p:cNvSpPr>
          <p:nvPr>
            <p:ph type="body" sz="half" idx="2"/>
          </p:nvPr>
        </p:nvSpPr>
        <p:spPr>
          <a:xfrm>
            <a:off x="467544" y="4221088"/>
            <a:ext cx="8229600" cy="2189162"/>
          </a:xfrm>
        </p:spPr>
        <p:txBody>
          <a:bodyPr>
            <a:normAutofit fontScale="77500" lnSpcReduction="20000"/>
          </a:bodyPr>
          <a:lstStyle/>
          <a:p>
            <a:pPr marL="609600" indent="-609600">
              <a:lnSpc>
                <a:spcPct val="90000"/>
              </a:lnSpc>
              <a:buFont typeface="Wingdings" pitchFamily="2" charset="2"/>
              <a:buAutoNum type="arabicPeriod"/>
            </a:pPr>
            <a:r>
              <a:rPr lang="en-US" b="1" i="1" dirty="0" smtClean="0"/>
              <a:t>The source of infection</a:t>
            </a:r>
            <a:r>
              <a:rPr lang="en-US" dirty="0" smtClean="0"/>
              <a:t> – sick man or </a:t>
            </a:r>
            <a:r>
              <a:rPr lang="en-US" dirty="0" err="1" smtClean="0"/>
              <a:t>gametocarrier</a:t>
            </a:r>
            <a:endParaRPr lang="en-US" b="1" i="1" dirty="0" smtClean="0"/>
          </a:p>
          <a:p>
            <a:pPr marL="609600" indent="-609600">
              <a:lnSpc>
                <a:spcPct val="90000"/>
              </a:lnSpc>
              <a:buFont typeface="Wingdings" pitchFamily="2" charset="2"/>
              <a:buAutoNum type="arabicPeriod"/>
            </a:pPr>
            <a:r>
              <a:rPr lang="en-US" b="1" i="1" dirty="0" smtClean="0"/>
              <a:t>The routes of transmission</a:t>
            </a:r>
          </a:p>
          <a:p>
            <a:pPr marL="609600" indent="-609600">
              <a:lnSpc>
                <a:spcPct val="90000"/>
              </a:lnSpc>
              <a:buFont typeface="Wingdings" pitchFamily="2" charset="2"/>
              <a:buNone/>
            </a:pPr>
            <a:r>
              <a:rPr lang="en-US" b="1" i="1" dirty="0" smtClean="0"/>
              <a:t>– </a:t>
            </a:r>
            <a:r>
              <a:rPr lang="en-US" dirty="0" err="1" smtClean="0"/>
              <a:t>transmissive</a:t>
            </a:r>
            <a:r>
              <a:rPr lang="en-US" dirty="0" smtClean="0"/>
              <a:t> (females of mosquitoes from genus Anopheles)</a:t>
            </a:r>
            <a:endParaRPr lang="en-US" b="1" dirty="0" smtClean="0"/>
          </a:p>
          <a:p>
            <a:pPr marL="609600" indent="-609600">
              <a:lnSpc>
                <a:spcPct val="90000"/>
              </a:lnSpc>
              <a:buFont typeface="Wingdings" pitchFamily="2" charset="2"/>
              <a:buNone/>
            </a:pPr>
            <a:r>
              <a:rPr lang="en-US" b="1" dirty="0" smtClean="0"/>
              <a:t>- </a:t>
            </a:r>
            <a:r>
              <a:rPr lang="en-US" dirty="0" err="1" smtClean="0"/>
              <a:t>parenteral</a:t>
            </a:r>
            <a:r>
              <a:rPr lang="en-US" dirty="0" smtClean="0"/>
              <a:t> </a:t>
            </a:r>
            <a:endParaRPr lang="ru-RU" b="1" i="1" dirty="0" smtClean="0"/>
          </a:p>
          <a:p>
            <a:pPr marL="609600" indent="-609600">
              <a:lnSpc>
                <a:spcPct val="90000"/>
              </a:lnSpc>
              <a:buFont typeface="Wingdings" pitchFamily="2" charset="2"/>
              <a:buNone/>
            </a:pPr>
            <a:r>
              <a:rPr lang="ru-RU" b="1" i="1" dirty="0" smtClean="0"/>
              <a:t>– </a:t>
            </a:r>
            <a:r>
              <a:rPr lang="en-US" dirty="0" smtClean="0"/>
              <a:t>vertical </a:t>
            </a:r>
          </a:p>
          <a:p>
            <a:pPr marL="609600" indent="-609600">
              <a:lnSpc>
                <a:spcPct val="90000"/>
              </a:lnSpc>
              <a:buFont typeface="Wingdings" pitchFamily="2" charset="2"/>
              <a:buAutoNum type="arabicPeriod" startAt="3"/>
            </a:pPr>
            <a:r>
              <a:rPr lang="en-US" b="1" i="1" dirty="0" smtClean="0"/>
              <a:t>The susceptibility </a:t>
            </a:r>
            <a:r>
              <a:rPr lang="en-US" dirty="0" smtClean="0"/>
              <a:t>of the organism is almost 100% </a:t>
            </a:r>
            <a:endParaRPr lang="ru-RU" dirty="0" smtClean="0"/>
          </a:p>
          <a:p>
            <a:endParaRPr lang="ru-RU" dirty="0"/>
          </a:p>
        </p:txBody>
      </p:sp>
      <p:pic>
        <p:nvPicPr>
          <p:cNvPr id="2050" name="Picture 2" descr="d:\home\e150875pov\Desktop\female-anopheles-albimanus-mosquito-725x465.jpg"/>
          <p:cNvPicPr>
            <a:picLocks noGrp="1" noChangeAspect="1" noChangeArrowheads="1"/>
          </p:cNvPicPr>
          <p:nvPr>
            <p:ph sz="half" idx="1"/>
          </p:nvPr>
        </p:nvPicPr>
        <p:blipFill>
          <a:blip r:embed="rId2" cstate="print"/>
          <a:srcRect/>
          <a:stretch>
            <a:fillRect/>
          </a:stretch>
        </p:blipFill>
        <p:spPr bwMode="auto">
          <a:xfrm>
            <a:off x="1907704" y="980727"/>
            <a:ext cx="4896544" cy="304672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idx="1"/>
          </p:nvPr>
        </p:nvSpPr>
        <p:spPr>
          <a:xfrm>
            <a:off x="395536" y="1124744"/>
            <a:ext cx="8496944" cy="5544616"/>
          </a:xfrm>
        </p:spPr>
        <p:txBody>
          <a:bodyPr>
            <a:normAutofit lnSpcReduction="10000"/>
          </a:bodyPr>
          <a:lstStyle/>
          <a:p>
            <a:pPr marL="609600" indent="-609600">
              <a:buFont typeface="Wingdings" pitchFamily="2" charset="2"/>
              <a:buChar char="l"/>
            </a:pPr>
            <a:r>
              <a:rPr lang="en-US" sz="2800" dirty="0" smtClean="0">
                <a:latin typeface="+mj-lt"/>
              </a:rPr>
              <a:t>The </a:t>
            </a:r>
            <a:r>
              <a:rPr lang="en-US" sz="2800" dirty="0" smtClean="0">
                <a:latin typeface="+mj-lt"/>
              </a:rPr>
              <a:t>lack of the isoantigens Duffy (Fy</a:t>
            </a:r>
            <a:r>
              <a:rPr lang="en-US" sz="2800" baseline="30000" dirty="0" smtClean="0">
                <a:latin typeface="+mj-lt"/>
              </a:rPr>
              <a:t>a</a:t>
            </a:r>
            <a:r>
              <a:rPr lang="en-US" sz="2800" dirty="0" smtClean="0">
                <a:latin typeface="+mj-lt"/>
              </a:rPr>
              <a:t>, Fy</a:t>
            </a:r>
            <a:r>
              <a:rPr lang="en-US" sz="2800" baseline="30000" dirty="0" smtClean="0">
                <a:latin typeface="+mj-lt"/>
              </a:rPr>
              <a:t>b</a:t>
            </a:r>
            <a:r>
              <a:rPr lang="en-US" sz="2800" dirty="0" smtClean="0">
                <a:latin typeface="+mj-lt"/>
              </a:rPr>
              <a:t>) in inhabitants of the West Africa. These persons are not susceptible to Pl.vivax.</a:t>
            </a:r>
          </a:p>
          <a:p>
            <a:pPr marL="609600" indent="-609600">
              <a:buFont typeface="Wingdings" pitchFamily="2" charset="2"/>
              <a:buChar char="l"/>
            </a:pPr>
            <a:r>
              <a:rPr lang="en-US" sz="2800" dirty="0" smtClean="0">
                <a:latin typeface="+mj-lt"/>
              </a:rPr>
              <a:t>The genetic anomaly of the blood:</a:t>
            </a:r>
          </a:p>
          <a:p>
            <a:pPr marL="990600" lvl="1" indent="-533400">
              <a:buFont typeface="Wingdings" pitchFamily="2" charset="2"/>
              <a:buChar char="l"/>
            </a:pPr>
            <a:r>
              <a:rPr lang="en-US" dirty="0" smtClean="0">
                <a:latin typeface="+mj-lt"/>
              </a:rPr>
              <a:t>The development of  Pl.falciparum is supressed in the presence of fetal hemoglobin – hemoglobin S (HbS)</a:t>
            </a:r>
          </a:p>
          <a:p>
            <a:pPr marL="990600" lvl="1" indent="-533400">
              <a:buFont typeface="Wingdings" pitchFamily="2" charset="2"/>
              <a:buChar char="l"/>
            </a:pPr>
            <a:r>
              <a:rPr lang="en-US" dirty="0" smtClean="0">
                <a:latin typeface="+mj-lt"/>
              </a:rPr>
              <a:t>Glucose-6-phosphatase dehydrogenase deficiency</a:t>
            </a:r>
          </a:p>
          <a:p>
            <a:pPr marL="609600" indent="-609600">
              <a:buFont typeface="Wingdings" pitchFamily="2" charset="2"/>
              <a:buChar char="l"/>
            </a:pPr>
            <a:r>
              <a:rPr lang="en-US" sz="2800" dirty="0" smtClean="0">
                <a:latin typeface="+mj-lt"/>
              </a:rPr>
              <a:t>Children till 3 years old:</a:t>
            </a:r>
          </a:p>
          <a:p>
            <a:pPr marL="990600" lvl="1" indent="-533400">
              <a:buFont typeface="Wingdings" pitchFamily="2" charset="2"/>
              <a:buChar char="l"/>
            </a:pPr>
            <a:r>
              <a:rPr lang="en-US" dirty="0" smtClean="0">
                <a:latin typeface="+mj-lt"/>
              </a:rPr>
              <a:t>Passive immunity from hyperimmune mother</a:t>
            </a:r>
          </a:p>
          <a:p>
            <a:pPr marL="990600" lvl="1" indent="-533400">
              <a:buFont typeface="Wingdings" pitchFamily="2" charset="2"/>
              <a:buChar char="l"/>
            </a:pPr>
            <a:r>
              <a:rPr lang="en-US" dirty="0" smtClean="0">
                <a:latin typeface="+mj-lt"/>
              </a:rPr>
              <a:t>Presence of fetal hemoglobin (HbF)</a:t>
            </a:r>
          </a:p>
          <a:p>
            <a:pPr marL="990600" lvl="1" indent="-533400">
              <a:buFont typeface="Wingdings" pitchFamily="2" charset="2"/>
              <a:buChar char="l"/>
            </a:pPr>
            <a:r>
              <a:rPr lang="en-US" dirty="0" smtClean="0">
                <a:latin typeface="+mj-lt"/>
              </a:rPr>
              <a:t>The lack of paraaminobenzoic acid (milk diet)</a:t>
            </a:r>
            <a:endParaRPr lang="ru-RU" sz="2400" dirty="0" smtClean="0">
              <a:latin typeface="+mj-lt"/>
            </a:endParaRPr>
          </a:p>
        </p:txBody>
      </p:sp>
      <p:sp>
        <p:nvSpPr>
          <p:cNvPr id="190466" name="Rectangle 2"/>
          <p:cNvSpPr>
            <a:spLocks noGrp="1" noChangeArrowheads="1"/>
          </p:cNvSpPr>
          <p:nvPr>
            <p:ph type="title"/>
          </p:nvPr>
        </p:nvSpPr>
        <p:spPr>
          <a:xfrm>
            <a:off x="467544" y="476672"/>
            <a:ext cx="8229600" cy="576064"/>
          </a:xfrm>
        </p:spPr>
        <p:txBody>
          <a:bodyPr>
            <a:noAutofit/>
          </a:bodyPr>
          <a:lstStyle/>
          <a:p>
            <a:pPr>
              <a:defRPr/>
            </a:pPr>
            <a:r>
              <a:rPr lang="en-US" sz="2800" dirty="0" smtClean="0"/>
              <a:t>The reasons of the unsusceptibility of some persons to malaria</a:t>
            </a:r>
            <a:r>
              <a:rPr lang="en-US" sz="2800" dirty="0" smtClean="0"/>
              <a:t/>
            </a:r>
            <a:br>
              <a:rPr lang="en-US" sz="2800" dirty="0" smtClean="0"/>
            </a:b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Malaria temperature charts.jpg"/>
          <p:cNvPicPr>
            <a:picLocks noGrp="1" noChangeAspect="1"/>
          </p:cNvPicPr>
          <p:nvPr>
            <p:ph idx="1"/>
          </p:nvPr>
        </p:nvPicPr>
        <p:blipFill>
          <a:blip r:embed="rId2" cstate="print"/>
          <a:stretch>
            <a:fillRect/>
          </a:stretch>
        </p:blipFill>
        <p:spPr>
          <a:xfrm>
            <a:off x="1547664" y="0"/>
            <a:ext cx="6186335" cy="664049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lnSpcReduction="10000"/>
          </a:bodyPr>
          <a:lstStyle/>
          <a:p>
            <a:r>
              <a:rPr lang="en-US" dirty="0" smtClean="0"/>
              <a:t>The </a:t>
            </a:r>
            <a:r>
              <a:rPr lang="en-US" dirty="0" smtClean="0"/>
              <a:t>malaria paroxysm comprises three successive stages. The first is a 15-to-60 minute cold stage characterized by shivering and a feeling of cold. Next comes the 2-to-6 hour hot stage, in which there is fever, sometimes reaching 41°C, flushed, dry skin, and often headache, nausea, and vomiting. Finally, there is the 2-to-4 hour sweating stage during which the fever drops rapidly and the patient sweats.</a:t>
            </a:r>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Physical findings in malaria</a:t>
            </a:r>
            <a:endParaRPr lang="uk-UA" dirty="0"/>
          </a:p>
        </p:txBody>
      </p:sp>
      <p:sp>
        <p:nvSpPr>
          <p:cNvPr id="3" name="Содержимое 2"/>
          <p:cNvSpPr>
            <a:spLocks noGrp="1"/>
          </p:cNvSpPr>
          <p:nvPr>
            <p:ph sz="half" idx="1"/>
          </p:nvPr>
        </p:nvSpPr>
        <p:spPr/>
        <p:txBody>
          <a:bodyPr>
            <a:normAutofit/>
          </a:bodyPr>
          <a:lstStyle/>
          <a:p>
            <a:r>
              <a:rPr lang="en-US" dirty="0" smtClean="0"/>
              <a:t>Splenomegaly  (may </a:t>
            </a:r>
            <a:r>
              <a:rPr lang="en-US" dirty="0" smtClean="0"/>
              <a:t>not be apparent early in </a:t>
            </a:r>
            <a:r>
              <a:rPr lang="en-US" dirty="0" smtClean="0"/>
              <a:t>disease)</a:t>
            </a:r>
          </a:p>
          <a:p>
            <a:r>
              <a:rPr lang="en-US" dirty="0" smtClean="0"/>
              <a:t>Hepatomegaly </a:t>
            </a:r>
          </a:p>
          <a:p>
            <a:r>
              <a:rPr lang="en-US" dirty="0" smtClean="0"/>
              <a:t>jaundice,</a:t>
            </a:r>
          </a:p>
          <a:p>
            <a:r>
              <a:rPr lang="en-US" dirty="0" smtClean="0"/>
              <a:t>anemia </a:t>
            </a:r>
          </a:p>
          <a:p>
            <a:r>
              <a:rPr lang="en-US" dirty="0" smtClean="0"/>
              <a:t>hypotension </a:t>
            </a:r>
            <a:r>
              <a:rPr lang="en-US" dirty="0" smtClean="0"/>
              <a:t>and abdominal </a:t>
            </a:r>
            <a:r>
              <a:rPr lang="en-US" dirty="0" smtClean="0"/>
              <a:t>tenderness</a:t>
            </a:r>
            <a:endParaRPr lang="uk-UA" dirty="0"/>
          </a:p>
        </p:txBody>
      </p:sp>
      <p:pic>
        <p:nvPicPr>
          <p:cNvPr id="6" name="Содержимое 5" descr="Без названия (1).jpg"/>
          <p:cNvPicPr>
            <a:picLocks noGrp="1" noChangeAspect="1"/>
          </p:cNvPicPr>
          <p:nvPr>
            <p:ph sz="half" idx="2"/>
          </p:nvPr>
        </p:nvPicPr>
        <p:blipFill>
          <a:blip r:embed="rId2" cstate="print"/>
          <a:stretch>
            <a:fillRect/>
          </a:stretch>
        </p:blipFill>
        <p:spPr>
          <a:xfrm>
            <a:off x="4932040" y="1447339"/>
            <a:ext cx="3240360" cy="5078005"/>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idx="1"/>
          </p:nvPr>
        </p:nvSpPr>
        <p:spPr>
          <a:xfrm>
            <a:off x="0" y="762000"/>
            <a:ext cx="9144000" cy="6096000"/>
          </a:xfrm>
        </p:spPr>
        <p:txBody>
          <a:bodyPr/>
          <a:lstStyle/>
          <a:p>
            <a:pPr marL="609600" indent="-609600">
              <a:buFont typeface="Wingdings" pitchFamily="2" charset="2"/>
              <a:buNone/>
            </a:pPr>
            <a:r>
              <a:rPr lang="en-US" dirty="0" smtClean="0">
                <a:latin typeface="Times New Roman" pitchFamily="18" charset="0"/>
              </a:rPr>
              <a:t>1. The biological features of </a:t>
            </a:r>
            <a:r>
              <a:rPr lang="en-US" dirty="0" err="1" smtClean="0">
                <a:latin typeface="Times New Roman" pitchFamily="18" charset="0"/>
              </a:rPr>
              <a:t>Pl.falciparum</a:t>
            </a:r>
            <a:r>
              <a:rPr lang="en-US" dirty="0" smtClean="0">
                <a:latin typeface="Times New Roman" pitchFamily="18" charset="0"/>
              </a:rPr>
              <a:t> is very high level of </a:t>
            </a:r>
            <a:r>
              <a:rPr lang="en-US" dirty="0" err="1" smtClean="0">
                <a:latin typeface="Times New Roman" pitchFamily="18" charset="0"/>
              </a:rPr>
              <a:t>parasitemiae</a:t>
            </a:r>
            <a:r>
              <a:rPr lang="en-US" dirty="0" smtClean="0">
                <a:latin typeface="Times New Roman" pitchFamily="18" charset="0"/>
              </a:rPr>
              <a:t>.</a:t>
            </a:r>
          </a:p>
          <a:p>
            <a:pPr marL="609600" indent="-609600">
              <a:buFont typeface="Wingdings" pitchFamily="2" charset="2"/>
              <a:buChar char="l"/>
            </a:pPr>
            <a:r>
              <a:rPr lang="en-US" dirty="0" smtClean="0">
                <a:latin typeface="Times New Roman" pitchFamily="18" charset="0"/>
              </a:rPr>
              <a:t>The result of repeated division is formation some decades (tens) of the thousands </a:t>
            </a:r>
            <a:r>
              <a:rPr lang="en-US" dirty="0" err="1" smtClean="0">
                <a:latin typeface="Times New Roman" pitchFamily="18" charset="0"/>
              </a:rPr>
              <a:t>merozoides</a:t>
            </a:r>
            <a:r>
              <a:rPr lang="en-US" dirty="0" smtClean="0">
                <a:latin typeface="Times New Roman" pitchFamily="18" charset="0"/>
              </a:rPr>
              <a:t> from 1 </a:t>
            </a:r>
            <a:r>
              <a:rPr lang="en-US" dirty="0" err="1" smtClean="0">
                <a:latin typeface="Times New Roman" pitchFamily="18" charset="0"/>
              </a:rPr>
              <a:t>sporozoide</a:t>
            </a:r>
            <a:endParaRPr lang="en-US" dirty="0" smtClean="0">
              <a:latin typeface="Times New Roman" pitchFamily="18" charset="0"/>
            </a:endParaRPr>
          </a:p>
          <a:p>
            <a:pPr marL="990600" lvl="1" indent="-533400">
              <a:buFont typeface="Wingdings" pitchFamily="2" charset="2"/>
              <a:buChar char="l"/>
            </a:pPr>
            <a:r>
              <a:rPr lang="en-US" dirty="0" smtClean="0">
                <a:latin typeface="Times New Roman" pitchFamily="18" charset="0"/>
              </a:rPr>
              <a:t>In </a:t>
            </a:r>
            <a:r>
              <a:rPr lang="en-US" dirty="0" err="1" smtClean="0">
                <a:latin typeface="Times New Roman" pitchFamily="18" charset="0"/>
              </a:rPr>
              <a:t>Pl.malariae</a:t>
            </a:r>
            <a:r>
              <a:rPr lang="en-US" dirty="0" smtClean="0">
                <a:latin typeface="Times New Roman" pitchFamily="18" charset="0"/>
              </a:rPr>
              <a:t> – 7.500</a:t>
            </a:r>
          </a:p>
          <a:p>
            <a:pPr marL="990600" lvl="1" indent="-533400">
              <a:buFont typeface="Wingdings" pitchFamily="2" charset="2"/>
              <a:buChar char="l"/>
            </a:pPr>
            <a:r>
              <a:rPr lang="en-US" dirty="0" err="1" smtClean="0">
                <a:latin typeface="Times New Roman" pitchFamily="18" charset="0"/>
              </a:rPr>
              <a:t>Pl.vivax</a:t>
            </a:r>
            <a:r>
              <a:rPr lang="en-US" dirty="0" smtClean="0">
                <a:latin typeface="Times New Roman" pitchFamily="18" charset="0"/>
              </a:rPr>
              <a:t> – till 10.000</a:t>
            </a:r>
          </a:p>
          <a:p>
            <a:pPr marL="990600" lvl="1" indent="-533400">
              <a:buFont typeface="Wingdings" pitchFamily="2" charset="2"/>
              <a:buChar char="l"/>
            </a:pPr>
            <a:r>
              <a:rPr lang="en-US" dirty="0" err="1" smtClean="0">
                <a:latin typeface="Times New Roman" pitchFamily="18" charset="0"/>
              </a:rPr>
              <a:t>Pl.ovale</a:t>
            </a:r>
            <a:r>
              <a:rPr lang="en-US" dirty="0" smtClean="0">
                <a:latin typeface="Times New Roman" pitchFamily="18" charset="0"/>
              </a:rPr>
              <a:t> – more than 15.000</a:t>
            </a:r>
          </a:p>
          <a:p>
            <a:pPr marL="990600" lvl="1" indent="-533400">
              <a:buFont typeface="Wingdings" pitchFamily="2" charset="2"/>
              <a:buChar char="l"/>
            </a:pPr>
            <a:r>
              <a:rPr lang="en-US" dirty="0" smtClean="0">
                <a:latin typeface="Times New Roman" pitchFamily="18" charset="0"/>
              </a:rPr>
              <a:t>Pl. </a:t>
            </a:r>
            <a:r>
              <a:rPr lang="en-US" dirty="0" err="1" smtClean="0">
                <a:latin typeface="Times New Roman" pitchFamily="18" charset="0"/>
              </a:rPr>
              <a:t>falciparum</a:t>
            </a:r>
            <a:r>
              <a:rPr lang="en-US" dirty="0" smtClean="0">
                <a:latin typeface="Times New Roman" pitchFamily="18" charset="0"/>
              </a:rPr>
              <a:t> – 40.000-50.000</a:t>
            </a:r>
          </a:p>
          <a:p>
            <a:pPr marL="609600" indent="-609600">
              <a:buFont typeface="Wingdings" pitchFamily="2" charset="2"/>
              <a:buNone/>
            </a:pPr>
            <a:endParaRPr lang="ru-RU" dirty="0" smtClean="0">
              <a:latin typeface="Times New Roman" pitchFamily="18" charset="0"/>
            </a:endParaRPr>
          </a:p>
        </p:txBody>
      </p:sp>
      <p:sp>
        <p:nvSpPr>
          <p:cNvPr id="193538" name="Rectangle 2"/>
          <p:cNvSpPr>
            <a:spLocks noGrp="1" noChangeArrowheads="1"/>
          </p:cNvSpPr>
          <p:nvPr>
            <p:ph type="title"/>
          </p:nvPr>
        </p:nvSpPr>
        <p:spPr>
          <a:xfrm>
            <a:off x="457200" y="0"/>
            <a:ext cx="8229600" cy="560388"/>
          </a:xfrm>
        </p:spPr>
        <p:txBody>
          <a:bodyPr/>
          <a:lstStyle/>
          <a:p>
            <a:pPr fontAlgn="auto">
              <a:spcAft>
                <a:spcPts val="0"/>
              </a:spcAft>
              <a:defRPr/>
            </a:pPr>
            <a:r>
              <a:rPr lang="en-US" sz="2800" smtClean="0">
                <a:latin typeface="Times New Roman" pitchFamily="18" charset="0"/>
              </a:rPr>
              <a:t>FEATURES OF TROPICAL MALARIA</a:t>
            </a:r>
            <a:endParaRPr lang="ru-RU" sz="2800" smtClean="0">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457200" y="274638"/>
            <a:ext cx="8229600" cy="706090"/>
          </a:xfrm>
        </p:spPr>
        <p:txBody>
          <a:bodyPr/>
          <a:lstStyle/>
          <a:p>
            <a:pPr fontAlgn="auto">
              <a:spcAft>
                <a:spcPts val="0"/>
              </a:spcAft>
              <a:defRPr/>
            </a:pPr>
            <a:r>
              <a:rPr lang="en-US" sz="2800" dirty="0" smtClean="0">
                <a:latin typeface="Times New Roman" pitchFamily="18" charset="0"/>
              </a:rPr>
              <a:t>FEATURES OF TROPICAL MALARIA</a:t>
            </a:r>
            <a:endParaRPr lang="ru-RU" sz="2800" dirty="0" smtClean="0">
              <a:latin typeface="Times New Roman" pitchFamily="18" charset="0"/>
            </a:endParaRPr>
          </a:p>
        </p:txBody>
      </p:sp>
      <p:sp>
        <p:nvSpPr>
          <p:cNvPr id="72706" name="Rectangle 3"/>
          <p:cNvSpPr>
            <a:spLocks noGrp="1" noChangeArrowheads="1"/>
          </p:cNvSpPr>
          <p:nvPr>
            <p:ph idx="1"/>
          </p:nvPr>
        </p:nvSpPr>
        <p:spPr>
          <a:xfrm>
            <a:off x="179512" y="908720"/>
            <a:ext cx="7560840" cy="5217443"/>
          </a:xfrm>
        </p:spPr>
        <p:txBody>
          <a:bodyPr>
            <a:normAutofit fontScale="92500" lnSpcReduction="20000"/>
          </a:bodyPr>
          <a:lstStyle/>
          <a:p>
            <a:pPr marL="609600" indent="-609600">
              <a:buFont typeface="Wingdings" pitchFamily="2" charset="2"/>
              <a:buChar char="l"/>
            </a:pPr>
            <a:r>
              <a:rPr lang="en-US" dirty="0" smtClean="0">
                <a:latin typeface="Times New Roman" pitchFamily="18" charset="0"/>
              </a:rPr>
              <a:t>In malaria 20-30% of the erythrocytes are </a:t>
            </a:r>
            <a:r>
              <a:rPr lang="en-US" smtClean="0">
                <a:latin typeface="Times New Roman" pitchFamily="18" charset="0"/>
              </a:rPr>
              <a:t>affected. </a:t>
            </a:r>
            <a:endParaRPr lang="en-US" dirty="0" smtClean="0">
              <a:latin typeface="Times New Roman" pitchFamily="18" charset="0"/>
            </a:endParaRPr>
          </a:p>
          <a:p>
            <a:pPr marL="609600" indent="-609600">
              <a:buFont typeface="Wingdings" pitchFamily="2" charset="2"/>
              <a:buChar char="l"/>
            </a:pPr>
            <a:r>
              <a:rPr lang="en-US" dirty="0" smtClean="0">
                <a:latin typeface="Times New Roman" pitchFamily="18" charset="0"/>
              </a:rPr>
              <a:t>The quantity of the parasites may be different in 1mkl of the blood:</a:t>
            </a:r>
          </a:p>
          <a:p>
            <a:pPr marL="1371600" lvl="2" indent="-457200">
              <a:buFont typeface="Wingdings" pitchFamily="2" charset="2"/>
              <a:buChar char="l"/>
            </a:pPr>
            <a:r>
              <a:rPr lang="en-US" sz="3200" dirty="0" err="1" smtClean="0">
                <a:latin typeface="Times New Roman" pitchFamily="18" charset="0"/>
              </a:rPr>
              <a:t>Pl.vivax</a:t>
            </a:r>
            <a:r>
              <a:rPr lang="en-US" sz="3200" dirty="0" smtClean="0">
                <a:latin typeface="Times New Roman" pitchFamily="18" charset="0"/>
              </a:rPr>
              <a:t> – 10.000</a:t>
            </a:r>
          </a:p>
          <a:p>
            <a:pPr marL="1371600" lvl="2" indent="-457200">
              <a:buFont typeface="Wingdings" pitchFamily="2" charset="2"/>
              <a:buChar char="l"/>
            </a:pPr>
            <a:r>
              <a:rPr lang="en-US" sz="3200" dirty="0" err="1" smtClean="0">
                <a:latin typeface="Times New Roman" pitchFamily="18" charset="0"/>
              </a:rPr>
              <a:t>Pl.ovale</a:t>
            </a:r>
            <a:r>
              <a:rPr lang="en-US" sz="3200" dirty="0" smtClean="0">
                <a:latin typeface="Times New Roman" pitchFamily="18" charset="0"/>
              </a:rPr>
              <a:t> – 9.000   </a:t>
            </a:r>
          </a:p>
          <a:p>
            <a:pPr marL="1371600" lvl="2" indent="-457200">
              <a:buFont typeface="Wingdings" pitchFamily="2" charset="2"/>
              <a:buChar char="l"/>
            </a:pPr>
            <a:r>
              <a:rPr lang="en-US" sz="3200" dirty="0" err="1" smtClean="0">
                <a:latin typeface="Times New Roman" pitchFamily="18" charset="0"/>
              </a:rPr>
              <a:t>Pl.malariae</a:t>
            </a:r>
            <a:r>
              <a:rPr lang="en-US" sz="3200" dirty="0" smtClean="0">
                <a:latin typeface="Times New Roman" pitchFamily="18" charset="0"/>
              </a:rPr>
              <a:t> – 6.000</a:t>
            </a:r>
          </a:p>
          <a:p>
            <a:pPr marL="1371600" lvl="2" indent="-457200">
              <a:buFont typeface="Wingdings" pitchFamily="2" charset="2"/>
              <a:buChar char="l"/>
            </a:pPr>
            <a:r>
              <a:rPr lang="en-US" sz="3200" dirty="0" smtClean="0">
                <a:latin typeface="Times New Roman" pitchFamily="18" charset="0"/>
              </a:rPr>
              <a:t>Pl. </a:t>
            </a:r>
            <a:r>
              <a:rPr lang="en-US" sz="3200" dirty="0" err="1" smtClean="0">
                <a:latin typeface="Times New Roman" pitchFamily="18" charset="0"/>
              </a:rPr>
              <a:t>falciparum</a:t>
            </a:r>
            <a:r>
              <a:rPr lang="en-US" sz="3200" dirty="0" smtClean="0">
                <a:latin typeface="Times New Roman" pitchFamily="18" charset="0"/>
              </a:rPr>
              <a:t> – 20.000 and</a:t>
            </a:r>
          </a:p>
          <a:p>
            <a:pPr marL="1371600" lvl="2" indent="-457200">
              <a:buNone/>
            </a:pPr>
            <a:r>
              <a:rPr lang="en-US" sz="3200" dirty="0" smtClean="0">
                <a:latin typeface="Times New Roman" pitchFamily="18" charset="0"/>
              </a:rPr>
              <a:t> more</a:t>
            </a:r>
          </a:p>
          <a:p>
            <a:pPr marL="609600" indent="-609600">
              <a:buFont typeface="Wingdings" pitchFamily="2" charset="2"/>
              <a:buChar char="l"/>
            </a:pPr>
            <a:r>
              <a:rPr lang="en-US" dirty="0" smtClean="0">
                <a:latin typeface="Times New Roman" pitchFamily="18" charset="0"/>
              </a:rPr>
              <a:t>The quantity of the parasites more than 100.000 in 1mkl is </a:t>
            </a:r>
            <a:r>
              <a:rPr lang="en-US" dirty="0" err="1" smtClean="0">
                <a:latin typeface="Times New Roman" pitchFamily="18" charset="0"/>
              </a:rPr>
              <a:t>accompained</a:t>
            </a:r>
            <a:r>
              <a:rPr lang="en-US" dirty="0" smtClean="0">
                <a:latin typeface="Times New Roman" pitchFamily="18" charset="0"/>
              </a:rPr>
              <a:t> by development of the complication</a:t>
            </a:r>
            <a:endParaRPr lang="ru-RU" dirty="0" smtClean="0">
              <a:latin typeface="Times New Roman" pitchFamily="18" charset="0"/>
            </a:endParaRPr>
          </a:p>
        </p:txBody>
      </p:sp>
      <p:pic>
        <p:nvPicPr>
          <p:cNvPr id="7" name="Рисунок 6" descr="InkedPf_rings_thinA (1)_LI.jpg"/>
          <p:cNvPicPr>
            <a:picLocks noChangeAspect="1"/>
          </p:cNvPicPr>
          <p:nvPr/>
        </p:nvPicPr>
        <p:blipFill>
          <a:blip r:embed="rId2" cstate="print"/>
          <a:stretch>
            <a:fillRect/>
          </a:stretch>
        </p:blipFill>
        <p:spPr>
          <a:xfrm>
            <a:off x="5940152" y="2132856"/>
            <a:ext cx="2857500" cy="28575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smtClean="0">
                <a:latin typeface="Calibri" pitchFamily="34" charset="0"/>
                <a:cs typeface="Calibri" pitchFamily="34" charset="0"/>
              </a:rPr>
              <a:t>The </a:t>
            </a:r>
            <a:r>
              <a:rPr lang="en-US" sz="3200" dirty="0" err="1" smtClean="0">
                <a:latin typeface="Calibri" pitchFamily="34" charset="0"/>
                <a:cs typeface="Calibri" pitchFamily="34" charset="0"/>
              </a:rPr>
              <a:t>erythrocitic</a:t>
            </a:r>
            <a:r>
              <a:rPr lang="en-US" sz="3200" dirty="0" smtClean="0">
                <a:latin typeface="Calibri" pitchFamily="34" charset="0"/>
                <a:cs typeface="Calibri" pitchFamily="34" charset="0"/>
              </a:rPr>
              <a:t> </a:t>
            </a:r>
            <a:r>
              <a:rPr lang="en-US" sz="3200" dirty="0" err="1" smtClean="0">
                <a:latin typeface="Calibri" pitchFamily="34" charset="0"/>
                <a:cs typeface="Calibri" pitchFamily="34" charset="0"/>
              </a:rPr>
              <a:t>schizogony</a:t>
            </a:r>
            <a:r>
              <a:rPr lang="en-US" sz="3200" dirty="0" smtClean="0">
                <a:latin typeface="Calibri" pitchFamily="34" charset="0"/>
                <a:cs typeface="Calibri" pitchFamily="34" charset="0"/>
              </a:rPr>
              <a:t> of </a:t>
            </a:r>
            <a:r>
              <a:rPr lang="en-US" sz="3200" dirty="0" err="1" smtClean="0">
                <a:latin typeface="Calibri" pitchFamily="34" charset="0"/>
                <a:cs typeface="Calibri" pitchFamily="34" charset="0"/>
              </a:rPr>
              <a:t>Pl.falciparum</a:t>
            </a:r>
            <a:r>
              <a:rPr lang="en-US" sz="3200" dirty="0" smtClean="0">
                <a:latin typeface="Calibri" pitchFamily="34" charset="0"/>
                <a:cs typeface="Calibri" pitchFamily="34" charset="0"/>
              </a:rPr>
              <a:t> is realized  in the capillaries of the internal organs.</a:t>
            </a:r>
            <a:endParaRPr lang="ru-RU" sz="3200" dirty="0">
              <a:latin typeface="Calibri" pitchFamily="34" charset="0"/>
              <a:cs typeface="Calibri" pitchFamily="34" charset="0"/>
            </a:endParaRPr>
          </a:p>
        </p:txBody>
      </p:sp>
      <p:sp>
        <p:nvSpPr>
          <p:cNvPr id="7" name="Текст 6"/>
          <p:cNvSpPr>
            <a:spLocks noGrp="1"/>
          </p:cNvSpPr>
          <p:nvPr>
            <p:ph type="body" sz="half" idx="1"/>
          </p:nvPr>
        </p:nvSpPr>
        <p:spPr>
          <a:xfrm>
            <a:off x="457200" y="1600200"/>
            <a:ext cx="3322712" cy="4530725"/>
          </a:xfrm>
        </p:spPr>
        <p:txBody>
          <a:bodyPr>
            <a:normAutofit/>
          </a:bodyPr>
          <a:lstStyle/>
          <a:p>
            <a:endParaRPr lang="ru-RU" dirty="0"/>
          </a:p>
        </p:txBody>
      </p:sp>
      <p:sp>
        <p:nvSpPr>
          <p:cNvPr id="3" name="Содержимое 2"/>
          <p:cNvSpPr>
            <a:spLocks noGrp="1"/>
          </p:cNvSpPr>
          <p:nvPr>
            <p:ph sz="half" idx="2"/>
          </p:nvPr>
        </p:nvSpPr>
        <p:spPr>
          <a:xfrm>
            <a:off x="4453136" y="1700808"/>
            <a:ext cx="4690864" cy="4530725"/>
          </a:xfrm>
        </p:spPr>
        <p:txBody>
          <a:bodyPr>
            <a:normAutofit lnSpcReduction="10000"/>
          </a:bodyPr>
          <a:lstStyle/>
          <a:p>
            <a:r>
              <a:rPr lang="en-US" dirty="0" smtClean="0"/>
              <a:t>Membrane protuberances appear on the erythrocyte’s surface</a:t>
            </a:r>
          </a:p>
          <a:p>
            <a:pPr>
              <a:buNone/>
            </a:pPr>
            <a:r>
              <a:rPr lang="en-US" dirty="0" smtClean="0"/>
              <a:t>                    </a:t>
            </a:r>
            <a:r>
              <a:rPr lang="ru-RU" dirty="0" err="1" smtClean="0"/>
              <a:t>↓</a:t>
            </a:r>
            <a:endParaRPr lang="en-US" dirty="0" smtClean="0"/>
          </a:p>
          <a:p>
            <a:pPr algn="ctr">
              <a:buNone/>
            </a:pPr>
            <a:r>
              <a:rPr lang="en-US" dirty="0" smtClean="0"/>
              <a:t>“knobs” connect with receptors</a:t>
            </a:r>
          </a:p>
          <a:p>
            <a:pPr>
              <a:buNone/>
            </a:pPr>
            <a:r>
              <a:rPr lang="en-US" dirty="0" smtClean="0"/>
              <a:t>                    ↓</a:t>
            </a:r>
          </a:p>
          <a:p>
            <a:pPr algn="ctr">
              <a:buNone/>
            </a:pPr>
            <a:r>
              <a:rPr lang="en-US" dirty="0" err="1" smtClean="0"/>
              <a:t>cytoadherence</a:t>
            </a:r>
            <a:r>
              <a:rPr lang="en-US" dirty="0" smtClean="0"/>
              <a:t>     </a:t>
            </a:r>
            <a:endParaRPr lang="ru-RU" dirty="0"/>
          </a:p>
        </p:txBody>
      </p:sp>
      <p:pic>
        <p:nvPicPr>
          <p:cNvPr id="1027" name="Picture 3" descr="d:\home\e150875pov\Desktop\knobs.png"/>
          <p:cNvPicPr>
            <a:picLocks noChangeAspect="1" noChangeArrowheads="1"/>
          </p:cNvPicPr>
          <p:nvPr/>
        </p:nvPicPr>
        <p:blipFill>
          <a:blip r:embed="rId2" cstate="print"/>
          <a:srcRect/>
          <a:stretch>
            <a:fillRect/>
          </a:stretch>
        </p:blipFill>
        <p:spPr bwMode="auto">
          <a:xfrm>
            <a:off x="251519" y="1556792"/>
            <a:ext cx="4286340" cy="388843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0" y="273050"/>
            <a:ext cx="5436096" cy="1571774"/>
          </a:xfrm>
        </p:spPr>
        <p:txBody>
          <a:bodyPr>
            <a:noAutofit/>
          </a:bodyPr>
          <a:lstStyle/>
          <a:p>
            <a:r>
              <a:rPr lang="en-US" sz="2400" b="0" dirty="0" smtClean="0"/>
              <a:t>Malaria infected red blood cells (</a:t>
            </a:r>
            <a:r>
              <a:rPr lang="en-US" sz="2400" b="0" dirty="0" err="1" smtClean="0"/>
              <a:t>pRBC</a:t>
            </a:r>
            <a:r>
              <a:rPr lang="en-US" sz="2400" b="0" dirty="0" smtClean="0"/>
              <a:t>) with </a:t>
            </a:r>
            <a:r>
              <a:rPr lang="en-US" sz="2400" b="0" dirty="0" err="1" smtClean="0"/>
              <a:t>IgM</a:t>
            </a:r>
            <a:r>
              <a:rPr lang="en-US" sz="2400" b="0" dirty="0" smtClean="0"/>
              <a:t> (violet) and PfEMP1 (yellow) on their surface attract uninfected red blood cells (RBC) forming a rosette.</a:t>
            </a:r>
            <a:endParaRPr lang="ru-RU" sz="2400" dirty="0"/>
          </a:p>
        </p:txBody>
      </p:sp>
      <p:sp>
        <p:nvSpPr>
          <p:cNvPr id="7" name="Содержимое 6"/>
          <p:cNvSpPr>
            <a:spLocks noGrp="1"/>
          </p:cNvSpPr>
          <p:nvPr>
            <p:ph idx="1"/>
          </p:nvPr>
        </p:nvSpPr>
        <p:spPr>
          <a:xfrm>
            <a:off x="5076056" y="273050"/>
            <a:ext cx="3610744" cy="5853113"/>
          </a:xfrm>
        </p:spPr>
        <p:txBody>
          <a:bodyPr>
            <a:normAutofit fontScale="92500" lnSpcReduction="20000"/>
          </a:bodyPr>
          <a:lstStyle/>
          <a:p>
            <a:r>
              <a:rPr lang="en-US" sz="2800" dirty="0" smtClean="0"/>
              <a:t>One strategy used by the pathogen to amplify its spreading probability is the formation of rosette-shaped clusters of uninfected erythrocytes surrounding a malaria-infected red blood cell. </a:t>
            </a:r>
          </a:p>
          <a:p>
            <a:r>
              <a:rPr lang="en-US" sz="2800" dirty="0" smtClean="0"/>
              <a:t>One of the key players in the formation of the rosette is the protein PfEMP1, </a:t>
            </a:r>
            <a:r>
              <a:rPr lang="en-US" sz="2800" i="1" dirty="0" smtClean="0">
                <a:solidFill>
                  <a:srgbClr val="FF0000"/>
                </a:solidFill>
              </a:rPr>
              <a:t>P</a:t>
            </a:r>
            <a:r>
              <a:rPr lang="en-US" sz="2800" i="1" dirty="0" smtClean="0"/>
              <a:t>lasmodium </a:t>
            </a:r>
            <a:r>
              <a:rPr lang="en-US" sz="2800" i="1" dirty="0" err="1" smtClean="0">
                <a:solidFill>
                  <a:srgbClr val="FF0000"/>
                </a:solidFill>
              </a:rPr>
              <a:t>f</a:t>
            </a:r>
            <a:r>
              <a:rPr lang="en-US" sz="2800" i="1" dirty="0" err="1" smtClean="0"/>
              <a:t>alciparum</a:t>
            </a:r>
            <a:r>
              <a:rPr lang="en-US" sz="2800" dirty="0" smtClean="0"/>
              <a:t> </a:t>
            </a:r>
            <a:r>
              <a:rPr lang="en-US" sz="2800" dirty="0" smtClean="0">
                <a:solidFill>
                  <a:srgbClr val="FF0000"/>
                </a:solidFill>
              </a:rPr>
              <a:t>e</a:t>
            </a:r>
            <a:r>
              <a:rPr lang="en-US" sz="2800" dirty="0" smtClean="0"/>
              <a:t>rythrocyte </a:t>
            </a:r>
            <a:r>
              <a:rPr lang="en-US" sz="2800" dirty="0" smtClean="0">
                <a:solidFill>
                  <a:srgbClr val="FF0000"/>
                </a:solidFill>
              </a:rPr>
              <a:t>m</a:t>
            </a:r>
            <a:r>
              <a:rPr lang="en-US" sz="2800" dirty="0" smtClean="0"/>
              <a:t>embrane </a:t>
            </a:r>
            <a:r>
              <a:rPr lang="en-US" sz="2800" dirty="0" smtClean="0">
                <a:solidFill>
                  <a:srgbClr val="FF0000"/>
                </a:solidFill>
              </a:rPr>
              <a:t>p</a:t>
            </a:r>
            <a:r>
              <a:rPr lang="en-US" sz="2800" dirty="0" smtClean="0"/>
              <a:t>rotein-1. </a:t>
            </a:r>
            <a:endParaRPr lang="ru-RU" sz="2800" dirty="0"/>
          </a:p>
        </p:txBody>
      </p:sp>
      <p:sp>
        <p:nvSpPr>
          <p:cNvPr id="8" name="Текст 7"/>
          <p:cNvSpPr>
            <a:spLocks noGrp="1"/>
          </p:cNvSpPr>
          <p:nvPr>
            <p:ph type="body" sz="half" idx="2"/>
          </p:nvPr>
        </p:nvSpPr>
        <p:spPr/>
        <p:txBody>
          <a:bodyPr/>
          <a:lstStyle/>
          <a:p>
            <a:endParaRPr lang="ru-RU"/>
          </a:p>
        </p:txBody>
      </p:sp>
      <p:pic>
        <p:nvPicPr>
          <p:cNvPr id="2050" name="Picture 2" descr="d:\home\e150875pov\Desktop\rosetting malaria.jpg"/>
          <p:cNvPicPr>
            <a:picLocks noChangeAspect="1" noChangeArrowheads="1"/>
          </p:cNvPicPr>
          <p:nvPr/>
        </p:nvPicPr>
        <p:blipFill>
          <a:blip r:embed="rId2" cstate="print"/>
          <a:srcRect/>
          <a:stretch>
            <a:fillRect/>
          </a:stretch>
        </p:blipFill>
        <p:spPr bwMode="auto">
          <a:xfrm>
            <a:off x="323528" y="1988840"/>
            <a:ext cx="4726925" cy="403244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home\e150875pov\Desktop\1-s2.0-S1471492216302367-gr2.jpg"/>
          <p:cNvPicPr>
            <a:picLocks noChangeAspect="1" noChangeArrowheads="1"/>
          </p:cNvPicPr>
          <p:nvPr/>
        </p:nvPicPr>
        <p:blipFill>
          <a:blip r:embed="rId2" cstate="print"/>
          <a:srcRect/>
          <a:stretch>
            <a:fillRect/>
          </a:stretch>
        </p:blipFill>
        <p:spPr bwMode="auto">
          <a:xfrm>
            <a:off x="395536" y="980728"/>
            <a:ext cx="8432370" cy="462757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346050"/>
          </a:xfrm>
        </p:spPr>
        <p:txBody>
          <a:bodyPr>
            <a:normAutofit fontScale="90000"/>
          </a:bodyPr>
          <a:lstStyle/>
          <a:p>
            <a:endParaRPr lang="ru-RU" dirty="0"/>
          </a:p>
        </p:txBody>
      </p:sp>
      <p:sp>
        <p:nvSpPr>
          <p:cNvPr id="6" name="Содержимое 5"/>
          <p:cNvSpPr>
            <a:spLocks noGrp="1"/>
          </p:cNvSpPr>
          <p:nvPr>
            <p:ph idx="1"/>
          </p:nvPr>
        </p:nvSpPr>
        <p:spPr>
          <a:xfrm>
            <a:off x="457200" y="548680"/>
            <a:ext cx="8229600" cy="5577483"/>
          </a:xfrm>
        </p:spPr>
        <p:txBody>
          <a:bodyPr>
            <a:normAutofit/>
          </a:bodyPr>
          <a:lstStyle/>
          <a:p>
            <a:pPr algn="ctr">
              <a:buNone/>
            </a:pPr>
            <a:r>
              <a:rPr lang="en-US" dirty="0" err="1" smtClean="0"/>
              <a:t>rosetting</a:t>
            </a:r>
            <a:endParaRPr lang="en-US" dirty="0" smtClean="0"/>
          </a:p>
          <a:p>
            <a:pPr algn="ctr">
              <a:buNone/>
            </a:pPr>
            <a:r>
              <a:rPr lang="en-US" dirty="0" smtClean="0"/>
              <a:t>↓</a:t>
            </a:r>
          </a:p>
          <a:p>
            <a:pPr algn="ctr">
              <a:buNone/>
            </a:pPr>
            <a:r>
              <a:rPr lang="en-US" dirty="0" smtClean="0"/>
              <a:t>agglutination</a:t>
            </a:r>
          </a:p>
          <a:p>
            <a:pPr algn="ctr">
              <a:buNone/>
            </a:pPr>
            <a:r>
              <a:rPr lang="en-US" dirty="0" smtClean="0"/>
              <a:t>↓</a:t>
            </a:r>
          </a:p>
          <a:p>
            <a:pPr algn="ctr">
              <a:buNone/>
            </a:pPr>
            <a:r>
              <a:rPr lang="en-US" dirty="0" smtClean="0"/>
              <a:t>sequestration of RBCs with plasmodium in vital organs (brain)</a:t>
            </a:r>
          </a:p>
          <a:p>
            <a:pPr algn="ctr">
              <a:buNone/>
            </a:pPr>
            <a:r>
              <a:rPr lang="en-US" dirty="0" smtClean="0"/>
              <a:t>↓</a:t>
            </a:r>
          </a:p>
          <a:p>
            <a:pPr algn="ctr">
              <a:buNone/>
            </a:pPr>
            <a:r>
              <a:rPr lang="en-US" dirty="0" smtClean="0"/>
              <a:t>disorders of microcirculatory flow</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fontAlgn="auto">
              <a:spcAft>
                <a:spcPts val="0"/>
              </a:spcAft>
              <a:defRPr/>
            </a:pPr>
            <a:r>
              <a:rPr lang="en-US" sz="2600" smtClean="0">
                <a:latin typeface="Times New Roman" pitchFamily="18" charset="0"/>
              </a:rPr>
              <a:t>CLINICAL FEATURES OF TROPICAL MALARIA</a:t>
            </a:r>
            <a:endParaRPr lang="ru-RU" sz="2600" smtClean="0">
              <a:latin typeface="Times New Roman" pitchFamily="18" charset="0"/>
            </a:endParaRPr>
          </a:p>
        </p:txBody>
      </p:sp>
      <p:sp>
        <p:nvSpPr>
          <p:cNvPr id="73731" name="Rectangle 3"/>
          <p:cNvSpPr>
            <a:spLocks noGrp="1" noChangeArrowheads="1"/>
          </p:cNvSpPr>
          <p:nvPr>
            <p:ph type="body" sz="half" idx="1"/>
          </p:nvPr>
        </p:nvSpPr>
        <p:spPr>
          <a:xfrm>
            <a:off x="457200" y="1600200"/>
            <a:ext cx="3826768" cy="4530725"/>
          </a:xfrm>
        </p:spPr>
        <p:txBody>
          <a:bodyPr/>
          <a:lstStyle/>
          <a:p>
            <a:pPr marL="609600" indent="-609600">
              <a:buFont typeface="Wingdings" pitchFamily="2" charset="2"/>
              <a:buAutoNum type="arabicPeriod"/>
            </a:pPr>
            <a:r>
              <a:rPr lang="en-US" sz="2800" dirty="0" smtClean="0">
                <a:latin typeface="Times New Roman" pitchFamily="18" charset="0"/>
              </a:rPr>
              <a:t>The duration of the hot stage is 24-36 hours</a:t>
            </a:r>
          </a:p>
          <a:p>
            <a:pPr marL="609600" indent="-609600">
              <a:buFont typeface="Wingdings" pitchFamily="2" charset="2"/>
              <a:buAutoNum type="arabicPeriod"/>
            </a:pPr>
            <a:r>
              <a:rPr lang="en-US" sz="2800" dirty="0" smtClean="0">
                <a:latin typeface="Times New Roman" pitchFamily="18" charset="0"/>
              </a:rPr>
              <a:t>The temperature curve without clean alteration between malarial </a:t>
            </a:r>
            <a:r>
              <a:rPr lang="en-US" sz="2800" dirty="0" err="1" smtClean="0">
                <a:latin typeface="Times New Roman" pitchFamily="18" charset="0"/>
              </a:rPr>
              <a:t>paroxism</a:t>
            </a:r>
            <a:r>
              <a:rPr lang="en-US" sz="2800" dirty="0" smtClean="0">
                <a:latin typeface="Times New Roman" pitchFamily="18" charset="0"/>
              </a:rPr>
              <a:t> and period of </a:t>
            </a:r>
            <a:r>
              <a:rPr lang="en-US" sz="2800" dirty="0" err="1" smtClean="0">
                <a:latin typeface="Times New Roman" pitchFamily="18" charset="0"/>
              </a:rPr>
              <a:t>apyrexia</a:t>
            </a:r>
            <a:r>
              <a:rPr lang="en-US" sz="2800" dirty="0" smtClean="0">
                <a:latin typeface="Times New Roman" pitchFamily="18" charset="0"/>
              </a:rPr>
              <a:t>   </a:t>
            </a:r>
          </a:p>
        </p:txBody>
      </p:sp>
      <p:pic>
        <p:nvPicPr>
          <p:cNvPr id="5" name="Содержимое 4" descr="gsed_0001_0015_0_img3754.png"/>
          <p:cNvPicPr>
            <a:picLocks noGrp="1" noChangeAspect="1"/>
          </p:cNvPicPr>
          <p:nvPr>
            <p:ph sz="half" idx="2"/>
          </p:nvPr>
        </p:nvPicPr>
        <p:blipFill>
          <a:blip r:embed="rId2" cstate="print"/>
          <a:stretch>
            <a:fillRect/>
          </a:stretch>
        </p:blipFill>
        <p:spPr>
          <a:xfrm>
            <a:off x="4355976" y="1516107"/>
            <a:ext cx="4693800" cy="4123339"/>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fontAlgn="auto">
              <a:spcAft>
                <a:spcPts val="0"/>
              </a:spcAft>
              <a:defRPr/>
            </a:pPr>
            <a:r>
              <a:rPr lang="en-US" dirty="0" smtClean="0"/>
              <a:t>Pl. </a:t>
            </a:r>
            <a:r>
              <a:rPr lang="en-US" dirty="0" err="1" smtClean="0"/>
              <a:t>falciparum</a:t>
            </a:r>
            <a:endParaRPr lang="ru-RU" dirty="0" smtClean="0"/>
          </a:p>
        </p:txBody>
      </p:sp>
      <p:pic>
        <p:nvPicPr>
          <p:cNvPr id="74755" name="Picture 3"/>
          <p:cNvPicPr>
            <a:picLocks noGrp="1" noChangeAspect="1" noChangeArrowheads="1"/>
          </p:cNvPicPr>
          <p:nvPr>
            <p:ph sz="quarter" idx="1"/>
          </p:nvPr>
        </p:nvPicPr>
        <p:blipFill>
          <a:blip r:embed="rId2" cstate="print"/>
          <a:srcRect/>
          <a:stretch>
            <a:fillRect/>
          </a:stretch>
        </p:blipFill>
        <p:spPr>
          <a:xfrm>
            <a:off x="467544" y="1268413"/>
            <a:ext cx="4028256" cy="4752975"/>
          </a:xfrm>
        </p:spPr>
      </p:pic>
      <p:pic>
        <p:nvPicPr>
          <p:cNvPr id="74756" name="Picture 4"/>
          <p:cNvPicPr>
            <a:picLocks noGrp="1" noChangeAspect="1" noChangeArrowheads="1"/>
          </p:cNvPicPr>
          <p:nvPr>
            <p:ph sz="quarter" idx="2"/>
          </p:nvPr>
        </p:nvPicPr>
        <p:blipFill>
          <a:blip r:embed="rId3" cstate="print"/>
          <a:srcRect/>
          <a:stretch>
            <a:fillRect/>
          </a:stretch>
        </p:blipFill>
        <p:spPr>
          <a:xfrm>
            <a:off x="4801394" y="1361617"/>
            <a:ext cx="3226990" cy="4631720"/>
          </a:xfrm>
        </p:spPr>
      </p:pic>
      <p:sp>
        <p:nvSpPr>
          <p:cNvPr id="106501" name="Rectangle 5"/>
          <p:cNvSpPr>
            <a:spLocks noGrp="1" noChangeArrowheads="1"/>
          </p:cNvSpPr>
          <p:nvPr>
            <p:ph type="body" sz="half" idx="3"/>
          </p:nvPr>
        </p:nvSpPr>
        <p:spPr>
          <a:xfrm>
            <a:off x="0" y="6021388"/>
            <a:ext cx="9144000" cy="836612"/>
          </a:xfrm>
        </p:spPr>
        <p:txBody>
          <a:bodyPr/>
          <a:lstStyle/>
          <a:p>
            <a:pPr>
              <a:buFont typeface="Wingdings" pitchFamily="2" charset="2"/>
              <a:buNone/>
            </a:pPr>
            <a:r>
              <a:rPr lang="ru-RU" sz="2800" dirty="0" smtClean="0"/>
              <a:t>   </a:t>
            </a:r>
            <a:r>
              <a:rPr lang="en-US" sz="2800" dirty="0" smtClean="0"/>
              <a:t>Stage of ring        </a:t>
            </a:r>
            <a:r>
              <a:rPr lang="ru-RU" sz="2800" dirty="0" smtClean="0">
                <a:solidFill>
                  <a:srgbClr val="FFFF00"/>
                </a:solidFill>
              </a:rPr>
              <a:t> </a:t>
            </a:r>
            <a:r>
              <a:rPr lang="en-US" sz="2800" dirty="0" smtClean="0">
                <a:solidFill>
                  <a:srgbClr val="FFFF00"/>
                </a:solidFill>
              </a:rPr>
              <a:t>     </a:t>
            </a:r>
            <a:r>
              <a:rPr lang="ru-RU" sz="2800" dirty="0" smtClean="0">
                <a:solidFill>
                  <a:srgbClr val="FFFF00"/>
                </a:solidFill>
              </a:rPr>
              <a:t>           </a:t>
            </a:r>
            <a:r>
              <a:rPr lang="en-US" sz="2800" dirty="0" smtClean="0">
                <a:solidFill>
                  <a:srgbClr val="FFFF00"/>
                </a:solidFill>
              </a:rPr>
              <a:t>      </a:t>
            </a:r>
            <a:r>
              <a:rPr lang="en-US" sz="2800" dirty="0" err="1" smtClean="0"/>
              <a:t>Hametocytes</a:t>
            </a:r>
            <a:endParaRPr lang="ru-RU"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dissolve">
                                      <p:cBhvr>
                                        <p:cTn id="7" dur="500"/>
                                        <p:tgtEl>
                                          <p:spTgt spid="1064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6501">
                                            <p:txEl>
                                              <p:pRg st="0" end="0"/>
                                            </p:txEl>
                                          </p:spTgt>
                                        </p:tgtEl>
                                        <p:attrNameLst>
                                          <p:attrName>style.visibility</p:attrName>
                                        </p:attrNameLst>
                                      </p:cBhvr>
                                      <p:to>
                                        <p:strVal val="visible"/>
                                      </p:to>
                                    </p:set>
                                    <p:animEffect transition="in" filter="dissolve">
                                      <p:cBhvr>
                                        <p:cTn id="12" dur="500"/>
                                        <p:tgtEl>
                                          <p:spTgt spid="1065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idx="1"/>
          </p:nvPr>
        </p:nvSpPr>
        <p:spPr/>
        <p:txBody>
          <a:bodyPr/>
          <a:lstStyle/>
          <a:p>
            <a:pPr marL="609600" indent="-609600" algn="ctr">
              <a:buFont typeface="Wingdings" pitchFamily="2" charset="2"/>
              <a:buNone/>
            </a:pPr>
            <a:r>
              <a:rPr lang="en-US" u="sng" smtClean="0">
                <a:latin typeface="Times New Roman" pitchFamily="18" charset="0"/>
              </a:rPr>
              <a:t>MALIGNANT FORMS OF MALARIA</a:t>
            </a:r>
          </a:p>
          <a:p>
            <a:pPr marL="609600" indent="-609600">
              <a:buFont typeface="Wingdings" pitchFamily="2" charset="2"/>
              <a:buAutoNum type="arabicPeriod"/>
            </a:pPr>
            <a:r>
              <a:rPr lang="en-US" smtClean="0">
                <a:latin typeface="Times New Roman" pitchFamily="18" charset="0"/>
              </a:rPr>
              <a:t>Cerebral malaria</a:t>
            </a:r>
          </a:p>
          <a:p>
            <a:pPr marL="609600" indent="-609600">
              <a:buFont typeface="Wingdings" pitchFamily="2" charset="2"/>
              <a:buAutoNum type="arabicPeriod"/>
            </a:pPr>
            <a:r>
              <a:rPr lang="en-US" smtClean="0">
                <a:latin typeface="Times New Roman" pitchFamily="18" charset="0"/>
              </a:rPr>
              <a:t>Acute renal insufficiency</a:t>
            </a:r>
          </a:p>
          <a:p>
            <a:pPr marL="609600" indent="-609600">
              <a:buFont typeface="Wingdings" pitchFamily="2" charset="2"/>
              <a:buAutoNum type="arabicPeriod"/>
            </a:pPr>
            <a:r>
              <a:rPr lang="en-US" smtClean="0">
                <a:latin typeface="Times New Roman" pitchFamily="18" charset="0"/>
              </a:rPr>
              <a:t>Pulmonary edema</a:t>
            </a:r>
          </a:p>
          <a:p>
            <a:pPr marL="609600" indent="-609600">
              <a:buFont typeface="Wingdings" pitchFamily="2" charset="2"/>
              <a:buAutoNum type="arabicPeriod"/>
            </a:pPr>
            <a:r>
              <a:rPr lang="en-US" smtClean="0">
                <a:latin typeface="Times New Roman" pitchFamily="18" charset="0"/>
              </a:rPr>
              <a:t>Malarial algid (infectious toxic shock with DIC-syndrome)</a:t>
            </a:r>
          </a:p>
          <a:p>
            <a:pPr marL="609600" indent="-609600">
              <a:buFont typeface="Wingdings" pitchFamily="2" charset="2"/>
              <a:buAutoNum type="arabicPeriod"/>
            </a:pPr>
            <a:r>
              <a:rPr lang="en-US" smtClean="0">
                <a:latin typeface="Times New Roman" pitchFamily="18" charset="0"/>
              </a:rPr>
              <a:t>Hemoglobinurine fever</a:t>
            </a:r>
            <a:endParaRPr lang="ru-RU" smtClean="0">
              <a:latin typeface="Times New Roman" pitchFamily="18" charset="0"/>
            </a:endParaRPr>
          </a:p>
        </p:txBody>
      </p:sp>
      <p:sp>
        <p:nvSpPr>
          <p:cNvPr id="100354" name="Rectangle 2"/>
          <p:cNvSpPr>
            <a:spLocks noGrp="1" noChangeArrowheads="1"/>
          </p:cNvSpPr>
          <p:nvPr>
            <p:ph type="title"/>
          </p:nvPr>
        </p:nvSpPr>
        <p:spPr/>
        <p:txBody>
          <a:bodyPr/>
          <a:lstStyle/>
          <a:p>
            <a:pPr fontAlgn="auto">
              <a:spcAft>
                <a:spcPts val="0"/>
              </a:spcAft>
              <a:defRPr/>
            </a:pPr>
            <a:r>
              <a:rPr lang="en-US" smtClean="0"/>
              <a:t>COMPLICATIONS</a:t>
            </a:r>
            <a:endParaRPr lang="ru-RU"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lstStyle/>
          <a:p>
            <a:r>
              <a:rPr lang="en-US" dirty="0" smtClean="0"/>
              <a:t>Cerebral malaria is the most severe neurological complication of infection with </a:t>
            </a:r>
            <a:r>
              <a:rPr lang="en-US" i="1" dirty="0" smtClean="0"/>
              <a:t>Plasmodium falciparum.</a:t>
            </a:r>
          </a:p>
          <a:p>
            <a:r>
              <a:rPr lang="en-US" dirty="0" smtClean="0"/>
              <a:t>Mortality is high and some surviving patients sustain brain injury which manifest as long-term neuro-cognitive impairments. </a:t>
            </a:r>
            <a:endParaRPr lang="uk-U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a:bodyPr>
          <a:lstStyle/>
          <a:p>
            <a:r>
              <a:rPr lang="en-US" dirty="0" smtClean="0"/>
              <a:t>The clinical hallmark of cerebral malaria is impaired consciousness, with coma the most severe manifestation.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026" name="Picture 2" descr="d:\home\e150875pov\Desktop\WJTM-3-9-g001.jpg"/>
          <p:cNvPicPr>
            <a:picLocks noGrp="1" noChangeAspect="1" noChangeArrowheads="1"/>
          </p:cNvPicPr>
          <p:nvPr>
            <p:ph idx="1"/>
          </p:nvPr>
        </p:nvPicPr>
        <p:blipFill>
          <a:blip r:embed="rId2" cstate="print"/>
          <a:srcRect/>
          <a:stretch>
            <a:fillRect/>
          </a:stretch>
        </p:blipFill>
        <p:spPr bwMode="auto">
          <a:xfrm>
            <a:off x="0" y="1572972"/>
            <a:ext cx="9144000" cy="372238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323528" y="1412776"/>
            <a:ext cx="8229600" cy="4525963"/>
          </a:xfrm>
        </p:spPr>
        <p:txBody>
          <a:bodyPr/>
          <a:lstStyle/>
          <a:p>
            <a:r>
              <a:rPr lang="en-US" dirty="0" smtClean="0"/>
              <a:t>Brain swelling, intracranial hypertension, retinal changes (hemorrhages, peripheral and macular whitening, vessel discoloration and or papilledema) and brainstem signs (abnormalities in posture, pupil size and reaction, ocular movements or abnormal respiratory patterns) are commonly observed.</a:t>
            </a:r>
            <a:endParaRPr lang="uk-UA" dirty="0" smtClean="0"/>
          </a:p>
          <a:p>
            <a:endParaRPr lang="uk-U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home\e150875pov\Desktop\WJTM-3-9-g003.jpg"/>
          <p:cNvPicPr>
            <a:picLocks noChangeAspect="1" noChangeArrowheads="1"/>
          </p:cNvPicPr>
          <p:nvPr/>
        </p:nvPicPr>
        <p:blipFill>
          <a:blip r:embed="rId2" cstate="print"/>
          <a:srcRect/>
          <a:stretch>
            <a:fillRect/>
          </a:stretch>
        </p:blipFill>
        <p:spPr bwMode="auto">
          <a:xfrm>
            <a:off x="1714500" y="109538"/>
            <a:ext cx="5715000" cy="6638925"/>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Haemoglobinuria</a:t>
            </a:r>
            <a:endParaRPr lang="uk-UA" dirty="0"/>
          </a:p>
        </p:txBody>
      </p:sp>
      <p:sp>
        <p:nvSpPr>
          <p:cNvPr id="4" name="Содержимое 3"/>
          <p:cNvSpPr>
            <a:spLocks noGrp="1"/>
          </p:cNvSpPr>
          <p:nvPr>
            <p:ph idx="1"/>
          </p:nvPr>
        </p:nvSpPr>
        <p:spPr/>
        <p:txBody>
          <a:bodyPr>
            <a:normAutofit/>
          </a:bodyPr>
          <a:lstStyle/>
          <a:p>
            <a:r>
              <a:rPr lang="en-US" dirty="0" smtClean="0"/>
              <a:t>Haemoglobinuria reflects acute intravascular haemolysis, and can occur as a complication of severe malaria, potentially leading to acute kidney injury. While it can occur early in the course of infection as a direct consequence of a high parasite burden and rupture of parasitized and unparasitized cells, it may also occur as a complication of anti-malarial treatment. </a:t>
            </a:r>
            <a:endParaRPr lang="uk-U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fontScale="92500"/>
          </a:bodyPr>
          <a:lstStyle/>
          <a:p>
            <a:r>
              <a:rPr lang="en-US" dirty="0" smtClean="0"/>
              <a:t>In previous reports, haemoglobinuria occurring in patients with malaria has been referred to as blackwater fever. While definitions vary, the term was historically used to describe a clinical syndrome of haemoglobinuria, fever and jaundice that typically involved non- or partially immune European expatriates who had been residing in malaria-endemic areas and who had received, often intermittently, treatment with quinine. </a:t>
            </a:r>
            <a:endParaRPr lang="uk-U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a:bodyPr>
          <a:lstStyle/>
          <a:p>
            <a:r>
              <a:rPr lang="en-US" dirty="0" smtClean="0"/>
              <a:t>More recent reports however, have described blackwater fever or haemoglobinuria in Southeast Asian adults  and in African children, including in those treated with artesunate. The syndrome is most commonly associated with falciparum malaria, although has also been reported with </a:t>
            </a:r>
            <a:r>
              <a:rPr lang="en-US" i="1" dirty="0" smtClean="0"/>
              <a:t>Plasmodium vivax</a:t>
            </a:r>
            <a:r>
              <a:rPr lang="en-US" dirty="0" smtClean="0"/>
              <a:t>  and with mixed species infections, and in severe knowlesi malaria</a:t>
            </a:r>
            <a:endParaRPr lang="uk-UA" dirty="0" smtClean="0"/>
          </a:p>
          <a:p>
            <a:endParaRPr lang="uk-U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Black water fever</a:t>
            </a:r>
            <a:endParaRPr lang="ru-RU" dirty="0"/>
          </a:p>
        </p:txBody>
      </p:sp>
      <p:sp>
        <p:nvSpPr>
          <p:cNvPr id="3" name="Содержимое 2"/>
          <p:cNvSpPr>
            <a:spLocks noGrp="1"/>
          </p:cNvSpPr>
          <p:nvPr>
            <p:ph idx="1"/>
          </p:nvPr>
        </p:nvSpPr>
        <p:spPr/>
        <p:txBody>
          <a:bodyPr>
            <a:normAutofit lnSpcReduction="10000"/>
          </a:bodyPr>
          <a:lstStyle/>
          <a:p>
            <a:r>
              <a:rPr lang="en-US" dirty="0" smtClean="0"/>
              <a:t>Fever</a:t>
            </a:r>
          </a:p>
          <a:p>
            <a:r>
              <a:rPr lang="en-US" dirty="0" smtClean="0"/>
              <a:t>Rigor</a:t>
            </a:r>
          </a:p>
          <a:p>
            <a:r>
              <a:rPr lang="en-US" dirty="0" smtClean="0"/>
              <a:t>Aching pains in the loin</a:t>
            </a:r>
          </a:p>
          <a:p>
            <a:r>
              <a:rPr lang="en-US" dirty="0" err="1" smtClean="0"/>
              <a:t>Icterus</a:t>
            </a:r>
            <a:endParaRPr lang="en-US" dirty="0" smtClean="0"/>
          </a:p>
          <a:p>
            <a:r>
              <a:rPr lang="en-US" dirty="0" smtClean="0"/>
              <a:t>Bilious vomiting</a:t>
            </a:r>
          </a:p>
          <a:p>
            <a:r>
              <a:rPr lang="en-US" dirty="0" smtClean="0"/>
              <a:t>Circulatory </a:t>
            </a:r>
            <a:r>
              <a:rPr lang="en-US" dirty="0" err="1" smtClean="0"/>
              <a:t>collaps</a:t>
            </a:r>
            <a:endParaRPr lang="en-US" dirty="0" smtClean="0"/>
          </a:p>
          <a:p>
            <a:r>
              <a:rPr lang="en-US" dirty="0" err="1" smtClean="0"/>
              <a:t>Haemoglobiuria</a:t>
            </a:r>
            <a:endParaRPr lang="en-US" dirty="0" smtClean="0"/>
          </a:p>
          <a:p>
            <a:r>
              <a:rPr lang="en-US" dirty="0" smtClean="0"/>
              <a:t>Acute renal failure</a:t>
            </a:r>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normAutofit/>
          </a:bodyPr>
          <a:lstStyle/>
          <a:p>
            <a:r>
              <a:rPr lang="en-US" sz="3600" dirty="0" smtClean="0"/>
              <a:t>Urine appears dark red to brown black due to </a:t>
            </a:r>
            <a:r>
              <a:rPr lang="en-US" sz="3600" dirty="0" err="1" smtClean="0"/>
              <a:t>presens</a:t>
            </a:r>
            <a:r>
              <a:rPr lang="en-US" sz="3600" dirty="0" smtClean="0"/>
              <a:t> of free </a:t>
            </a:r>
            <a:r>
              <a:rPr lang="en-US" sz="3600" dirty="0" err="1" smtClean="0"/>
              <a:t>Hb</a:t>
            </a:r>
            <a:endParaRPr lang="ru-RU" sz="3600" dirty="0"/>
          </a:p>
        </p:txBody>
      </p:sp>
      <p:pic>
        <p:nvPicPr>
          <p:cNvPr id="6" name="Содержимое 5" descr="blackwater_urin.jpg"/>
          <p:cNvPicPr>
            <a:picLocks noGrp="1" noChangeAspect="1"/>
          </p:cNvPicPr>
          <p:nvPr>
            <p:ph sz="half" idx="2"/>
          </p:nvPr>
        </p:nvPicPr>
        <p:blipFill>
          <a:blip r:embed="rId2" cstate="print"/>
          <a:stretch>
            <a:fillRect/>
          </a:stretch>
        </p:blipFill>
        <p:spPr>
          <a:xfrm>
            <a:off x="4648200" y="2129949"/>
            <a:ext cx="4038600" cy="3466465"/>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354162"/>
          </a:xfrm>
        </p:spPr>
        <p:txBody>
          <a:bodyPr>
            <a:normAutofit fontScale="90000"/>
          </a:bodyPr>
          <a:lstStyle/>
          <a:p>
            <a:r>
              <a:rPr lang="en-US" sz="3600" dirty="0" smtClean="0"/>
              <a:t>Repeat blood smears should be performed at least every 12-24h for 2 days if the first smears are negative and malaria strongly suspected</a:t>
            </a:r>
            <a:r>
              <a:rPr lang="ru-RU" dirty="0" smtClean="0"/>
              <a:t/>
            </a:r>
            <a:br>
              <a:rPr lang="ru-RU" dirty="0" smtClean="0"/>
            </a:br>
            <a:endParaRPr lang="ru-RU" dirty="0"/>
          </a:p>
        </p:txBody>
      </p:sp>
      <p:pic>
        <p:nvPicPr>
          <p:cNvPr id="4" name="Содержимое 3" descr="Haem Blog Images.jpg"/>
          <p:cNvPicPr>
            <a:picLocks noGrp="1" noChangeAspect="1"/>
          </p:cNvPicPr>
          <p:nvPr>
            <p:ph idx="1"/>
          </p:nvPr>
        </p:nvPicPr>
        <p:blipFill>
          <a:blip r:embed="rId2" cstate="print"/>
          <a:stretch>
            <a:fillRect/>
          </a:stretch>
        </p:blipFill>
        <p:spPr>
          <a:xfrm>
            <a:off x="1619672" y="2006842"/>
            <a:ext cx="6202636" cy="4651977"/>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preparation-of-blood-films-for-malaria-parasites-2-728.jpg"/>
          <p:cNvPicPr>
            <a:picLocks noGrp="1" noChangeAspect="1"/>
          </p:cNvPicPr>
          <p:nvPr>
            <p:ph idx="1"/>
          </p:nvPr>
        </p:nvPicPr>
        <p:blipFill>
          <a:blip r:embed="rId2" cstate="print"/>
          <a:stretch>
            <a:fillRect/>
          </a:stretch>
        </p:blipFill>
        <p:spPr>
          <a:xfrm>
            <a:off x="1" y="1"/>
            <a:ext cx="9144000" cy="68580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Plasmodium </a:t>
            </a:r>
            <a:r>
              <a:rPr lang="en-US" dirty="0" err="1" smtClean="0"/>
              <a:t>falciparum</a:t>
            </a:r>
            <a:r>
              <a:rPr lang="en-US" dirty="0" smtClean="0"/>
              <a:t> in thick-and-thin-smear</a:t>
            </a:r>
            <a:endParaRPr lang="ru-RU" dirty="0"/>
          </a:p>
        </p:txBody>
      </p:sp>
      <p:pic>
        <p:nvPicPr>
          <p:cNvPr id="4" name="Содержимое 3" descr="Plasmodium-falciparum-in-thick-and-thin-smear.jpg"/>
          <p:cNvPicPr>
            <a:picLocks noGrp="1" noChangeAspect="1"/>
          </p:cNvPicPr>
          <p:nvPr>
            <p:ph idx="1"/>
          </p:nvPr>
        </p:nvPicPr>
        <p:blipFill>
          <a:blip r:embed="rId2" cstate="print"/>
          <a:stretch>
            <a:fillRect/>
          </a:stretch>
        </p:blipFill>
        <p:spPr>
          <a:xfrm>
            <a:off x="399938" y="2060848"/>
            <a:ext cx="8483347" cy="36004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 </a:t>
            </a:r>
            <a:endParaRPr lang="ru-RU"/>
          </a:p>
        </p:txBody>
      </p:sp>
      <p:pic>
        <p:nvPicPr>
          <p:cNvPr id="4" name="Содержимое 3" descr="DSC_0030.jpg"/>
          <p:cNvPicPr>
            <a:picLocks noGrp="1" noChangeAspect="1"/>
          </p:cNvPicPr>
          <p:nvPr>
            <p:ph idx="1"/>
          </p:nvPr>
        </p:nvPicPr>
        <p:blipFill>
          <a:blip r:embed="rId2" cstate="print"/>
          <a:stretch>
            <a:fillRect/>
          </a:stretch>
        </p:blipFill>
        <p:spPr>
          <a:xfrm>
            <a:off x="683568" y="476672"/>
            <a:ext cx="7848871" cy="5886654"/>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0" y="0"/>
            <a:ext cx="9144000" cy="1420813"/>
          </a:xfrm>
        </p:spPr>
        <p:txBody>
          <a:bodyPr/>
          <a:lstStyle/>
          <a:p>
            <a:pPr eaLnBrk="1" hangingPunct="1"/>
            <a:r>
              <a:rPr lang="ru-RU" sz="4000" b="1" smtClean="0">
                <a:solidFill>
                  <a:srgbClr val="FFFF00"/>
                </a:solidFill>
                <a:latin typeface="Times New Roman" pitchFamily="18" charset="0"/>
              </a:rPr>
              <a:t>P</a:t>
            </a:r>
            <a:r>
              <a:rPr lang="en-US" sz="4000" b="1" smtClean="0">
                <a:solidFill>
                  <a:srgbClr val="FFFF00"/>
                </a:solidFill>
                <a:latin typeface="Times New Roman" pitchFamily="18" charset="0"/>
              </a:rPr>
              <a:t>lasmodium</a:t>
            </a:r>
            <a:r>
              <a:rPr lang="ru-RU" sz="4000" b="1" smtClean="0">
                <a:solidFill>
                  <a:srgbClr val="FFFF00"/>
                </a:solidFill>
                <a:latin typeface="Times New Roman" pitchFamily="18" charset="0"/>
              </a:rPr>
              <a:t> falciparum </a:t>
            </a:r>
            <a:r>
              <a:rPr lang="en-US" sz="4000" b="1" smtClean="0">
                <a:solidFill>
                  <a:srgbClr val="FFFF00"/>
                </a:solidFill>
                <a:latin typeface="Times New Roman" pitchFamily="18" charset="0"/>
              </a:rPr>
              <a:t/>
            </a:r>
            <a:br>
              <a:rPr lang="en-US" sz="4000" b="1" smtClean="0">
                <a:solidFill>
                  <a:srgbClr val="FFFF00"/>
                </a:solidFill>
                <a:latin typeface="Times New Roman" pitchFamily="18" charset="0"/>
              </a:rPr>
            </a:br>
            <a:r>
              <a:rPr lang="ru-RU" sz="4000" b="1" smtClean="0">
                <a:solidFill>
                  <a:srgbClr val="FFFF00"/>
                </a:solidFill>
                <a:latin typeface="Times New Roman" pitchFamily="18" charset="0"/>
              </a:rPr>
              <a:t>(</a:t>
            </a:r>
            <a:r>
              <a:rPr lang="en-US" sz="4000" b="1" smtClean="0">
                <a:solidFill>
                  <a:srgbClr val="FFFF00"/>
                </a:solidFill>
                <a:latin typeface="Times New Roman" pitchFamily="18" charset="0"/>
              </a:rPr>
              <a:t>malaria tropica</a:t>
            </a:r>
            <a:r>
              <a:rPr lang="ru-RU" sz="4000" b="1" smtClean="0">
                <a:solidFill>
                  <a:srgbClr val="FFFF00"/>
                </a:solidFill>
                <a:latin typeface="Times New Roman" pitchFamily="18" charset="0"/>
              </a:rPr>
              <a:t>)</a:t>
            </a:r>
          </a:p>
        </p:txBody>
      </p:sp>
      <p:pic>
        <p:nvPicPr>
          <p:cNvPr id="70659" name="Picture 3"/>
          <p:cNvPicPr>
            <a:picLocks noGrp="1" noChangeAspect="1" noChangeArrowheads="1"/>
          </p:cNvPicPr>
          <p:nvPr>
            <p:ph idx="1"/>
          </p:nvPr>
        </p:nvPicPr>
        <p:blipFill>
          <a:blip r:embed="rId2" cstate="print"/>
          <a:srcRect/>
          <a:stretch>
            <a:fillRect/>
          </a:stretch>
        </p:blipFill>
        <p:spPr>
          <a:xfrm>
            <a:off x="0" y="1600200"/>
            <a:ext cx="9144000" cy="5257800"/>
          </a:xfrm>
        </p:spPr>
      </p:pic>
    </p:spTree>
  </p:cSld>
  <p:clrMapOvr>
    <a:masterClrMapping/>
  </p:clrMapOvr>
  <p:transition spd="med">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66914"/>
                                        </p:tgtEl>
                                        <p:attrNameLst>
                                          <p:attrName>style.visibility</p:attrName>
                                        </p:attrNameLst>
                                      </p:cBhvr>
                                      <p:to>
                                        <p:strVal val="visible"/>
                                      </p:to>
                                    </p:set>
                                    <p:animEffect transition="in" filter="fade">
                                      <p:cBhvr>
                                        <p:cTn id="7" dur="768" decel="100000"/>
                                        <p:tgtEl>
                                          <p:spTgt spid="166914"/>
                                        </p:tgtEl>
                                      </p:cBhvr>
                                    </p:animEffect>
                                    <p:animScale>
                                      <p:cBhvr>
                                        <p:cTn id="8" dur="768" decel="100000"/>
                                        <p:tgtEl>
                                          <p:spTgt spid="166914"/>
                                        </p:tgtEl>
                                      </p:cBhvr>
                                      <p:from x="10000" y="10000"/>
                                      <p:to x="200000" y="450000"/>
                                    </p:animScale>
                                    <p:animScale>
                                      <p:cBhvr>
                                        <p:cTn id="9" dur="1230" accel="100000" fill="hold">
                                          <p:stCondLst>
                                            <p:cond delay="768"/>
                                          </p:stCondLst>
                                        </p:cTn>
                                        <p:tgtEl>
                                          <p:spTgt spid="166914"/>
                                        </p:tgtEl>
                                      </p:cBhvr>
                                      <p:from x="200000" y="450000"/>
                                      <p:to x="100000" y="100000"/>
                                    </p:animScale>
                                    <p:set>
                                      <p:cBhvr>
                                        <p:cTn id="10" dur="768" fill="hold"/>
                                        <p:tgtEl>
                                          <p:spTgt spid="166914"/>
                                        </p:tgtEl>
                                        <p:attrNameLst>
                                          <p:attrName>ppt_x</p:attrName>
                                        </p:attrNameLst>
                                      </p:cBhvr>
                                      <p:to>
                                        <p:strVal val="(0.5)"/>
                                      </p:to>
                                    </p:set>
                                    <p:anim from="(0.5)" to="(#ppt_x)" calcmode="lin" valueType="num">
                                      <p:cBhvr>
                                        <p:cTn id="11" dur="1230" accel="100000" fill="hold">
                                          <p:stCondLst>
                                            <p:cond delay="768"/>
                                          </p:stCondLst>
                                        </p:cTn>
                                        <p:tgtEl>
                                          <p:spTgt spid="166914"/>
                                        </p:tgtEl>
                                        <p:attrNameLst>
                                          <p:attrName>ppt_x</p:attrName>
                                        </p:attrNameLst>
                                      </p:cBhvr>
                                    </p:anim>
                                    <p:set>
                                      <p:cBhvr>
                                        <p:cTn id="12" dur="768" fill="hold"/>
                                        <p:tgtEl>
                                          <p:spTgt spid="166914"/>
                                        </p:tgtEl>
                                        <p:attrNameLst>
                                          <p:attrName>ppt_y</p:attrName>
                                        </p:attrNameLst>
                                      </p:cBhvr>
                                      <p:to>
                                        <p:strVal val="(#ppt_y+0.4)"/>
                                      </p:to>
                                    </p:set>
                                    <p:anim from="(#ppt_y+0.4)" to="(#ppt_y)" calcmode="lin" valueType="num">
                                      <p:cBhvr>
                                        <p:cTn id="13" dur="1230" accel="100000" fill="hold">
                                          <p:stCondLst>
                                            <p:cond delay="768"/>
                                          </p:stCondLst>
                                        </p:cTn>
                                        <p:tgtEl>
                                          <p:spTgt spid="16691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Treatment</a:t>
            </a:r>
            <a:endParaRPr lang="uk-UA" dirty="0"/>
          </a:p>
        </p:txBody>
      </p:sp>
      <p:sp>
        <p:nvSpPr>
          <p:cNvPr id="3" name="Содержимое 2"/>
          <p:cNvSpPr>
            <a:spLocks noGrp="1"/>
          </p:cNvSpPr>
          <p:nvPr>
            <p:ph idx="1"/>
          </p:nvPr>
        </p:nvSpPr>
        <p:spPr/>
        <p:txBody>
          <a:bodyPr/>
          <a:lstStyle/>
          <a:p>
            <a:r>
              <a:rPr lang="en-US" dirty="0" smtClean="0"/>
              <a:t>The 4 major drug classes currently used to treat malaria:</a:t>
            </a:r>
          </a:p>
          <a:p>
            <a:r>
              <a:rPr lang="en-US" dirty="0" smtClean="0"/>
              <a:t> quinoline-related compounds</a:t>
            </a:r>
          </a:p>
          <a:p>
            <a:r>
              <a:rPr lang="en-US" dirty="0" smtClean="0"/>
              <a:t> antifolates</a:t>
            </a:r>
          </a:p>
          <a:p>
            <a:r>
              <a:rPr lang="en-US" dirty="0" smtClean="0"/>
              <a:t> artemisinin derivatives</a:t>
            </a:r>
          </a:p>
          <a:p>
            <a:r>
              <a:rPr lang="en-US" dirty="0" smtClean="0"/>
              <a:t> antimicrobials. </a:t>
            </a:r>
            <a:endParaRPr lang="uk-U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en-US" dirty="0" smtClean="0"/>
              <a:t>Quinine remains an important anti-malarial drug almost 400 years after its effectiveness was first documented.</a:t>
            </a:r>
          </a:p>
          <a:p>
            <a:r>
              <a:rPr lang="en-US" dirty="0" smtClean="0"/>
              <a:t>Quinine, as a component of the bark of the cinchona (</a:t>
            </a:r>
            <a:r>
              <a:rPr lang="en-US" dirty="0" err="1" smtClean="0"/>
              <a:t>quina-quina</a:t>
            </a:r>
            <a:r>
              <a:rPr lang="en-US" dirty="0" smtClean="0"/>
              <a:t>) tree, was used to treat malaria from as early as the 1600s</a:t>
            </a:r>
            <a:endParaRPr lang="ru-R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lstStyle/>
          <a:p>
            <a:r>
              <a:rPr lang="en-US" dirty="0" smtClean="0"/>
              <a:t>The native range of cinchona species are the lower to mid-elevations of the Andes in South America. Cinchona is the national tree of both Peru and Ecuador.</a:t>
            </a:r>
            <a:endParaRPr lang="ru-RU" dirty="0"/>
          </a:p>
        </p:txBody>
      </p:sp>
      <p:pic>
        <p:nvPicPr>
          <p:cNvPr id="1026" name="Picture 2" descr="d:\home\e150875pov\Desktop\cinchona.jpg"/>
          <p:cNvPicPr>
            <a:picLocks noGrp="1" noChangeAspect="1" noChangeArrowheads="1"/>
          </p:cNvPicPr>
          <p:nvPr>
            <p:ph sz="half" idx="2"/>
          </p:nvPr>
        </p:nvPicPr>
        <p:blipFill>
          <a:blip r:embed="rId2" cstate="print"/>
          <a:srcRect/>
          <a:stretch>
            <a:fillRect/>
          </a:stretch>
        </p:blipFill>
        <p:spPr bwMode="auto">
          <a:xfrm>
            <a:off x="4427984" y="260648"/>
            <a:ext cx="4038600" cy="3031009"/>
          </a:xfrm>
          <a:prstGeom prst="rect">
            <a:avLst/>
          </a:prstGeom>
          <a:noFill/>
        </p:spPr>
      </p:pic>
      <p:pic>
        <p:nvPicPr>
          <p:cNvPr id="1027" name="Picture 3" descr="d:\home\e150875pov\Desktop\9da4883b86b1a3ad71d5a65e127ba54c--images-photos-thailand.jpg"/>
          <p:cNvPicPr>
            <a:picLocks noChangeAspect="1" noChangeArrowheads="1"/>
          </p:cNvPicPr>
          <p:nvPr/>
        </p:nvPicPr>
        <p:blipFill>
          <a:blip r:embed="rId3" cstate="print"/>
          <a:srcRect/>
          <a:stretch>
            <a:fillRect/>
          </a:stretch>
        </p:blipFill>
        <p:spPr bwMode="auto">
          <a:xfrm>
            <a:off x="4932040" y="3356992"/>
            <a:ext cx="3752767" cy="286228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277813"/>
            <a:ext cx="8147248" cy="126851"/>
          </a:xfrm>
        </p:spPr>
        <p:txBody>
          <a:bodyPr>
            <a:normAutofit fontScale="90000"/>
          </a:bodyPr>
          <a:lstStyle/>
          <a:p>
            <a:endParaRPr lang="ru-RU" dirty="0"/>
          </a:p>
        </p:txBody>
      </p:sp>
      <p:sp>
        <p:nvSpPr>
          <p:cNvPr id="5" name="Текст 4"/>
          <p:cNvSpPr>
            <a:spLocks noGrp="1"/>
          </p:cNvSpPr>
          <p:nvPr>
            <p:ph type="body" sz="half" idx="1"/>
          </p:nvPr>
        </p:nvSpPr>
        <p:spPr/>
        <p:txBody>
          <a:bodyPr>
            <a:normAutofit/>
          </a:bodyPr>
          <a:lstStyle/>
          <a:p>
            <a:endParaRPr lang="ru-RU" dirty="0"/>
          </a:p>
        </p:txBody>
      </p:sp>
      <p:sp>
        <p:nvSpPr>
          <p:cNvPr id="3" name="Содержимое 2"/>
          <p:cNvSpPr>
            <a:spLocks noGrp="1"/>
          </p:cNvSpPr>
          <p:nvPr>
            <p:ph sz="half" idx="2"/>
          </p:nvPr>
        </p:nvSpPr>
        <p:spPr>
          <a:xfrm>
            <a:off x="4860032" y="548680"/>
            <a:ext cx="4283968" cy="5798269"/>
          </a:xfrm>
        </p:spPr>
        <p:txBody>
          <a:bodyPr>
            <a:noAutofit/>
          </a:bodyPr>
          <a:lstStyle/>
          <a:p>
            <a:r>
              <a:rPr lang="en-US" dirty="0" smtClean="0"/>
              <a:t>The Quechua peoples of Peru, Bolivia and Ecuador were the first to </a:t>
            </a:r>
            <a:r>
              <a:rPr lang="en-US" dirty="0" err="1" smtClean="0"/>
              <a:t>realise</a:t>
            </a:r>
            <a:r>
              <a:rPr lang="en-US" dirty="0" smtClean="0"/>
              <a:t> the medicinal properties of </a:t>
            </a:r>
            <a:r>
              <a:rPr lang="en-US" i="1" dirty="0" smtClean="0"/>
              <a:t>Cinchona</a:t>
            </a:r>
            <a:r>
              <a:rPr lang="en-US" dirty="0" smtClean="0"/>
              <a:t>. Though now famous as a cure for malaria, the Quechua used the tree’s bark as a muscle relaxant to treat sh</a:t>
            </a:r>
            <a:r>
              <a:rPr lang="en-US" dirty="0" smtClean="0">
                <a:solidFill>
                  <a:srgbClr val="FF0000"/>
                </a:solidFill>
              </a:rPr>
              <a:t>i</a:t>
            </a:r>
            <a:r>
              <a:rPr lang="en-US" dirty="0" smtClean="0"/>
              <a:t>vering. </a:t>
            </a:r>
            <a:endParaRPr lang="ru-RU" dirty="0"/>
          </a:p>
        </p:txBody>
      </p:sp>
      <p:pic>
        <p:nvPicPr>
          <p:cNvPr id="1026" name="Picture 2" descr="d:\home\e150875pov\Desktop\KC-crowd.JPG"/>
          <p:cNvPicPr>
            <a:picLocks noChangeAspect="1" noChangeArrowheads="1"/>
          </p:cNvPicPr>
          <p:nvPr/>
        </p:nvPicPr>
        <p:blipFill>
          <a:blip r:embed="rId2" cstate="print"/>
          <a:srcRect/>
          <a:stretch>
            <a:fillRect/>
          </a:stretch>
        </p:blipFill>
        <p:spPr bwMode="auto">
          <a:xfrm>
            <a:off x="179512" y="980728"/>
            <a:ext cx="4511277" cy="36004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sz="half" idx="1"/>
          </p:nvPr>
        </p:nvSpPr>
        <p:spPr/>
        <p:txBody>
          <a:bodyPr>
            <a:normAutofit/>
          </a:bodyPr>
          <a:lstStyle/>
          <a:p>
            <a:endParaRPr lang="ru-RU" dirty="0"/>
          </a:p>
        </p:txBody>
      </p:sp>
      <p:sp>
        <p:nvSpPr>
          <p:cNvPr id="4" name="Содержимое 3"/>
          <p:cNvSpPr>
            <a:spLocks noGrp="1"/>
          </p:cNvSpPr>
          <p:nvPr>
            <p:ph sz="half" idx="2"/>
          </p:nvPr>
        </p:nvSpPr>
        <p:spPr>
          <a:xfrm>
            <a:off x="4895528" y="1412776"/>
            <a:ext cx="4248472" cy="5040560"/>
          </a:xfrm>
        </p:spPr>
        <p:txBody>
          <a:bodyPr>
            <a:noAutofit/>
          </a:bodyPr>
          <a:lstStyle/>
          <a:p>
            <a:r>
              <a:rPr lang="en-US" sz="2800" dirty="0" smtClean="0"/>
              <a:t>Since shivering can be one of the symptoms of the disease, the bark was coincidently used to treat malaria. The Quechua’s use of </a:t>
            </a:r>
            <a:r>
              <a:rPr lang="en-US" sz="2800" i="1" dirty="0" smtClean="0"/>
              <a:t>Cinchona</a:t>
            </a:r>
            <a:r>
              <a:rPr lang="en-US" sz="2800" dirty="0" smtClean="0"/>
              <a:t> was observed by Jesuit missionaries, who introduced the plant to Europe by the 1630s.</a:t>
            </a:r>
            <a:endParaRPr lang="ru-RU" sz="2800" dirty="0"/>
          </a:p>
        </p:txBody>
      </p:sp>
      <p:pic>
        <p:nvPicPr>
          <p:cNvPr id="5" name="Picture 2" descr="d:\home\e150875pov\Desktop\Cinchona_EBC_52683_52938_52925_2880by1620px_v2.jpg"/>
          <p:cNvPicPr>
            <a:picLocks noChangeAspect="1" noChangeArrowheads="1"/>
          </p:cNvPicPr>
          <p:nvPr/>
        </p:nvPicPr>
        <p:blipFill>
          <a:blip r:embed="rId2" cstate="print"/>
          <a:srcRect/>
          <a:stretch>
            <a:fillRect/>
          </a:stretch>
        </p:blipFill>
        <p:spPr bwMode="auto">
          <a:xfrm>
            <a:off x="323528" y="2132856"/>
            <a:ext cx="4788024" cy="302433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270867"/>
          </a:xfrm>
        </p:spPr>
        <p:txBody>
          <a:bodyPr>
            <a:normAutofit fontScale="90000"/>
          </a:bodyPr>
          <a:lstStyle/>
          <a:p>
            <a:endParaRPr lang="ru-RU"/>
          </a:p>
        </p:txBody>
      </p:sp>
      <p:sp>
        <p:nvSpPr>
          <p:cNvPr id="3" name="Текст 2"/>
          <p:cNvSpPr>
            <a:spLocks noGrp="1"/>
          </p:cNvSpPr>
          <p:nvPr>
            <p:ph type="body" sz="half" idx="1"/>
          </p:nvPr>
        </p:nvSpPr>
        <p:spPr>
          <a:xfrm>
            <a:off x="179512" y="692696"/>
            <a:ext cx="4536504" cy="5438229"/>
          </a:xfrm>
        </p:spPr>
        <p:txBody>
          <a:bodyPr>
            <a:normAutofit fontScale="92500" lnSpcReduction="20000"/>
          </a:bodyPr>
          <a:lstStyle/>
          <a:p>
            <a:r>
              <a:rPr lang="en-US" dirty="0" smtClean="0"/>
              <a:t>The bark of the </a:t>
            </a:r>
            <a:r>
              <a:rPr lang="en-US" i="1" dirty="0" smtClean="0"/>
              <a:t>Cinchona</a:t>
            </a:r>
            <a:r>
              <a:rPr lang="en-US" dirty="0" smtClean="0"/>
              <a:t> tee contains a number of medicinal compounds, including </a:t>
            </a:r>
            <a:r>
              <a:rPr lang="en-US" dirty="0" smtClean="0">
                <a:solidFill>
                  <a:srgbClr val="FF0000"/>
                </a:solidFill>
              </a:rPr>
              <a:t>quinine </a:t>
            </a:r>
            <a:r>
              <a:rPr lang="en-US" dirty="0" smtClean="0"/>
              <a:t>and </a:t>
            </a:r>
            <a:r>
              <a:rPr lang="en-US" dirty="0" err="1" smtClean="0">
                <a:solidFill>
                  <a:srgbClr val="FF0000"/>
                </a:solidFill>
              </a:rPr>
              <a:t>quinidine</a:t>
            </a:r>
            <a:r>
              <a:rPr lang="en-US" dirty="0" smtClean="0"/>
              <a:t>. </a:t>
            </a:r>
          </a:p>
          <a:p>
            <a:r>
              <a:rPr lang="en-US" dirty="0" err="1" smtClean="0"/>
              <a:t>Quinidine</a:t>
            </a:r>
            <a:r>
              <a:rPr lang="en-US" dirty="0" smtClean="0"/>
              <a:t> is used in pharmaceuticals as an </a:t>
            </a:r>
            <a:r>
              <a:rPr lang="en-US" dirty="0" err="1" smtClean="0"/>
              <a:t>antiarrhythmic</a:t>
            </a:r>
            <a:r>
              <a:rPr lang="en-US" dirty="0" smtClean="0"/>
              <a:t> agent. </a:t>
            </a:r>
            <a:r>
              <a:rPr lang="en-US" i="1" dirty="0" smtClean="0"/>
              <a:t>Cinchona</a:t>
            </a:r>
            <a:r>
              <a:rPr lang="en-US" dirty="0" smtClean="0"/>
              <a:t> has been used in folk medicine to stimulate appetite, promote discharge of bile and treat mild influenza infections.</a:t>
            </a:r>
            <a:endParaRPr lang="ru-RU" dirty="0"/>
          </a:p>
        </p:txBody>
      </p:sp>
      <p:pic>
        <p:nvPicPr>
          <p:cNvPr id="3074" name="Picture 2" descr="d:\home\e150875pov\Desktop\109P1.jpg"/>
          <p:cNvPicPr>
            <a:picLocks noGrp="1" noChangeAspect="1" noChangeArrowheads="1"/>
          </p:cNvPicPr>
          <p:nvPr>
            <p:ph sz="half" idx="2"/>
          </p:nvPr>
        </p:nvPicPr>
        <p:blipFill>
          <a:blip r:embed="rId2" cstate="print"/>
          <a:srcRect/>
          <a:stretch>
            <a:fillRect/>
          </a:stretch>
        </p:blipFill>
        <p:spPr bwMode="auto">
          <a:xfrm>
            <a:off x="4860032" y="1628800"/>
            <a:ext cx="4038600" cy="3096344"/>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270867"/>
          </a:xfrm>
        </p:spPr>
        <p:txBody>
          <a:bodyPr>
            <a:normAutofit fontScale="90000"/>
          </a:bodyPr>
          <a:lstStyle/>
          <a:p>
            <a:endParaRPr lang="ru-RU" dirty="0"/>
          </a:p>
        </p:txBody>
      </p:sp>
      <p:sp>
        <p:nvSpPr>
          <p:cNvPr id="3" name="Текст 2"/>
          <p:cNvSpPr>
            <a:spLocks noGrp="1"/>
          </p:cNvSpPr>
          <p:nvPr>
            <p:ph type="body" sz="half" idx="1"/>
          </p:nvPr>
        </p:nvSpPr>
        <p:spPr>
          <a:xfrm>
            <a:off x="251520" y="1275755"/>
            <a:ext cx="4464496" cy="5582245"/>
          </a:xfrm>
        </p:spPr>
        <p:txBody>
          <a:bodyPr>
            <a:normAutofit/>
          </a:bodyPr>
          <a:lstStyle/>
          <a:p>
            <a:r>
              <a:rPr lang="en-US" dirty="0" smtClean="0"/>
              <a:t>Quinine should be given orally to adults per 500 mg base (equivalent to quinine sulfate </a:t>
            </a:r>
            <a:r>
              <a:rPr lang="en-US" dirty="0" err="1" smtClean="0"/>
              <a:t>dihydrate</a:t>
            </a:r>
            <a:r>
              <a:rPr lang="en-US" dirty="0" smtClean="0"/>
              <a:t> 600 mg) every 8 hours for 7 or 10 days.</a:t>
            </a:r>
          </a:p>
        </p:txBody>
      </p:sp>
      <p:pic>
        <p:nvPicPr>
          <p:cNvPr id="4098" name="Picture 2" descr="d:\home\e150875pov\Desktop\Quinine-sulphate2.jpg"/>
          <p:cNvPicPr>
            <a:picLocks noGrp="1" noChangeAspect="1" noChangeArrowheads="1"/>
          </p:cNvPicPr>
          <p:nvPr>
            <p:ph sz="half" idx="2"/>
          </p:nvPr>
        </p:nvPicPr>
        <p:blipFill>
          <a:blip r:embed="rId2" cstate="print"/>
          <a:srcRect/>
          <a:stretch>
            <a:fillRect/>
          </a:stretch>
        </p:blipFill>
        <p:spPr bwMode="auto">
          <a:xfrm>
            <a:off x="4387675" y="1916832"/>
            <a:ext cx="4756325" cy="3223237"/>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26851"/>
          </a:xfrm>
        </p:spPr>
        <p:txBody>
          <a:bodyPr>
            <a:normAutofit fontScale="90000"/>
          </a:bodyPr>
          <a:lstStyle/>
          <a:p>
            <a:endParaRPr lang="ru-RU" dirty="0"/>
          </a:p>
        </p:txBody>
      </p:sp>
      <p:sp>
        <p:nvSpPr>
          <p:cNvPr id="3" name="Текст 2"/>
          <p:cNvSpPr>
            <a:spLocks noGrp="1"/>
          </p:cNvSpPr>
          <p:nvPr>
            <p:ph type="body" sz="half" idx="1"/>
          </p:nvPr>
        </p:nvSpPr>
        <p:spPr>
          <a:xfrm>
            <a:off x="0" y="692696"/>
            <a:ext cx="4495800" cy="5438229"/>
          </a:xfrm>
        </p:spPr>
        <p:txBody>
          <a:bodyPr>
            <a:normAutofit fontScale="85000" lnSpcReduction="10000"/>
          </a:bodyPr>
          <a:lstStyle/>
          <a:p>
            <a:r>
              <a:rPr lang="en-US" dirty="0" smtClean="0"/>
              <a:t>Quinine </a:t>
            </a:r>
            <a:r>
              <a:rPr lang="en-US" dirty="0" err="1" smtClean="0"/>
              <a:t>dihydrochloride</a:t>
            </a:r>
            <a:r>
              <a:rPr lang="en-US" dirty="0" smtClean="0"/>
              <a:t> should be given in dose:</a:t>
            </a:r>
          </a:p>
          <a:p>
            <a:r>
              <a:rPr lang="en-US" dirty="0" smtClean="0"/>
              <a:t>– Child and adult:</a:t>
            </a:r>
            <a:br>
              <a:rPr lang="en-US" dirty="0" smtClean="0"/>
            </a:br>
            <a:r>
              <a:rPr lang="en-US" dirty="0" smtClean="0"/>
              <a:t>• loading dose: 20 mg/kg administered over 4 hours, then keep the vein open with an infusion of 5% glucose over 4 hours</a:t>
            </a:r>
            <a:br>
              <a:rPr lang="en-US" dirty="0" smtClean="0"/>
            </a:br>
            <a:r>
              <a:rPr lang="en-US" dirty="0" smtClean="0"/>
              <a:t>• maintenance dose: 8 hours after the start of the loading dose, 10 mg/kg every 8 hours (alternate quinine over 4 hours and 5% glucose over 4 hours)</a:t>
            </a:r>
            <a:endParaRPr lang="ru-RU" dirty="0" smtClean="0"/>
          </a:p>
          <a:p>
            <a:endParaRPr lang="ru-RU" dirty="0"/>
          </a:p>
        </p:txBody>
      </p:sp>
      <p:pic>
        <p:nvPicPr>
          <p:cNvPr id="5" name="Picture 3" descr="d:\home\e150875pov\Desktop\Quinine-Dihydrochloride-injection-600mg-2ml-10amps-box-50amps-box-100amps-box.jpg"/>
          <p:cNvPicPr>
            <a:picLocks noGrp="1" noChangeAspect="1" noChangeArrowheads="1"/>
          </p:cNvPicPr>
          <p:nvPr>
            <p:ph sz="half" idx="2"/>
          </p:nvPr>
        </p:nvPicPr>
        <p:blipFill>
          <a:blip r:embed="rId2" cstate="print"/>
          <a:srcRect/>
          <a:stretch>
            <a:fillRect/>
          </a:stretch>
        </p:blipFill>
        <p:spPr bwMode="auto">
          <a:xfrm>
            <a:off x="4788024" y="332656"/>
            <a:ext cx="4186808" cy="4186808"/>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sz="half" idx="1"/>
          </p:nvPr>
        </p:nvSpPr>
        <p:spPr/>
        <p:txBody>
          <a:bodyPr>
            <a:normAutofit fontScale="92500" lnSpcReduction="20000"/>
          </a:bodyPr>
          <a:lstStyle/>
          <a:p>
            <a:r>
              <a:rPr lang="en-US" dirty="0" err="1" smtClean="0"/>
              <a:t>Artemisinin</a:t>
            </a:r>
            <a:r>
              <a:rPr lang="en-US" dirty="0" smtClean="0"/>
              <a:t> is derived from the plant </a:t>
            </a:r>
            <a:r>
              <a:rPr lang="en-US" i="1" dirty="0" smtClean="0"/>
              <a:t>Artemisia </a:t>
            </a:r>
            <a:r>
              <a:rPr lang="en-US" i="1" dirty="0" err="1" smtClean="0"/>
              <a:t>annua</a:t>
            </a:r>
            <a:r>
              <a:rPr lang="en-US" dirty="0" smtClean="0"/>
              <a:t>, better known as sweet wormwood. It is known for its ability to rapidly reduce the concentration of Plasmodium parasites in the bloodstream.</a:t>
            </a:r>
            <a:endParaRPr lang="ru-RU" dirty="0"/>
          </a:p>
        </p:txBody>
      </p:sp>
      <p:pic>
        <p:nvPicPr>
          <p:cNvPr id="5122" name="Picture 2" descr="d:\home\e150875pov\Desktop\images.jpg"/>
          <p:cNvPicPr>
            <a:picLocks noGrp="1" noChangeAspect="1" noChangeArrowheads="1"/>
          </p:cNvPicPr>
          <p:nvPr>
            <p:ph sz="half" idx="2"/>
          </p:nvPr>
        </p:nvPicPr>
        <p:blipFill>
          <a:blip r:embed="rId2" cstate="print"/>
          <a:srcRect/>
          <a:stretch>
            <a:fillRect/>
          </a:stretch>
        </p:blipFill>
        <p:spPr bwMode="auto">
          <a:xfrm>
            <a:off x="4427984" y="1988840"/>
            <a:ext cx="4290633" cy="2557189"/>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sz="half" idx="1"/>
          </p:nvPr>
        </p:nvSpPr>
        <p:spPr/>
        <p:txBody>
          <a:bodyPr/>
          <a:lstStyle/>
          <a:p>
            <a:r>
              <a:rPr lang="en-US" dirty="0" err="1" smtClean="0"/>
              <a:t>Artemisinin</a:t>
            </a:r>
            <a:r>
              <a:rPr lang="en-US" dirty="0" smtClean="0"/>
              <a:t>-based combination therapy (ACT) is recommended by the WHO to treat uncomplicated malaria.</a:t>
            </a:r>
            <a:endParaRPr lang="ru-RU" dirty="0"/>
          </a:p>
        </p:txBody>
      </p:sp>
      <p:sp>
        <p:nvSpPr>
          <p:cNvPr id="4" name="Содержимое 3"/>
          <p:cNvSpPr>
            <a:spLocks noGrp="1"/>
          </p:cNvSpPr>
          <p:nvPr>
            <p:ph sz="half" idx="2"/>
          </p:nvPr>
        </p:nvSpPr>
        <p:spPr/>
        <p:txBody>
          <a:bodyPr/>
          <a:lstStyle/>
          <a:p>
            <a:r>
              <a:rPr lang="en-US" dirty="0" err="1" smtClean="0"/>
              <a:t>Artesunate</a:t>
            </a:r>
            <a:r>
              <a:rPr lang="en-US" dirty="0" smtClean="0"/>
              <a:t> – 10 mg/kg  x 1 </a:t>
            </a:r>
            <a:r>
              <a:rPr lang="en-US" dirty="0" err="1" smtClean="0"/>
              <a:t>t.p.d</a:t>
            </a:r>
            <a:r>
              <a:rPr lang="en-US" dirty="0" smtClean="0"/>
              <a:t>.</a:t>
            </a:r>
          </a:p>
          <a:p>
            <a:pPr>
              <a:buNone/>
            </a:pPr>
            <a:r>
              <a:rPr lang="en-US" dirty="0" smtClean="0"/>
              <a:t>  for 5 days  or</a:t>
            </a:r>
          </a:p>
          <a:p>
            <a:pPr>
              <a:buNone/>
            </a:pPr>
            <a:r>
              <a:rPr lang="en-US" dirty="0" smtClean="0"/>
              <a:t>   2,4mg/kg stat IV followed by 2,4 mg/kg at 12 and 24h and then daily </a:t>
            </a:r>
            <a:r>
              <a:rPr lang="en-US" smtClean="0"/>
              <a:t>if necessary </a:t>
            </a:r>
            <a:endParaRPr lang="ru-RU"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sz="half" idx="1"/>
          </p:nvPr>
        </p:nvSpPr>
        <p:spPr/>
        <p:txBody>
          <a:bodyPr>
            <a:normAutofit fontScale="85000" lnSpcReduction="20000"/>
          </a:bodyPr>
          <a:lstStyle/>
          <a:p>
            <a:pPr>
              <a:buNone/>
            </a:pPr>
            <a:r>
              <a:rPr lang="en-US" b="1" dirty="0" err="1" smtClean="0"/>
              <a:t>Chloroquine</a:t>
            </a:r>
            <a:r>
              <a:rPr lang="en-US" dirty="0" smtClean="0"/>
              <a:t>, </a:t>
            </a:r>
          </a:p>
          <a:p>
            <a:pPr>
              <a:buNone/>
            </a:pPr>
            <a:r>
              <a:rPr lang="en-US" dirty="0" smtClean="0"/>
              <a:t>synthetic drug used in</a:t>
            </a:r>
          </a:p>
          <a:p>
            <a:pPr>
              <a:buNone/>
            </a:pPr>
            <a:r>
              <a:rPr lang="en-US" dirty="0" smtClean="0"/>
              <a:t>the treatment of malaria.</a:t>
            </a:r>
          </a:p>
          <a:p>
            <a:pPr>
              <a:buNone/>
            </a:pPr>
            <a:r>
              <a:rPr lang="en-US" dirty="0" err="1" smtClean="0"/>
              <a:t>Chloroquine</a:t>
            </a:r>
            <a:r>
              <a:rPr lang="en-US" dirty="0" smtClean="0"/>
              <a:t>, introduced</a:t>
            </a:r>
          </a:p>
          <a:p>
            <a:pPr>
              <a:buNone/>
            </a:pPr>
            <a:r>
              <a:rPr lang="en-US" dirty="0" smtClean="0"/>
              <a:t>into medicine in the 1940s,</a:t>
            </a:r>
          </a:p>
          <a:p>
            <a:pPr>
              <a:buNone/>
            </a:pPr>
            <a:r>
              <a:rPr lang="en-US" dirty="0" smtClean="0"/>
              <a:t>is a member of an</a:t>
            </a:r>
          </a:p>
          <a:p>
            <a:pPr>
              <a:buNone/>
            </a:pPr>
            <a:r>
              <a:rPr lang="en-US" dirty="0" smtClean="0"/>
              <a:t>important series of</a:t>
            </a:r>
          </a:p>
          <a:p>
            <a:pPr>
              <a:buNone/>
            </a:pPr>
            <a:r>
              <a:rPr lang="en-US" dirty="0" smtClean="0"/>
              <a:t>chemically related</a:t>
            </a:r>
          </a:p>
          <a:p>
            <a:pPr>
              <a:buNone/>
            </a:pPr>
            <a:r>
              <a:rPr lang="en-US" dirty="0" err="1" smtClean="0"/>
              <a:t>antimalarial</a:t>
            </a:r>
            <a:r>
              <a:rPr lang="en-US" dirty="0" smtClean="0"/>
              <a:t> agents,</a:t>
            </a:r>
          </a:p>
          <a:p>
            <a:pPr>
              <a:buNone/>
            </a:pPr>
            <a:r>
              <a:rPr lang="en-US" dirty="0" smtClean="0"/>
              <a:t>the </a:t>
            </a:r>
            <a:r>
              <a:rPr lang="en-US" dirty="0" err="1" smtClean="0"/>
              <a:t>quinoline</a:t>
            </a:r>
            <a:r>
              <a:rPr lang="en-US" dirty="0" smtClean="0"/>
              <a:t> derivatives. </a:t>
            </a:r>
            <a:endParaRPr lang="ru-RU" dirty="0"/>
          </a:p>
        </p:txBody>
      </p:sp>
      <p:pic>
        <p:nvPicPr>
          <p:cNvPr id="1026" name="Picture 2" descr="d:\home\e150875pov\Desktop\4871_4920_3.jpg"/>
          <p:cNvPicPr>
            <a:picLocks noGrp="1" noChangeAspect="1" noChangeArrowheads="1"/>
          </p:cNvPicPr>
          <p:nvPr>
            <p:ph sz="half" idx="2"/>
          </p:nvPr>
        </p:nvPicPr>
        <p:blipFill>
          <a:blip r:embed="rId2" cstate="print"/>
          <a:srcRect/>
          <a:stretch>
            <a:fillRect/>
          </a:stretch>
        </p:blipFill>
        <p:spPr bwMode="auto">
          <a:xfrm>
            <a:off x="4716016" y="1340768"/>
            <a:ext cx="3240360" cy="4180064"/>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sz="half" idx="1"/>
          </p:nvPr>
        </p:nvSpPr>
        <p:spPr/>
        <p:txBody>
          <a:bodyPr/>
          <a:lstStyle/>
          <a:p>
            <a:r>
              <a:rPr lang="en-US" dirty="0" err="1" smtClean="0"/>
              <a:t>Chloroquine</a:t>
            </a:r>
            <a:r>
              <a:rPr lang="en-US" dirty="0" smtClean="0"/>
              <a:t> (10 mg of base/kg stat followed by 5 mg/kg at 12, 24 and 36 h</a:t>
            </a:r>
          </a:p>
          <a:p>
            <a:pPr>
              <a:buNone/>
            </a:pPr>
            <a:r>
              <a:rPr lang="en-US" dirty="0" smtClean="0"/>
              <a:t>    Or by 10mg/kg at 24h and 5 mg/kg at 48 h </a:t>
            </a:r>
            <a:endParaRPr lang="ru-RU" dirty="0"/>
          </a:p>
        </p:txBody>
      </p:sp>
      <p:pic>
        <p:nvPicPr>
          <p:cNvPr id="2050" name="Picture 2" descr="d:\home\e150875pov\Desktop\quinsh-500-500x500.jpg"/>
          <p:cNvPicPr>
            <a:picLocks noGrp="1" noChangeAspect="1" noChangeArrowheads="1"/>
          </p:cNvPicPr>
          <p:nvPr>
            <p:ph sz="half" idx="2"/>
          </p:nvPr>
        </p:nvPicPr>
        <p:blipFill>
          <a:blip r:embed="rId2" cstate="print"/>
          <a:srcRect/>
          <a:stretch>
            <a:fillRect/>
          </a:stretch>
        </p:blipFill>
        <p:spPr bwMode="auto">
          <a:xfrm>
            <a:off x="4648200" y="2351087"/>
            <a:ext cx="4038600" cy="302895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260648"/>
            <a:ext cx="8229600" cy="1152128"/>
          </a:xfrm>
        </p:spPr>
        <p:txBody>
          <a:bodyPr>
            <a:normAutofit fontScale="90000"/>
          </a:bodyPr>
          <a:lstStyle/>
          <a:p>
            <a:r>
              <a:rPr lang="en-US" sz="3600" dirty="0" smtClean="0"/>
              <a:t/>
            </a:r>
            <a:br>
              <a:rPr lang="en-US" sz="3600" dirty="0" smtClean="0"/>
            </a:br>
            <a:r>
              <a:rPr lang="en-US" sz="3600" dirty="0" smtClean="0"/>
              <a:t>Malaria can often be avoided using the ABCD approach to prevention, which stands for:</a:t>
            </a:r>
            <a:r>
              <a:rPr lang="en-US" dirty="0" smtClean="0"/>
              <a:t/>
            </a:r>
            <a:br>
              <a:rPr lang="en-US" dirty="0" smtClean="0"/>
            </a:br>
            <a:endParaRPr lang="uk-UA" dirty="0"/>
          </a:p>
        </p:txBody>
      </p:sp>
      <p:sp>
        <p:nvSpPr>
          <p:cNvPr id="6" name="Содержимое 5"/>
          <p:cNvSpPr>
            <a:spLocks noGrp="1"/>
          </p:cNvSpPr>
          <p:nvPr>
            <p:ph idx="1"/>
          </p:nvPr>
        </p:nvSpPr>
        <p:spPr/>
        <p:txBody>
          <a:bodyPr>
            <a:normAutofit fontScale="85000" lnSpcReduction="20000"/>
          </a:bodyPr>
          <a:lstStyle/>
          <a:p>
            <a:r>
              <a:rPr lang="en-US" b="1" dirty="0" smtClean="0"/>
              <a:t>A - Awareness of risk</a:t>
            </a:r>
            <a:r>
              <a:rPr lang="en-US" dirty="0" smtClean="0"/>
              <a:t> – find out whether you're at risk of getting malaria.</a:t>
            </a:r>
          </a:p>
          <a:p>
            <a:r>
              <a:rPr lang="en-US" b="1" dirty="0" smtClean="0"/>
              <a:t>B- Bite prevention</a:t>
            </a:r>
            <a:r>
              <a:rPr lang="en-US" dirty="0" smtClean="0"/>
              <a:t> – avoid mosquito bites by using insect repellent, covering your arms and legs, and using a mosquito net.</a:t>
            </a:r>
          </a:p>
          <a:p>
            <a:r>
              <a:rPr lang="en-US" b="1" dirty="0" smtClean="0"/>
              <a:t>C- Compliance -check whether you need to take malaria prevention tablets</a:t>
            </a:r>
            <a:r>
              <a:rPr lang="en-US" dirty="0" smtClean="0"/>
              <a:t> – if you do, make sure you take the right antimalarial tablets at the right dose, and finish the course.</a:t>
            </a:r>
          </a:p>
          <a:p>
            <a:r>
              <a:rPr lang="en-US" b="1" dirty="0" smtClean="0"/>
              <a:t>Diagnosis</a:t>
            </a:r>
            <a:r>
              <a:rPr lang="en-US" dirty="0" smtClean="0"/>
              <a:t> – seek immediate medical advice if you have malaria symptoms, including up to a year after you return from travelling.</a:t>
            </a:r>
          </a:p>
          <a:p>
            <a:endParaRPr lang="uk-U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9" name="Содержимое 8" descr="thank_you.jpg"/>
          <p:cNvPicPr>
            <a:picLocks noGrp="1" noChangeAspect="1"/>
          </p:cNvPicPr>
          <p:nvPr>
            <p:ph idx="1"/>
          </p:nvPr>
        </p:nvPicPr>
        <p:blipFill>
          <a:blip r:embed="rId2" cstate="print"/>
          <a:stretch>
            <a:fillRect/>
          </a:stretch>
        </p:blipFill>
        <p:spPr>
          <a:xfrm>
            <a:off x="1115616" y="260648"/>
            <a:ext cx="6840760" cy="6309439"/>
          </a:xfr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3252</TotalTime>
  <Words>1223</Words>
  <Application>Microsoft Office PowerPoint</Application>
  <PresentationFormat>Экран (4:3)</PresentationFormat>
  <Paragraphs>156</Paragraphs>
  <Slides>55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55</vt:i4>
      </vt:variant>
    </vt:vector>
  </HeadingPairs>
  <TitlesOfParts>
    <vt:vector size="56" baseType="lpstr">
      <vt:lpstr>Тема Office</vt:lpstr>
      <vt:lpstr>MALARIA </vt:lpstr>
      <vt:lpstr>Слайд 2</vt:lpstr>
      <vt:lpstr>The agents of malaria</vt:lpstr>
      <vt:lpstr>Слайд 4</vt:lpstr>
      <vt:lpstr> Plasmodium knolesii was first described in the long tail macaque. It also caused natural acquired malaria in monkeys of different species. </vt:lpstr>
      <vt:lpstr>Слайд 6</vt:lpstr>
      <vt:lpstr>Слайд 7</vt:lpstr>
      <vt:lpstr>Слайд 8</vt:lpstr>
      <vt:lpstr>Слайд 9</vt:lpstr>
      <vt:lpstr>Слайд 10</vt:lpstr>
      <vt:lpstr>Слайд 11</vt:lpstr>
      <vt:lpstr>EPIDEMIOLOGY</vt:lpstr>
      <vt:lpstr>The reasons of the unsusceptibility of some persons to malaria </vt:lpstr>
      <vt:lpstr>Слайд 14</vt:lpstr>
      <vt:lpstr>Слайд 15</vt:lpstr>
      <vt:lpstr>Physical findings in malaria</vt:lpstr>
      <vt:lpstr>FEATURES OF TROPICAL MALARIA</vt:lpstr>
      <vt:lpstr>FEATURES OF TROPICAL MALARIA</vt:lpstr>
      <vt:lpstr>The erythrocitic schizogony of Pl.falciparum is realized  in the capillaries of the internal organs.</vt:lpstr>
      <vt:lpstr>Malaria infected red blood cells (pRBC) with IgM (violet) and PfEMP1 (yellow) on their surface attract uninfected red blood cells (RBC) forming a rosette.</vt:lpstr>
      <vt:lpstr>Слайд 21</vt:lpstr>
      <vt:lpstr>Слайд 22</vt:lpstr>
      <vt:lpstr>CLINICAL FEATURES OF TROPICAL MALARIA</vt:lpstr>
      <vt:lpstr>Pl. falciparum</vt:lpstr>
      <vt:lpstr>COMPLICATIONS</vt:lpstr>
      <vt:lpstr>Слайд 26</vt:lpstr>
      <vt:lpstr>Слайд 27</vt:lpstr>
      <vt:lpstr>Слайд 28</vt:lpstr>
      <vt:lpstr>Слайд 29</vt:lpstr>
      <vt:lpstr>Слайд 30</vt:lpstr>
      <vt:lpstr>Haemoglobinuria</vt:lpstr>
      <vt:lpstr>Слайд 32</vt:lpstr>
      <vt:lpstr>Слайд 33</vt:lpstr>
      <vt:lpstr>Black water fever</vt:lpstr>
      <vt:lpstr>Слайд 35</vt:lpstr>
      <vt:lpstr>Repeat blood smears should be performed at least every 12-24h for 2 days if the first smears are negative and malaria strongly suspected </vt:lpstr>
      <vt:lpstr>Слайд 37</vt:lpstr>
      <vt:lpstr>Plasmodium falciparum in thick-and-thin-smear</vt:lpstr>
      <vt:lpstr> </vt:lpstr>
      <vt:lpstr>Слайд 40</vt:lpstr>
      <vt:lpstr>Plasmodium falciparum  (malaria tropica)</vt:lpstr>
      <vt:lpstr>Treatment</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 Malaria can often be avoided using the ABCD approach to prevention, which stands for: </vt:lpstr>
      <vt:lpstr>Слайд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МАЛЯРИЯ</dc:title>
  <dc:creator>Павленко Олена Віталіївна</dc:creator>
  <cp:lastModifiedBy>e150875pov</cp:lastModifiedBy>
  <cp:revision>28</cp:revision>
  <dcterms:created xsi:type="dcterms:W3CDTF">2018-03-26T08:03:06Z</dcterms:created>
  <dcterms:modified xsi:type="dcterms:W3CDTF">2023-04-20T14:02:54Z</dcterms:modified>
</cp:coreProperties>
</file>