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9"/>
  </p:notesMasterIdLst>
  <p:sldIdLst>
    <p:sldId id="257" r:id="rId2"/>
    <p:sldId id="271" r:id="rId3"/>
    <p:sldId id="272" r:id="rId4"/>
    <p:sldId id="269" r:id="rId5"/>
    <p:sldId id="270" r:id="rId6"/>
    <p:sldId id="302" r:id="rId7"/>
    <p:sldId id="273" r:id="rId8"/>
    <p:sldId id="274" r:id="rId9"/>
    <p:sldId id="275" r:id="rId10"/>
    <p:sldId id="303" r:id="rId11"/>
    <p:sldId id="321" r:id="rId12"/>
    <p:sldId id="324" r:id="rId13"/>
    <p:sldId id="320" r:id="rId14"/>
    <p:sldId id="316" r:id="rId15"/>
    <p:sldId id="258" r:id="rId16"/>
    <p:sldId id="261" r:id="rId17"/>
    <p:sldId id="322" r:id="rId18"/>
    <p:sldId id="323" r:id="rId19"/>
    <p:sldId id="318" r:id="rId20"/>
    <p:sldId id="325" r:id="rId21"/>
    <p:sldId id="326" r:id="rId22"/>
    <p:sldId id="327" r:id="rId23"/>
    <p:sldId id="319" r:id="rId24"/>
    <p:sldId id="328" r:id="rId25"/>
    <p:sldId id="329" r:id="rId26"/>
    <p:sldId id="317" r:id="rId27"/>
    <p:sldId id="259" r:id="rId28"/>
    <p:sldId id="260" r:id="rId29"/>
    <p:sldId id="262" r:id="rId30"/>
    <p:sldId id="263" r:id="rId31"/>
    <p:sldId id="264" r:id="rId32"/>
    <p:sldId id="265" r:id="rId33"/>
    <p:sldId id="266" r:id="rId34"/>
    <p:sldId id="267" r:id="rId35"/>
    <p:sldId id="268" r:id="rId36"/>
    <p:sldId id="285" r:id="rId37"/>
    <p:sldId id="276" r:id="rId38"/>
    <p:sldId id="315" r:id="rId39"/>
    <p:sldId id="277" r:id="rId40"/>
    <p:sldId id="278" r:id="rId41"/>
    <p:sldId id="279" r:id="rId42"/>
    <p:sldId id="280" r:id="rId43"/>
    <p:sldId id="281" r:id="rId44"/>
    <p:sldId id="282" r:id="rId45"/>
    <p:sldId id="283" r:id="rId46"/>
    <p:sldId id="284" r:id="rId47"/>
    <p:sldId id="289" r:id="rId48"/>
    <p:sldId id="288" r:id="rId49"/>
    <p:sldId id="291" r:id="rId50"/>
    <p:sldId id="293" r:id="rId51"/>
    <p:sldId id="310" r:id="rId52"/>
    <p:sldId id="294" r:id="rId53"/>
    <p:sldId id="295" r:id="rId54"/>
    <p:sldId id="311" r:id="rId55"/>
    <p:sldId id="297" r:id="rId56"/>
    <p:sldId id="312" r:id="rId57"/>
    <p:sldId id="314" r:id="rId58"/>
    <p:sldId id="306" r:id="rId59"/>
    <p:sldId id="309" r:id="rId60"/>
    <p:sldId id="308" r:id="rId61"/>
    <p:sldId id="313" r:id="rId62"/>
    <p:sldId id="299" r:id="rId63"/>
    <p:sldId id="304" r:id="rId64"/>
    <p:sldId id="305" r:id="rId65"/>
    <p:sldId id="307" r:id="rId66"/>
    <p:sldId id="298" r:id="rId67"/>
    <p:sldId id="300" r:id="rId6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150875pov" initials="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88" autoAdjust="0"/>
    <p:restoredTop sz="94660"/>
  </p:normalViewPr>
  <p:slideViewPr>
    <p:cSldViewPr>
      <p:cViewPr varScale="1">
        <p:scale>
          <a:sx n="64" d="100"/>
          <a:sy n="64" d="100"/>
        </p:scale>
        <p:origin x="-142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02E728-9DD8-4799-A76E-2D42C3FC7A21}" type="datetimeFigureOut">
              <a:rPr lang="uk-UA" smtClean="0"/>
              <a:pPr/>
              <a:t>17.05.2023</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EC8E20-81EC-4DA6-AD1D-C4560C102E3D}"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76EC8E20-81EC-4DA6-AD1D-C4560C102E3D}" type="slidenum">
              <a:rPr lang="uk-UA" smtClean="0"/>
              <a:pPr/>
              <a:t>12</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normAutofit/>
          </a:bodyPr>
          <a:lstStyle/>
          <a:p>
            <a:pPr lvl="0"/>
            <a:endParaRPr lang="ru-RU" noProof="0" smtClean="0"/>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26E71395-D790-4112-A820-F6B611C0653B}"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9"/>
          <p:cNvSpPr>
            <a:spLocks noGrp="1"/>
          </p:cNvSpPr>
          <p:nvPr>
            <p:ph type="dt" sz="half" idx="10"/>
          </p:nvPr>
        </p:nvSpPr>
        <p:spPr/>
        <p:txBody>
          <a:bodyPr/>
          <a:lstStyle>
            <a:lvl1pPr>
              <a:defRPr/>
            </a:lvl1pPr>
          </a:lstStyle>
          <a:p>
            <a:pPr>
              <a:defRPr/>
            </a:pPr>
            <a:endParaRPr lang="ru-RU"/>
          </a:p>
        </p:txBody>
      </p:sp>
      <p:sp>
        <p:nvSpPr>
          <p:cNvPr id="7" name="Нижний колонтитул 21"/>
          <p:cNvSpPr>
            <a:spLocks noGrp="1"/>
          </p:cNvSpPr>
          <p:nvPr>
            <p:ph type="ftr" sz="quarter" idx="11"/>
          </p:nvPr>
        </p:nvSpPr>
        <p:spPr/>
        <p:txBody>
          <a:bodyPr/>
          <a:lstStyle>
            <a:lvl1pPr>
              <a:defRPr/>
            </a:lvl1pPr>
          </a:lstStyle>
          <a:p>
            <a:pPr>
              <a:defRPr/>
            </a:pPr>
            <a:endParaRPr lang="ru-RU"/>
          </a:p>
        </p:txBody>
      </p:sp>
      <p:sp>
        <p:nvSpPr>
          <p:cNvPr id="8" name="Номер слайда 17"/>
          <p:cNvSpPr>
            <a:spLocks noGrp="1"/>
          </p:cNvSpPr>
          <p:nvPr>
            <p:ph type="sldNum" sz="quarter" idx="12"/>
          </p:nvPr>
        </p:nvSpPr>
        <p:spPr/>
        <p:txBody>
          <a:bodyPr/>
          <a:lstStyle>
            <a:lvl1pPr>
              <a:defRPr/>
            </a:lvl1pPr>
          </a:lstStyle>
          <a:p>
            <a:pPr>
              <a:defRPr/>
            </a:pPr>
            <a:fld id="{C6A0AF78-3EDB-410E-91CD-381705993171}"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7813"/>
            <a:ext cx="8229600" cy="1139825"/>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57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Объект 5"/>
          <p:cNvSpPr>
            <a:spLocks noGrp="1"/>
          </p:cNvSpPr>
          <p:nvPr>
            <p:ph sz="quarter" idx="4"/>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9"/>
          <p:cNvSpPr>
            <a:spLocks noGrp="1"/>
          </p:cNvSpPr>
          <p:nvPr>
            <p:ph type="dt" sz="half" idx="10"/>
          </p:nvPr>
        </p:nvSpPr>
        <p:spPr/>
        <p:txBody>
          <a:bodyPr/>
          <a:lstStyle>
            <a:lvl1pPr>
              <a:defRPr/>
            </a:lvl1pPr>
          </a:lstStyle>
          <a:p>
            <a:pPr>
              <a:defRPr/>
            </a:pPr>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A6CC0698-F13A-4FD8-801F-D6D9128FFE1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17.05.2023</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0352" y="1316736"/>
            <a:ext cx="7772400" cy="2760336"/>
          </a:xfrm>
        </p:spPr>
        <p:txBody>
          <a:bodyPr>
            <a:normAutofit/>
          </a:bodyPr>
          <a:lstStyle/>
          <a:p>
            <a:pPr algn="ctr"/>
            <a:r>
              <a:rPr lang="en-US" dirty="0" smtClean="0">
                <a:effectLst/>
              </a:rPr>
              <a:t>The features of tropical diseases. </a:t>
            </a:r>
            <a:r>
              <a:rPr lang="en-US" dirty="0" err="1" smtClean="0">
                <a:effectLst/>
              </a:rPr>
              <a:t>Traveller’s</a:t>
            </a:r>
            <a:r>
              <a:rPr lang="en-US" dirty="0" smtClean="0">
                <a:effectLst/>
              </a:rPr>
              <a:t> disease</a:t>
            </a:r>
            <a:endParaRPr lang="ru-RU" dirty="0">
              <a:effectLst/>
            </a:endParaRPr>
          </a:p>
        </p:txBody>
      </p:sp>
      <p:sp>
        <p:nvSpPr>
          <p:cNvPr id="6" name="Текст 5"/>
          <p:cNvSpPr>
            <a:spLocks noGrp="1"/>
          </p:cNvSpPr>
          <p:nvPr>
            <p:ph type="body" idx="1"/>
          </p:nvPr>
        </p:nvSpPr>
        <p:spPr/>
        <p:txBody>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smtClean="0">
                <a:latin typeface="Times New Roman" pitchFamily="18" charset="0"/>
              </a:rPr>
              <a:t>The medical geography of the tropics</a:t>
            </a:r>
            <a:endParaRPr lang="ru-RU" dirty="0"/>
          </a:p>
        </p:txBody>
      </p:sp>
      <p:sp>
        <p:nvSpPr>
          <p:cNvPr id="3" name="Содержимое 2"/>
          <p:cNvSpPr>
            <a:spLocks noGrp="1"/>
          </p:cNvSpPr>
          <p:nvPr>
            <p:ph idx="1"/>
          </p:nvPr>
        </p:nvSpPr>
        <p:spPr/>
        <p:txBody>
          <a:bodyPr/>
          <a:lstStyle/>
          <a:p>
            <a:r>
              <a:rPr lang="en-US" dirty="0" smtClean="0">
                <a:solidFill>
                  <a:srgbClr val="002060"/>
                </a:solidFill>
              </a:rPr>
              <a:t>Tropical diseases encompass all diseases that occur solely, or principally, in the tropics. In practice, the term is often taken to refer to infectious diseases that thrive in hot, humid conditions, such as malaria, </a:t>
            </a:r>
            <a:r>
              <a:rPr lang="en-US" dirty="0" err="1" smtClean="0">
                <a:solidFill>
                  <a:srgbClr val="002060"/>
                </a:solidFill>
              </a:rPr>
              <a:t>leishmaniasis</a:t>
            </a:r>
            <a:r>
              <a:rPr lang="en-US" dirty="0" smtClean="0">
                <a:solidFill>
                  <a:srgbClr val="002060"/>
                </a:solidFill>
              </a:rPr>
              <a:t>, </a:t>
            </a:r>
            <a:r>
              <a:rPr lang="en-US" dirty="0" err="1" smtClean="0">
                <a:solidFill>
                  <a:srgbClr val="002060"/>
                </a:solidFill>
              </a:rPr>
              <a:t>schistosomiasis</a:t>
            </a:r>
            <a:r>
              <a:rPr lang="en-US" dirty="0" smtClean="0">
                <a:solidFill>
                  <a:srgbClr val="002060"/>
                </a:solidFill>
              </a:rPr>
              <a:t>, </a:t>
            </a:r>
            <a:r>
              <a:rPr lang="en-US" dirty="0" err="1" smtClean="0">
                <a:solidFill>
                  <a:srgbClr val="002060"/>
                </a:solidFill>
              </a:rPr>
              <a:t>onchocerciasis</a:t>
            </a:r>
            <a:r>
              <a:rPr lang="en-US" dirty="0" smtClean="0">
                <a:solidFill>
                  <a:srgbClr val="002060"/>
                </a:solidFill>
              </a:rPr>
              <a:t>, lymphatic </a:t>
            </a:r>
            <a:r>
              <a:rPr lang="en-US" dirty="0" err="1" smtClean="0">
                <a:solidFill>
                  <a:srgbClr val="002060"/>
                </a:solidFill>
              </a:rPr>
              <a:t>filariasis</a:t>
            </a:r>
            <a:r>
              <a:rPr lang="en-US" dirty="0" smtClean="0">
                <a:solidFill>
                  <a:srgbClr val="002060"/>
                </a:solidFill>
              </a:rPr>
              <a:t>, </a:t>
            </a:r>
            <a:r>
              <a:rPr lang="en-US" dirty="0" err="1" smtClean="0">
                <a:solidFill>
                  <a:srgbClr val="002060"/>
                </a:solidFill>
              </a:rPr>
              <a:t>Chagas</a:t>
            </a:r>
            <a:r>
              <a:rPr lang="en-US" dirty="0" smtClean="0">
                <a:solidFill>
                  <a:srgbClr val="002060"/>
                </a:solidFill>
              </a:rPr>
              <a:t> disease, African </a:t>
            </a:r>
            <a:r>
              <a:rPr lang="en-US" dirty="0" err="1" smtClean="0">
                <a:solidFill>
                  <a:srgbClr val="002060"/>
                </a:solidFill>
              </a:rPr>
              <a:t>trypanosomiasis</a:t>
            </a:r>
            <a:r>
              <a:rPr lang="en-US" dirty="0" smtClean="0">
                <a:solidFill>
                  <a:srgbClr val="002060"/>
                </a:solidFill>
              </a:rPr>
              <a:t>, and dengue.</a:t>
            </a:r>
            <a:endParaRPr lang="ru-RU" dirty="0" smtClean="0">
              <a:solidFill>
                <a:srgbClr val="002060"/>
              </a:solidFill>
            </a:endParaRP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04632"/>
          </a:xfrm>
        </p:spPr>
        <p:txBody>
          <a:bodyPr>
            <a:normAutofit fontScale="90000"/>
          </a:bodyPr>
          <a:lstStyle/>
          <a:p>
            <a:endParaRPr lang="ru-RU" dirty="0"/>
          </a:p>
        </p:txBody>
      </p:sp>
      <p:pic>
        <p:nvPicPr>
          <p:cNvPr id="4" name="Picture 5" descr="карта тропиков"/>
          <p:cNvPicPr>
            <a:picLocks noGrp="1" noChangeAspect="1" noChangeArrowheads="1"/>
          </p:cNvPicPr>
          <p:nvPr>
            <p:ph idx="1"/>
          </p:nvPr>
        </p:nvPicPr>
        <p:blipFill>
          <a:blip r:embed="rId2" cstate="print"/>
          <a:srcRect/>
          <a:stretch>
            <a:fillRect/>
          </a:stretch>
        </p:blipFill>
        <p:spPr>
          <a:xfrm>
            <a:off x="395536" y="908720"/>
            <a:ext cx="8352928" cy="5349999"/>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564672"/>
          </a:xfrm>
        </p:spPr>
        <p:txBody>
          <a:bodyPr>
            <a:normAutofit fontScale="90000"/>
          </a:bodyPr>
          <a:lstStyle/>
          <a:p>
            <a:endParaRPr lang="ru-RU" dirty="0"/>
          </a:p>
        </p:txBody>
      </p:sp>
      <p:pic>
        <p:nvPicPr>
          <p:cNvPr id="8194" name="Picture 2" descr="d:\home\e150875pov\Desktop\jungle2.jpg"/>
          <p:cNvPicPr>
            <a:picLocks noGrp="1" noChangeAspect="1" noChangeArrowheads="1"/>
          </p:cNvPicPr>
          <p:nvPr>
            <p:ph sz="half" idx="1"/>
          </p:nvPr>
        </p:nvPicPr>
        <p:blipFill>
          <a:blip r:embed="rId2" cstate="print"/>
          <a:srcRect/>
          <a:stretch>
            <a:fillRect/>
          </a:stretch>
        </p:blipFill>
        <p:spPr bwMode="auto">
          <a:xfrm>
            <a:off x="457200" y="1916832"/>
            <a:ext cx="4038600" cy="4032447"/>
          </a:xfrm>
          <a:prstGeom prst="rect">
            <a:avLst/>
          </a:prstGeom>
          <a:noFill/>
        </p:spPr>
      </p:pic>
      <p:sp>
        <p:nvSpPr>
          <p:cNvPr id="5" name="Содержимое 4"/>
          <p:cNvSpPr>
            <a:spLocks noGrp="1"/>
          </p:cNvSpPr>
          <p:nvPr>
            <p:ph sz="half" idx="2"/>
          </p:nvPr>
        </p:nvSpPr>
        <p:spPr/>
        <p:txBody>
          <a:bodyPr/>
          <a:lstStyle/>
          <a:p>
            <a:r>
              <a:rPr lang="en-US" dirty="0" smtClean="0"/>
              <a:t>The tropical climate has a significant effect on the survival of protozoa and </a:t>
            </a:r>
            <a:r>
              <a:rPr lang="en-US" dirty="0" err="1" smtClean="0"/>
              <a:t>helminth</a:t>
            </a:r>
            <a:r>
              <a:rPr lang="en-US" dirty="0" smtClean="0"/>
              <a:t> eggs in the external environment, the spread of carriers and intermediate hosts of pathogens of parasitic diseases - blood-sucking insects, mollusks.</a:t>
            </a:r>
            <a:endParaRPr lang="ru-RU" dirty="0" smtClean="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648072"/>
          </a:xfrm>
        </p:spPr>
        <p:txBody>
          <a:bodyPr>
            <a:normAutofit fontScale="90000"/>
          </a:bodyPr>
          <a:lstStyle/>
          <a:p>
            <a:pPr algn="ctr"/>
            <a:r>
              <a:rPr lang="en-US" dirty="0" smtClean="0"/>
              <a:t>Features of tropical diseases</a:t>
            </a:r>
            <a:endParaRPr lang="ru-RU" dirty="0"/>
          </a:p>
        </p:txBody>
      </p:sp>
      <p:sp>
        <p:nvSpPr>
          <p:cNvPr id="3" name="Содержимое 2"/>
          <p:cNvSpPr>
            <a:spLocks noGrp="1"/>
          </p:cNvSpPr>
          <p:nvPr>
            <p:ph sz="half" idx="1"/>
          </p:nvPr>
        </p:nvSpPr>
        <p:spPr>
          <a:xfrm>
            <a:off x="457200" y="980728"/>
            <a:ext cx="5554960" cy="5374197"/>
          </a:xfrm>
        </p:spPr>
        <p:txBody>
          <a:bodyPr>
            <a:normAutofit fontScale="85000" lnSpcReduction="20000"/>
          </a:bodyPr>
          <a:lstStyle/>
          <a:p>
            <a:r>
              <a:rPr lang="en-US" dirty="0" smtClean="0"/>
              <a:t>The peculiarity of the disease course in the tropics is due to the unfavorable background on which the diseases develop:</a:t>
            </a:r>
            <a:endParaRPr lang="ru-RU" dirty="0" smtClean="0"/>
          </a:p>
          <a:p>
            <a:r>
              <a:rPr lang="en-US" dirty="0" smtClean="0"/>
              <a:t>- disorders of water-electrolytic balance </a:t>
            </a:r>
          </a:p>
          <a:p>
            <a:r>
              <a:rPr lang="en-US" dirty="0" smtClean="0"/>
              <a:t>- disorders of </a:t>
            </a:r>
            <a:r>
              <a:rPr lang="en-US" dirty="0" err="1" smtClean="0"/>
              <a:t>termoregulation</a:t>
            </a:r>
            <a:endParaRPr lang="en-US" dirty="0" smtClean="0"/>
          </a:p>
          <a:p>
            <a:r>
              <a:rPr lang="en-US" dirty="0" smtClean="0"/>
              <a:t> - protein-energy and vitamin deficiency</a:t>
            </a:r>
          </a:p>
          <a:p>
            <a:r>
              <a:rPr lang="en-US" dirty="0" smtClean="0"/>
              <a:t> - chronic invasions</a:t>
            </a:r>
          </a:p>
          <a:p>
            <a:r>
              <a:rPr lang="en-US" dirty="0" smtClean="0"/>
              <a:t> - the massiveness of infection</a:t>
            </a:r>
          </a:p>
          <a:p>
            <a:r>
              <a:rPr lang="en-US" dirty="0" smtClean="0"/>
              <a:t> - the influence of environmental conditions</a:t>
            </a:r>
          </a:p>
          <a:p>
            <a:r>
              <a:rPr lang="en-US" dirty="0" smtClean="0"/>
              <a:t>  - high transmission intensity increases the likelihood of simultaneous infection by several types of pathogens. </a:t>
            </a:r>
          </a:p>
          <a:p>
            <a:endParaRPr lang="en-US" dirty="0" smtClean="0"/>
          </a:p>
          <a:p>
            <a:pPr>
              <a:buNone/>
            </a:pPr>
            <a:r>
              <a:rPr lang="ru-RU" sz="3100" dirty="0" err="1" smtClean="0">
                <a:solidFill>
                  <a:schemeClr val="accent1"/>
                </a:solidFill>
              </a:rPr>
              <a:t>Polyparasitism</a:t>
            </a:r>
            <a:r>
              <a:rPr lang="ru-RU" sz="3100" dirty="0" smtClean="0">
                <a:solidFill>
                  <a:schemeClr val="accent1"/>
                </a:solidFill>
              </a:rPr>
              <a:t> </a:t>
            </a:r>
            <a:r>
              <a:rPr lang="ru-RU" sz="3100" dirty="0" err="1" smtClean="0">
                <a:solidFill>
                  <a:schemeClr val="accent1"/>
                </a:solidFill>
              </a:rPr>
              <a:t>is</a:t>
            </a:r>
            <a:r>
              <a:rPr lang="ru-RU" sz="3100" dirty="0" smtClean="0">
                <a:solidFill>
                  <a:schemeClr val="accent1"/>
                </a:solidFill>
              </a:rPr>
              <a:t> </a:t>
            </a:r>
            <a:r>
              <a:rPr lang="ru-RU" sz="3100" dirty="0" err="1" smtClean="0">
                <a:solidFill>
                  <a:schemeClr val="accent1"/>
                </a:solidFill>
              </a:rPr>
              <a:t>a</a:t>
            </a:r>
            <a:r>
              <a:rPr lang="ru-RU" sz="3100" dirty="0" smtClean="0">
                <a:solidFill>
                  <a:schemeClr val="accent1"/>
                </a:solidFill>
              </a:rPr>
              <a:t> </a:t>
            </a:r>
            <a:r>
              <a:rPr lang="ru-RU" sz="3100" dirty="0" err="1" smtClean="0">
                <a:solidFill>
                  <a:schemeClr val="accent1"/>
                </a:solidFill>
              </a:rPr>
              <a:t>common</a:t>
            </a:r>
            <a:r>
              <a:rPr lang="ru-RU" sz="3100" dirty="0" smtClean="0">
                <a:solidFill>
                  <a:schemeClr val="accent1"/>
                </a:solidFill>
              </a:rPr>
              <a:t> </a:t>
            </a:r>
            <a:r>
              <a:rPr lang="ru-RU" sz="3100" dirty="0" err="1" smtClean="0">
                <a:solidFill>
                  <a:schemeClr val="accent1"/>
                </a:solidFill>
              </a:rPr>
              <a:t>phenomenon</a:t>
            </a:r>
            <a:r>
              <a:rPr lang="ru-RU" sz="3100" dirty="0" smtClean="0">
                <a:solidFill>
                  <a:schemeClr val="accent1"/>
                </a:solidFill>
              </a:rPr>
              <a:t> </a:t>
            </a:r>
            <a:r>
              <a:rPr lang="ru-RU" sz="3100" dirty="0" err="1" smtClean="0">
                <a:solidFill>
                  <a:schemeClr val="accent1"/>
                </a:solidFill>
              </a:rPr>
              <a:t>in</a:t>
            </a:r>
            <a:r>
              <a:rPr lang="ru-RU" sz="3100" dirty="0" smtClean="0">
                <a:solidFill>
                  <a:schemeClr val="accent1"/>
                </a:solidFill>
              </a:rPr>
              <a:t> </a:t>
            </a:r>
            <a:r>
              <a:rPr lang="ru-RU" sz="3100" dirty="0" err="1" smtClean="0">
                <a:solidFill>
                  <a:schemeClr val="accent1"/>
                </a:solidFill>
              </a:rPr>
              <a:t>the</a:t>
            </a:r>
            <a:r>
              <a:rPr lang="ru-RU" sz="3100" dirty="0" smtClean="0">
                <a:solidFill>
                  <a:schemeClr val="accent1"/>
                </a:solidFill>
              </a:rPr>
              <a:t> </a:t>
            </a:r>
            <a:r>
              <a:rPr lang="ru-RU" sz="3100" dirty="0" err="1" smtClean="0">
                <a:solidFill>
                  <a:schemeClr val="accent1"/>
                </a:solidFill>
              </a:rPr>
              <a:t>tropics</a:t>
            </a:r>
            <a:r>
              <a:rPr lang="ru-RU" sz="3100" dirty="0" smtClean="0">
                <a:solidFill>
                  <a:schemeClr val="accent1"/>
                </a:solidFill>
              </a:rPr>
              <a:t>.</a:t>
            </a:r>
          </a:p>
          <a:p>
            <a:endParaRPr lang="ru-RU" dirty="0"/>
          </a:p>
        </p:txBody>
      </p:sp>
      <p:pic>
        <p:nvPicPr>
          <p:cNvPr id="9218" name="Picture 2" descr="d:\home\e150875pov\Desktop\Parasites2.jpg"/>
          <p:cNvPicPr>
            <a:picLocks noGrp="1" noChangeAspect="1" noChangeArrowheads="1"/>
          </p:cNvPicPr>
          <p:nvPr>
            <p:ph sz="half" idx="2"/>
          </p:nvPr>
        </p:nvPicPr>
        <p:blipFill>
          <a:blip r:embed="rId2" cstate="print"/>
          <a:srcRect/>
          <a:stretch>
            <a:fillRect/>
          </a:stretch>
        </p:blipFill>
        <p:spPr bwMode="auto">
          <a:xfrm>
            <a:off x="5796136" y="2276872"/>
            <a:ext cx="3096344" cy="324036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1644792"/>
          </a:xfrm>
        </p:spPr>
        <p:txBody>
          <a:bodyPr>
            <a:normAutofit fontScale="90000"/>
          </a:bodyPr>
          <a:lstStyle/>
          <a:p>
            <a:r>
              <a:rPr lang="en-US" sz="5300" dirty="0" smtClean="0"/>
              <a:t/>
            </a:r>
            <a:br>
              <a:rPr lang="en-US" sz="5300" dirty="0" smtClean="0"/>
            </a:br>
            <a:r>
              <a:rPr lang="en-US" sz="5300" dirty="0" smtClean="0"/>
              <a:t/>
            </a:r>
            <a:br>
              <a:rPr lang="en-US" sz="5300" dirty="0" smtClean="0"/>
            </a:br>
            <a:r>
              <a:rPr lang="en-US" sz="5300" dirty="0" smtClean="0"/>
              <a:t/>
            </a:r>
            <a:br>
              <a:rPr lang="en-US" sz="5300" dirty="0" smtClean="0"/>
            </a:br>
            <a:r>
              <a:rPr lang="en-US" sz="5300" dirty="0" smtClean="0"/>
              <a:t>“Tropical diseases moving into new parts of the globe”</a:t>
            </a:r>
            <a:r>
              <a:rPr lang="ru-RU" sz="4800" dirty="0" smtClean="0"/>
              <a:t/>
            </a:r>
            <a:br>
              <a:rPr lang="ru-RU" sz="4800" dirty="0" smtClean="0"/>
            </a:br>
            <a:endParaRPr lang="ru-RU" dirty="0"/>
          </a:p>
        </p:txBody>
      </p:sp>
      <p:sp>
        <p:nvSpPr>
          <p:cNvPr id="5" name="Содержимое 4"/>
          <p:cNvSpPr>
            <a:spLocks noGrp="1"/>
          </p:cNvSpPr>
          <p:nvPr>
            <p:ph sz="half" idx="1"/>
          </p:nvPr>
        </p:nvSpPr>
        <p:spPr>
          <a:xfrm>
            <a:off x="755576" y="2852935"/>
            <a:ext cx="3740224" cy="3501989"/>
          </a:xfrm>
        </p:spPr>
        <p:txBody>
          <a:bodyPr>
            <a:normAutofit/>
          </a:bodyPr>
          <a:lstStyle/>
          <a:p>
            <a:r>
              <a:rPr lang="en-US" sz="3600" dirty="0" smtClean="0"/>
              <a:t>Climate changes</a:t>
            </a:r>
            <a:endParaRPr lang="ru-RU" sz="3600" dirty="0"/>
          </a:p>
        </p:txBody>
      </p:sp>
      <p:sp>
        <p:nvSpPr>
          <p:cNvPr id="6" name="Содержимое 5"/>
          <p:cNvSpPr>
            <a:spLocks noGrp="1"/>
          </p:cNvSpPr>
          <p:nvPr>
            <p:ph sz="half" idx="2"/>
          </p:nvPr>
        </p:nvSpPr>
        <p:spPr>
          <a:xfrm>
            <a:off x="4716016" y="2852935"/>
            <a:ext cx="3970784" cy="3501989"/>
          </a:xfrm>
        </p:spPr>
        <p:txBody>
          <a:bodyPr>
            <a:normAutofit/>
          </a:bodyPr>
          <a:lstStyle/>
          <a:p>
            <a:r>
              <a:rPr lang="en-US" sz="3600" dirty="0" smtClean="0"/>
              <a:t>Migration of population</a:t>
            </a:r>
            <a:endParaRPr lang="ru-RU"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lstStyle/>
          <a:p>
            <a:pPr algn="ctr"/>
            <a:r>
              <a:rPr lang="en-US" dirty="0" smtClean="0"/>
              <a:t>Changes of climate</a:t>
            </a:r>
            <a:endParaRPr lang="ru-RU" dirty="0"/>
          </a:p>
        </p:txBody>
      </p:sp>
      <p:sp>
        <p:nvSpPr>
          <p:cNvPr id="3" name="Содержимое 2"/>
          <p:cNvSpPr>
            <a:spLocks noGrp="1"/>
          </p:cNvSpPr>
          <p:nvPr>
            <p:ph sz="half" idx="1"/>
          </p:nvPr>
        </p:nvSpPr>
        <p:spPr/>
        <p:txBody>
          <a:bodyPr>
            <a:normAutofit fontScale="92500"/>
          </a:bodyPr>
          <a:lstStyle/>
          <a:p>
            <a:r>
              <a:rPr lang="en-US" dirty="0" smtClean="0"/>
              <a:t>The incidence of most infection diseases depends on climate, climate change determine disease epidemiology.</a:t>
            </a:r>
          </a:p>
          <a:p>
            <a:r>
              <a:rPr lang="en-US" dirty="0" smtClean="0"/>
              <a:t>Climate change has become nearly synonymous with global warming. </a:t>
            </a:r>
          </a:p>
          <a:p>
            <a:endParaRPr lang="ru-RU" dirty="0"/>
          </a:p>
        </p:txBody>
      </p:sp>
      <p:sp>
        <p:nvSpPr>
          <p:cNvPr id="4" name="Содержимое 3"/>
          <p:cNvSpPr>
            <a:spLocks noGrp="1"/>
          </p:cNvSpPr>
          <p:nvPr>
            <p:ph sz="half" idx="2"/>
          </p:nvPr>
        </p:nvSpPr>
        <p:spPr>
          <a:xfrm>
            <a:off x="4644008" y="1556792"/>
            <a:ext cx="4038600" cy="4578856"/>
          </a:xfrm>
        </p:spPr>
        <p:txBody>
          <a:bodyPr>
            <a:normAutofit fontScale="92500"/>
          </a:bodyPr>
          <a:lstStyle/>
          <a:p>
            <a:endParaRPr lang="en-US" dirty="0" smtClean="0"/>
          </a:p>
          <a:p>
            <a:r>
              <a:rPr lang="en-US" dirty="0" smtClean="0"/>
              <a:t>The winters are warming faster than summers.</a:t>
            </a:r>
          </a:p>
          <a:p>
            <a:r>
              <a:rPr lang="en-US" dirty="0" smtClean="0"/>
              <a:t>Nighttime minimum temperatures are also rising faster than daytime</a:t>
            </a:r>
          </a:p>
          <a:p>
            <a:r>
              <a:rPr lang="en-US" dirty="0" smtClean="0"/>
              <a:t>Each of this nuances bears upon the incidence of infection diseases in general and vector-born diseases specifically</a:t>
            </a:r>
            <a:endParaRPr lang="ru-RU" dirty="0" smtClean="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229600" cy="144016"/>
          </a:xfrm>
        </p:spPr>
        <p:txBody>
          <a:bodyPr>
            <a:normAutofit fontScale="90000"/>
          </a:bodyPr>
          <a:lstStyle/>
          <a:p>
            <a:endParaRPr lang="ru-RU" dirty="0"/>
          </a:p>
        </p:txBody>
      </p:sp>
      <p:sp>
        <p:nvSpPr>
          <p:cNvPr id="3" name="Содержимое 2"/>
          <p:cNvSpPr>
            <a:spLocks noGrp="1"/>
          </p:cNvSpPr>
          <p:nvPr>
            <p:ph sz="half" idx="1"/>
          </p:nvPr>
        </p:nvSpPr>
        <p:spPr>
          <a:xfrm>
            <a:off x="395536" y="836712"/>
            <a:ext cx="4038600" cy="4434840"/>
          </a:xfrm>
        </p:spPr>
        <p:txBody>
          <a:bodyPr/>
          <a:lstStyle/>
          <a:p>
            <a:r>
              <a:rPr lang="en-US" dirty="0" smtClean="0"/>
              <a:t>The warmer atmosphere holds more water vapor that increase the humidity of environment, warming tends to promote heavier precipitations events.</a:t>
            </a:r>
            <a:endParaRPr lang="ru-RU" dirty="0"/>
          </a:p>
        </p:txBody>
      </p:sp>
      <p:sp>
        <p:nvSpPr>
          <p:cNvPr id="4" name="Содержимое 3"/>
          <p:cNvSpPr>
            <a:spLocks noGrp="1"/>
          </p:cNvSpPr>
          <p:nvPr>
            <p:ph sz="half" idx="2"/>
          </p:nvPr>
        </p:nvSpPr>
        <p:spPr>
          <a:xfrm>
            <a:off x="4572000" y="908720"/>
            <a:ext cx="4038600" cy="4434840"/>
          </a:xfrm>
        </p:spPr>
        <p:txBody>
          <a:bodyPr/>
          <a:lstStyle/>
          <a:p>
            <a:r>
              <a:rPr lang="en-US" dirty="0" smtClean="0"/>
              <a:t>For example, the life cycle of some nematode parasites shortens as temperature</a:t>
            </a:r>
            <a:r>
              <a:rPr lang="uk-UA" dirty="0" smtClean="0"/>
              <a:t> </a:t>
            </a:r>
            <a:r>
              <a:rPr lang="en-US" dirty="0" smtClean="0"/>
              <a:t>and humidity rise.  Higher nematode burden, higher rates of morbidity and mortality.</a:t>
            </a:r>
            <a:endParaRPr lang="ru-RU" dirty="0"/>
          </a:p>
        </p:txBody>
      </p:sp>
      <p:pic>
        <p:nvPicPr>
          <p:cNvPr id="1026" name="Picture 2" descr="d:\home\e150875pov\Desktop\Без названия (1).jpg"/>
          <p:cNvPicPr>
            <a:picLocks noChangeAspect="1" noChangeArrowheads="1"/>
          </p:cNvPicPr>
          <p:nvPr/>
        </p:nvPicPr>
        <p:blipFill>
          <a:blip r:embed="rId2" cstate="print"/>
          <a:srcRect/>
          <a:stretch>
            <a:fillRect/>
          </a:stretch>
        </p:blipFill>
        <p:spPr bwMode="auto">
          <a:xfrm>
            <a:off x="5292080" y="4149080"/>
            <a:ext cx="3169094" cy="2373762"/>
          </a:xfrm>
          <a:prstGeom prst="rect">
            <a:avLst/>
          </a:prstGeom>
          <a:noFill/>
        </p:spPr>
      </p:pic>
      <p:pic>
        <p:nvPicPr>
          <p:cNvPr id="1027" name="Picture 3" descr="d:\home\e150875pov\Desktop\IMG_3620.jpg"/>
          <p:cNvPicPr>
            <a:picLocks noChangeAspect="1" noChangeArrowheads="1"/>
          </p:cNvPicPr>
          <p:nvPr/>
        </p:nvPicPr>
        <p:blipFill>
          <a:blip r:embed="rId3" cstate="print"/>
          <a:srcRect/>
          <a:stretch>
            <a:fillRect/>
          </a:stretch>
        </p:blipFill>
        <p:spPr bwMode="auto">
          <a:xfrm>
            <a:off x="755575" y="3789040"/>
            <a:ext cx="3443221" cy="258241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76640"/>
          </a:xfrm>
        </p:spPr>
        <p:txBody>
          <a:bodyPr>
            <a:normAutofit fontScale="90000"/>
          </a:bodyPr>
          <a:lstStyle/>
          <a:p>
            <a:endParaRPr lang="ru-RU" dirty="0"/>
          </a:p>
        </p:txBody>
      </p:sp>
      <p:sp>
        <p:nvSpPr>
          <p:cNvPr id="3" name="Содержимое 2"/>
          <p:cNvSpPr>
            <a:spLocks noGrp="1"/>
          </p:cNvSpPr>
          <p:nvPr>
            <p:ph sz="half" idx="1"/>
          </p:nvPr>
        </p:nvSpPr>
        <p:spPr>
          <a:xfrm>
            <a:off x="457200" y="1052736"/>
            <a:ext cx="4618856" cy="5302189"/>
          </a:xfrm>
        </p:spPr>
        <p:txBody>
          <a:bodyPr>
            <a:normAutofit fontScale="92500" lnSpcReduction="20000"/>
          </a:bodyPr>
          <a:lstStyle/>
          <a:p>
            <a:r>
              <a:rPr lang="en-US" dirty="0" smtClean="0"/>
              <a:t>Because insects are cold-blooded, ambient temperature dictates their geographic distribution. With increase of temperature and humidity mosquitoes may spread</a:t>
            </a:r>
            <a:r>
              <a:rPr lang="ru-RU" dirty="0" smtClean="0"/>
              <a:t> </a:t>
            </a:r>
            <a:r>
              <a:rPr lang="en-US" dirty="0" smtClean="0"/>
              <a:t>to new areas.</a:t>
            </a:r>
          </a:p>
          <a:p>
            <a:r>
              <a:rPr lang="en-US" dirty="0" smtClean="0"/>
              <a:t>For example, highland areas of East Africa and South America as perhaps most  vulnerable to increased malaria incidence as a result of rising temperatures.</a:t>
            </a:r>
          </a:p>
          <a:p>
            <a:r>
              <a:rPr lang="en-US" dirty="0" smtClean="0"/>
              <a:t>And highland populations may be more vulnerable to malaria epidemics because they lack immunity.</a:t>
            </a:r>
            <a:endParaRPr lang="ru-RU" dirty="0"/>
          </a:p>
        </p:txBody>
      </p:sp>
      <p:pic>
        <p:nvPicPr>
          <p:cNvPr id="10242" name="Picture 2" descr="d:\home\e150875pov\Desktop\MAIN-weather-insects.jpg"/>
          <p:cNvPicPr>
            <a:picLocks noGrp="1" noChangeAspect="1" noChangeArrowheads="1"/>
          </p:cNvPicPr>
          <p:nvPr>
            <p:ph sz="half" idx="2"/>
          </p:nvPr>
        </p:nvPicPr>
        <p:blipFill>
          <a:blip r:embed="rId2" cstate="print"/>
          <a:srcRect/>
          <a:stretch>
            <a:fillRect/>
          </a:stretch>
        </p:blipFill>
        <p:spPr bwMode="auto">
          <a:xfrm>
            <a:off x="5076056" y="2060848"/>
            <a:ext cx="3744416" cy="268583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04632"/>
          </a:xfrm>
        </p:spPr>
        <p:txBody>
          <a:bodyPr>
            <a:normAutofit fontScale="90000"/>
          </a:bodyPr>
          <a:lstStyle/>
          <a:p>
            <a:endParaRPr lang="ru-RU" dirty="0"/>
          </a:p>
        </p:txBody>
      </p:sp>
      <p:sp>
        <p:nvSpPr>
          <p:cNvPr id="3" name="Содержимое 2"/>
          <p:cNvSpPr>
            <a:spLocks noGrp="1"/>
          </p:cNvSpPr>
          <p:nvPr>
            <p:ph sz="half" idx="1"/>
          </p:nvPr>
        </p:nvSpPr>
        <p:spPr>
          <a:xfrm>
            <a:off x="457200" y="908720"/>
            <a:ext cx="4038600" cy="5446205"/>
          </a:xfrm>
        </p:spPr>
        <p:txBody>
          <a:bodyPr>
            <a:normAutofit lnSpcReduction="10000"/>
          </a:bodyPr>
          <a:lstStyle/>
          <a:p>
            <a:r>
              <a:rPr lang="en-US" dirty="0" smtClean="0"/>
              <a:t>The recent outbreaks of </a:t>
            </a:r>
            <a:r>
              <a:rPr lang="en-US" dirty="0" err="1" smtClean="0"/>
              <a:t>Zika</a:t>
            </a:r>
            <a:r>
              <a:rPr lang="en-US" dirty="0" smtClean="0"/>
              <a:t>, yellow fever, dengue, </a:t>
            </a:r>
            <a:r>
              <a:rPr lang="en-US" dirty="0" err="1" smtClean="0"/>
              <a:t>chikungunya</a:t>
            </a:r>
            <a:r>
              <a:rPr lang="en-US" dirty="0" smtClean="0"/>
              <a:t> disease show a tendency to epidemic development of these severe, potentially life-threatening infections, and determine the need for systematic and rigid vector control of these diseases, increasing the global response potential to these threats.</a:t>
            </a:r>
            <a:endParaRPr lang="ru-RU" dirty="0"/>
          </a:p>
        </p:txBody>
      </p:sp>
      <p:pic>
        <p:nvPicPr>
          <p:cNvPr id="5" name="Содержимое 4" descr="depositphotos_98107180-stock-illustration-zika-virus-stop-sign-warning.jpg"/>
          <p:cNvPicPr>
            <a:picLocks noGrp="1" noChangeAspect="1"/>
          </p:cNvPicPr>
          <p:nvPr>
            <p:ph sz="half" idx="2"/>
          </p:nvPr>
        </p:nvPicPr>
        <p:blipFill>
          <a:blip r:embed="rId2" cstate="print"/>
          <a:stretch>
            <a:fillRect/>
          </a:stretch>
        </p:blipFill>
        <p:spPr>
          <a:xfrm>
            <a:off x="6181328" y="0"/>
            <a:ext cx="2962672" cy="2962672"/>
          </a:xfrm>
        </p:spPr>
      </p:pic>
      <p:pic>
        <p:nvPicPr>
          <p:cNvPr id="1026" name="Picture 2" descr="d:\home\e150875pov\Desktop\Без названия.jpg"/>
          <p:cNvPicPr>
            <a:picLocks noChangeAspect="1" noChangeArrowheads="1"/>
          </p:cNvPicPr>
          <p:nvPr/>
        </p:nvPicPr>
        <p:blipFill>
          <a:blip r:embed="rId3" cstate="print"/>
          <a:srcRect/>
          <a:stretch>
            <a:fillRect/>
          </a:stretch>
        </p:blipFill>
        <p:spPr bwMode="auto">
          <a:xfrm>
            <a:off x="4499992" y="1196752"/>
            <a:ext cx="2143125" cy="2143125"/>
          </a:xfrm>
          <a:prstGeom prst="rect">
            <a:avLst/>
          </a:prstGeom>
          <a:noFill/>
        </p:spPr>
      </p:pic>
      <p:pic>
        <p:nvPicPr>
          <p:cNvPr id="1027" name="Picture 3" descr="d:\home\e150875pov\Desktop\ajaxp.jpg"/>
          <p:cNvPicPr>
            <a:picLocks noChangeAspect="1" noChangeArrowheads="1"/>
          </p:cNvPicPr>
          <p:nvPr/>
        </p:nvPicPr>
        <p:blipFill>
          <a:blip r:embed="rId4" cstate="print"/>
          <a:srcRect/>
          <a:stretch>
            <a:fillRect/>
          </a:stretch>
        </p:blipFill>
        <p:spPr bwMode="auto">
          <a:xfrm>
            <a:off x="4931701" y="3284984"/>
            <a:ext cx="3552395" cy="266429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Travellers’ diarrhea</a:t>
            </a:r>
            <a:endParaRPr lang="uk-UA" dirty="0"/>
          </a:p>
        </p:txBody>
      </p:sp>
      <p:sp>
        <p:nvSpPr>
          <p:cNvPr id="3" name="Содержимое 2"/>
          <p:cNvSpPr>
            <a:spLocks noGrp="1"/>
          </p:cNvSpPr>
          <p:nvPr>
            <p:ph idx="1"/>
          </p:nvPr>
        </p:nvSpPr>
        <p:spPr/>
        <p:txBody>
          <a:bodyPr>
            <a:normAutofit/>
          </a:bodyPr>
          <a:lstStyle/>
          <a:p>
            <a:r>
              <a:rPr lang="uk-UA" sz="2800" dirty="0" smtClean="0"/>
              <a:t>Travellers’ diarrhoea is usually defined as the passage of three or more unformed stools over 24 hours, with one or more additional symptoms starting during or shortly after a period of foreign travel. </a:t>
            </a:r>
            <a:endParaRPr lang="uk-UA"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415880"/>
          </a:xfrm>
        </p:spPr>
        <p:txBody>
          <a:bodyPr/>
          <a:lstStyle/>
          <a:p>
            <a:r>
              <a:rPr lang="uk-UA" dirty="0" smtClean="0"/>
              <a:t>Additional symptoms include:</a:t>
            </a:r>
            <a:endParaRPr lang="en-US" dirty="0" smtClean="0"/>
          </a:p>
          <a:p>
            <a:pPr>
              <a:buNone/>
            </a:pPr>
            <a:endParaRPr lang="uk-UA" dirty="0" smtClean="0"/>
          </a:p>
          <a:p>
            <a:pPr lvl="0"/>
            <a:r>
              <a:rPr lang="uk-UA" dirty="0" smtClean="0"/>
              <a:t>Nausea</a:t>
            </a:r>
          </a:p>
          <a:p>
            <a:pPr lvl="0"/>
            <a:r>
              <a:rPr lang="uk-UA" dirty="0" smtClean="0"/>
              <a:t>Vomiting</a:t>
            </a:r>
          </a:p>
          <a:p>
            <a:pPr lvl="0"/>
            <a:r>
              <a:rPr lang="uk-UA" dirty="0" smtClean="0"/>
              <a:t>Abdominal pain</a:t>
            </a:r>
          </a:p>
          <a:p>
            <a:pPr lvl="0"/>
            <a:r>
              <a:rPr lang="uk-UA" dirty="0" smtClean="0"/>
              <a:t>Fever</a:t>
            </a:r>
          </a:p>
          <a:p>
            <a:pPr lvl="0"/>
            <a:r>
              <a:rPr lang="uk-UA" dirty="0" smtClean="0"/>
              <a:t>Faecal urgency</a:t>
            </a:r>
          </a:p>
          <a:p>
            <a:pPr lvl="0"/>
            <a:r>
              <a:rPr lang="uk-UA" dirty="0" smtClean="0"/>
              <a:t>Tenesmus.</a:t>
            </a:r>
          </a:p>
          <a:p>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en-US" dirty="0" err="1" smtClean="0"/>
              <a:t>Travellers’</a:t>
            </a:r>
            <a:r>
              <a:rPr lang="en-US" dirty="0" smtClean="0"/>
              <a:t> diarrhea</a:t>
            </a:r>
            <a:endParaRPr lang="ru-RU" dirty="0"/>
          </a:p>
        </p:txBody>
      </p:sp>
      <p:sp>
        <p:nvSpPr>
          <p:cNvPr id="6" name="Содержимое 5"/>
          <p:cNvSpPr>
            <a:spLocks noGrp="1"/>
          </p:cNvSpPr>
          <p:nvPr>
            <p:ph idx="1"/>
          </p:nvPr>
        </p:nvSpPr>
        <p:spPr/>
        <p:txBody>
          <a:bodyPr>
            <a:normAutofit lnSpcReduction="10000"/>
          </a:bodyPr>
          <a:lstStyle/>
          <a:p>
            <a:r>
              <a:rPr lang="uk-UA" dirty="0" smtClean="0"/>
              <a:t>The definition is also based on the functional impact on the person:</a:t>
            </a:r>
          </a:p>
          <a:p>
            <a:pPr lvl="0"/>
            <a:r>
              <a:rPr lang="uk-UA" b="1" dirty="0" smtClean="0"/>
              <a:t>Mild (acute): </a:t>
            </a:r>
            <a:r>
              <a:rPr lang="uk-UA" dirty="0" smtClean="0"/>
              <a:t>diarrhoea that is tolerable, is not distressing, and does not interfere with planned activities</a:t>
            </a:r>
          </a:p>
          <a:p>
            <a:pPr lvl="0"/>
            <a:r>
              <a:rPr lang="uk-UA" b="1" dirty="0" smtClean="0"/>
              <a:t>Moderate (acute):</a:t>
            </a:r>
            <a:r>
              <a:rPr lang="uk-UA" dirty="0" smtClean="0"/>
              <a:t> diarrhoea that is distressing or interferes with planned activities</a:t>
            </a:r>
          </a:p>
          <a:p>
            <a:pPr lvl="0"/>
            <a:r>
              <a:rPr lang="uk-UA" b="1" dirty="0" smtClean="0"/>
              <a:t>Severe (acute): </a:t>
            </a:r>
            <a:r>
              <a:rPr lang="uk-UA" dirty="0" smtClean="0"/>
              <a:t>diarrhoea that is incapacitating or completely prevents planned activities; all dysentery (passage of grossly bloody stools) is considered severe</a:t>
            </a:r>
          </a:p>
          <a:p>
            <a:pPr lvl="0"/>
            <a:r>
              <a:rPr lang="uk-UA" b="1" dirty="0" smtClean="0"/>
              <a:t>Persistent: </a:t>
            </a:r>
            <a:r>
              <a:rPr lang="uk-UA" dirty="0" smtClean="0"/>
              <a:t>diarrhoea lasting two weeks or longer.</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en-US" dirty="0" err="1" smtClean="0"/>
              <a:t>Travellers’</a:t>
            </a:r>
            <a:r>
              <a:rPr lang="en-US" dirty="0" smtClean="0"/>
              <a:t> diarrhea</a:t>
            </a:r>
            <a:endParaRPr lang="ru-RU" dirty="0"/>
          </a:p>
        </p:txBody>
      </p:sp>
      <p:sp>
        <p:nvSpPr>
          <p:cNvPr id="6" name="Содержимое 5"/>
          <p:cNvSpPr>
            <a:spLocks noGrp="1"/>
          </p:cNvSpPr>
          <p:nvPr>
            <p:ph idx="1"/>
          </p:nvPr>
        </p:nvSpPr>
        <p:spPr/>
        <p:txBody>
          <a:bodyPr/>
          <a:lstStyle/>
          <a:p>
            <a:r>
              <a:rPr lang="en-US" dirty="0" err="1" smtClean="0"/>
              <a:t>Travellers'</a:t>
            </a:r>
            <a:r>
              <a:rPr lang="en-US" dirty="0" smtClean="0"/>
              <a:t> diarrhea (TD) accounts for more than 80 million cases each year. </a:t>
            </a:r>
            <a:endParaRPr lang="ru-RU" dirty="0" smtClean="0"/>
          </a:p>
          <a:p>
            <a:r>
              <a:rPr lang="en-US" dirty="0" smtClean="0"/>
              <a:t>It is not only the disease most commonly encountered by </a:t>
            </a:r>
            <a:r>
              <a:rPr lang="en-US" dirty="0" err="1" smtClean="0"/>
              <a:t>travellers</a:t>
            </a:r>
            <a:r>
              <a:rPr lang="en-US" dirty="0" smtClean="0"/>
              <a:t> to (sub)tropical destinations but also the most common health complaint at </a:t>
            </a:r>
            <a:r>
              <a:rPr lang="en-US" dirty="0" err="1" smtClean="0"/>
              <a:t>posttravel</a:t>
            </a:r>
            <a:r>
              <a:rPr lang="en-US" dirty="0" smtClean="0"/>
              <a:t> consultations. </a:t>
            </a:r>
            <a:endParaRPr lang="ru-RU" dirty="0" smtClean="0"/>
          </a:p>
          <a:p>
            <a:r>
              <a:rPr lang="en-US" dirty="0" smtClean="0"/>
              <a:t>Bacterial pathogens are known to predominate as etiologic agents.</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23528" y="260648"/>
            <a:ext cx="8229600" cy="710952"/>
          </a:xfrm>
        </p:spPr>
        <p:txBody>
          <a:bodyPr>
            <a:normAutofit fontScale="90000"/>
          </a:bodyPr>
          <a:lstStyle/>
          <a:p>
            <a:pPr algn="ctr"/>
            <a:r>
              <a:rPr lang="en-US" dirty="0" err="1" smtClean="0"/>
              <a:t>Travellers’</a:t>
            </a:r>
            <a:r>
              <a:rPr lang="en-US" dirty="0" smtClean="0"/>
              <a:t> diarrhea</a:t>
            </a:r>
            <a:endParaRPr lang="ru-RU" dirty="0"/>
          </a:p>
        </p:txBody>
      </p:sp>
      <p:sp>
        <p:nvSpPr>
          <p:cNvPr id="5" name="Содержимое 4"/>
          <p:cNvSpPr>
            <a:spLocks noGrp="1"/>
          </p:cNvSpPr>
          <p:nvPr>
            <p:ph idx="1"/>
          </p:nvPr>
        </p:nvSpPr>
        <p:spPr>
          <a:xfrm>
            <a:off x="457200" y="1052736"/>
            <a:ext cx="8229600" cy="5271864"/>
          </a:xfrm>
        </p:spPr>
        <p:txBody>
          <a:bodyPr>
            <a:normAutofit/>
          </a:bodyPr>
          <a:lstStyle/>
          <a:p>
            <a:r>
              <a:rPr lang="en-US" sz="2800" dirty="0" smtClean="0"/>
              <a:t>Diarrhea, the leading cause of illness in travelers, is usually a short-lived, self-limited condition.</a:t>
            </a:r>
          </a:p>
          <a:p>
            <a:r>
              <a:rPr lang="en-US" sz="2800" dirty="0" smtClean="0"/>
              <a:t>However, 40% of affected individuals need to alter their activities</a:t>
            </a:r>
          </a:p>
          <a:p>
            <a:r>
              <a:rPr lang="en-US" sz="2800" dirty="0" smtClean="0"/>
              <a:t>Another 20% are confined to bad</a:t>
            </a:r>
          </a:p>
          <a:p>
            <a:r>
              <a:rPr lang="en-US" sz="2800" dirty="0" smtClean="0"/>
              <a:t>Incidence rates per 2-week stay have been reported to be as low as 8% in industrialized countries and as high as 55% in parts of </a:t>
            </a:r>
            <a:r>
              <a:rPr lang="en-US" sz="2800" b="1" dirty="0" smtClean="0"/>
              <a:t>Africa, Central and South America, South-East Asia.</a:t>
            </a:r>
          </a:p>
          <a:p>
            <a:pPr>
              <a:buNone/>
            </a:pPr>
            <a:endParaRPr lang="ru-RU"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67544" y="476672"/>
            <a:ext cx="8229600" cy="648072"/>
          </a:xfrm>
        </p:spPr>
        <p:txBody>
          <a:bodyPr>
            <a:normAutofit fontScale="90000"/>
          </a:bodyPr>
          <a:lstStyle/>
          <a:p>
            <a:pPr algn="ctr"/>
            <a:r>
              <a:rPr lang="en-US" sz="4000" dirty="0" smtClean="0"/>
              <a:t>Countries with high risk of TD</a:t>
            </a:r>
            <a:endParaRPr lang="ru-RU" sz="4000" dirty="0"/>
          </a:p>
        </p:txBody>
      </p:sp>
      <p:pic>
        <p:nvPicPr>
          <p:cNvPr id="1026" name="Picture 2" descr="d:\home\e150875pov\Desktop\trav.diar.map.jpg"/>
          <p:cNvPicPr>
            <a:picLocks noGrp="1" noChangeAspect="1" noChangeArrowheads="1"/>
          </p:cNvPicPr>
          <p:nvPr>
            <p:ph idx="1"/>
          </p:nvPr>
        </p:nvPicPr>
        <p:blipFill>
          <a:blip r:embed="rId2" cstate="print"/>
          <a:stretch>
            <a:fillRect/>
          </a:stretch>
        </p:blipFill>
        <p:spPr bwMode="auto">
          <a:xfrm>
            <a:off x="899592" y="1137952"/>
            <a:ext cx="7417309" cy="572004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487888"/>
          </a:xfrm>
        </p:spPr>
        <p:txBody>
          <a:bodyPr>
            <a:normAutofit/>
          </a:bodyPr>
          <a:lstStyle/>
          <a:p>
            <a:r>
              <a:rPr lang="uk-UA" dirty="0" smtClean="0"/>
              <a:t>Although most episodes resolve without treatment over several days, in about </a:t>
            </a:r>
            <a:r>
              <a:rPr lang="uk-UA" b="1" dirty="0" smtClean="0"/>
              <a:t>10% </a:t>
            </a:r>
            <a:r>
              <a:rPr lang="uk-UA" dirty="0" smtClean="0"/>
              <a:t>the symptoms persist for more than one week, </a:t>
            </a:r>
            <a:r>
              <a:rPr lang="uk-UA" b="1" dirty="0" smtClean="0"/>
              <a:t>5%</a:t>
            </a:r>
            <a:r>
              <a:rPr lang="uk-UA" dirty="0" smtClean="0"/>
              <a:t> more than two weeks, and in about </a:t>
            </a:r>
            <a:r>
              <a:rPr lang="uk-UA" b="1" dirty="0" smtClean="0"/>
              <a:t>1%</a:t>
            </a:r>
            <a:r>
              <a:rPr lang="uk-UA" dirty="0" smtClean="0"/>
              <a:t> for more than one month.  </a:t>
            </a:r>
            <a:endParaRPr lang="en-US" dirty="0" smtClean="0"/>
          </a:p>
          <a:p>
            <a:r>
              <a:rPr lang="uk-UA" dirty="0" smtClean="0"/>
              <a:t>Although rarely life threatening, travellers’ diarrhoea causes substantial disruption by interfering with travel itineraries, business opportunities, and tourist industry revenues.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12776"/>
            <a:ext cx="8229600" cy="4911824"/>
          </a:xfrm>
        </p:spPr>
        <p:txBody>
          <a:bodyPr>
            <a:normAutofit lnSpcReduction="10000"/>
          </a:bodyPr>
          <a:lstStyle/>
          <a:p>
            <a:r>
              <a:rPr lang="uk-UA" dirty="0" smtClean="0"/>
              <a:t>Studies have also shown that an episode of travellers’ diarrhoea, particularly one with severe symptoms, can lead to irritable bowel syndrome (IBS), and may occur in 3% to 17% of patients. </a:t>
            </a:r>
            <a:endParaRPr lang="en-US" dirty="0" smtClean="0"/>
          </a:p>
          <a:p>
            <a:r>
              <a:rPr lang="uk-UA" dirty="0" smtClean="0"/>
              <a:t> Factors associated with the development of IBS include severity of travellers’ diarrhoea, the number of episodes, pre-travel diarrhoea, pre-travel adverse life events, and infection with heat labile toxin producing Enterotoxigenic </a:t>
            </a:r>
            <a:r>
              <a:rPr lang="uk-UA" i="1" dirty="0" smtClean="0"/>
              <a:t>Escherichia coli </a:t>
            </a:r>
            <a:r>
              <a:rPr lang="uk-UA" dirty="0" smtClean="0"/>
              <a:t>(ETEC).</a:t>
            </a:r>
            <a:endParaRPr lang="en-US" dirty="0" smtClean="0"/>
          </a:p>
          <a:p>
            <a:r>
              <a:rPr lang="uk-UA" dirty="0" smtClean="0"/>
              <a:t> Reactive arthritis, often associated with HLA-B27, and Guillain-Barré syndrome have also been associated with travellers’ diarrhoea.</a:t>
            </a:r>
          </a:p>
          <a:p>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a:xfrm>
            <a:off x="0" y="1920875"/>
            <a:ext cx="3924300" cy="4433888"/>
          </a:xfrm>
        </p:spPr>
        <p:txBody>
          <a:bodyPr/>
          <a:lstStyle/>
          <a:p>
            <a:r>
              <a:rPr lang="en-US" dirty="0" smtClean="0"/>
              <a:t>Eating meals in restaurants and cafeterias or </a:t>
            </a:r>
            <a:r>
              <a:rPr lang="en-US" u="sng" dirty="0" smtClean="0"/>
              <a:t>consuming food from street vendors, drinking </a:t>
            </a:r>
            <a:r>
              <a:rPr lang="en-US" u="sng" dirty="0" err="1" smtClean="0"/>
              <a:t>unboiled</a:t>
            </a:r>
            <a:r>
              <a:rPr lang="en-US" u="sng" dirty="0" smtClean="0"/>
              <a:t> water </a:t>
            </a:r>
            <a:r>
              <a:rPr lang="en-US" dirty="0" smtClean="0"/>
              <a:t> was associated with increased risk of infection</a:t>
            </a:r>
          </a:p>
          <a:p>
            <a:endParaRPr lang="ru-RU" dirty="0"/>
          </a:p>
        </p:txBody>
      </p:sp>
      <p:pic>
        <p:nvPicPr>
          <p:cNvPr id="2050" name="Picture 2" descr="d:\home\e150875pov\Desktop\maxresdefault.jpg"/>
          <p:cNvPicPr>
            <a:picLocks noGrp="1" noChangeAspect="1" noChangeArrowheads="1"/>
          </p:cNvPicPr>
          <p:nvPr>
            <p:ph sz="half" idx="4294967295"/>
          </p:nvPr>
        </p:nvPicPr>
        <p:blipFill>
          <a:blip r:embed="rId2" cstate="print"/>
          <a:srcRect/>
          <a:stretch>
            <a:fillRect/>
          </a:stretch>
        </p:blipFill>
        <p:spPr bwMode="auto">
          <a:xfrm>
            <a:off x="2915816" y="260648"/>
            <a:ext cx="4038600" cy="2271713"/>
          </a:xfrm>
          <a:prstGeom prst="rect">
            <a:avLst/>
          </a:prstGeom>
          <a:noFill/>
        </p:spPr>
      </p:pic>
      <p:pic>
        <p:nvPicPr>
          <p:cNvPr id="2051" name="Picture 3" descr="d:\home\e150875pov\Desktop\IMG_8172.jpg"/>
          <p:cNvPicPr>
            <a:picLocks noChangeAspect="1" noChangeArrowheads="1"/>
          </p:cNvPicPr>
          <p:nvPr/>
        </p:nvPicPr>
        <p:blipFill>
          <a:blip r:embed="rId3" cstate="print"/>
          <a:srcRect/>
          <a:stretch>
            <a:fillRect/>
          </a:stretch>
        </p:blipFill>
        <p:spPr bwMode="auto">
          <a:xfrm>
            <a:off x="5622560" y="1668422"/>
            <a:ext cx="3521440" cy="3128730"/>
          </a:xfrm>
          <a:prstGeom prst="rect">
            <a:avLst/>
          </a:prstGeom>
          <a:noFill/>
        </p:spPr>
      </p:pic>
      <p:pic>
        <p:nvPicPr>
          <p:cNvPr id="2052" name="Picture 4" descr="d:\home\e150875pov\Desktop\ad55d035d0afd9fb0c8a5bf73d368801.jpg"/>
          <p:cNvPicPr>
            <a:picLocks noChangeAspect="1" noChangeArrowheads="1"/>
          </p:cNvPicPr>
          <p:nvPr/>
        </p:nvPicPr>
        <p:blipFill>
          <a:blip r:embed="rId4" cstate="print"/>
          <a:srcRect/>
          <a:stretch>
            <a:fillRect/>
          </a:stretch>
        </p:blipFill>
        <p:spPr bwMode="auto">
          <a:xfrm>
            <a:off x="3275856" y="3573016"/>
            <a:ext cx="3581288" cy="238869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Strategies for prevention include:</a:t>
            </a:r>
            <a:br>
              <a:rPr lang="uk-UA" dirty="0" smtClean="0"/>
            </a:br>
            <a:endParaRPr lang="uk-UA" dirty="0"/>
          </a:p>
        </p:txBody>
      </p:sp>
      <p:sp>
        <p:nvSpPr>
          <p:cNvPr id="3" name="Содержимое 2"/>
          <p:cNvSpPr>
            <a:spLocks noGrp="1"/>
          </p:cNvSpPr>
          <p:nvPr>
            <p:ph idx="1"/>
          </p:nvPr>
        </p:nvSpPr>
        <p:spPr/>
        <p:txBody>
          <a:bodyPr/>
          <a:lstStyle/>
          <a:p>
            <a:pPr lvl="0"/>
            <a:r>
              <a:rPr lang="uk-UA" dirty="0" smtClean="0"/>
              <a:t>Counselling high risk patients so they can make choices about their travel plans</a:t>
            </a:r>
          </a:p>
          <a:p>
            <a:pPr lvl="0"/>
            <a:r>
              <a:rPr lang="uk-UA" dirty="0" smtClean="0"/>
              <a:t>Education about ingestion of safe food and drink</a:t>
            </a:r>
          </a:p>
          <a:p>
            <a:pPr lvl="0"/>
            <a:r>
              <a:rPr lang="uk-UA" dirty="0" smtClean="0"/>
              <a:t>Therapeutic agents such as vaccination, chemoprophylaxis, and self treatment.</a:t>
            </a:r>
          </a:p>
          <a:p>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fontScale="92500" lnSpcReduction="10000"/>
          </a:bodyPr>
          <a:lstStyle/>
          <a:p>
            <a:r>
              <a:rPr lang="uk-UA" dirty="0" smtClean="0"/>
              <a:t>If travellers visit a specialised travel clinic they should receive advice about how to select food, the importance of fluid replacement if diarrhoea does occur, and when to seek medical care. </a:t>
            </a:r>
            <a:endParaRPr lang="en-US" dirty="0" smtClean="0"/>
          </a:p>
          <a:p>
            <a:r>
              <a:rPr lang="uk-UA" dirty="0" smtClean="0"/>
              <a:t> Travellers should also be advised about the importance of frequent hand washing, particularly before preparing food. Commercially available hand sanitisers are often a convenient substitute if soap and water are not readily available, with some evidence that they may also be associated with a reduction in the incidence of travellers' diarrhoea. </a:t>
            </a:r>
            <a:endParaRPr lang="en-US" dirty="0" smtClean="0"/>
          </a:p>
          <a:p>
            <a:pPr>
              <a:buNone/>
            </a:pPr>
            <a:r>
              <a:rPr lang="uk-UA" dirty="0" smtClean="0"/>
              <a:t> </a:t>
            </a:r>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67544" y="1340768"/>
            <a:ext cx="4038600" cy="5154920"/>
          </a:xfrm>
        </p:spPr>
        <p:txBody>
          <a:bodyPr>
            <a:noAutofit/>
          </a:bodyPr>
          <a:lstStyle/>
          <a:p>
            <a:r>
              <a:rPr lang="uk-UA" sz="2400" dirty="0" smtClean="0"/>
              <a:t>You should strongly encourage travellers to adhere to good hand hygiene measures.</a:t>
            </a:r>
          </a:p>
          <a:p>
            <a:pPr>
              <a:buNone/>
            </a:pPr>
            <a:endParaRPr lang="en-US" sz="2400" dirty="0" smtClean="0"/>
          </a:p>
          <a:p>
            <a:r>
              <a:rPr lang="uk-UA" sz="2400" dirty="0" smtClean="0"/>
              <a:t>Hand washing, however, decreases diarrhoea incidence in both high income and low income community settings; a </a:t>
            </a:r>
            <a:r>
              <a:rPr lang="uk-UA" sz="2400" dirty="0" smtClean="0">
                <a:solidFill>
                  <a:srgbClr val="FF0000"/>
                </a:solidFill>
              </a:rPr>
              <a:t>Cochrane review found about a 30% reduction in diarrhoea episodes</a:t>
            </a:r>
            <a:endParaRPr lang="uk-UA" sz="2400" dirty="0">
              <a:solidFill>
                <a:srgbClr val="FF0000"/>
              </a:solidFill>
            </a:endParaRPr>
          </a:p>
        </p:txBody>
      </p:sp>
      <p:pic>
        <p:nvPicPr>
          <p:cNvPr id="4" name="Содержимое 4" descr="images руки.jpg"/>
          <p:cNvPicPr>
            <a:picLocks noChangeAspect="1"/>
          </p:cNvPicPr>
          <p:nvPr/>
        </p:nvPicPr>
        <p:blipFill>
          <a:blip r:embed="rId2" cstate="print"/>
          <a:stretch>
            <a:fillRect/>
          </a:stretch>
        </p:blipFill>
        <p:spPr>
          <a:xfrm>
            <a:off x="4572000" y="1628800"/>
            <a:ext cx="4111932" cy="273630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Precoutions</a:t>
            </a:r>
            <a:endParaRPr lang="ru-RU" dirty="0"/>
          </a:p>
        </p:txBody>
      </p:sp>
      <p:sp>
        <p:nvSpPr>
          <p:cNvPr id="5" name="Содержимое 4"/>
          <p:cNvSpPr>
            <a:spLocks noGrp="1"/>
          </p:cNvSpPr>
          <p:nvPr>
            <p:ph idx="1"/>
          </p:nvPr>
        </p:nvSpPr>
        <p:spPr/>
        <p:txBody>
          <a:bodyPr/>
          <a:lstStyle/>
          <a:p>
            <a:r>
              <a:rPr lang="en-US" dirty="0" smtClean="0"/>
              <a:t>Eating foods piping hot</a:t>
            </a:r>
          </a:p>
          <a:p>
            <a:r>
              <a:rPr lang="en-US" dirty="0" smtClean="0"/>
              <a:t>Avoiding foods that are raw or poorly cooked</a:t>
            </a:r>
          </a:p>
          <a:p>
            <a:r>
              <a:rPr lang="en-US" dirty="0" smtClean="0"/>
              <a:t>Drinking only boiled or commercially bottled beverages</a:t>
            </a:r>
          </a:p>
          <a:p>
            <a:r>
              <a:rPr lang="en-US" dirty="0" smtClean="0"/>
              <a:t>Avoiding ice cubes made from unpurified water </a:t>
            </a:r>
          </a:p>
          <a:p>
            <a:endParaRPr lang="en-US" dirty="0" smtClean="0"/>
          </a:p>
          <a:p>
            <a:pPr>
              <a:buNone/>
            </a:pPr>
            <a:r>
              <a:rPr lang="en-US" dirty="0" smtClean="0"/>
              <a:t>         </a:t>
            </a:r>
            <a:r>
              <a:rPr lang="en-US" sz="3600" dirty="0" smtClean="0"/>
              <a:t>“ Boil it, cook it, peel it, or forget it!”</a:t>
            </a:r>
            <a:endParaRPr lang="ru-RU"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Medical treatment</a:t>
            </a:r>
            <a:endParaRPr lang="uk-UA" dirty="0"/>
          </a:p>
        </p:txBody>
      </p:sp>
      <p:sp>
        <p:nvSpPr>
          <p:cNvPr id="3" name="Содержимое 2"/>
          <p:cNvSpPr>
            <a:spLocks noGrp="1"/>
          </p:cNvSpPr>
          <p:nvPr>
            <p:ph idx="1"/>
          </p:nvPr>
        </p:nvSpPr>
        <p:spPr/>
        <p:txBody>
          <a:bodyPr/>
          <a:lstStyle/>
          <a:p>
            <a:r>
              <a:rPr lang="uk-UA" dirty="0" smtClean="0"/>
              <a:t>Medical treatment may not be easily accessible to travellers because of unfamiliarity with local healthcare systems, language barriers, remoteness, and time constraints. Carrying </a:t>
            </a:r>
            <a:r>
              <a:rPr lang="uk-UA" u="sng" dirty="0" smtClean="0"/>
              <a:t>self treatment </a:t>
            </a:r>
            <a:r>
              <a:rPr lang="uk-UA" dirty="0" smtClean="0"/>
              <a:t>is therefore an attractive option.</a:t>
            </a:r>
          </a:p>
          <a:p>
            <a:r>
              <a:rPr lang="uk-UA" dirty="0" smtClean="0"/>
              <a:t>Oral rehydration therapy</a:t>
            </a:r>
            <a:endParaRPr lang="uk-UA" b="1" dirty="0" smtClean="0"/>
          </a:p>
          <a:p>
            <a:r>
              <a:rPr lang="uk-UA" dirty="0" smtClean="0"/>
              <a:t>Loperamide</a:t>
            </a:r>
            <a:endParaRPr lang="uk-UA" b="1" dirty="0" smtClean="0"/>
          </a:p>
          <a:p>
            <a:r>
              <a:rPr lang="uk-UA" dirty="0" smtClean="0"/>
              <a:t>Bismuth subsalicylate</a:t>
            </a:r>
            <a:endParaRPr lang="uk-UA" b="1" dirty="0" smtClean="0"/>
          </a:p>
          <a:p>
            <a:r>
              <a:rPr lang="uk-UA" dirty="0" smtClean="0"/>
              <a:t>Antibiotics</a:t>
            </a:r>
            <a:endParaRPr lang="uk-UA" b="1" dirty="0" smtClean="0"/>
          </a:p>
          <a:p>
            <a:endParaRPr lang="uk-U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3600" dirty="0" smtClean="0"/>
              <a:t>When should your patient seek medical advice?</a:t>
            </a:r>
            <a:r>
              <a:rPr lang="uk-UA" b="1" dirty="0" smtClean="0"/>
              <a:t/>
            </a:r>
            <a:br>
              <a:rPr lang="uk-UA" b="1" dirty="0" smtClean="0"/>
            </a:br>
            <a:endParaRPr lang="uk-UA" dirty="0"/>
          </a:p>
        </p:txBody>
      </p:sp>
      <p:sp>
        <p:nvSpPr>
          <p:cNvPr id="3" name="Содержимое 2"/>
          <p:cNvSpPr>
            <a:spLocks noGrp="1"/>
          </p:cNvSpPr>
          <p:nvPr>
            <p:ph idx="1"/>
          </p:nvPr>
        </p:nvSpPr>
        <p:spPr/>
        <p:txBody>
          <a:bodyPr/>
          <a:lstStyle/>
          <a:p>
            <a:pPr lvl="0"/>
            <a:r>
              <a:rPr lang="uk-UA" dirty="0" smtClean="0"/>
              <a:t>Signs of dehydration</a:t>
            </a:r>
          </a:p>
          <a:p>
            <a:pPr lvl="0"/>
            <a:r>
              <a:rPr lang="uk-UA" dirty="0" smtClean="0"/>
              <a:t>Blood in the stools or black stools</a:t>
            </a:r>
          </a:p>
          <a:p>
            <a:pPr lvl="0"/>
            <a:r>
              <a:rPr lang="uk-UA" dirty="0" smtClean="0"/>
              <a:t>Frequent vomiting so fluids cannot be replaced by mouth</a:t>
            </a:r>
          </a:p>
          <a:p>
            <a:pPr lvl="0"/>
            <a:r>
              <a:rPr lang="uk-UA" dirty="0" smtClean="0"/>
              <a:t>Severe abdominal pain</a:t>
            </a:r>
          </a:p>
          <a:p>
            <a:pPr lvl="0"/>
            <a:r>
              <a:rPr lang="uk-UA" dirty="0" smtClean="0"/>
              <a:t>High fever</a:t>
            </a:r>
          </a:p>
          <a:p>
            <a:pPr lvl="0"/>
            <a:r>
              <a:rPr lang="uk-UA" dirty="0" smtClean="0"/>
              <a:t>No improvement after 24 hours, or persistent diarrhoea lasting longer than three to four days</a:t>
            </a:r>
          </a:p>
          <a:p>
            <a:pPr lvl="0"/>
            <a:r>
              <a:rPr lang="uk-UA" dirty="0" smtClean="0"/>
              <a:t>Changes in mental status.</a:t>
            </a:r>
          </a:p>
          <a:p>
            <a:pPr>
              <a:buNone/>
            </a:pPr>
            <a:endParaRPr lang="uk-U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sz="3200" dirty="0" smtClean="0"/>
              <a:t>The time of onset is usually 3 days to 2 weeks after arriving in the country</a:t>
            </a:r>
          </a:p>
          <a:p>
            <a:r>
              <a:rPr lang="en-US" sz="3200" smtClean="0"/>
              <a:t>The illness </a:t>
            </a:r>
            <a:r>
              <a:rPr lang="en-US" sz="3200" dirty="0" smtClean="0"/>
              <a:t>is generally lasting 1-5 days</a:t>
            </a:r>
            <a:endParaRPr lang="ru-RU" sz="3200" dirty="0" smtClean="0"/>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794352"/>
          </a:xfrm>
        </p:spPr>
        <p:txBody>
          <a:bodyPr>
            <a:normAutofit fontScale="90000"/>
          </a:bodyPr>
          <a:lstStyle/>
          <a:p>
            <a:pPr algn="ctr"/>
            <a:r>
              <a:rPr lang="en-US" dirty="0" smtClean="0"/>
              <a:t>Etiology</a:t>
            </a:r>
            <a:endParaRPr lang="ru-RU" dirty="0"/>
          </a:p>
        </p:txBody>
      </p:sp>
      <p:sp>
        <p:nvSpPr>
          <p:cNvPr id="3" name="Содержимое 2"/>
          <p:cNvSpPr>
            <a:spLocks noGrp="1"/>
          </p:cNvSpPr>
          <p:nvPr>
            <p:ph idx="1"/>
          </p:nvPr>
        </p:nvSpPr>
        <p:spPr>
          <a:xfrm>
            <a:off x="395536" y="1628800"/>
            <a:ext cx="8229600" cy="4389120"/>
          </a:xfrm>
        </p:spPr>
        <p:txBody>
          <a:bodyPr>
            <a:normAutofit fontScale="92500" lnSpcReduction="20000"/>
          </a:bodyPr>
          <a:lstStyle/>
          <a:p>
            <a:pPr>
              <a:buNone/>
            </a:pPr>
            <a:r>
              <a:rPr lang="en-US" dirty="0" smtClean="0"/>
              <a:t>The most frequently identified pathogens causing </a:t>
            </a:r>
            <a:r>
              <a:rPr lang="en-US" dirty="0" err="1" smtClean="0"/>
              <a:t>traveller’s</a:t>
            </a:r>
            <a:r>
              <a:rPr lang="en-US" dirty="0" smtClean="0"/>
              <a:t> diarrhea are:</a:t>
            </a:r>
          </a:p>
          <a:p>
            <a:pPr>
              <a:buNone/>
            </a:pPr>
            <a:r>
              <a:rPr lang="en-US" dirty="0" err="1" smtClean="0">
                <a:solidFill>
                  <a:srgbClr val="002060"/>
                </a:solidFill>
              </a:rPr>
              <a:t>Enterotoxigenic</a:t>
            </a:r>
            <a:r>
              <a:rPr lang="en-US" dirty="0" smtClean="0">
                <a:solidFill>
                  <a:srgbClr val="002060"/>
                </a:solidFill>
              </a:rPr>
              <a:t> Escherichia coli (ETEC)</a:t>
            </a:r>
          </a:p>
          <a:p>
            <a:pPr>
              <a:buNone/>
            </a:pPr>
            <a:r>
              <a:rPr lang="en-US" dirty="0" err="1" smtClean="0">
                <a:solidFill>
                  <a:srgbClr val="002060"/>
                </a:solidFill>
              </a:rPr>
              <a:t>Enteropathogenic</a:t>
            </a:r>
            <a:r>
              <a:rPr lang="en-US" dirty="0" smtClean="0">
                <a:solidFill>
                  <a:srgbClr val="002060"/>
                </a:solidFill>
              </a:rPr>
              <a:t> Escherichia coli (EPEC)</a:t>
            </a:r>
          </a:p>
          <a:p>
            <a:pPr>
              <a:buNone/>
            </a:pPr>
            <a:r>
              <a:rPr lang="en-US" dirty="0" err="1" smtClean="0">
                <a:solidFill>
                  <a:srgbClr val="002060"/>
                </a:solidFill>
              </a:rPr>
              <a:t>Enteroaggregative</a:t>
            </a:r>
            <a:r>
              <a:rPr lang="en-US" dirty="0" smtClean="0">
                <a:solidFill>
                  <a:srgbClr val="002060"/>
                </a:solidFill>
              </a:rPr>
              <a:t> Escherichia coli (EAEC)</a:t>
            </a:r>
          </a:p>
          <a:p>
            <a:pPr>
              <a:buNone/>
            </a:pPr>
            <a:r>
              <a:rPr lang="en-US" dirty="0" smtClean="0"/>
              <a:t>Other common causative organisms include:</a:t>
            </a:r>
          </a:p>
          <a:p>
            <a:pPr>
              <a:buNone/>
            </a:pPr>
            <a:r>
              <a:rPr lang="en-US" dirty="0" err="1" smtClean="0">
                <a:solidFill>
                  <a:srgbClr val="002060"/>
                </a:solidFill>
              </a:rPr>
              <a:t>Campilobacter</a:t>
            </a:r>
            <a:r>
              <a:rPr lang="en-US" dirty="0" smtClean="0">
                <a:solidFill>
                  <a:srgbClr val="002060"/>
                </a:solidFill>
              </a:rPr>
              <a:t> (predominant in Asia)</a:t>
            </a:r>
          </a:p>
          <a:p>
            <a:pPr>
              <a:buNone/>
            </a:pPr>
            <a:r>
              <a:rPr lang="en-US" dirty="0" err="1" smtClean="0">
                <a:solidFill>
                  <a:srgbClr val="002060"/>
                </a:solidFill>
              </a:rPr>
              <a:t>Shigella</a:t>
            </a:r>
            <a:endParaRPr lang="en-US" dirty="0" smtClean="0">
              <a:solidFill>
                <a:srgbClr val="002060"/>
              </a:solidFill>
            </a:endParaRPr>
          </a:p>
          <a:p>
            <a:pPr>
              <a:buNone/>
            </a:pPr>
            <a:r>
              <a:rPr lang="en-US" dirty="0" smtClean="0">
                <a:solidFill>
                  <a:srgbClr val="002060"/>
                </a:solidFill>
              </a:rPr>
              <a:t>Salmonella</a:t>
            </a:r>
          </a:p>
          <a:p>
            <a:pPr>
              <a:buNone/>
            </a:pPr>
            <a:r>
              <a:rPr lang="en-US" dirty="0" smtClean="0">
                <a:solidFill>
                  <a:srgbClr val="002060"/>
                </a:solidFill>
              </a:rPr>
              <a:t>Rota-, </a:t>
            </a:r>
            <a:r>
              <a:rPr lang="en-US" dirty="0" err="1" smtClean="0">
                <a:solidFill>
                  <a:srgbClr val="002060"/>
                </a:solidFill>
              </a:rPr>
              <a:t>noroviruses</a:t>
            </a:r>
            <a:endParaRPr lang="en-US" dirty="0" smtClean="0">
              <a:solidFill>
                <a:srgbClr val="002060"/>
              </a:solidFill>
            </a:endParaRPr>
          </a:p>
          <a:p>
            <a:pPr>
              <a:buNone/>
            </a:pPr>
            <a:r>
              <a:rPr lang="en-US" i="1" dirty="0" smtClean="0"/>
              <a:t>Parasitic infections are uncommon causative agents in short-term </a:t>
            </a:r>
            <a:r>
              <a:rPr lang="en-US" i="1" dirty="0" err="1" smtClean="0"/>
              <a:t>travellers</a:t>
            </a:r>
            <a:endParaRPr lang="ru-RU" i="1" dirty="0" smtClean="0"/>
          </a:p>
          <a:p>
            <a:pPr>
              <a:buNone/>
            </a:pPr>
            <a:endParaRPr lang="en-US" dirty="0" smtClean="0">
              <a:solidFill>
                <a:srgbClr val="002060"/>
              </a:solidFill>
            </a:endParaRPr>
          </a:p>
          <a:p>
            <a:pPr>
              <a:buNone/>
            </a:pPr>
            <a:endParaRPr lang="en-US" dirty="0" smtClean="0"/>
          </a:p>
          <a:p>
            <a:pPr>
              <a:buNone/>
            </a:pP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5536" y="260648"/>
            <a:ext cx="8229600" cy="1143000"/>
          </a:xfrm>
        </p:spPr>
        <p:txBody>
          <a:bodyPr/>
          <a:lstStyle/>
          <a:p>
            <a:pPr algn="ctr"/>
            <a:r>
              <a:rPr lang="en-US" dirty="0" err="1" smtClean="0"/>
              <a:t>Echerichia</a:t>
            </a:r>
            <a:r>
              <a:rPr lang="en-US" dirty="0" smtClean="0"/>
              <a:t> coli</a:t>
            </a:r>
            <a:endParaRPr lang="ru-RU" dirty="0"/>
          </a:p>
        </p:txBody>
      </p:sp>
      <p:sp>
        <p:nvSpPr>
          <p:cNvPr id="5" name="Содержимое 4"/>
          <p:cNvSpPr>
            <a:spLocks noGrp="1"/>
          </p:cNvSpPr>
          <p:nvPr>
            <p:ph idx="1"/>
          </p:nvPr>
        </p:nvSpPr>
        <p:spPr/>
        <p:txBody>
          <a:bodyPr/>
          <a:lstStyle/>
          <a:p>
            <a:r>
              <a:rPr lang="en-US" dirty="0" smtClean="0"/>
              <a:t>At least 5 </a:t>
            </a:r>
            <a:r>
              <a:rPr lang="en-US" dirty="0" err="1" smtClean="0"/>
              <a:t>pathotypes</a:t>
            </a:r>
            <a:r>
              <a:rPr lang="en-US" dirty="0" smtClean="0"/>
              <a:t> of intestinal pathogenic </a:t>
            </a:r>
            <a:r>
              <a:rPr lang="en-US" dirty="0" err="1" smtClean="0"/>
              <a:t>E.coli</a:t>
            </a:r>
            <a:r>
              <a:rPr lang="en-US" dirty="0" smtClean="0"/>
              <a:t> exist:</a:t>
            </a:r>
          </a:p>
          <a:p>
            <a:r>
              <a:rPr lang="en-US" dirty="0" smtClean="0"/>
              <a:t>1. Shiga toxin-producing </a:t>
            </a:r>
            <a:r>
              <a:rPr lang="en-US" dirty="0" err="1" smtClean="0"/>
              <a:t>E.coli</a:t>
            </a:r>
            <a:r>
              <a:rPr lang="en-US" dirty="0" smtClean="0"/>
              <a:t> which includes</a:t>
            </a:r>
          </a:p>
          <a:p>
            <a:pPr>
              <a:buNone/>
            </a:pPr>
            <a:r>
              <a:rPr lang="en-US" dirty="0" smtClean="0"/>
              <a:t>            - </a:t>
            </a:r>
            <a:r>
              <a:rPr lang="en-US" dirty="0" err="1" smtClean="0"/>
              <a:t>enterohemorrhagic</a:t>
            </a:r>
            <a:r>
              <a:rPr lang="en-US" dirty="0" smtClean="0"/>
              <a:t> </a:t>
            </a:r>
            <a:r>
              <a:rPr lang="en-US" dirty="0" err="1" smtClean="0"/>
              <a:t>E.coli</a:t>
            </a:r>
            <a:endParaRPr lang="en-US" dirty="0" smtClean="0"/>
          </a:p>
          <a:p>
            <a:pPr>
              <a:buNone/>
            </a:pPr>
            <a:r>
              <a:rPr lang="en-US" dirty="0" smtClean="0"/>
              <a:t>            - </a:t>
            </a:r>
            <a:r>
              <a:rPr lang="en-US" dirty="0" err="1" smtClean="0"/>
              <a:t>enteroaggregative</a:t>
            </a:r>
            <a:r>
              <a:rPr lang="en-US" dirty="0" smtClean="0"/>
              <a:t> </a:t>
            </a:r>
            <a:r>
              <a:rPr lang="en-US" dirty="0" err="1" smtClean="0"/>
              <a:t>E.coli</a:t>
            </a:r>
            <a:endParaRPr lang="en-US" dirty="0" smtClean="0"/>
          </a:p>
          <a:p>
            <a:r>
              <a:rPr lang="en-US" dirty="0" smtClean="0"/>
              <a:t>2. </a:t>
            </a:r>
            <a:r>
              <a:rPr lang="en-US" dirty="0" err="1" smtClean="0"/>
              <a:t>Enterotoxigenic</a:t>
            </a:r>
            <a:r>
              <a:rPr lang="en-US" dirty="0" smtClean="0"/>
              <a:t> </a:t>
            </a:r>
            <a:r>
              <a:rPr lang="en-US" dirty="0" err="1" smtClean="0"/>
              <a:t>E.coli</a:t>
            </a:r>
            <a:endParaRPr lang="en-US" dirty="0" smtClean="0"/>
          </a:p>
          <a:p>
            <a:r>
              <a:rPr lang="en-US" dirty="0" smtClean="0"/>
              <a:t>3. </a:t>
            </a:r>
            <a:r>
              <a:rPr lang="en-US" dirty="0" err="1" smtClean="0"/>
              <a:t>Enteropathogenic</a:t>
            </a:r>
            <a:r>
              <a:rPr lang="en-US" dirty="0" smtClean="0"/>
              <a:t> </a:t>
            </a:r>
            <a:r>
              <a:rPr lang="en-US" dirty="0" err="1" smtClean="0"/>
              <a:t>E.coli</a:t>
            </a:r>
            <a:endParaRPr lang="en-US" dirty="0" smtClean="0"/>
          </a:p>
          <a:p>
            <a:r>
              <a:rPr lang="en-US" dirty="0" smtClean="0"/>
              <a:t>4. </a:t>
            </a:r>
            <a:r>
              <a:rPr lang="en-US" dirty="0" err="1" smtClean="0"/>
              <a:t>Enteroinvasive</a:t>
            </a:r>
            <a:r>
              <a:rPr lang="en-US" dirty="0" smtClean="0"/>
              <a:t> </a:t>
            </a:r>
            <a:r>
              <a:rPr lang="en-US" dirty="0" err="1" smtClean="0"/>
              <a:t>E.coli</a:t>
            </a:r>
            <a:endParaRPr lang="en-US" dirty="0" smtClean="0"/>
          </a:p>
          <a:p>
            <a:r>
              <a:rPr lang="en-US" dirty="0" smtClean="0"/>
              <a:t>5. </a:t>
            </a:r>
            <a:r>
              <a:rPr lang="en-US" dirty="0" err="1" smtClean="0"/>
              <a:t>Enteroaggregative</a:t>
            </a:r>
            <a:r>
              <a:rPr lang="en-US" dirty="0" smtClean="0"/>
              <a:t> </a:t>
            </a:r>
            <a:r>
              <a:rPr lang="en-US" dirty="0" err="1" smtClean="0"/>
              <a:t>E.coli</a:t>
            </a:r>
            <a:endParaRPr lang="en-US" dirty="0" smtClean="0"/>
          </a:p>
          <a:p>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err="1" smtClean="0"/>
              <a:t>Enterohemorrhagic</a:t>
            </a:r>
            <a:r>
              <a:rPr lang="en-US" sz="4000" dirty="0" smtClean="0"/>
              <a:t> </a:t>
            </a:r>
            <a:r>
              <a:rPr lang="en-US" sz="4000" dirty="0" err="1" smtClean="0"/>
              <a:t>E.coli</a:t>
            </a:r>
            <a:r>
              <a:rPr lang="en-US" sz="4000" dirty="0" smtClean="0"/>
              <a:t>/ Shiga toxin-producing </a:t>
            </a:r>
            <a:r>
              <a:rPr lang="en-US" sz="4000" dirty="0" err="1" smtClean="0"/>
              <a:t>enteroaggregative</a:t>
            </a:r>
            <a:r>
              <a:rPr lang="en-US" sz="4000" dirty="0" smtClean="0"/>
              <a:t> </a:t>
            </a:r>
            <a:r>
              <a:rPr lang="en-US" sz="4000" dirty="0" err="1" smtClean="0"/>
              <a:t>E.coli</a:t>
            </a:r>
            <a:endParaRPr lang="ru-RU" sz="4000" dirty="0"/>
          </a:p>
        </p:txBody>
      </p:sp>
      <p:sp>
        <p:nvSpPr>
          <p:cNvPr id="3" name="Содержимое 2"/>
          <p:cNvSpPr>
            <a:spLocks noGrp="1"/>
          </p:cNvSpPr>
          <p:nvPr>
            <p:ph sz="half" idx="1"/>
          </p:nvPr>
        </p:nvSpPr>
        <p:spPr/>
        <p:txBody>
          <a:bodyPr/>
          <a:lstStyle/>
          <a:p>
            <a:r>
              <a:rPr lang="en-US" dirty="0" smtClean="0"/>
              <a:t>Can cause hemorrhagic colitis and hemolytic-uremic syndrome (HUS)</a:t>
            </a:r>
          </a:p>
          <a:p>
            <a:r>
              <a:rPr lang="en-US" dirty="0" smtClean="0"/>
              <a:t>Several large outbreaks resulting from the consumption of fresh produce (lettuce, spinach, sprouts)</a:t>
            </a:r>
          </a:p>
          <a:p>
            <a:endParaRPr lang="ru-RU" dirty="0"/>
          </a:p>
        </p:txBody>
      </p:sp>
      <p:pic>
        <p:nvPicPr>
          <p:cNvPr id="2051" name="Picture 3" descr="d:\home\e150875pov\Desktop\Ecoli_colonies.png"/>
          <p:cNvPicPr>
            <a:picLocks noGrp="1" noChangeAspect="1" noChangeArrowheads="1"/>
          </p:cNvPicPr>
          <p:nvPr>
            <p:ph sz="half" idx="2"/>
          </p:nvPr>
        </p:nvPicPr>
        <p:blipFill>
          <a:blip r:embed="rId2" cstate="print"/>
          <a:stretch>
            <a:fillRect/>
          </a:stretch>
        </p:blipFill>
        <p:spPr bwMode="auto">
          <a:xfrm>
            <a:off x="5940152" y="1844824"/>
            <a:ext cx="3034680" cy="2880320"/>
          </a:xfrm>
          <a:prstGeom prst="rect">
            <a:avLst/>
          </a:prstGeom>
          <a:noFill/>
        </p:spPr>
      </p:pic>
      <p:pic>
        <p:nvPicPr>
          <p:cNvPr id="2052" name="Picture 4" descr="d:\home\e150875pov\Desktop\kevin_allen_sprout(9).jpg"/>
          <p:cNvPicPr>
            <a:picLocks noChangeAspect="1" noChangeArrowheads="1"/>
          </p:cNvPicPr>
          <p:nvPr/>
        </p:nvPicPr>
        <p:blipFill>
          <a:blip r:embed="rId3" cstate="print"/>
          <a:srcRect/>
          <a:stretch>
            <a:fillRect/>
          </a:stretch>
        </p:blipFill>
        <p:spPr bwMode="auto">
          <a:xfrm>
            <a:off x="3923928" y="4149080"/>
            <a:ext cx="3744416" cy="2287513"/>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p:cNvSpPr>
            <a:spLocks noGrp="1"/>
          </p:cNvSpPr>
          <p:nvPr>
            <p:ph type="title"/>
          </p:nvPr>
        </p:nvSpPr>
        <p:spPr/>
        <p:txBody>
          <a:bodyPr/>
          <a:lstStyle/>
          <a:p>
            <a:endParaRPr lang="ru-RU"/>
          </a:p>
        </p:txBody>
      </p:sp>
      <p:pic>
        <p:nvPicPr>
          <p:cNvPr id="1028" name="Picture 4" descr="d:\home\e150875pov\Desktop\153240-004-8C439F68.jpg"/>
          <p:cNvPicPr>
            <a:picLocks noGrp="1" noChangeAspect="1" noChangeArrowheads="1"/>
          </p:cNvPicPr>
          <p:nvPr>
            <p:ph sz="half" idx="4294967295"/>
          </p:nvPr>
        </p:nvPicPr>
        <p:blipFill>
          <a:blip r:embed="rId2" cstate="print"/>
          <a:stretch>
            <a:fillRect/>
          </a:stretch>
        </p:blipFill>
        <p:spPr bwMode="auto">
          <a:xfrm>
            <a:off x="4537075" y="2349500"/>
            <a:ext cx="4606925" cy="3959225"/>
          </a:xfrm>
          <a:prstGeom prst="rect">
            <a:avLst/>
          </a:prstGeom>
          <a:noFill/>
        </p:spPr>
      </p:pic>
      <p:sp>
        <p:nvSpPr>
          <p:cNvPr id="6" name="Содержимое 5"/>
          <p:cNvSpPr>
            <a:spLocks noGrp="1"/>
          </p:cNvSpPr>
          <p:nvPr>
            <p:ph type="body" idx="4294967295"/>
          </p:nvPr>
        </p:nvSpPr>
        <p:spPr>
          <a:xfrm>
            <a:off x="0" y="2565400"/>
            <a:ext cx="3816350" cy="4572000"/>
          </a:xfrm>
        </p:spPr>
        <p:txBody>
          <a:bodyPr/>
          <a:lstStyle/>
          <a:p>
            <a:r>
              <a:rPr lang="en-US" dirty="0" smtClean="0"/>
              <a:t>An outbreak in central Europe in </a:t>
            </a:r>
            <a:r>
              <a:rPr lang="en-US" dirty="0" smtClean="0">
                <a:solidFill>
                  <a:srgbClr val="FF0000"/>
                </a:solidFill>
              </a:rPr>
              <a:t>2011</a:t>
            </a:r>
            <a:r>
              <a:rPr lang="en-US" dirty="0" smtClean="0"/>
              <a:t> due to </a:t>
            </a:r>
            <a:r>
              <a:rPr lang="en-US" dirty="0" smtClean="0">
                <a:solidFill>
                  <a:srgbClr val="FF0000"/>
                </a:solidFill>
              </a:rPr>
              <a:t>STEAEC O104:H4</a:t>
            </a:r>
          </a:p>
          <a:p>
            <a:pPr>
              <a:buNone/>
            </a:pPr>
            <a:r>
              <a:rPr lang="en-US" dirty="0" smtClean="0"/>
              <a:t>resulted in 4000 cases, 800 with HUS, 54 death</a:t>
            </a:r>
          </a:p>
          <a:p>
            <a:pPr>
              <a:buNone/>
            </a:pPr>
            <a:r>
              <a:rPr lang="en-US" dirty="0" smtClean="0"/>
              <a:t>It is estimated that </a:t>
            </a:r>
            <a:r>
              <a:rPr lang="en-US" dirty="0" smtClean="0">
                <a:solidFill>
                  <a:srgbClr val="FF0000"/>
                </a:solidFill>
              </a:rPr>
              <a:t>&lt; 10</a:t>
            </a:r>
            <a:r>
              <a:rPr lang="en-US" baseline="30000" dirty="0" smtClean="0">
                <a:solidFill>
                  <a:srgbClr val="FF0000"/>
                </a:solidFill>
              </a:rPr>
              <a:t>2 </a:t>
            </a:r>
            <a:endParaRPr lang="en-US" dirty="0" smtClean="0">
              <a:solidFill>
                <a:srgbClr val="FF0000"/>
              </a:solidFill>
            </a:endParaRPr>
          </a:p>
          <a:p>
            <a:pPr>
              <a:buNone/>
            </a:pPr>
            <a:r>
              <a:rPr lang="en-US" dirty="0" smtClean="0"/>
              <a:t>colony-forming units (CFU) can cause disease</a:t>
            </a:r>
          </a:p>
          <a:p>
            <a:pPr>
              <a:buNone/>
            </a:pPr>
            <a:endParaRPr lang="ru-RU" dirty="0"/>
          </a:p>
        </p:txBody>
      </p:sp>
      <p:pic>
        <p:nvPicPr>
          <p:cNvPr id="1030" name="Picture 6" descr="d:\home\e150875pov\Desktop\ecoli+outbreak.jpg"/>
          <p:cNvPicPr>
            <a:picLocks noChangeAspect="1" noChangeArrowheads="1"/>
          </p:cNvPicPr>
          <p:nvPr/>
        </p:nvPicPr>
        <p:blipFill>
          <a:blip r:embed="rId3" cstate="print"/>
          <a:srcRect/>
          <a:stretch>
            <a:fillRect/>
          </a:stretch>
        </p:blipFill>
        <p:spPr bwMode="auto">
          <a:xfrm>
            <a:off x="251520" y="260648"/>
            <a:ext cx="4104456" cy="229606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3074" name="Picture 2" descr="d:\home\e150875pov\Desktop\e-coli.jpg"/>
          <p:cNvPicPr>
            <a:picLocks noGrp="1" noChangeAspect="1" noChangeArrowheads="1"/>
          </p:cNvPicPr>
          <p:nvPr>
            <p:ph idx="1"/>
          </p:nvPr>
        </p:nvPicPr>
        <p:blipFill>
          <a:blip r:embed="rId2" cstate="print"/>
          <a:srcRect/>
          <a:stretch>
            <a:fillRect/>
          </a:stretch>
        </p:blipFill>
        <p:spPr bwMode="auto">
          <a:xfrm>
            <a:off x="467544" y="124948"/>
            <a:ext cx="8352928" cy="654441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11560" y="260648"/>
            <a:ext cx="8075240" cy="720080"/>
          </a:xfrm>
        </p:spPr>
        <p:txBody>
          <a:bodyPr>
            <a:normAutofit fontScale="90000"/>
          </a:bodyPr>
          <a:lstStyle/>
          <a:p>
            <a:pPr algn="ctr"/>
            <a:r>
              <a:rPr lang="en-US" dirty="0" smtClean="0"/>
              <a:t>Clinical manifestation</a:t>
            </a:r>
            <a:endParaRPr lang="ru-RU" dirty="0"/>
          </a:p>
        </p:txBody>
      </p:sp>
      <p:sp>
        <p:nvSpPr>
          <p:cNvPr id="5" name="Содержимое 4"/>
          <p:cNvSpPr>
            <a:spLocks noGrp="1"/>
          </p:cNvSpPr>
          <p:nvPr>
            <p:ph sz="half" idx="1"/>
          </p:nvPr>
        </p:nvSpPr>
        <p:spPr>
          <a:xfrm>
            <a:off x="457200" y="980728"/>
            <a:ext cx="5626968" cy="5374197"/>
          </a:xfrm>
        </p:spPr>
        <p:txBody>
          <a:bodyPr>
            <a:normAutofit fontScale="92500" lnSpcReduction="20000"/>
          </a:bodyPr>
          <a:lstStyle/>
          <a:p>
            <a:r>
              <a:rPr lang="en-US" dirty="0" err="1" smtClean="0"/>
              <a:t>Colonisation</a:t>
            </a:r>
            <a:r>
              <a:rPr lang="en-US" dirty="0" smtClean="0"/>
              <a:t> of intestine results in symptoms after an incubational period 3-4 days</a:t>
            </a:r>
          </a:p>
          <a:p>
            <a:r>
              <a:rPr lang="en-US" dirty="0" smtClean="0"/>
              <a:t>Initial </a:t>
            </a:r>
            <a:r>
              <a:rPr lang="en-US" dirty="0" err="1" smtClean="0"/>
              <a:t>nonbloody</a:t>
            </a:r>
            <a:r>
              <a:rPr lang="en-US" dirty="0" smtClean="0"/>
              <a:t> diarrhea may develop in bloody diarrhea – hallmark syndrome – in 90% cases</a:t>
            </a:r>
          </a:p>
          <a:p>
            <a:r>
              <a:rPr lang="en-US" dirty="0" smtClean="0"/>
              <a:t>Significant abdominal pain</a:t>
            </a:r>
          </a:p>
          <a:p>
            <a:r>
              <a:rPr lang="en-US" dirty="0" smtClean="0"/>
              <a:t>Fever is </a:t>
            </a:r>
            <a:r>
              <a:rPr lang="en-US" u="sng" dirty="0" smtClean="0"/>
              <a:t>not</a:t>
            </a:r>
            <a:r>
              <a:rPr lang="en-US" dirty="0" smtClean="0"/>
              <a:t> common</a:t>
            </a:r>
          </a:p>
          <a:p>
            <a:r>
              <a:rPr lang="en-US" dirty="0" smtClean="0"/>
              <a:t>Complication – HUS – due to affection of small vessels of kidney and brain – </a:t>
            </a:r>
            <a:r>
              <a:rPr lang="en-US" dirty="0" err="1" smtClean="0"/>
              <a:t>trombotic</a:t>
            </a:r>
            <a:r>
              <a:rPr lang="en-US" dirty="0" smtClean="0"/>
              <a:t> </a:t>
            </a:r>
            <a:r>
              <a:rPr lang="en-US" dirty="0" err="1" smtClean="0"/>
              <a:t>microangiopathy</a:t>
            </a:r>
            <a:r>
              <a:rPr lang="en-US" dirty="0" smtClean="0"/>
              <a:t> :</a:t>
            </a:r>
          </a:p>
          <a:p>
            <a:r>
              <a:rPr lang="en-US" dirty="0" smtClean="0"/>
              <a:t>    - fever</a:t>
            </a:r>
          </a:p>
          <a:p>
            <a:r>
              <a:rPr lang="en-US" dirty="0" smtClean="0"/>
              <a:t>    - </a:t>
            </a:r>
            <a:r>
              <a:rPr lang="en-US" dirty="0" err="1" smtClean="0"/>
              <a:t>trombocytopenia</a:t>
            </a:r>
            <a:endParaRPr lang="en-US" dirty="0" smtClean="0"/>
          </a:p>
          <a:p>
            <a:r>
              <a:rPr lang="en-US" dirty="0" smtClean="0"/>
              <a:t>    - renal failure</a:t>
            </a:r>
          </a:p>
          <a:p>
            <a:r>
              <a:rPr lang="en-US" dirty="0" smtClean="0"/>
              <a:t>    - encephalopathy</a:t>
            </a:r>
          </a:p>
          <a:p>
            <a:endParaRPr lang="ru-RU" dirty="0"/>
          </a:p>
        </p:txBody>
      </p:sp>
      <p:pic>
        <p:nvPicPr>
          <p:cNvPr id="4098" name="Picture 2" descr="d:\home\e150875pov\Desktop\image-223547-860_panofree-xdmk-223547.jpg"/>
          <p:cNvPicPr>
            <a:picLocks noGrp="1" noChangeAspect="1" noChangeArrowheads="1"/>
          </p:cNvPicPr>
          <p:nvPr>
            <p:ph sz="half" idx="2"/>
          </p:nvPr>
        </p:nvPicPr>
        <p:blipFill>
          <a:blip r:embed="rId2" cstate="print"/>
          <a:srcRect/>
          <a:stretch>
            <a:fillRect/>
          </a:stretch>
        </p:blipFill>
        <p:spPr bwMode="auto">
          <a:xfrm>
            <a:off x="6156176" y="2636912"/>
            <a:ext cx="2736303" cy="229488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92088"/>
          </a:xfrm>
        </p:spPr>
        <p:txBody>
          <a:bodyPr>
            <a:normAutofit fontScale="90000"/>
          </a:bodyPr>
          <a:lstStyle/>
          <a:p>
            <a:pPr algn="ctr"/>
            <a:r>
              <a:rPr lang="en-US" sz="5400" dirty="0" err="1" smtClean="0"/>
              <a:t>Enterotoxigenic</a:t>
            </a:r>
            <a:r>
              <a:rPr lang="en-US" sz="5400" dirty="0" smtClean="0"/>
              <a:t> </a:t>
            </a:r>
            <a:r>
              <a:rPr lang="en-US" sz="5400" dirty="0" err="1" smtClean="0"/>
              <a:t>E.coli</a:t>
            </a:r>
            <a:r>
              <a:rPr lang="en-US" sz="5400" dirty="0" smtClean="0"/>
              <a:t> (ETEC)</a:t>
            </a:r>
            <a:endParaRPr lang="ru-RU" dirty="0"/>
          </a:p>
        </p:txBody>
      </p:sp>
      <p:sp>
        <p:nvSpPr>
          <p:cNvPr id="3" name="Содержимое 2"/>
          <p:cNvSpPr>
            <a:spLocks noGrp="1"/>
          </p:cNvSpPr>
          <p:nvPr>
            <p:ph sz="half" idx="1"/>
          </p:nvPr>
        </p:nvSpPr>
        <p:spPr>
          <a:xfrm>
            <a:off x="457200" y="1268760"/>
            <a:ext cx="4038600" cy="5086165"/>
          </a:xfrm>
        </p:spPr>
        <p:txBody>
          <a:bodyPr>
            <a:normAutofit fontScale="92500" lnSpcReduction="20000"/>
          </a:bodyPr>
          <a:lstStyle/>
          <a:p>
            <a:r>
              <a:rPr lang="en-US" dirty="0" smtClean="0"/>
              <a:t>ETEC is the most common agent of TD(25-75% cases)</a:t>
            </a:r>
          </a:p>
          <a:p>
            <a:r>
              <a:rPr lang="en-US" dirty="0" smtClean="0"/>
              <a:t>A large </a:t>
            </a:r>
            <a:r>
              <a:rPr lang="en-US" dirty="0" err="1" smtClean="0"/>
              <a:t>inoculum</a:t>
            </a:r>
            <a:r>
              <a:rPr lang="en-US" dirty="0" smtClean="0"/>
              <a:t> (10</a:t>
            </a:r>
            <a:r>
              <a:rPr lang="en-US" baseline="30000" dirty="0" smtClean="0"/>
              <a:t>6</a:t>
            </a:r>
            <a:r>
              <a:rPr lang="en-US" dirty="0" smtClean="0"/>
              <a:t>-10</a:t>
            </a:r>
            <a:r>
              <a:rPr lang="en-US" baseline="30000" dirty="0" smtClean="0"/>
              <a:t>10</a:t>
            </a:r>
            <a:r>
              <a:rPr lang="en-US" dirty="0" smtClean="0"/>
              <a:t> CFU is needed to produce disease</a:t>
            </a:r>
          </a:p>
          <a:p>
            <a:r>
              <a:rPr lang="en-US" dirty="0" smtClean="0"/>
              <a:t>Typically </a:t>
            </a:r>
            <a:r>
              <a:rPr lang="en-US" b="1" dirty="0" smtClean="0"/>
              <a:t>absent </a:t>
            </a:r>
            <a:r>
              <a:rPr lang="en-US" dirty="0" smtClean="0"/>
              <a:t>in ETEC-mediated disease are </a:t>
            </a:r>
            <a:r>
              <a:rPr lang="en-US" dirty="0" err="1" smtClean="0"/>
              <a:t>histopatological</a:t>
            </a:r>
            <a:r>
              <a:rPr lang="en-US" dirty="0" smtClean="0"/>
              <a:t> changes in the small bowel; mucus, blood, inflammatory cells in stool; fever.</a:t>
            </a:r>
          </a:p>
          <a:p>
            <a:r>
              <a:rPr lang="en-US" dirty="0" smtClean="0"/>
              <a:t>The disease ranges from a mild illness to a life threatening cholera-like forms</a:t>
            </a:r>
            <a:endParaRPr lang="ru-RU" dirty="0"/>
          </a:p>
        </p:txBody>
      </p:sp>
      <p:pic>
        <p:nvPicPr>
          <p:cNvPr id="5122" name="Picture 2" descr="d:\home\e150875pov\Desktop\ecoli-infections-29-728.jpg"/>
          <p:cNvPicPr>
            <a:picLocks noGrp="1" noChangeAspect="1" noChangeArrowheads="1"/>
          </p:cNvPicPr>
          <p:nvPr>
            <p:ph sz="half" idx="2"/>
          </p:nvPr>
        </p:nvPicPr>
        <p:blipFill>
          <a:blip r:embed="rId2" cstate="print"/>
          <a:srcRect/>
          <a:stretch>
            <a:fillRect/>
          </a:stretch>
        </p:blipFill>
        <p:spPr bwMode="auto">
          <a:xfrm>
            <a:off x="4788024" y="1412776"/>
            <a:ext cx="3970784" cy="387947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864096"/>
          </a:xfrm>
        </p:spPr>
        <p:txBody>
          <a:bodyPr/>
          <a:lstStyle/>
          <a:p>
            <a:pPr algn="ctr"/>
            <a:r>
              <a:rPr lang="en-US" sz="4800" dirty="0" err="1" smtClean="0"/>
              <a:t>Enteropathogenic</a:t>
            </a:r>
            <a:r>
              <a:rPr lang="en-US" sz="4800" dirty="0" smtClean="0"/>
              <a:t> </a:t>
            </a:r>
            <a:r>
              <a:rPr lang="en-US" sz="4800" dirty="0" err="1" smtClean="0"/>
              <a:t>E.coli</a:t>
            </a:r>
            <a:r>
              <a:rPr lang="en-US" sz="4800" dirty="0" smtClean="0"/>
              <a:t> (EPEC)</a:t>
            </a:r>
            <a:endParaRPr lang="ru-RU" dirty="0"/>
          </a:p>
        </p:txBody>
      </p:sp>
      <p:sp>
        <p:nvSpPr>
          <p:cNvPr id="3" name="Содержимое 2"/>
          <p:cNvSpPr>
            <a:spLocks noGrp="1"/>
          </p:cNvSpPr>
          <p:nvPr>
            <p:ph sz="half" idx="1"/>
          </p:nvPr>
        </p:nvSpPr>
        <p:spPr>
          <a:xfrm>
            <a:off x="457200" y="1124744"/>
            <a:ext cx="5482952" cy="5230181"/>
          </a:xfrm>
        </p:spPr>
        <p:txBody>
          <a:bodyPr/>
          <a:lstStyle/>
          <a:p>
            <a:r>
              <a:rPr lang="en-US" dirty="0" smtClean="0"/>
              <a:t>EPEC O26/O11</a:t>
            </a:r>
          </a:p>
          <a:p>
            <a:r>
              <a:rPr lang="en-US" dirty="0" smtClean="0"/>
              <a:t>Causes diseases in young children</a:t>
            </a:r>
          </a:p>
          <a:p>
            <a:r>
              <a:rPr lang="en-US" dirty="0" smtClean="0"/>
              <a:t>Produce </a:t>
            </a:r>
            <a:r>
              <a:rPr lang="en-US" dirty="0" err="1" smtClean="0"/>
              <a:t>verocytotoxin</a:t>
            </a:r>
            <a:r>
              <a:rPr lang="en-US" dirty="0" smtClean="0"/>
              <a:t>, brush border of the intestine is lost</a:t>
            </a:r>
          </a:p>
          <a:p>
            <a:r>
              <a:rPr lang="en-US" dirty="0" smtClean="0"/>
              <a:t>Frequent outbreaks in institutions</a:t>
            </a:r>
          </a:p>
          <a:p>
            <a:r>
              <a:rPr lang="en-US" dirty="0" smtClean="0"/>
              <a:t>Occur in summer months</a:t>
            </a:r>
          </a:p>
          <a:p>
            <a:r>
              <a:rPr lang="en-US" dirty="0" smtClean="0"/>
              <a:t>Brief incubation period (1-2 days)</a:t>
            </a:r>
          </a:p>
          <a:p>
            <a:r>
              <a:rPr lang="en-US" dirty="0" smtClean="0"/>
              <a:t>Watery diarrhea with mucus but not blood</a:t>
            </a:r>
            <a:endParaRPr lang="ru-RU" dirty="0"/>
          </a:p>
        </p:txBody>
      </p:sp>
      <p:pic>
        <p:nvPicPr>
          <p:cNvPr id="6147" name="Picture 3" descr="d:\home\e150875pov\Desktop\bfindlaypict.jpg"/>
          <p:cNvPicPr>
            <a:picLocks noGrp="1" noChangeAspect="1" noChangeArrowheads="1"/>
          </p:cNvPicPr>
          <p:nvPr>
            <p:ph sz="half" idx="2"/>
          </p:nvPr>
        </p:nvPicPr>
        <p:blipFill>
          <a:blip r:embed="rId2" cstate="print"/>
          <a:srcRect/>
          <a:stretch>
            <a:fillRect/>
          </a:stretch>
        </p:blipFill>
        <p:spPr bwMode="auto">
          <a:xfrm>
            <a:off x="5724128" y="1628800"/>
            <a:ext cx="2952328" cy="3816424"/>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92088"/>
          </a:xfrm>
        </p:spPr>
        <p:txBody>
          <a:bodyPr>
            <a:normAutofit fontScale="90000"/>
          </a:bodyPr>
          <a:lstStyle/>
          <a:p>
            <a:pPr algn="ctr"/>
            <a:r>
              <a:rPr lang="en-US" sz="5400" dirty="0" err="1" smtClean="0"/>
              <a:t>Enteroinvasive</a:t>
            </a:r>
            <a:r>
              <a:rPr lang="en-US" sz="5400" dirty="0" smtClean="0"/>
              <a:t> </a:t>
            </a:r>
            <a:r>
              <a:rPr lang="en-US" sz="5400" dirty="0" err="1" smtClean="0"/>
              <a:t>E.coli</a:t>
            </a:r>
            <a:r>
              <a:rPr lang="en-US" sz="5400" dirty="0" smtClean="0"/>
              <a:t> (EPEC)</a:t>
            </a:r>
            <a:endParaRPr lang="ru-RU" dirty="0"/>
          </a:p>
        </p:txBody>
      </p:sp>
      <p:sp>
        <p:nvSpPr>
          <p:cNvPr id="3" name="Содержимое 2"/>
          <p:cNvSpPr>
            <a:spLocks noGrp="1"/>
          </p:cNvSpPr>
          <p:nvPr>
            <p:ph sz="half" idx="1"/>
          </p:nvPr>
        </p:nvSpPr>
        <p:spPr>
          <a:xfrm>
            <a:off x="457200" y="1196752"/>
            <a:ext cx="4038600" cy="5158173"/>
          </a:xfrm>
        </p:spPr>
        <p:txBody>
          <a:bodyPr>
            <a:normAutofit lnSpcReduction="10000"/>
          </a:bodyPr>
          <a:lstStyle/>
          <a:p>
            <a:r>
              <a:rPr lang="en-US" dirty="0" smtClean="0"/>
              <a:t>EIEC shares many genetic and clinical features with </a:t>
            </a:r>
            <a:r>
              <a:rPr lang="en-US" dirty="0" err="1" smtClean="0"/>
              <a:t>Shigella</a:t>
            </a:r>
            <a:endParaRPr lang="en-US" dirty="0" smtClean="0"/>
          </a:p>
          <a:p>
            <a:r>
              <a:rPr lang="en-US" dirty="0" smtClean="0"/>
              <a:t>However, unlike </a:t>
            </a:r>
            <a:r>
              <a:rPr lang="en-US" dirty="0" err="1" smtClean="0"/>
              <a:t>Shigella</a:t>
            </a:r>
            <a:r>
              <a:rPr lang="en-US" dirty="0" smtClean="0"/>
              <a:t>, produce disease only with a large </a:t>
            </a:r>
            <a:r>
              <a:rPr lang="en-US" dirty="0" err="1" smtClean="0"/>
              <a:t>inoculum</a:t>
            </a:r>
            <a:r>
              <a:rPr lang="en-US" dirty="0" smtClean="0"/>
              <a:t> (10</a:t>
            </a:r>
            <a:r>
              <a:rPr lang="en-US" baseline="30000" dirty="0" smtClean="0"/>
              <a:t>8</a:t>
            </a:r>
            <a:r>
              <a:rPr lang="en-US" dirty="0" smtClean="0"/>
              <a:t>-10</a:t>
            </a:r>
            <a:r>
              <a:rPr lang="en-US" baseline="30000" dirty="0" smtClean="0"/>
              <a:t>10</a:t>
            </a:r>
            <a:r>
              <a:rPr lang="en-US" dirty="0" smtClean="0"/>
              <a:t> CFU)</a:t>
            </a:r>
          </a:p>
          <a:p>
            <a:r>
              <a:rPr lang="en-US" dirty="0" smtClean="0"/>
              <a:t>Development colitis </a:t>
            </a:r>
            <a:r>
              <a:rPr lang="en-US" dirty="0" err="1" smtClean="0"/>
              <a:t>characterised</a:t>
            </a:r>
            <a:r>
              <a:rPr lang="en-US" dirty="0" smtClean="0"/>
              <a:t> by fever, abdominal pain, </a:t>
            </a:r>
            <a:r>
              <a:rPr lang="en-US" dirty="0" err="1" smtClean="0"/>
              <a:t>tenesmus</a:t>
            </a:r>
            <a:r>
              <a:rPr lang="en-US" dirty="0" smtClean="0"/>
              <a:t>, scant stool containing mucus and blood.</a:t>
            </a:r>
            <a:endParaRPr lang="ru-RU" dirty="0"/>
          </a:p>
        </p:txBody>
      </p:sp>
      <p:pic>
        <p:nvPicPr>
          <p:cNvPr id="11266" name="Picture 2" descr="d:\home\e150875pov\Desktop\Escherichia_coli,_Endo_agar.png"/>
          <p:cNvPicPr>
            <a:picLocks noGrp="1" noChangeAspect="1" noChangeArrowheads="1"/>
          </p:cNvPicPr>
          <p:nvPr>
            <p:ph sz="half" idx="2"/>
          </p:nvPr>
        </p:nvPicPr>
        <p:blipFill>
          <a:blip r:embed="rId2" cstate="print"/>
          <a:srcRect/>
          <a:stretch>
            <a:fillRect/>
          </a:stretch>
        </p:blipFill>
        <p:spPr bwMode="auto">
          <a:xfrm>
            <a:off x="4427984" y="1916832"/>
            <a:ext cx="4716016" cy="372169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en-US" dirty="0" smtClean="0"/>
              <a:t>Cholera</a:t>
            </a:r>
            <a:endParaRPr lang="ru-RU" dirty="0"/>
          </a:p>
        </p:txBody>
      </p:sp>
      <p:sp>
        <p:nvSpPr>
          <p:cNvPr id="6" name="Содержимое 5"/>
          <p:cNvSpPr>
            <a:spLocks noGrp="1"/>
          </p:cNvSpPr>
          <p:nvPr>
            <p:ph idx="1"/>
          </p:nvPr>
        </p:nvSpPr>
        <p:spPr/>
        <p:txBody>
          <a:bodyPr>
            <a:normAutofit/>
          </a:bodyPr>
          <a:lstStyle/>
          <a:p>
            <a:pPr algn="ctr">
              <a:lnSpc>
                <a:spcPct val="90000"/>
              </a:lnSpc>
              <a:buNone/>
            </a:pPr>
            <a:r>
              <a:rPr lang="en-US" sz="3200" dirty="0" smtClean="0"/>
              <a:t>Cholera is an acute </a:t>
            </a:r>
            <a:r>
              <a:rPr lang="en-US" sz="3200" dirty="0" err="1" smtClean="0"/>
              <a:t>anthroponotic</a:t>
            </a:r>
            <a:r>
              <a:rPr lang="en-US" sz="3200" dirty="0" smtClean="0"/>
              <a:t> infectious disease with fecal-oral mechanism of transmission. </a:t>
            </a:r>
          </a:p>
          <a:p>
            <a:pPr algn="ctr">
              <a:lnSpc>
                <a:spcPct val="90000"/>
              </a:lnSpc>
              <a:buNone/>
            </a:pPr>
            <a:r>
              <a:rPr lang="en-US" sz="3200" dirty="0" smtClean="0"/>
              <a:t>Cholera is characterized by dehydration due to loss of fluid with watery diarrhea and vomiting. </a:t>
            </a:r>
          </a:p>
          <a:p>
            <a:pPr algn="ctr">
              <a:lnSpc>
                <a:spcPct val="90000"/>
              </a:lnSpc>
              <a:buNone/>
            </a:pPr>
            <a:r>
              <a:rPr lang="en-US" sz="3200" dirty="0" smtClean="0"/>
              <a:t>Cholera is related to the group of the diseases, which are submitted to “international medical-sanitary rules</a:t>
            </a:r>
            <a:endParaRPr lang="ru-RU"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404664"/>
          </a:xfrm>
        </p:spPr>
        <p:txBody>
          <a:bodyPr>
            <a:normAutofit fontScale="90000"/>
          </a:bodyPr>
          <a:lstStyle/>
          <a:p>
            <a:endParaRPr lang="ru-RU" dirty="0"/>
          </a:p>
        </p:txBody>
      </p:sp>
      <p:sp>
        <p:nvSpPr>
          <p:cNvPr id="3" name="Содержимое 2"/>
          <p:cNvSpPr>
            <a:spLocks noGrp="1"/>
          </p:cNvSpPr>
          <p:nvPr>
            <p:ph sz="half" idx="1"/>
          </p:nvPr>
        </p:nvSpPr>
        <p:spPr>
          <a:xfrm>
            <a:off x="457200" y="692696"/>
            <a:ext cx="4038600" cy="5662229"/>
          </a:xfrm>
        </p:spPr>
        <p:txBody>
          <a:bodyPr>
            <a:normAutofit/>
          </a:bodyPr>
          <a:lstStyle/>
          <a:p>
            <a:r>
              <a:rPr lang="en-US" dirty="0" err="1" smtClean="0"/>
              <a:t>Vibrios</a:t>
            </a:r>
            <a:r>
              <a:rPr lang="en-US" dirty="0" smtClean="0"/>
              <a:t> are Gram-negative, highly motile curved rods with a single polar flagellum. They tolerate alkaline media that kill most intestinal </a:t>
            </a:r>
            <a:r>
              <a:rPr lang="en-US" dirty="0" err="1" smtClean="0"/>
              <a:t>commensals</a:t>
            </a:r>
            <a:r>
              <a:rPr lang="en-US" dirty="0" smtClean="0"/>
              <a:t>, but they are sensitive to acid. There are  two biotypes, classical and El Tor, and three serotypes, </a:t>
            </a:r>
            <a:r>
              <a:rPr lang="en-US" dirty="0" err="1" smtClean="0"/>
              <a:t>Inaba</a:t>
            </a:r>
            <a:r>
              <a:rPr lang="en-US" dirty="0" smtClean="0"/>
              <a:t>, Ogawa and </a:t>
            </a:r>
            <a:r>
              <a:rPr lang="en-US" dirty="0" err="1" smtClean="0"/>
              <a:t>Hikoshima</a:t>
            </a:r>
            <a:r>
              <a:rPr lang="en-US" dirty="0" smtClean="0"/>
              <a:t>.  </a:t>
            </a:r>
            <a:endParaRPr lang="ru-RU" dirty="0"/>
          </a:p>
        </p:txBody>
      </p:sp>
      <p:pic>
        <p:nvPicPr>
          <p:cNvPr id="12290" name="Picture 2" descr="d:\home\e150875pov\Desktop\502865337.jpg"/>
          <p:cNvPicPr>
            <a:picLocks noGrp="1" noChangeAspect="1" noChangeArrowheads="1"/>
          </p:cNvPicPr>
          <p:nvPr>
            <p:ph sz="half" idx="2"/>
          </p:nvPr>
        </p:nvPicPr>
        <p:blipFill>
          <a:blip r:embed="rId2" cstate="print"/>
          <a:srcRect/>
          <a:stretch>
            <a:fillRect/>
          </a:stretch>
        </p:blipFill>
        <p:spPr bwMode="auto">
          <a:xfrm>
            <a:off x="5508104" y="1916832"/>
            <a:ext cx="3312368" cy="339141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Содержимое 8" descr="TD-Cholera-Map-V2.0.png"/>
          <p:cNvPicPr>
            <a:picLocks noGrp="1" noChangeAspect="1"/>
          </p:cNvPicPr>
          <p:nvPr>
            <p:ph idx="4294967295"/>
          </p:nvPr>
        </p:nvPicPr>
        <p:blipFill>
          <a:blip r:embed="rId2" cstate="print"/>
          <a:stretch>
            <a:fillRect/>
          </a:stretch>
        </p:blipFill>
        <p:spPr>
          <a:xfrm>
            <a:off x="0" y="476672"/>
            <a:ext cx="9150671" cy="5847928"/>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332656"/>
            <a:ext cx="8229600" cy="432048"/>
          </a:xfrm>
        </p:spPr>
        <p:txBody>
          <a:bodyPr>
            <a:normAutofit fontScale="90000"/>
          </a:bodyPr>
          <a:lstStyle/>
          <a:p>
            <a:endParaRPr lang="ru-RU" dirty="0"/>
          </a:p>
        </p:txBody>
      </p:sp>
      <p:sp>
        <p:nvSpPr>
          <p:cNvPr id="6" name="Содержимое 5"/>
          <p:cNvSpPr>
            <a:spLocks noGrp="1"/>
          </p:cNvSpPr>
          <p:nvPr>
            <p:ph idx="1"/>
          </p:nvPr>
        </p:nvSpPr>
        <p:spPr>
          <a:xfrm>
            <a:off x="457200" y="980728"/>
            <a:ext cx="8229600" cy="5343872"/>
          </a:xfrm>
        </p:spPr>
        <p:txBody>
          <a:bodyPr>
            <a:normAutofit fontScale="92500"/>
          </a:bodyPr>
          <a:lstStyle/>
          <a:p>
            <a:r>
              <a:rPr lang="en-US" dirty="0" smtClean="0"/>
              <a:t>Cholera is transmitted by the fecal-oral route. </a:t>
            </a:r>
          </a:p>
          <a:p>
            <a:r>
              <a:rPr lang="en-US" dirty="0" err="1" smtClean="0"/>
              <a:t>Vibrios</a:t>
            </a:r>
            <a:r>
              <a:rPr lang="en-US" dirty="0" smtClean="0"/>
              <a:t> are sensitive to acid, and most die in the stomach. </a:t>
            </a:r>
          </a:p>
          <a:p>
            <a:r>
              <a:rPr lang="en-US" dirty="0" smtClean="0"/>
              <a:t>Surviving virulent organisms may adhere to and colonize the small bowel, where they secrete the potent cholera </a:t>
            </a:r>
            <a:r>
              <a:rPr lang="en-US" dirty="0" err="1" smtClean="0"/>
              <a:t>enterotoxin</a:t>
            </a:r>
            <a:r>
              <a:rPr lang="en-US" dirty="0" smtClean="0"/>
              <a:t> (CT, also called “</a:t>
            </a:r>
            <a:r>
              <a:rPr lang="en-US" dirty="0" err="1" smtClean="0"/>
              <a:t>cholerogen</a:t>
            </a:r>
            <a:r>
              <a:rPr lang="en-US" dirty="0" smtClean="0"/>
              <a:t>”). </a:t>
            </a:r>
          </a:p>
          <a:p>
            <a:r>
              <a:rPr lang="en-US" dirty="0" smtClean="0"/>
              <a:t>This toxin binds to the plasma membrane of intestinal epithelial cells and releases an </a:t>
            </a:r>
            <a:r>
              <a:rPr lang="en-US" dirty="0" err="1" smtClean="0"/>
              <a:t>enzymatically</a:t>
            </a:r>
            <a:r>
              <a:rPr lang="en-US" dirty="0" smtClean="0"/>
              <a:t> active subunit that causes a rise in cyclic adenosine 5</a:t>
            </a:r>
            <a:r>
              <a:rPr lang="en-US" baseline="30000" dirty="0" smtClean="0"/>
              <a:t>1</a:t>
            </a:r>
            <a:r>
              <a:rPr lang="en-US" dirty="0" smtClean="0"/>
              <a:t>-monophosphate (</a:t>
            </a:r>
            <a:r>
              <a:rPr lang="en-US" dirty="0" err="1" smtClean="0"/>
              <a:t>cAMP</a:t>
            </a:r>
            <a:r>
              <a:rPr lang="en-US" dirty="0" smtClean="0"/>
              <a:t>) production.</a:t>
            </a:r>
          </a:p>
          <a:p>
            <a:r>
              <a:rPr lang="en-US" dirty="0" smtClean="0"/>
              <a:t> The resulting high intracellular </a:t>
            </a:r>
            <a:r>
              <a:rPr lang="en-US" dirty="0" err="1" smtClean="0"/>
              <a:t>cAMP</a:t>
            </a:r>
            <a:r>
              <a:rPr lang="en-US" dirty="0" smtClean="0"/>
              <a:t> level causes massive secretion of electrolytes and water into the intestinal lumen.</a:t>
            </a:r>
          </a:p>
          <a:p>
            <a:endParaRPr lang="en-US" b="1" dirty="0" smtClean="0"/>
          </a:p>
          <a:p>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704088"/>
            <a:ext cx="8229600" cy="348648"/>
          </a:xfrm>
        </p:spPr>
        <p:txBody>
          <a:bodyPr>
            <a:normAutofit fontScale="90000"/>
          </a:bodyPr>
          <a:lstStyle/>
          <a:p>
            <a:endParaRPr lang="ru-RU" dirty="0"/>
          </a:p>
        </p:txBody>
      </p:sp>
      <p:sp>
        <p:nvSpPr>
          <p:cNvPr id="6" name="Содержимое 5"/>
          <p:cNvSpPr>
            <a:spLocks noGrp="1"/>
          </p:cNvSpPr>
          <p:nvPr>
            <p:ph idx="1"/>
          </p:nvPr>
        </p:nvSpPr>
        <p:spPr>
          <a:xfrm>
            <a:off x="457200" y="1124744"/>
            <a:ext cx="8229600" cy="5199856"/>
          </a:xfrm>
        </p:spPr>
        <p:txBody>
          <a:bodyPr>
            <a:normAutofit fontScale="92500" lnSpcReduction="20000"/>
          </a:bodyPr>
          <a:lstStyle/>
          <a:p>
            <a:pPr algn="ctr">
              <a:lnSpc>
                <a:spcPct val="80000"/>
              </a:lnSpc>
              <a:buNone/>
            </a:pPr>
            <a:r>
              <a:rPr lang="en-US" sz="2800" dirty="0" smtClean="0"/>
              <a:t>Cholera may be present in typical and untypical forms. </a:t>
            </a:r>
          </a:p>
          <a:p>
            <a:pPr algn="ctr">
              <a:lnSpc>
                <a:spcPct val="80000"/>
              </a:lnSpc>
              <a:buNone/>
            </a:pPr>
            <a:r>
              <a:rPr lang="en-US" sz="2800" dirty="0" smtClean="0"/>
              <a:t>In typical course: </a:t>
            </a:r>
            <a:r>
              <a:rPr lang="en-US" sz="2800" u="sng" dirty="0" smtClean="0"/>
              <a:t>mild, moderately severe</a:t>
            </a:r>
            <a:r>
              <a:rPr lang="en-US" sz="2800" dirty="0" smtClean="0"/>
              <a:t> and </a:t>
            </a:r>
            <a:r>
              <a:rPr lang="en-US" sz="2800" u="sng" dirty="0" smtClean="0"/>
              <a:t>severe</a:t>
            </a:r>
            <a:r>
              <a:rPr lang="en-US" sz="2800" dirty="0" smtClean="0"/>
              <a:t> form. </a:t>
            </a:r>
          </a:p>
          <a:p>
            <a:pPr algn="ctr">
              <a:lnSpc>
                <a:spcPct val="80000"/>
              </a:lnSpc>
              <a:buNone/>
            </a:pPr>
            <a:endParaRPr lang="en-US" sz="2800" b="1" i="1" dirty="0" smtClean="0"/>
          </a:p>
          <a:p>
            <a:pPr algn="ctr">
              <a:lnSpc>
                <a:spcPct val="80000"/>
              </a:lnSpc>
              <a:buNone/>
            </a:pPr>
            <a:r>
              <a:rPr lang="en-US" sz="2800" b="1" i="1" dirty="0" smtClean="0"/>
              <a:t>In accordance with the classification of WHO:</a:t>
            </a:r>
            <a:endParaRPr lang="en-US" sz="2800" dirty="0" smtClean="0"/>
          </a:p>
          <a:p>
            <a:pPr>
              <a:lnSpc>
                <a:spcPct val="80000"/>
              </a:lnSpc>
              <a:buNone/>
            </a:pPr>
            <a:r>
              <a:rPr lang="en-US" sz="2800" dirty="0" smtClean="0"/>
              <a:t>1. The I degree of dehydration</a:t>
            </a:r>
          </a:p>
          <a:p>
            <a:pPr>
              <a:lnSpc>
                <a:spcPct val="80000"/>
              </a:lnSpc>
              <a:buNone/>
            </a:pPr>
            <a:r>
              <a:rPr lang="en-US" sz="2800" dirty="0" smtClean="0"/>
              <a:t>(losses of the fluid in a volume equal to 5% of the body mass). </a:t>
            </a:r>
          </a:p>
          <a:p>
            <a:pPr>
              <a:lnSpc>
                <a:spcPct val="80000"/>
              </a:lnSpc>
              <a:buNone/>
            </a:pPr>
            <a:r>
              <a:rPr lang="en-US" sz="2800" dirty="0" smtClean="0"/>
              <a:t>2. The II degree of dehydration. </a:t>
            </a:r>
          </a:p>
          <a:p>
            <a:pPr>
              <a:lnSpc>
                <a:spcPct val="80000"/>
              </a:lnSpc>
              <a:buNone/>
            </a:pPr>
            <a:r>
              <a:rPr lang="en-US" sz="2800" dirty="0" smtClean="0"/>
              <a:t>(losses of the fluid in a volume equal to 6-9% of the body mass). </a:t>
            </a:r>
          </a:p>
          <a:p>
            <a:pPr>
              <a:lnSpc>
                <a:spcPct val="80000"/>
              </a:lnSpc>
              <a:buNone/>
            </a:pPr>
            <a:r>
              <a:rPr lang="en-US" sz="2800" dirty="0" smtClean="0"/>
              <a:t>3. The III degree of dehydration. </a:t>
            </a:r>
          </a:p>
          <a:p>
            <a:pPr>
              <a:lnSpc>
                <a:spcPct val="80000"/>
              </a:lnSpc>
              <a:buNone/>
            </a:pPr>
            <a:r>
              <a:rPr lang="en-US" sz="2800" dirty="0" smtClean="0"/>
              <a:t>(losses of the fluid in a volume over 10% of the body mass)</a:t>
            </a:r>
          </a:p>
          <a:p>
            <a:pPr>
              <a:lnSpc>
                <a:spcPct val="80000"/>
              </a:lnSpc>
              <a:buNone/>
            </a:pPr>
            <a:r>
              <a:rPr lang="en-US" sz="2800" dirty="0" smtClean="0"/>
              <a:t>Such dehydration is dangerous for life without resuscitation measures.</a:t>
            </a:r>
            <a:endParaRPr lang="ru-RU" sz="2800" dirty="0" smtClean="0"/>
          </a:p>
          <a:p>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332656"/>
            <a:ext cx="8229600" cy="288032"/>
          </a:xfrm>
        </p:spPr>
        <p:txBody>
          <a:bodyPr>
            <a:normAutofit fontScale="90000"/>
          </a:bodyPr>
          <a:lstStyle/>
          <a:p>
            <a:endParaRPr lang="ru-RU" dirty="0"/>
          </a:p>
        </p:txBody>
      </p:sp>
      <p:sp>
        <p:nvSpPr>
          <p:cNvPr id="6" name="Содержимое 5"/>
          <p:cNvSpPr>
            <a:spLocks noGrp="1"/>
          </p:cNvSpPr>
          <p:nvPr>
            <p:ph idx="1"/>
          </p:nvPr>
        </p:nvSpPr>
        <p:spPr>
          <a:xfrm>
            <a:off x="457200" y="620688"/>
            <a:ext cx="8229600" cy="5703912"/>
          </a:xfrm>
        </p:spPr>
        <p:txBody>
          <a:bodyPr>
            <a:normAutofit/>
          </a:bodyPr>
          <a:lstStyle/>
          <a:p>
            <a:pPr algn="ctr">
              <a:buNone/>
            </a:pPr>
            <a:r>
              <a:rPr lang="en-US" sz="2400" b="1" i="1" dirty="0" smtClean="0"/>
              <a:t>In accordance with classification </a:t>
            </a:r>
          </a:p>
          <a:p>
            <a:pPr algn="ctr">
              <a:buNone/>
            </a:pPr>
            <a:r>
              <a:rPr lang="en-US" sz="2400" b="1" i="1" dirty="0" smtClean="0"/>
              <a:t>of V.I. </a:t>
            </a:r>
            <a:r>
              <a:rPr lang="en-US" sz="2400" b="1" i="1" dirty="0" err="1" smtClean="0"/>
              <a:t>Pokrovsky</a:t>
            </a:r>
            <a:r>
              <a:rPr lang="en-US" sz="2400" b="1" i="1" dirty="0" smtClean="0"/>
              <a:t>:</a:t>
            </a:r>
            <a:endParaRPr lang="en-US" sz="2400" dirty="0" smtClean="0"/>
          </a:p>
          <a:p>
            <a:r>
              <a:rPr lang="en-US" sz="2400" dirty="0" smtClean="0"/>
              <a:t>The I degree of dehydration </a:t>
            </a:r>
          </a:p>
          <a:p>
            <a:r>
              <a:rPr lang="en-US" sz="2400" dirty="0" smtClean="0"/>
              <a:t>(loss of the fluid equal to 1-3% of the body mass).</a:t>
            </a:r>
          </a:p>
          <a:p>
            <a:r>
              <a:rPr lang="en-US" sz="2400" dirty="0" smtClean="0"/>
              <a:t>The II degree of dehydration </a:t>
            </a:r>
          </a:p>
          <a:p>
            <a:r>
              <a:rPr lang="en-US" sz="2400" dirty="0" smtClean="0"/>
              <a:t>(loss of the fluid equal 4-6% of the body mass).</a:t>
            </a:r>
          </a:p>
          <a:p>
            <a:r>
              <a:rPr lang="en-US" sz="2400" dirty="0" smtClean="0"/>
              <a:t>The III degree of dehydration </a:t>
            </a:r>
          </a:p>
          <a:p>
            <a:r>
              <a:rPr lang="en-US" sz="2400" dirty="0" smtClean="0"/>
              <a:t>(loss of the fluid equal 7-9% of the body mass).</a:t>
            </a:r>
          </a:p>
          <a:p>
            <a:r>
              <a:rPr lang="en-US" sz="2400" dirty="0" smtClean="0"/>
              <a:t>The IV degree of dehydration </a:t>
            </a:r>
          </a:p>
          <a:p>
            <a:r>
              <a:rPr lang="en-US" sz="2400" dirty="0" smtClean="0"/>
              <a:t>(loss of the fluid over 10% of the body mass).</a:t>
            </a:r>
            <a:endParaRPr lang="ru-RU" sz="2400" dirty="0" smtClean="0"/>
          </a:p>
          <a:p>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en-US" sz="5400" b="1" dirty="0" smtClean="0"/>
              <a:t>CLINICAL MANIFESTATIONS.</a:t>
            </a:r>
            <a:r>
              <a:rPr lang="en-US" sz="5400" dirty="0" smtClean="0"/>
              <a:t/>
            </a:r>
            <a:br>
              <a:rPr lang="en-US" sz="5400" dirty="0" smtClean="0"/>
            </a:br>
            <a:endParaRPr lang="ru-RU" dirty="0"/>
          </a:p>
        </p:txBody>
      </p:sp>
      <p:sp>
        <p:nvSpPr>
          <p:cNvPr id="6" name="Содержимое 5"/>
          <p:cNvSpPr>
            <a:spLocks noGrp="1"/>
          </p:cNvSpPr>
          <p:nvPr>
            <p:ph idx="1"/>
          </p:nvPr>
        </p:nvSpPr>
        <p:spPr>
          <a:xfrm>
            <a:off x="457200" y="1340768"/>
            <a:ext cx="8229600" cy="4983832"/>
          </a:xfrm>
        </p:spPr>
        <p:txBody>
          <a:bodyPr>
            <a:normAutofit/>
          </a:bodyPr>
          <a:lstStyle/>
          <a:p>
            <a:pPr algn="ctr">
              <a:lnSpc>
                <a:spcPct val="80000"/>
              </a:lnSpc>
              <a:buNone/>
            </a:pPr>
            <a:endParaRPr lang="en-US" sz="2800" dirty="0" smtClean="0"/>
          </a:p>
          <a:p>
            <a:pPr algn="ctr">
              <a:lnSpc>
                <a:spcPct val="80000"/>
              </a:lnSpc>
              <a:buNone/>
            </a:pPr>
            <a:r>
              <a:rPr lang="en-US" sz="2800" dirty="0" smtClean="0"/>
              <a:t>The incubation period is from some hours to 5 days (an average 48 hours). </a:t>
            </a:r>
          </a:p>
          <a:p>
            <a:pPr algn="ctr">
              <a:lnSpc>
                <a:spcPct val="80000"/>
              </a:lnSpc>
              <a:buNone/>
            </a:pPr>
            <a:r>
              <a:rPr lang="en-US" sz="2800" dirty="0" smtClean="0"/>
              <a:t>The onset of the disease is an acute</a:t>
            </a:r>
          </a:p>
          <a:p>
            <a:pPr algn="ctr">
              <a:lnSpc>
                <a:spcPct val="80000"/>
              </a:lnSpc>
              <a:buNone/>
            </a:pPr>
            <a:endParaRPr lang="en-US" sz="1050" b="1" i="1" dirty="0" smtClean="0"/>
          </a:p>
          <a:p>
            <a:pPr algn="ctr">
              <a:lnSpc>
                <a:spcPct val="80000"/>
              </a:lnSpc>
              <a:buNone/>
            </a:pPr>
            <a:r>
              <a:rPr lang="en-US" sz="2800" b="1" i="1" dirty="0" smtClean="0"/>
              <a:t>Mild course (dehydration of the first degree)</a:t>
            </a:r>
            <a:endParaRPr lang="en-US" sz="2800" dirty="0" smtClean="0"/>
          </a:p>
          <a:p>
            <a:pPr>
              <a:lnSpc>
                <a:spcPct val="80000"/>
              </a:lnSpc>
            </a:pPr>
            <a:r>
              <a:rPr lang="en-US" sz="2800" dirty="0" smtClean="0"/>
              <a:t>diarrhea (stool may be up to 10 times a day, not volume, without any pain)</a:t>
            </a:r>
          </a:p>
          <a:p>
            <a:pPr>
              <a:lnSpc>
                <a:spcPct val="80000"/>
              </a:lnSpc>
            </a:pPr>
            <a:r>
              <a:rPr lang="en-US" sz="2800" dirty="0" smtClean="0"/>
              <a:t>thirst</a:t>
            </a:r>
          </a:p>
          <a:p>
            <a:pPr>
              <a:lnSpc>
                <a:spcPct val="80000"/>
              </a:lnSpc>
            </a:pPr>
            <a:r>
              <a:rPr lang="en-US" sz="2800" dirty="0" smtClean="0"/>
              <a:t>rumbling in the stomach</a:t>
            </a:r>
          </a:p>
          <a:p>
            <a:pPr>
              <a:lnSpc>
                <a:spcPct val="80000"/>
              </a:lnSpc>
            </a:pPr>
            <a:r>
              <a:rPr lang="en-US" sz="2800" dirty="0" smtClean="0"/>
              <a:t>dizziness (rarely), weakness</a:t>
            </a:r>
          </a:p>
          <a:p>
            <a:pPr>
              <a:lnSpc>
                <a:spcPct val="80000"/>
              </a:lnSpc>
            </a:pPr>
            <a:r>
              <a:rPr lang="en-US" sz="2800" dirty="0" smtClean="0"/>
              <a:t>temperature is </a:t>
            </a:r>
            <a:r>
              <a:rPr lang="en-US" sz="2800" smtClean="0"/>
              <a:t>normal </a:t>
            </a:r>
            <a:endParaRPr lang="en-US" sz="2800" b="1" i="1" dirty="0" smtClean="0"/>
          </a:p>
          <a:p>
            <a:pPr algn="ctr">
              <a:lnSpc>
                <a:spcPct val="80000"/>
              </a:lnSpc>
              <a:buNone/>
            </a:pPr>
            <a:endParaRPr lang="en-US" sz="1000" b="1" i="1"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704088"/>
            <a:ext cx="8229600" cy="348648"/>
          </a:xfrm>
        </p:spPr>
        <p:txBody>
          <a:bodyPr>
            <a:normAutofit fontScale="90000"/>
          </a:bodyPr>
          <a:lstStyle/>
          <a:p>
            <a:endParaRPr lang="ru-RU" dirty="0"/>
          </a:p>
        </p:txBody>
      </p:sp>
      <p:sp>
        <p:nvSpPr>
          <p:cNvPr id="6" name="Содержимое 5"/>
          <p:cNvSpPr>
            <a:spLocks noGrp="1"/>
          </p:cNvSpPr>
          <p:nvPr>
            <p:ph idx="1"/>
          </p:nvPr>
        </p:nvSpPr>
        <p:spPr>
          <a:xfrm>
            <a:off x="457200" y="1124744"/>
            <a:ext cx="8229600" cy="5199856"/>
          </a:xfrm>
        </p:spPr>
        <p:txBody>
          <a:bodyPr>
            <a:normAutofit lnSpcReduction="10000"/>
          </a:bodyPr>
          <a:lstStyle/>
          <a:p>
            <a:pPr algn="ctr">
              <a:lnSpc>
                <a:spcPct val="80000"/>
              </a:lnSpc>
              <a:buNone/>
            </a:pPr>
            <a:r>
              <a:rPr lang="en-US" sz="2800" b="1" i="1" dirty="0" smtClean="0"/>
              <a:t>Moderately severe course  </a:t>
            </a:r>
            <a:endParaRPr lang="en-US" sz="2800" dirty="0" smtClean="0"/>
          </a:p>
          <a:p>
            <a:pPr>
              <a:lnSpc>
                <a:spcPct val="80000"/>
              </a:lnSpc>
            </a:pPr>
            <a:r>
              <a:rPr lang="en-US" sz="2800" dirty="0" smtClean="0"/>
              <a:t>vomiting; diarrhea (stool may be from 10 to 20 times a day; plentiful,    </a:t>
            </a:r>
          </a:p>
          <a:p>
            <a:pPr>
              <a:lnSpc>
                <a:spcPct val="80000"/>
              </a:lnSpc>
            </a:pPr>
            <a:r>
              <a:rPr lang="en-US" sz="2800" dirty="0" smtClean="0"/>
              <a:t> watery or “rice water like)</a:t>
            </a:r>
          </a:p>
          <a:p>
            <a:pPr>
              <a:lnSpc>
                <a:spcPct val="80000"/>
              </a:lnSpc>
            </a:pPr>
            <a:r>
              <a:rPr lang="en-US" sz="2800" dirty="0" smtClean="0"/>
              <a:t>temperature is normal</a:t>
            </a:r>
          </a:p>
          <a:p>
            <a:pPr>
              <a:lnSpc>
                <a:spcPct val="80000"/>
              </a:lnSpc>
            </a:pPr>
            <a:r>
              <a:rPr lang="en-US" sz="2800" dirty="0" smtClean="0"/>
              <a:t>considerable weakness</a:t>
            </a:r>
          </a:p>
          <a:p>
            <a:pPr>
              <a:lnSpc>
                <a:spcPct val="80000"/>
              </a:lnSpc>
            </a:pPr>
            <a:r>
              <a:rPr lang="en-US" sz="2800" dirty="0" smtClean="0"/>
              <a:t>thirst</a:t>
            </a:r>
          </a:p>
          <a:p>
            <a:pPr>
              <a:lnSpc>
                <a:spcPct val="80000"/>
              </a:lnSpc>
            </a:pPr>
            <a:r>
              <a:rPr lang="en-US" sz="2800" dirty="0" smtClean="0"/>
              <a:t>dizziness</a:t>
            </a:r>
          </a:p>
          <a:p>
            <a:pPr>
              <a:lnSpc>
                <a:spcPct val="80000"/>
              </a:lnSpc>
            </a:pPr>
            <a:r>
              <a:rPr lang="en-US" sz="2800" dirty="0" err="1" smtClean="0"/>
              <a:t>turgor</a:t>
            </a:r>
            <a:r>
              <a:rPr lang="en-US" sz="2800" dirty="0" smtClean="0"/>
              <a:t> of the skin is decreased</a:t>
            </a:r>
          </a:p>
          <a:p>
            <a:pPr>
              <a:lnSpc>
                <a:spcPct val="80000"/>
              </a:lnSpc>
            </a:pPr>
            <a:r>
              <a:rPr lang="en-US" sz="2800" dirty="0" smtClean="0"/>
              <a:t>cramps</a:t>
            </a:r>
          </a:p>
          <a:p>
            <a:pPr>
              <a:lnSpc>
                <a:spcPct val="80000"/>
              </a:lnSpc>
            </a:pPr>
            <a:r>
              <a:rPr lang="en-US" sz="2800" dirty="0" smtClean="0"/>
              <a:t>tachycardia; arterial pressure is decreased to 90/60 mm Hg</a:t>
            </a:r>
          </a:p>
          <a:p>
            <a:pPr>
              <a:lnSpc>
                <a:spcPct val="80000"/>
              </a:lnSpc>
            </a:pPr>
            <a:r>
              <a:rPr lang="en-US" sz="2800" dirty="0" err="1" smtClean="0"/>
              <a:t>olyguria</a:t>
            </a:r>
            <a:r>
              <a:rPr lang="en-US" sz="2800" dirty="0" smtClean="0"/>
              <a:t> </a:t>
            </a:r>
            <a:endParaRPr lang="ru-RU" sz="2800" dirty="0" smtClean="0"/>
          </a:p>
          <a:p>
            <a:endParaRPr lang="ru-R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flipV="1">
            <a:off x="457200" y="548680"/>
            <a:ext cx="8229600" cy="155408"/>
          </a:xfrm>
        </p:spPr>
        <p:txBody>
          <a:bodyPr>
            <a:normAutofit fontScale="90000"/>
          </a:bodyPr>
          <a:lstStyle/>
          <a:p>
            <a:endParaRPr lang="ru-RU" dirty="0"/>
          </a:p>
        </p:txBody>
      </p:sp>
      <p:sp>
        <p:nvSpPr>
          <p:cNvPr id="6" name="Содержимое 5"/>
          <p:cNvSpPr>
            <a:spLocks noGrp="1"/>
          </p:cNvSpPr>
          <p:nvPr>
            <p:ph idx="1"/>
          </p:nvPr>
        </p:nvSpPr>
        <p:spPr>
          <a:xfrm>
            <a:off x="457200" y="908720"/>
            <a:ext cx="8229600" cy="5415880"/>
          </a:xfrm>
        </p:spPr>
        <p:txBody>
          <a:bodyPr>
            <a:normAutofit fontScale="92500" lnSpcReduction="20000"/>
          </a:bodyPr>
          <a:lstStyle/>
          <a:p>
            <a:pPr algn="ctr">
              <a:lnSpc>
                <a:spcPct val="80000"/>
              </a:lnSpc>
              <a:buNone/>
            </a:pPr>
            <a:r>
              <a:rPr lang="en-US" sz="2800" b="1" i="1" u="sng" dirty="0" smtClean="0"/>
              <a:t>Severe course</a:t>
            </a:r>
            <a:r>
              <a:rPr lang="en-US" sz="2800" b="1" i="1" dirty="0" smtClean="0"/>
              <a:t>  </a:t>
            </a:r>
            <a:endParaRPr lang="en-US" sz="2800" dirty="0" smtClean="0"/>
          </a:p>
          <a:p>
            <a:pPr>
              <a:lnSpc>
                <a:spcPct val="80000"/>
              </a:lnSpc>
            </a:pPr>
            <a:r>
              <a:rPr lang="en-US" sz="2800" dirty="0" smtClean="0"/>
              <a:t>diarrhea (stool without account, rice water-like)</a:t>
            </a:r>
          </a:p>
          <a:p>
            <a:pPr>
              <a:lnSpc>
                <a:spcPct val="80000"/>
              </a:lnSpc>
            </a:pPr>
            <a:r>
              <a:rPr lang="en-US" sz="2800" dirty="0" smtClean="0"/>
              <a:t> temperature is subnormal (35,5)</a:t>
            </a:r>
          </a:p>
          <a:p>
            <a:pPr>
              <a:lnSpc>
                <a:spcPct val="80000"/>
              </a:lnSpc>
            </a:pPr>
            <a:r>
              <a:rPr lang="en-US" sz="2800" dirty="0" smtClean="0"/>
              <a:t>weakness, </a:t>
            </a:r>
            <a:r>
              <a:rPr lang="en-US" sz="2800" dirty="0" err="1" smtClean="0"/>
              <a:t>adynamia</a:t>
            </a:r>
            <a:r>
              <a:rPr lang="en-US" sz="2800" dirty="0" smtClean="0"/>
              <a:t> </a:t>
            </a:r>
          </a:p>
          <a:p>
            <a:pPr>
              <a:lnSpc>
                <a:spcPct val="80000"/>
              </a:lnSpc>
            </a:pPr>
            <a:r>
              <a:rPr lang="en-US" sz="2800" dirty="0" smtClean="0"/>
              <a:t>severe thirst</a:t>
            </a:r>
          </a:p>
          <a:p>
            <a:pPr>
              <a:lnSpc>
                <a:spcPct val="80000"/>
              </a:lnSpc>
            </a:pPr>
            <a:r>
              <a:rPr lang="en-US" sz="2800" dirty="0" smtClean="0"/>
              <a:t>cramps of the muscles </a:t>
            </a:r>
          </a:p>
          <a:p>
            <a:pPr>
              <a:lnSpc>
                <a:spcPct val="80000"/>
              </a:lnSpc>
            </a:pPr>
            <a:r>
              <a:rPr lang="en-US" sz="2800" dirty="0" smtClean="0"/>
              <a:t>skin is cold and wrinkled, cyanosis of the lips and extremities </a:t>
            </a:r>
          </a:p>
          <a:p>
            <a:pPr>
              <a:lnSpc>
                <a:spcPct val="80000"/>
              </a:lnSpc>
            </a:pPr>
            <a:r>
              <a:rPr lang="en-US" sz="2800" dirty="0" smtClean="0"/>
              <a:t>symptoms of “black eyeglasses” </a:t>
            </a:r>
          </a:p>
          <a:p>
            <a:pPr>
              <a:lnSpc>
                <a:spcPct val="80000"/>
              </a:lnSpc>
            </a:pPr>
            <a:r>
              <a:rPr lang="en-US" sz="2800" dirty="0" smtClean="0"/>
              <a:t>dryness of the tongue, lips, mucous membrane of the oral cavity </a:t>
            </a:r>
          </a:p>
          <a:p>
            <a:pPr>
              <a:lnSpc>
                <a:spcPct val="80000"/>
              </a:lnSpc>
            </a:pPr>
            <a:r>
              <a:rPr lang="en-US" sz="2800" dirty="0" smtClean="0"/>
              <a:t>the voice is hoarse </a:t>
            </a:r>
          </a:p>
          <a:p>
            <a:pPr>
              <a:lnSpc>
                <a:spcPct val="80000"/>
              </a:lnSpc>
            </a:pPr>
            <a:r>
              <a:rPr lang="en-US" sz="2800" dirty="0" smtClean="0"/>
              <a:t>pulse rate is 120-130 per minute, arterial pressure 60/40  mm Hg</a:t>
            </a:r>
          </a:p>
          <a:p>
            <a:pPr>
              <a:lnSpc>
                <a:spcPct val="80000"/>
              </a:lnSpc>
            </a:pPr>
            <a:r>
              <a:rPr lang="en-US" sz="2800" dirty="0" smtClean="0"/>
              <a:t>respiration rate is till 30 per minute</a:t>
            </a:r>
          </a:p>
          <a:p>
            <a:pPr>
              <a:lnSpc>
                <a:spcPct val="80000"/>
              </a:lnSpc>
            </a:pPr>
            <a:r>
              <a:rPr lang="en-US" sz="2800" dirty="0" err="1" smtClean="0"/>
              <a:t>anuria</a:t>
            </a:r>
            <a:r>
              <a:rPr lang="en-US" sz="2800" dirty="0" smtClean="0"/>
              <a:t> </a:t>
            </a:r>
            <a:endParaRPr lang="en-US" sz="2800" b="1" i="1" dirty="0" smtClean="0"/>
          </a:p>
          <a:p>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p:cNvSpPr>
            <a:spLocks noGrp="1"/>
          </p:cNvSpPr>
          <p:nvPr>
            <p:ph type="title"/>
          </p:nvPr>
        </p:nvSpPr>
        <p:spPr>
          <a:xfrm>
            <a:off x="457200" y="704088"/>
            <a:ext cx="8229600" cy="60616"/>
          </a:xfrm>
        </p:spPr>
        <p:txBody>
          <a:bodyPr>
            <a:normAutofit fontScale="90000"/>
          </a:bodyPr>
          <a:lstStyle/>
          <a:p>
            <a:endParaRPr lang="ru-RU" dirty="0"/>
          </a:p>
        </p:txBody>
      </p:sp>
      <p:sp>
        <p:nvSpPr>
          <p:cNvPr id="6" name="Содержимое 5"/>
          <p:cNvSpPr>
            <a:spLocks noGrp="1"/>
          </p:cNvSpPr>
          <p:nvPr>
            <p:ph sz="half" idx="1"/>
          </p:nvPr>
        </p:nvSpPr>
        <p:spPr>
          <a:xfrm>
            <a:off x="457200" y="1052736"/>
            <a:ext cx="4402832" cy="5302189"/>
          </a:xfrm>
        </p:spPr>
        <p:txBody>
          <a:bodyPr>
            <a:normAutofit fontScale="85000" lnSpcReduction="20000"/>
          </a:bodyPr>
          <a:lstStyle/>
          <a:p>
            <a:pPr algn="ctr">
              <a:lnSpc>
                <a:spcPct val="80000"/>
              </a:lnSpc>
              <a:buNone/>
            </a:pPr>
            <a:r>
              <a:rPr lang="en-US" sz="2800" b="1" i="1" u="sng" dirty="0" smtClean="0"/>
              <a:t>Very  severe course  (decompensate  dehydration)</a:t>
            </a:r>
            <a:endParaRPr lang="en-US" sz="2800" u="sng" dirty="0" smtClean="0"/>
          </a:p>
          <a:p>
            <a:pPr>
              <a:lnSpc>
                <a:spcPct val="80000"/>
              </a:lnSpc>
            </a:pPr>
            <a:r>
              <a:rPr lang="en-US" sz="2800" dirty="0" smtClean="0"/>
              <a:t>cold clammy skin; total cyanosis </a:t>
            </a:r>
          </a:p>
          <a:p>
            <a:pPr>
              <a:lnSpc>
                <a:spcPct val="80000"/>
              </a:lnSpc>
            </a:pPr>
            <a:r>
              <a:rPr lang="en-US" sz="2800" dirty="0" smtClean="0"/>
              <a:t>temperature is subnormal</a:t>
            </a:r>
          </a:p>
          <a:p>
            <a:pPr>
              <a:lnSpc>
                <a:spcPct val="80000"/>
              </a:lnSpc>
            </a:pPr>
            <a:r>
              <a:rPr lang="en-US" sz="2800" dirty="0" err="1" smtClean="0"/>
              <a:t>turgor</a:t>
            </a:r>
            <a:r>
              <a:rPr lang="en-US" sz="2800" dirty="0" smtClean="0"/>
              <a:t> of the skin is decreased, the skin fold is not smoothed out</a:t>
            </a:r>
          </a:p>
          <a:p>
            <a:pPr>
              <a:lnSpc>
                <a:spcPct val="80000"/>
              </a:lnSpc>
            </a:pPr>
            <a:r>
              <a:rPr lang="en-US" sz="2800" dirty="0" smtClean="0"/>
              <a:t>eyes are deeply sunken in the orbit (“</a:t>
            </a:r>
            <a:r>
              <a:rPr lang="en-US" sz="2800" dirty="0" err="1" smtClean="0"/>
              <a:t>facies</a:t>
            </a:r>
            <a:r>
              <a:rPr lang="en-US" sz="2800" dirty="0" smtClean="0"/>
              <a:t> </a:t>
            </a:r>
            <a:r>
              <a:rPr lang="en-US" sz="2800" dirty="0" err="1" smtClean="0"/>
              <a:t>cholerica</a:t>
            </a:r>
            <a:r>
              <a:rPr lang="en-US" sz="2800" dirty="0" smtClean="0"/>
              <a:t>”, “washwoman’s hands”)</a:t>
            </a:r>
          </a:p>
          <a:p>
            <a:pPr>
              <a:lnSpc>
                <a:spcPct val="80000"/>
              </a:lnSpc>
            </a:pPr>
            <a:r>
              <a:rPr lang="en-US" sz="2800" dirty="0" smtClean="0"/>
              <a:t>the voice is hoarse </a:t>
            </a:r>
          </a:p>
          <a:p>
            <a:pPr>
              <a:lnSpc>
                <a:spcPct val="80000"/>
              </a:lnSpc>
            </a:pPr>
            <a:r>
              <a:rPr lang="en-US" sz="2800" dirty="0" smtClean="0"/>
              <a:t>generalized tonic cramps</a:t>
            </a:r>
          </a:p>
          <a:p>
            <a:pPr>
              <a:lnSpc>
                <a:spcPct val="80000"/>
              </a:lnSpc>
            </a:pPr>
            <a:r>
              <a:rPr lang="en-US" sz="2800" dirty="0" smtClean="0"/>
              <a:t>pulse and arterial pressure are no determined </a:t>
            </a:r>
          </a:p>
          <a:p>
            <a:pPr>
              <a:lnSpc>
                <a:spcPct val="80000"/>
              </a:lnSpc>
            </a:pPr>
            <a:r>
              <a:rPr lang="en-US" sz="2800" dirty="0" smtClean="0"/>
              <a:t>breath is frequent and superficial </a:t>
            </a:r>
          </a:p>
          <a:p>
            <a:pPr>
              <a:lnSpc>
                <a:spcPct val="80000"/>
              </a:lnSpc>
            </a:pPr>
            <a:r>
              <a:rPr lang="en-US" sz="2800" dirty="0" err="1" smtClean="0"/>
              <a:t>anuria</a:t>
            </a:r>
            <a:endParaRPr lang="ru-RU" dirty="0"/>
          </a:p>
        </p:txBody>
      </p:sp>
      <p:pic>
        <p:nvPicPr>
          <p:cNvPr id="13314" name="Picture 2" descr="d:\home\e150875pov\Desktop\Без названия.jpg"/>
          <p:cNvPicPr>
            <a:picLocks noGrp="1" noChangeAspect="1" noChangeArrowheads="1"/>
          </p:cNvPicPr>
          <p:nvPr>
            <p:ph sz="half" idx="2"/>
          </p:nvPr>
        </p:nvPicPr>
        <p:blipFill>
          <a:blip r:embed="rId2" cstate="print"/>
          <a:srcRect/>
          <a:stretch>
            <a:fillRect/>
          </a:stretch>
        </p:blipFill>
        <p:spPr bwMode="auto">
          <a:xfrm>
            <a:off x="5220072" y="4005064"/>
            <a:ext cx="3528392" cy="2175123"/>
          </a:xfrm>
          <a:prstGeom prst="rect">
            <a:avLst/>
          </a:prstGeom>
          <a:noFill/>
        </p:spPr>
      </p:pic>
      <p:pic>
        <p:nvPicPr>
          <p:cNvPr id="13315" name="Picture 3" descr="d:\home\e150875pov\Desktop\531689.jpg"/>
          <p:cNvPicPr>
            <a:picLocks noChangeAspect="1" noChangeArrowheads="1"/>
          </p:cNvPicPr>
          <p:nvPr/>
        </p:nvPicPr>
        <p:blipFill>
          <a:blip r:embed="rId3" cstate="print"/>
          <a:srcRect/>
          <a:stretch>
            <a:fillRect/>
          </a:stretch>
        </p:blipFill>
        <p:spPr bwMode="auto">
          <a:xfrm>
            <a:off x="5004048" y="764704"/>
            <a:ext cx="3782194" cy="2901702"/>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404664"/>
            <a:ext cx="8229600" cy="720080"/>
          </a:xfrm>
        </p:spPr>
        <p:txBody>
          <a:bodyPr>
            <a:normAutofit fontScale="90000"/>
          </a:bodyPr>
          <a:lstStyle/>
          <a:p>
            <a:pPr algn="ctr"/>
            <a:r>
              <a:rPr lang="en-US" sz="5400" dirty="0" smtClean="0"/>
              <a:t>Treatment</a:t>
            </a:r>
            <a:endParaRPr lang="ru-RU" dirty="0"/>
          </a:p>
        </p:txBody>
      </p:sp>
      <p:sp>
        <p:nvSpPr>
          <p:cNvPr id="6" name="Содержимое 5"/>
          <p:cNvSpPr>
            <a:spLocks noGrp="1"/>
          </p:cNvSpPr>
          <p:nvPr>
            <p:ph idx="1"/>
          </p:nvPr>
        </p:nvSpPr>
        <p:spPr>
          <a:xfrm>
            <a:off x="457200" y="1484784"/>
            <a:ext cx="8229600" cy="4839816"/>
          </a:xfrm>
        </p:spPr>
        <p:txBody>
          <a:bodyPr>
            <a:normAutofit fontScale="85000" lnSpcReduction="10000"/>
          </a:bodyPr>
          <a:lstStyle/>
          <a:p>
            <a:pPr algn="ctr">
              <a:lnSpc>
                <a:spcPct val="90000"/>
              </a:lnSpc>
              <a:buNone/>
            </a:pPr>
            <a:r>
              <a:rPr lang="en-US" sz="2800" b="1" i="1" dirty="0" smtClean="0"/>
              <a:t>Dehydration</a:t>
            </a:r>
            <a:r>
              <a:rPr lang="en-US" sz="2800" dirty="0" smtClean="0"/>
              <a:t> has the leading meaning </a:t>
            </a:r>
          </a:p>
          <a:p>
            <a:pPr algn="ctr">
              <a:lnSpc>
                <a:spcPct val="90000"/>
              </a:lnSpc>
              <a:buNone/>
            </a:pPr>
            <a:r>
              <a:rPr lang="en-US" sz="2800" dirty="0" smtClean="0"/>
              <a:t>in pathogenesis of cholera</a:t>
            </a:r>
            <a:endParaRPr lang="en-US" sz="2800" b="1" dirty="0" smtClean="0">
              <a:sym typeface="Symbol" pitchFamily="18" charset="2"/>
            </a:endParaRPr>
          </a:p>
          <a:p>
            <a:pPr algn="ctr">
              <a:lnSpc>
                <a:spcPct val="90000"/>
              </a:lnSpc>
              <a:buNone/>
            </a:pPr>
            <a:r>
              <a:rPr lang="en-US" sz="2800" b="1" dirty="0" smtClean="0">
                <a:sym typeface="Symbol" pitchFamily="18" charset="2"/>
              </a:rPr>
              <a:t></a:t>
            </a:r>
            <a:endParaRPr lang="en-US" sz="2800" dirty="0" smtClean="0"/>
          </a:p>
          <a:p>
            <a:pPr algn="ctr">
              <a:lnSpc>
                <a:spcPct val="90000"/>
              </a:lnSpc>
              <a:buNone/>
            </a:pPr>
            <a:r>
              <a:rPr lang="en-US" sz="2800" dirty="0" smtClean="0"/>
              <a:t>The principal direction of the therapy is </a:t>
            </a:r>
            <a:r>
              <a:rPr lang="en-US" sz="2800" b="1" i="1" dirty="0" smtClean="0"/>
              <a:t>rehydration</a:t>
            </a:r>
            <a:r>
              <a:rPr lang="en-US" sz="2800" dirty="0" smtClean="0"/>
              <a:t>  - </a:t>
            </a:r>
          </a:p>
          <a:p>
            <a:pPr algn="ctr">
              <a:lnSpc>
                <a:spcPct val="90000"/>
              </a:lnSpc>
              <a:buNone/>
            </a:pPr>
            <a:r>
              <a:rPr lang="en-US" sz="2800" dirty="0" smtClean="0"/>
              <a:t>restoration of water-electrolyte balance</a:t>
            </a:r>
          </a:p>
          <a:p>
            <a:pPr algn="ctr">
              <a:lnSpc>
                <a:spcPct val="90000"/>
              </a:lnSpc>
              <a:buNone/>
            </a:pPr>
            <a:endParaRPr lang="en-US" sz="2400" dirty="0" smtClean="0"/>
          </a:p>
          <a:p>
            <a:pPr>
              <a:lnSpc>
                <a:spcPct val="90000"/>
              </a:lnSpc>
              <a:buNone/>
            </a:pPr>
            <a:r>
              <a:rPr lang="en-US" sz="2800" dirty="0" smtClean="0"/>
              <a:t>The treatment consist of 2 stages:</a:t>
            </a:r>
          </a:p>
          <a:p>
            <a:pPr>
              <a:lnSpc>
                <a:spcPct val="90000"/>
              </a:lnSpc>
              <a:buNone/>
            </a:pPr>
            <a:r>
              <a:rPr lang="en-US" sz="2800" dirty="0" smtClean="0"/>
              <a:t>1 stage – initial rehydration </a:t>
            </a:r>
          </a:p>
          <a:p>
            <a:pPr>
              <a:lnSpc>
                <a:spcPct val="90000"/>
              </a:lnSpc>
              <a:buNone/>
            </a:pPr>
            <a:r>
              <a:rPr lang="en-US" sz="2800" dirty="0" smtClean="0"/>
              <a:t>2 stage – correction of continued losses</a:t>
            </a:r>
          </a:p>
          <a:p>
            <a:pPr>
              <a:lnSpc>
                <a:spcPct val="90000"/>
              </a:lnSpc>
              <a:buNone/>
            </a:pPr>
            <a:endParaRPr lang="en-US" sz="2800" dirty="0" smtClean="0"/>
          </a:p>
          <a:p>
            <a:pPr>
              <a:lnSpc>
                <a:spcPct val="90000"/>
              </a:lnSpc>
              <a:buNone/>
            </a:pPr>
            <a:r>
              <a:rPr lang="en-US" sz="2800" dirty="0" smtClean="0"/>
              <a:t>Therapeutic tactics is determined by of dehydration </a:t>
            </a:r>
          </a:p>
          <a:p>
            <a:pPr>
              <a:lnSpc>
                <a:spcPct val="90000"/>
              </a:lnSpc>
              <a:buNone/>
            </a:pPr>
            <a:r>
              <a:rPr lang="en-US" sz="2800" dirty="0" smtClean="0"/>
              <a:t>I and II degree </a:t>
            </a:r>
            <a:r>
              <a:rPr lang="en-US" sz="1800" dirty="0" smtClean="0"/>
              <a:t>(part of the cases – without vomiting)</a:t>
            </a:r>
            <a:r>
              <a:rPr lang="en-US" sz="2800" dirty="0" smtClean="0"/>
              <a:t> </a:t>
            </a:r>
            <a:r>
              <a:rPr lang="en-US" sz="2800" b="1" dirty="0" smtClean="0">
                <a:sym typeface="Symbol" pitchFamily="18" charset="2"/>
              </a:rPr>
              <a:t></a:t>
            </a:r>
            <a:r>
              <a:rPr lang="en-US" sz="2800" dirty="0" err="1" smtClean="0"/>
              <a:t>Peroral</a:t>
            </a:r>
            <a:r>
              <a:rPr lang="en-US" sz="2800" dirty="0" smtClean="0"/>
              <a:t> rehydration</a:t>
            </a:r>
          </a:p>
          <a:p>
            <a:pPr>
              <a:lnSpc>
                <a:spcPct val="90000"/>
              </a:lnSpc>
              <a:buNone/>
            </a:pPr>
            <a:r>
              <a:rPr lang="en-US" sz="2800" dirty="0" smtClean="0"/>
              <a:t>III degree                                             </a:t>
            </a:r>
            <a:r>
              <a:rPr lang="en-US" sz="2800" b="1" dirty="0" smtClean="0">
                <a:sym typeface="Symbol" pitchFamily="18" charset="2"/>
              </a:rPr>
              <a:t></a:t>
            </a:r>
            <a:r>
              <a:rPr lang="en-US" sz="2800" dirty="0" err="1" smtClean="0"/>
              <a:t>Parenteral</a:t>
            </a:r>
            <a:r>
              <a:rPr lang="en-US" sz="2800" dirty="0" smtClean="0"/>
              <a:t> rehydration</a:t>
            </a:r>
            <a:endParaRPr lang="ru-RU" sz="2800" dirty="0" smtClean="0"/>
          </a:p>
          <a:p>
            <a:endParaRPr lang="ru-RU"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381000" y="304800"/>
            <a:ext cx="8229600" cy="1139825"/>
          </a:xfrm>
        </p:spPr>
        <p:txBody>
          <a:bodyPr/>
          <a:lstStyle/>
          <a:p>
            <a:pPr eaLnBrk="1" fontAlgn="auto" hangingPunct="1">
              <a:spcAft>
                <a:spcPts val="0"/>
              </a:spcAft>
              <a:defRPr/>
            </a:pPr>
            <a:r>
              <a:rPr lang="en-US" sz="2400" dirty="0" smtClean="0"/>
              <a:t>Composition of the remedies for oral rehydration</a:t>
            </a:r>
            <a:br>
              <a:rPr lang="en-US" sz="2400" dirty="0" smtClean="0"/>
            </a:br>
            <a:r>
              <a:rPr lang="en-US" sz="2400" dirty="0" smtClean="0"/>
              <a:t> (weight in grams to 1 liter of water)</a:t>
            </a:r>
            <a:r>
              <a:rPr lang="en-US" sz="4000" dirty="0" smtClean="0"/>
              <a:t> </a:t>
            </a:r>
            <a:endParaRPr lang="ru-RU" sz="4000" dirty="0" smtClean="0"/>
          </a:p>
        </p:txBody>
      </p:sp>
      <p:graphicFrame>
        <p:nvGraphicFramePr>
          <p:cNvPr id="226307" name="Group 3"/>
          <p:cNvGraphicFramePr>
            <a:graphicFrameLocks noGrp="1"/>
          </p:cNvGraphicFramePr>
          <p:nvPr>
            <p:ph type="tbl" idx="1"/>
          </p:nvPr>
        </p:nvGraphicFramePr>
        <p:xfrm>
          <a:off x="381000" y="2514599"/>
          <a:ext cx="8153400" cy="1676401"/>
        </p:xfrm>
        <a:graphic>
          <a:graphicData uri="http://schemas.openxmlformats.org/drawingml/2006/table">
            <a:tbl>
              <a:tblPr/>
              <a:tblGrid>
                <a:gridCol w="3302882"/>
                <a:gridCol w="1358900"/>
                <a:gridCol w="2445706"/>
                <a:gridCol w="1045912"/>
              </a:tblGrid>
              <a:tr h="8399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Oralit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(WHO solution)</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NaHCO</a:t>
                      </a:r>
                      <a:r>
                        <a:rPr kumimoji="0" lang="en-US" sz="2000" b="0" i="0" u="none" strike="noStrike" cap="none" normalizeH="0" baseline="-30000" smtClean="0">
                          <a:ln>
                            <a:noFill/>
                          </a:ln>
                          <a:solidFill>
                            <a:schemeClr val="tx1"/>
                          </a:solidFill>
                          <a:effectLst/>
                          <a:latin typeface="Times New Roman" pitchFamily="18" charset="0"/>
                          <a:cs typeface="Times New Roman" pitchFamily="18" charset="0"/>
                        </a:rPr>
                        <a:t>3 </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 2,5 </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1,5</a:t>
                      </a:r>
                      <a:endParaRPr kumimoji="0" lang="ru-RU" sz="1800" b="0" i="0" u="none" strike="noStrike" cap="none" normalizeH="0" baseline="0" dirty="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Rehidrone</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Citrate Na – 2,9  </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1,5</a:t>
                      </a:r>
                      <a:endParaRPr kumimoji="0" lang="ru-RU" sz="1800" b="0" i="0" u="none" strike="noStrike" cap="none" normalizeH="0" baseline="0" dirty="0" smtClean="0">
                        <a:ln>
                          <a:noFill/>
                        </a:ln>
                        <a:solidFill>
                          <a:schemeClr val="tx1"/>
                        </a:solidFill>
                        <a:effectLst/>
                        <a:latin typeface="Verdana" pitchFamily="34" charset="0"/>
                        <a:cs typeface="Arial"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normAutofit fontScale="90000"/>
          </a:bodyPr>
          <a:lstStyle/>
          <a:p>
            <a:pPr eaLnBrk="1" fontAlgn="auto" hangingPunct="1">
              <a:spcAft>
                <a:spcPts val="0"/>
              </a:spcAft>
              <a:defRPr/>
            </a:pPr>
            <a:r>
              <a:rPr lang="en-US" sz="2400" smtClean="0"/>
              <a:t>COMPOSITION OF POLYIONIC SOLUTIONS </a:t>
            </a:r>
            <a:br>
              <a:rPr lang="en-US" sz="2400" smtClean="0"/>
            </a:br>
            <a:r>
              <a:rPr lang="en-US" sz="2400" smtClean="0"/>
              <a:t>FOR INTRAVENOUS INTRODUCTION IN CHOLERA </a:t>
            </a:r>
            <a:br>
              <a:rPr lang="en-US" sz="2400" smtClean="0"/>
            </a:br>
            <a:r>
              <a:rPr lang="en-US" sz="2400" smtClean="0"/>
              <a:t>(IN 1 LITER OF THE WATER)</a:t>
            </a:r>
            <a:endParaRPr lang="ru-RU" sz="2400" smtClean="0"/>
          </a:p>
        </p:txBody>
      </p:sp>
      <p:graphicFrame>
        <p:nvGraphicFramePr>
          <p:cNvPr id="229379" name="Group 3"/>
          <p:cNvGraphicFramePr>
            <a:graphicFrameLocks noGrp="1"/>
          </p:cNvGraphicFramePr>
          <p:nvPr>
            <p:ph type="tbl" idx="1"/>
          </p:nvPr>
        </p:nvGraphicFramePr>
        <p:xfrm>
          <a:off x="457200" y="1600200"/>
          <a:ext cx="8229600" cy="4530726"/>
        </p:xfrm>
        <a:graphic>
          <a:graphicData uri="http://schemas.openxmlformats.org/drawingml/2006/table">
            <a:tbl>
              <a:tblPr/>
              <a:tblGrid>
                <a:gridCol w="3154363"/>
                <a:gridCol w="1371600"/>
                <a:gridCol w="2468562"/>
                <a:gridCol w="1235075"/>
              </a:tblGrid>
              <a:tr h="6413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Solution   </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NaCl</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(g)</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Alkaline (g)</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KCl (g)</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31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Threesalt</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(Phillips’s solution </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Sodii</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hydcarbonii</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(NaHCO</a:t>
                      </a:r>
                      <a:r>
                        <a:rPr kumimoji="0" lang="en-US" sz="2000" b="0" i="0" u="none" strike="noStrike" cap="none" normalizeH="0" baseline="-30000" dirty="0" smtClean="0">
                          <a:ln>
                            <a:noFill/>
                          </a:ln>
                          <a:solidFill>
                            <a:schemeClr val="tx1"/>
                          </a:solidFill>
                          <a:effectLst/>
                          <a:latin typeface="Times New Roman" pitchFamily="18" charset="0"/>
                          <a:cs typeface="Times New Roman" pitchFamily="18" charset="0"/>
                        </a:rPr>
                        <a:t>3</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 4  </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5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Desalt</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Sodii acetate – 2 </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8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13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Quartasalt</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4,75</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Sodii acetate – 2,6 </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1,5</a:t>
                      </a:r>
                      <a:endParaRPr kumimoji="0" lang="ru-RU" sz="1800" b="0"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Chlosalt</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4,75</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Sodii acetate – 3,6 </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1,5</a:t>
                      </a:r>
                      <a:endParaRPr kumimoji="0" lang="ru-RU" sz="1800" b="0"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13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Acesalt</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Sodii acetate – 2 </a:t>
                      </a:r>
                      <a:endParaRPr kumimoji="0" lang="en-US" sz="1800" b="0"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idx="1"/>
          </p:nvPr>
        </p:nvSpPr>
        <p:spPr>
          <a:xfrm>
            <a:off x="0" y="1295400"/>
            <a:ext cx="9144000" cy="5562600"/>
          </a:xfrm>
        </p:spPr>
        <p:txBody>
          <a:bodyPr/>
          <a:lstStyle/>
          <a:p>
            <a:pPr algn="ctr" eaLnBrk="1" hangingPunct="1">
              <a:buFont typeface="Wingdings" pitchFamily="2" charset="2"/>
              <a:buNone/>
            </a:pPr>
            <a:r>
              <a:rPr lang="en-US" sz="4000" dirty="0" err="1" smtClean="0">
                <a:latin typeface="Times New Roman" pitchFamily="18" charset="0"/>
              </a:rPr>
              <a:t>Amebiasis</a:t>
            </a:r>
            <a:r>
              <a:rPr lang="en-US" sz="4000" dirty="0" smtClean="0">
                <a:latin typeface="Times New Roman" pitchFamily="18" charset="0"/>
              </a:rPr>
              <a:t> is </a:t>
            </a:r>
            <a:r>
              <a:rPr lang="en-US" sz="4000" dirty="0" err="1" smtClean="0">
                <a:latin typeface="Times New Roman" pitchFamily="18" charset="0"/>
              </a:rPr>
              <a:t>anthropinotic</a:t>
            </a:r>
            <a:r>
              <a:rPr lang="en-US" sz="4000" dirty="0" smtClean="0">
                <a:latin typeface="Times New Roman" pitchFamily="18" charset="0"/>
              </a:rPr>
              <a:t> </a:t>
            </a:r>
            <a:r>
              <a:rPr lang="en-US" sz="4000" dirty="0" err="1" smtClean="0">
                <a:latin typeface="Times New Roman" pitchFamily="18" charset="0"/>
              </a:rPr>
              <a:t>protozoal</a:t>
            </a:r>
            <a:r>
              <a:rPr lang="en-US" sz="4000" dirty="0" smtClean="0">
                <a:latin typeface="Times New Roman" pitchFamily="18" charset="0"/>
              </a:rPr>
              <a:t> disease, caused by </a:t>
            </a:r>
            <a:r>
              <a:rPr lang="en-US" sz="4000" dirty="0" err="1" smtClean="0">
                <a:latin typeface="Times New Roman" pitchFamily="18" charset="0"/>
              </a:rPr>
              <a:t>Entamoeba</a:t>
            </a:r>
            <a:r>
              <a:rPr lang="en-US" sz="4000" dirty="0" smtClean="0">
                <a:latin typeface="Times New Roman" pitchFamily="18" charset="0"/>
              </a:rPr>
              <a:t> </a:t>
            </a:r>
            <a:r>
              <a:rPr lang="en-US" sz="4000" dirty="0" err="1" smtClean="0">
                <a:latin typeface="Times New Roman" pitchFamily="18" charset="0"/>
              </a:rPr>
              <a:t>hystolytica</a:t>
            </a:r>
            <a:r>
              <a:rPr lang="en-US" sz="4000" dirty="0" smtClean="0">
                <a:latin typeface="Times New Roman" pitchFamily="18" charset="0"/>
              </a:rPr>
              <a:t>.</a:t>
            </a:r>
          </a:p>
          <a:p>
            <a:pPr algn="ctr" eaLnBrk="1" hangingPunct="1">
              <a:buFont typeface="Wingdings" pitchFamily="2" charset="2"/>
              <a:buNone/>
            </a:pPr>
            <a:r>
              <a:rPr lang="en-US" sz="4000" dirty="0" smtClean="0">
                <a:latin typeface="Times New Roman" pitchFamily="18" charset="0"/>
              </a:rPr>
              <a:t>It is characterized by ulcerous damage of the large intestine, possibility of the formation of the abscesses in different organs and tendency to prolonged and chronic course</a:t>
            </a:r>
            <a:endParaRPr lang="ru-RU" sz="4000" dirty="0" smtClean="0">
              <a:latin typeface="Times New Roman" pitchFamily="18" charset="0"/>
            </a:endParaRPr>
          </a:p>
        </p:txBody>
      </p:sp>
      <p:sp>
        <p:nvSpPr>
          <p:cNvPr id="245762" name="Rectangle 2"/>
          <p:cNvSpPr>
            <a:spLocks noGrp="1" noChangeArrowheads="1"/>
          </p:cNvSpPr>
          <p:nvPr>
            <p:ph type="title"/>
          </p:nvPr>
        </p:nvSpPr>
        <p:spPr>
          <a:xfrm>
            <a:off x="457200" y="277813"/>
            <a:ext cx="8229600" cy="865187"/>
          </a:xfrm>
        </p:spPr>
        <p:txBody>
          <a:bodyPr/>
          <a:lstStyle/>
          <a:p>
            <a:pPr eaLnBrk="1" fontAlgn="auto" hangingPunct="1">
              <a:spcAft>
                <a:spcPts val="0"/>
              </a:spcAft>
              <a:defRPr/>
            </a:pPr>
            <a:r>
              <a:rPr lang="en-US" smtClean="0"/>
              <a:t>AMEBIASIS</a:t>
            </a:r>
            <a:endParaRPr lang="ru-RU"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descr="2fbb1ee131a117c6ed7abffa0e909136.jpg"/>
          <p:cNvPicPr>
            <a:picLocks noChangeAspect="1"/>
          </p:cNvPicPr>
          <p:nvPr/>
        </p:nvPicPr>
        <p:blipFill>
          <a:blip r:embed="rId2" cstate="print"/>
          <a:srcRect/>
          <a:stretch>
            <a:fillRect/>
          </a:stretch>
        </p:blipFill>
        <p:spPr bwMode="auto">
          <a:xfrm>
            <a:off x="539552" y="1268760"/>
            <a:ext cx="8064500" cy="4381500"/>
          </a:xfrm>
          <a:prstGeom prst="rect">
            <a:avLst/>
          </a:prstGeom>
          <a:noFill/>
          <a:ln w="9525">
            <a:noFill/>
            <a:miter lim="800000"/>
            <a:headEnd/>
            <a:tailEnd/>
          </a:ln>
        </p:spPr>
      </p:pic>
      <p:sp>
        <p:nvSpPr>
          <p:cNvPr id="3" name="Rectangle 2"/>
          <p:cNvSpPr/>
          <p:nvPr/>
        </p:nvSpPr>
        <p:spPr>
          <a:xfrm>
            <a:off x="2051720" y="5013176"/>
            <a:ext cx="6480720" cy="1015663"/>
          </a:xfrm>
          <a:prstGeom prst="rect">
            <a:avLst/>
          </a:prstGeom>
          <a:noFill/>
          <a:ln>
            <a:solidFill>
              <a:schemeClr val="accent1"/>
            </a:solidFill>
          </a:ln>
        </p:spPr>
        <p:txBody>
          <a:bodyPr wrap="square">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US" sz="3200" b="1" spc="150" dirty="0" smtClean="0">
                <a:ln w="11430"/>
                <a:solidFill>
                  <a:srgbClr val="F8F8F8"/>
                </a:solidFill>
                <a:effectLst>
                  <a:outerShdw blurRad="25400" algn="tl" rotWithShape="0">
                    <a:srgbClr val="000000">
                      <a:alpha val="43000"/>
                    </a:srgbClr>
                  </a:outerShdw>
                </a:effectLst>
                <a:latin typeface="+mn-lt"/>
                <a:cs typeface="+mn-cs"/>
              </a:rPr>
              <a:t> </a:t>
            </a:r>
            <a:endParaRPr lang="en-US" sz="3200" b="1" spc="150" dirty="0">
              <a:ln w="11430"/>
              <a:solidFill>
                <a:srgbClr val="F8F8F8"/>
              </a:solidFill>
              <a:effectLst>
                <a:outerShdw blurRad="25400" algn="tl" rotWithShape="0">
                  <a:srgbClr val="000000">
                    <a:alpha val="43000"/>
                  </a:srgbClr>
                </a:outerShdw>
              </a:effectLst>
              <a:latin typeface="+mn-lt"/>
              <a:cs typeface="+mn-cs"/>
            </a:endParaRPr>
          </a:p>
          <a:p>
            <a:pPr fontAlgn="auto">
              <a:spcBef>
                <a:spcPts val="0"/>
              </a:spcBef>
              <a:spcAft>
                <a:spcPts val="0"/>
              </a:spcAft>
              <a:buFont typeface="Arial" charset="0"/>
              <a:buChar char="•"/>
              <a:defRPr/>
            </a:pPr>
            <a:endParaRPr lang="en-US" sz="2800" b="1" spc="150" dirty="0">
              <a:ln w="11430"/>
              <a:solidFill>
                <a:srgbClr val="F8F8F8"/>
              </a:solidFill>
              <a:effectLst>
                <a:outerShdw blurRad="25400" algn="tl" rotWithShape="0">
                  <a:srgbClr val="000000">
                    <a:alpha val="43000"/>
                  </a:srgbClr>
                </a:outerShdw>
              </a:effectLst>
              <a:latin typeface="+mn-lt"/>
              <a:cs typeface="+mn-cs"/>
            </a:endParaRPr>
          </a:p>
        </p:txBody>
      </p:sp>
    </p:spTree>
  </p:cSld>
  <p:clrMapOvr>
    <a:masterClrMapping/>
  </p:clrMapOvr>
  <p:transition advTm="3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76640"/>
          </a:xfrm>
        </p:spPr>
        <p:txBody>
          <a:bodyPr>
            <a:normAutofit fontScale="90000"/>
          </a:bodyPr>
          <a:lstStyle/>
          <a:p>
            <a:endParaRPr lang="ru-RU" dirty="0"/>
          </a:p>
        </p:txBody>
      </p:sp>
      <p:sp>
        <p:nvSpPr>
          <p:cNvPr id="3" name="Содержимое 2"/>
          <p:cNvSpPr>
            <a:spLocks noGrp="1"/>
          </p:cNvSpPr>
          <p:nvPr>
            <p:ph idx="1"/>
          </p:nvPr>
        </p:nvSpPr>
        <p:spPr>
          <a:xfrm>
            <a:off x="457200" y="836712"/>
            <a:ext cx="8229600" cy="5487888"/>
          </a:xfrm>
        </p:spPr>
        <p:txBody>
          <a:bodyPr>
            <a:normAutofit/>
          </a:bodyPr>
          <a:lstStyle/>
          <a:p>
            <a:r>
              <a:rPr lang="en-US" sz="3200" dirty="0" err="1" smtClean="0"/>
              <a:t>Amebiasis</a:t>
            </a:r>
            <a:r>
              <a:rPr lang="en-US" sz="3200" dirty="0" smtClean="0"/>
              <a:t> occurs worldwide, but it is more prevalent in tropical and developing countries. Approximately 40–50 million of world's population is estimated to be infected by </a:t>
            </a:r>
            <a:r>
              <a:rPr lang="en-US" sz="3200" i="1" dirty="0" err="1" smtClean="0"/>
              <a:t>Entamoeba</a:t>
            </a:r>
            <a:r>
              <a:rPr lang="en-US" sz="3200" i="1" dirty="0" smtClean="0"/>
              <a:t> </a:t>
            </a:r>
            <a:r>
              <a:rPr lang="en-US" sz="3200" i="1" dirty="0" err="1" smtClean="0"/>
              <a:t>histolytica</a:t>
            </a:r>
            <a:r>
              <a:rPr lang="en-US" sz="3200" dirty="0" smtClean="0"/>
              <a:t> (</a:t>
            </a:r>
            <a:r>
              <a:rPr lang="en-US" sz="3200" i="1" dirty="0" smtClean="0"/>
              <a:t>E. </a:t>
            </a:r>
            <a:r>
              <a:rPr lang="en-US" sz="3200" i="1" dirty="0" err="1" smtClean="0"/>
              <a:t>histolytica</a:t>
            </a:r>
            <a:r>
              <a:rPr lang="en-US" sz="3200" dirty="0" smtClean="0"/>
              <a:t>) annually with 40,000 deaths. </a:t>
            </a:r>
            <a:endParaRPr lang="ru-RU" sz="3200" dirty="0" smtClean="0"/>
          </a:p>
          <a:p>
            <a:r>
              <a:rPr lang="en-US" sz="3200" dirty="0" smtClean="0"/>
              <a:t>Among infected, </a:t>
            </a:r>
            <a:r>
              <a:rPr lang="en-US" sz="3200" b="1" dirty="0" smtClean="0"/>
              <a:t>90% </a:t>
            </a:r>
            <a:r>
              <a:rPr lang="en-US" sz="3200" dirty="0" smtClean="0"/>
              <a:t>are asymptomatic and </a:t>
            </a:r>
            <a:r>
              <a:rPr lang="en-US" sz="3200" b="1" dirty="0" smtClean="0"/>
              <a:t>1% </a:t>
            </a:r>
            <a:r>
              <a:rPr lang="en-US" sz="3200" dirty="0" smtClean="0"/>
              <a:t>may develop invasive </a:t>
            </a:r>
            <a:r>
              <a:rPr lang="en-US" sz="3200" dirty="0" err="1" smtClean="0"/>
              <a:t>amebiasis</a:t>
            </a:r>
            <a:r>
              <a:rPr lang="en-US" sz="3200" dirty="0" smtClean="0"/>
              <a:t> or involves other organs</a:t>
            </a:r>
            <a:endParaRPr lang="ru-RU" sz="3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body" sz="half" idx="1"/>
          </p:nvPr>
        </p:nvSpPr>
        <p:spPr>
          <a:xfrm>
            <a:off x="0" y="457200"/>
            <a:ext cx="4495800" cy="5673725"/>
          </a:xfrm>
        </p:spPr>
        <p:txBody>
          <a:bodyPr/>
          <a:lstStyle/>
          <a:p>
            <a:pPr algn="ctr" eaLnBrk="1" hangingPunct="1">
              <a:buFont typeface="Wingdings" pitchFamily="2" charset="2"/>
              <a:buNone/>
            </a:pPr>
            <a:r>
              <a:rPr lang="en-US" sz="3400" smtClean="0">
                <a:latin typeface="Times New Roman" pitchFamily="18" charset="0"/>
              </a:rPr>
              <a:t>Life cycle </a:t>
            </a:r>
          </a:p>
          <a:p>
            <a:pPr algn="ctr" eaLnBrk="1" hangingPunct="1">
              <a:buFont typeface="Wingdings" pitchFamily="2" charset="2"/>
              <a:buNone/>
            </a:pPr>
            <a:r>
              <a:rPr lang="en-US" sz="3400" smtClean="0">
                <a:latin typeface="Times New Roman" pitchFamily="18" charset="0"/>
              </a:rPr>
              <a:t>includes 2 stages:</a:t>
            </a:r>
          </a:p>
          <a:p>
            <a:pPr eaLnBrk="1" hangingPunct="1"/>
            <a:r>
              <a:rPr lang="en-US" sz="3400" smtClean="0">
                <a:latin typeface="Times New Roman" pitchFamily="18" charset="0"/>
              </a:rPr>
              <a:t>Vegetative stage (unresistant)</a:t>
            </a:r>
          </a:p>
          <a:p>
            <a:pPr eaLnBrk="1" hangingPunct="1"/>
            <a:r>
              <a:rPr lang="en-US" sz="3400" smtClean="0">
                <a:latin typeface="Times New Roman" pitchFamily="18" charset="0"/>
              </a:rPr>
              <a:t>Stage of the rest (cysts)</a:t>
            </a:r>
            <a:endParaRPr lang="ru-RU" sz="3400" smtClean="0">
              <a:latin typeface="Times New Roman" pitchFamily="18" charset="0"/>
            </a:endParaRPr>
          </a:p>
        </p:txBody>
      </p:sp>
      <p:pic>
        <p:nvPicPr>
          <p:cNvPr id="72707" name="Picture 3" descr="X2604-A-31.png"/>
          <p:cNvPicPr>
            <a:picLocks noGrp="1" noChangeAspect="1"/>
          </p:cNvPicPr>
          <p:nvPr>
            <p:ph sz="quarter" idx="2"/>
          </p:nvPr>
        </p:nvPicPr>
        <p:blipFill>
          <a:blip r:embed="rId2" cstate="print"/>
          <a:srcRect/>
          <a:stretch>
            <a:fillRect/>
          </a:stretch>
        </p:blipFill>
        <p:spPr>
          <a:xfrm>
            <a:off x="4283968" y="1844824"/>
            <a:ext cx="4700587" cy="3344863"/>
          </a:xfrm>
          <a:noFill/>
        </p:spPr>
      </p:pic>
      <p:pic>
        <p:nvPicPr>
          <p:cNvPr id="72708" name="Picture 2" descr="Ehistdisp_cyst_wtmt.jpg"/>
          <p:cNvPicPr>
            <a:picLocks noGrp="1" noChangeAspect="1"/>
          </p:cNvPicPr>
          <p:nvPr>
            <p:ph sz="quarter" idx="3"/>
          </p:nvPr>
        </p:nvPicPr>
        <p:blipFill>
          <a:blip r:embed="rId3" cstate="print"/>
          <a:srcRect/>
          <a:stretch>
            <a:fillRect/>
          </a:stretch>
        </p:blipFill>
        <p:spPr>
          <a:xfrm>
            <a:off x="1115616" y="4221088"/>
            <a:ext cx="2362200" cy="2362200"/>
          </a:xfrm>
          <a:noFill/>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idx="1"/>
          </p:nvPr>
        </p:nvSpPr>
        <p:spPr/>
        <p:txBody>
          <a:bodyPr>
            <a:normAutofit fontScale="92500" lnSpcReduction="10000"/>
          </a:bodyPr>
          <a:lstStyle/>
          <a:p>
            <a:r>
              <a:rPr lang="en-US" i="1" dirty="0" smtClean="0"/>
              <a:t>E </a:t>
            </a:r>
            <a:r>
              <a:rPr lang="en-US" i="1" dirty="0" err="1" smtClean="0"/>
              <a:t>histolytica</a:t>
            </a:r>
            <a:r>
              <a:rPr lang="en-US" dirty="0" smtClean="0"/>
              <a:t> is capable of causing a spectrum of illness. Intestinal conditions resulting from </a:t>
            </a:r>
            <a:r>
              <a:rPr lang="en-US" i="1" dirty="0" smtClean="0"/>
              <a:t>E </a:t>
            </a:r>
            <a:r>
              <a:rPr lang="en-US" i="1" dirty="0" err="1" smtClean="0"/>
              <a:t>histolytica</a:t>
            </a:r>
            <a:r>
              <a:rPr lang="en-US" dirty="0" smtClean="0"/>
              <a:t> infection include the following:</a:t>
            </a:r>
          </a:p>
          <a:p>
            <a:r>
              <a:rPr lang="en-US" dirty="0" smtClean="0"/>
              <a:t>Asymptomatic infection</a:t>
            </a:r>
          </a:p>
          <a:p>
            <a:r>
              <a:rPr lang="en-US" dirty="0" smtClean="0"/>
              <a:t>Symptomatic noninvasive infection</a:t>
            </a:r>
          </a:p>
          <a:p>
            <a:r>
              <a:rPr lang="en-US" dirty="0" smtClean="0"/>
              <a:t>Acute </a:t>
            </a:r>
            <a:r>
              <a:rPr lang="en-US" dirty="0" err="1" smtClean="0"/>
              <a:t>proctocolitis</a:t>
            </a:r>
            <a:r>
              <a:rPr lang="en-US" dirty="0" smtClean="0"/>
              <a:t> (dysentery)</a:t>
            </a:r>
          </a:p>
          <a:p>
            <a:r>
              <a:rPr lang="en-US" dirty="0" err="1" smtClean="0"/>
              <a:t>Fulminant</a:t>
            </a:r>
            <a:r>
              <a:rPr lang="en-US" dirty="0" smtClean="0"/>
              <a:t> colitis with perforation</a:t>
            </a:r>
          </a:p>
          <a:p>
            <a:r>
              <a:rPr lang="en-US" dirty="0" smtClean="0"/>
              <a:t>Toxic </a:t>
            </a:r>
            <a:r>
              <a:rPr lang="en-US" dirty="0" err="1" smtClean="0"/>
              <a:t>megacolon</a:t>
            </a:r>
            <a:endParaRPr lang="en-US" dirty="0" smtClean="0"/>
          </a:p>
          <a:p>
            <a:r>
              <a:rPr lang="en-US" dirty="0" smtClean="0"/>
              <a:t>Chronic </a:t>
            </a:r>
            <a:r>
              <a:rPr lang="en-US" dirty="0" err="1" smtClean="0"/>
              <a:t>nondysenteric</a:t>
            </a:r>
            <a:r>
              <a:rPr lang="en-US" dirty="0" smtClean="0"/>
              <a:t> colitis</a:t>
            </a:r>
          </a:p>
          <a:p>
            <a:r>
              <a:rPr lang="en-US" dirty="0" err="1" smtClean="0"/>
              <a:t>Ameboma</a:t>
            </a:r>
            <a:endParaRPr lang="en-US" dirty="0" smtClean="0"/>
          </a:p>
          <a:p>
            <a:r>
              <a:rPr lang="en-US" dirty="0" err="1" smtClean="0"/>
              <a:t>Perianal</a:t>
            </a:r>
            <a:r>
              <a:rPr lang="en-US" dirty="0" smtClean="0"/>
              <a:t> ulceration</a:t>
            </a:r>
            <a:endParaRPr lang="en-US" dirty="0"/>
          </a:p>
        </p:txBody>
      </p:sp>
      <p:sp>
        <p:nvSpPr>
          <p:cNvPr id="248834" name="Rectangle 2"/>
          <p:cNvSpPr>
            <a:spLocks noGrp="1" noChangeArrowheads="1"/>
          </p:cNvSpPr>
          <p:nvPr>
            <p:ph type="title"/>
          </p:nvPr>
        </p:nvSpPr>
        <p:spPr/>
        <p:txBody>
          <a:bodyPr/>
          <a:lstStyle/>
          <a:p>
            <a:pPr eaLnBrk="1" fontAlgn="auto" hangingPunct="1">
              <a:spcAft>
                <a:spcPts val="0"/>
              </a:spcAft>
              <a:defRPr/>
            </a:pPr>
            <a:r>
              <a:rPr lang="en-US" dirty="0" smtClean="0"/>
              <a:t>CLINICAL FORMS</a:t>
            </a:r>
            <a:endParaRPr lang="ru-RU"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smtClean="0"/>
              <a:t>Patients with amebic colitis typically present with a several-week history of cramping abdominal pain, weight loss, and watery or bloody diarrhea. </a:t>
            </a:r>
          </a:p>
          <a:p>
            <a:r>
              <a:rPr lang="en-US" dirty="0" smtClean="0"/>
              <a:t>The</a:t>
            </a:r>
            <a:r>
              <a:rPr lang="ru-RU" dirty="0" smtClean="0"/>
              <a:t> </a:t>
            </a:r>
            <a:r>
              <a:rPr lang="en-US" dirty="0" smtClean="0"/>
              <a:t>gradual onset and variable signs and symptoms make diagnosis difficult.</a:t>
            </a:r>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noAutofit/>
          </a:bodyPr>
          <a:lstStyle/>
          <a:p>
            <a:r>
              <a:rPr lang="en-US" sz="3600" dirty="0" smtClean="0"/>
              <a:t>The differential diagnosis of a diarrheal illness with occult or grossly bloody stools should include</a:t>
            </a:r>
            <a:endParaRPr lang="ru-RU" sz="3600" dirty="0"/>
          </a:p>
        </p:txBody>
      </p:sp>
      <p:sp>
        <p:nvSpPr>
          <p:cNvPr id="5" name="Содержимое 4"/>
          <p:cNvSpPr>
            <a:spLocks noGrp="1"/>
          </p:cNvSpPr>
          <p:nvPr>
            <p:ph sz="half" idx="1"/>
          </p:nvPr>
        </p:nvSpPr>
        <p:spPr/>
        <p:txBody>
          <a:bodyPr>
            <a:normAutofit/>
          </a:bodyPr>
          <a:lstStyle/>
          <a:p>
            <a:r>
              <a:rPr lang="en-US" dirty="0" smtClean="0">
                <a:solidFill>
                  <a:schemeClr val="accent1"/>
                </a:solidFill>
              </a:rPr>
              <a:t>infection with:</a:t>
            </a:r>
          </a:p>
          <a:p>
            <a:r>
              <a:rPr lang="en-US" dirty="0" smtClean="0"/>
              <a:t> </a:t>
            </a:r>
            <a:r>
              <a:rPr lang="en-US" dirty="0" err="1" smtClean="0"/>
              <a:t>shigella</a:t>
            </a:r>
            <a:endParaRPr lang="en-US" dirty="0" smtClean="0"/>
          </a:p>
          <a:p>
            <a:r>
              <a:rPr lang="en-US" dirty="0" smtClean="0"/>
              <a:t> salmonella</a:t>
            </a:r>
          </a:p>
          <a:p>
            <a:r>
              <a:rPr lang="en-US" dirty="0" smtClean="0"/>
              <a:t> campylobacter</a:t>
            </a:r>
          </a:p>
          <a:p>
            <a:r>
              <a:rPr lang="en-US" dirty="0" err="1" smtClean="0"/>
              <a:t>enteroinvasive</a:t>
            </a:r>
            <a:r>
              <a:rPr lang="en-US" dirty="0" smtClean="0"/>
              <a:t> and </a:t>
            </a:r>
            <a:r>
              <a:rPr lang="en-US" dirty="0" err="1" smtClean="0"/>
              <a:t>enterohemorrhagic</a:t>
            </a:r>
            <a:r>
              <a:rPr lang="en-US" dirty="0" smtClean="0"/>
              <a:t> </a:t>
            </a:r>
          </a:p>
          <a:p>
            <a:pPr>
              <a:buNone/>
            </a:pPr>
            <a:r>
              <a:rPr lang="en-US" i="1" dirty="0" smtClean="0"/>
              <a:t>    E coli</a:t>
            </a:r>
            <a:r>
              <a:rPr lang="en-US" dirty="0" smtClean="0"/>
              <a:t>. </a:t>
            </a:r>
            <a:endParaRPr lang="ru-RU" dirty="0"/>
          </a:p>
        </p:txBody>
      </p:sp>
      <p:sp>
        <p:nvSpPr>
          <p:cNvPr id="9" name="Содержимое 8"/>
          <p:cNvSpPr>
            <a:spLocks noGrp="1"/>
          </p:cNvSpPr>
          <p:nvPr>
            <p:ph sz="half" idx="2"/>
          </p:nvPr>
        </p:nvSpPr>
        <p:spPr/>
        <p:txBody>
          <a:bodyPr>
            <a:normAutofit/>
          </a:bodyPr>
          <a:lstStyle/>
          <a:p>
            <a:r>
              <a:rPr lang="en-US" dirty="0" smtClean="0">
                <a:solidFill>
                  <a:schemeClr val="accent1"/>
                </a:solidFill>
              </a:rPr>
              <a:t>Noninfectious causes include:</a:t>
            </a:r>
          </a:p>
          <a:p>
            <a:r>
              <a:rPr lang="en-US" dirty="0" smtClean="0"/>
              <a:t> inflammatory bowel disease</a:t>
            </a:r>
          </a:p>
          <a:p>
            <a:r>
              <a:rPr lang="en-US" dirty="0" smtClean="0"/>
              <a:t>ischemic colitis</a:t>
            </a:r>
          </a:p>
          <a:p>
            <a:r>
              <a:rPr lang="en-US" dirty="0" smtClean="0"/>
              <a:t> diverticulitis</a:t>
            </a:r>
          </a:p>
          <a:p>
            <a:r>
              <a:rPr lang="en-US" dirty="0" smtClean="0"/>
              <a:t> </a:t>
            </a:r>
            <a:r>
              <a:rPr lang="en-US" dirty="0" err="1" smtClean="0"/>
              <a:t>arteriovenous</a:t>
            </a:r>
            <a:r>
              <a:rPr lang="en-US" dirty="0" smtClean="0"/>
              <a:t> malformation.</a:t>
            </a:r>
            <a:endParaRPr lang="ru-RU"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en-US" dirty="0" smtClean="0"/>
              <a:t>Unusual manifestations of amebic colitis</a:t>
            </a:r>
            <a:endParaRPr lang="ru-RU" dirty="0"/>
          </a:p>
        </p:txBody>
      </p:sp>
      <p:sp>
        <p:nvSpPr>
          <p:cNvPr id="6" name="Содержимое 5"/>
          <p:cNvSpPr>
            <a:spLocks noGrp="1"/>
          </p:cNvSpPr>
          <p:nvPr>
            <p:ph idx="1"/>
          </p:nvPr>
        </p:nvSpPr>
        <p:spPr/>
        <p:txBody>
          <a:bodyPr>
            <a:normAutofit/>
          </a:bodyPr>
          <a:lstStyle/>
          <a:p>
            <a:r>
              <a:rPr lang="en-US" sz="3600" dirty="0" smtClean="0"/>
              <a:t>acute necrotizing colitis</a:t>
            </a:r>
          </a:p>
          <a:p>
            <a:r>
              <a:rPr lang="en-US" sz="3600" dirty="0" smtClean="0"/>
              <a:t> toxic </a:t>
            </a:r>
            <a:r>
              <a:rPr lang="en-US" sz="3600" dirty="0" err="1" smtClean="0"/>
              <a:t>megacolon</a:t>
            </a:r>
            <a:endParaRPr lang="en-US" sz="3600" dirty="0" smtClean="0"/>
          </a:p>
          <a:p>
            <a:r>
              <a:rPr lang="en-US" sz="3600" dirty="0" smtClean="0"/>
              <a:t> </a:t>
            </a:r>
            <a:r>
              <a:rPr lang="en-US" sz="3600" dirty="0" err="1" smtClean="0"/>
              <a:t>ameboma</a:t>
            </a:r>
            <a:r>
              <a:rPr lang="en-US" sz="3600" dirty="0" smtClean="0"/>
              <a:t> </a:t>
            </a:r>
          </a:p>
          <a:p>
            <a:r>
              <a:rPr lang="en-US" sz="3600" dirty="0" smtClean="0"/>
              <a:t> </a:t>
            </a:r>
            <a:r>
              <a:rPr lang="en-US" sz="3600" dirty="0" err="1" smtClean="0"/>
              <a:t>perianal</a:t>
            </a:r>
            <a:r>
              <a:rPr lang="en-US" sz="3600" dirty="0" smtClean="0"/>
              <a:t> ulceration with potential formation of a fistula.</a:t>
            </a:r>
            <a:endParaRPr lang="ru-RU" sz="36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home\e150875pov\Desktop\F1.large.jpg"/>
          <p:cNvPicPr>
            <a:picLocks noChangeAspect="1" noChangeArrowheads="1"/>
          </p:cNvPicPr>
          <p:nvPr/>
        </p:nvPicPr>
        <p:blipFill>
          <a:blip r:embed="rId2" cstate="print"/>
          <a:stretch>
            <a:fillRect/>
          </a:stretch>
        </p:blipFill>
        <p:spPr bwMode="auto">
          <a:xfrm>
            <a:off x="0" y="692695"/>
            <a:ext cx="9144000" cy="50104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432048"/>
          </a:xfrm>
        </p:spPr>
        <p:txBody>
          <a:bodyPr>
            <a:normAutofit fontScale="90000"/>
          </a:bodyPr>
          <a:lstStyle/>
          <a:p>
            <a:endParaRPr lang="ru-RU" dirty="0"/>
          </a:p>
        </p:txBody>
      </p:sp>
      <p:sp>
        <p:nvSpPr>
          <p:cNvPr id="3" name="Содержимое 2"/>
          <p:cNvSpPr>
            <a:spLocks noGrp="1"/>
          </p:cNvSpPr>
          <p:nvPr>
            <p:ph idx="1"/>
          </p:nvPr>
        </p:nvSpPr>
        <p:spPr>
          <a:xfrm>
            <a:off x="179512" y="980728"/>
            <a:ext cx="8964488" cy="5487888"/>
          </a:xfrm>
        </p:spPr>
        <p:txBody>
          <a:bodyPr/>
          <a:lstStyle/>
          <a:p>
            <a:r>
              <a:rPr lang="en-US" dirty="0" smtClean="0"/>
              <a:t> </a:t>
            </a:r>
            <a:r>
              <a:rPr lang="en-US" sz="3200" dirty="0" smtClean="0"/>
              <a:t>term “</a:t>
            </a:r>
            <a:r>
              <a:rPr lang="en-US" sz="3200" dirty="0" err="1" smtClean="0"/>
              <a:t>ameboma</a:t>
            </a:r>
            <a:r>
              <a:rPr lang="en-US" sz="3200" dirty="0" smtClean="0"/>
              <a:t>” originally described as amebic </a:t>
            </a:r>
            <a:r>
              <a:rPr lang="en-US" sz="3200" dirty="0" err="1" smtClean="0"/>
              <a:t>granuloma</a:t>
            </a:r>
            <a:endParaRPr lang="en-US" sz="3200" dirty="0" smtClean="0"/>
          </a:p>
          <a:p>
            <a:r>
              <a:rPr lang="en-US" sz="3200" dirty="0" err="1" smtClean="0"/>
              <a:t>Ameboma</a:t>
            </a:r>
            <a:r>
              <a:rPr lang="en-US" sz="3200" dirty="0" smtClean="0"/>
              <a:t> of the large bowel is a rare condition that occurs in 1% of all cases with invasive </a:t>
            </a:r>
            <a:r>
              <a:rPr lang="en-US" sz="3200" dirty="0" err="1" smtClean="0"/>
              <a:t>amebiasis</a:t>
            </a:r>
            <a:r>
              <a:rPr lang="en-US" sz="3200" dirty="0" smtClean="0"/>
              <a:t> characterized by mass of granulation tissue with peripheral fibrosis and a core of inflammation related to chronic amebic infection.</a:t>
            </a:r>
          </a:p>
          <a:p>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636680"/>
          </a:xfrm>
        </p:spPr>
        <p:txBody>
          <a:bodyPr>
            <a:normAutofit fontScale="90000"/>
          </a:bodyPr>
          <a:lstStyle/>
          <a:p>
            <a:endParaRPr lang="ru-RU" dirty="0"/>
          </a:p>
        </p:txBody>
      </p:sp>
      <p:sp>
        <p:nvSpPr>
          <p:cNvPr id="3" name="Содержимое 2"/>
          <p:cNvSpPr>
            <a:spLocks noGrp="1"/>
          </p:cNvSpPr>
          <p:nvPr>
            <p:ph sz="half" idx="1"/>
          </p:nvPr>
        </p:nvSpPr>
        <p:spPr>
          <a:xfrm>
            <a:off x="179512" y="1196752"/>
            <a:ext cx="4316288" cy="5158173"/>
          </a:xfrm>
        </p:spPr>
        <p:txBody>
          <a:bodyPr>
            <a:normAutofit/>
          </a:bodyPr>
          <a:lstStyle/>
          <a:p>
            <a:r>
              <a:rPr lang="en-US" dirty="0" smtClean="0"/>
              <a:t>An </a:t>
            </a:r>
            <a:r>
              <a:rPr lang="en-US" dirty="0" err="1" smtClean="0"/>
              <a:t>ameboma</a:t>
            </a:r>
            <a:r>
              <a:rPr lang="en-US" dirty="0" smtClean="0"/>
              <a:t> usually presents as pain and lump in the right iliac </a:t>
            </a:r>
            <a:r>
              <a:rPr lang="en-US" dirty="0" err="1" smtClean="0"/>
              <a:t>fossa</a:t>
            </a:r>
            <a:r>
              <a:rPr lang="en-US" dirty="0" smtClean="0"/>
              <a:t> and/or symptoms of bowel obstruction. </a:t>
            </a:r>
          </a:p>
          <a:p>
            <a:r>
              <a:rPr lang="en-US" dirty="0" smtClean="0"/>
              <a:t>It can mimic as </a:t>
            </a:r>
            <a:r>
              <a:rPr lang="en-US" u="sng" dirty="0" err="1" smtClean="0"/>
              <a:t>appendicular</a:t>
            </a:r>
            <a:r>
              <a:rPr lang="en-US" u="sng" dirty="0" smtClean="0"/>
              <a:t> abscess </a:t>
            </a:r>
            <a:r>
              <a:rPr lang="en-US" dirty="0" smtClean="0"/>
              <a:t>and </a:t>
            </a:r>
            <a:r>
              <a:rPr lang="en-US" u="sng" dirty="0" err="1" smtClean="0"/>
              <a:t>Crohn's</a:t>
            </a:r>
            <a:r>
              <a:rPr lang="en-US" u="sng" dirty="0" smtClean="0"/>
              <a:t> disease </a:t>
            </a:r>
            <a:r>
              <a:rPr lang="en-US" dirty="0" smtClean="0"/>
              <a:t>in younger individuals and </a:t>
            </a:r>
            <a:r>
              <a:rPr lang="en-US" u="sng" dirty="0" smtClean="0"/>
              <a:t>colon cancer and diverticulitis </a:t>
            </a:r>
            <a:r>
              <a:rPr lang="en-US" dirty="0" smtClean="0"/>
              <a:t>in elderly</a:t>
            </a:r>
            <a:endParaRPr lang="ru-RU" dirty="0"/>
          </a:p>
        </p:txBody>
      </p:sp>
      <p:pic>
        <p:nvPicPr>
          <p:cNvPr id="6" name="Содержимое 5" descr="ameboma.JPG"/>
          <p:cNvPicPr>
            <a:picLocks noGrp="1" noChangeAspect="1"/>
          </p:cNvPicPr>
          <p:nvPr>
            <p:ph sz="half" idx="2"/>
          </p:nvPr>
        </p:nvPicPr>
        <p:blipFill>
          <a:blip r:embed="rId2" cstate="print"/>
          <a:stretch>
            <a:fillRect/>
          </a:stretch>
        </p:blipFill>
        <p:spPr>
          <a:xfrm>
            <a:off x="4520811" y="980728"/>
            <a:ext cx="4416491" cy="3312368"/>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pic>
        <p:nvPicPr>
          <p:cNvPr id="7" name="Содержимое 6" descr="ameboma.jpeg"/>
          <p:cNvPicPr>
            <a:picLocks noGrp="1" noChangeAspect="1"/>
          </p:cNvPicPr>
          <p:nvPr>
            <p:ph sz="half" idx="1"/>
          </p:nvPr>
        </p:nvPicPr>
        <p:blipFill>
          <a:blip r:embed="rId2" cstate="print"/>
          <a:stretch>
            <a:fillRect/>
          </a:stretch>
        </p:blipFill>
        <p:spPr>
          <a:xfrm>
            <a:off x="0" y="1556792"/>
            <a:ext cx="4750264" cy="3888431"/>
          </a:xfrm>
        </p:spPr>
      </p:pic>
      <p:sp>
        <p:nvSpPr>
          <p:cNvPr id="6" name="Содержимое 5"/>
          <p:cNvSpPr>
            <a:spLocks noGrp="1"/>
          </p:cNvSpPr>
          <p:nvPr>
            <p:ph sz="half" idx="2"/>
          </p:nvPr>
        </p:nvSpPr>
        <p:spPr/>
        <p:txBody>
          <a:bodyPr>
            <a:normAutofit/>
          </a:bodyPr>
          <a:lstStyle/>
          <a:p>
            <a:r>
              <a:rPr lang="en-US" sz="3200" dirty="0" smtClean="0"/>
              <a:t>Picture shows luminal narrowing (arrow) on a barium-enema examination in a patient with </a:t>
            </a:r>
            <a:r>
              <a:rPr lang="en-US" sz="3200" dirty="0" err="1" smtClean="0"/>
              <a:t>ameboma</a:t>
            </a:r>
            <a:r>
              <a:rPr lang="en-US" sz="3200" dirty="0" smtClean="0"/>
              <a:t>.</a:t>
            </a:r>
            <a:endParaRPr lang="ru-RU" sz="3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Содержимое 4" descr="perianal infiltration.jpg"/>
          <p:cNvPicPr>
            <a:picLocks noGrp="1" noChangeAspect="1"/>
          </p:cNvPicPr>
          <p:nvPr>
            <p:ph sz="half" idx="1"/>
          </p:nvPr>
        </p:nvPicPr>
        <p:blipFill>
          <a:blip r:embed="rId2" cstate="print"/>
          <a:stretch>
            <a:fillRect/>
          </a:stretch>
        </p:blipFill>
        <p:spPr>
          <a:xfrm>
            <a:off x="0" y="1268760"/>
            <a:ext cx="4683557" cy="3500959"/>
          </a:xfrm>
        </p:spPr>
      </p:pic>
      <p:sp>
        <p:nvSpPr>
          <p:cNvPr id="7" name="Содержимое 6"/>
          <p:cNvSpPr>
            <a:spLocks noGrp="1"/>
          </p:cNvSpPr>
          <p:nvPr>
            <p:ph sz="half" idx="2"/>
          </p:nvPr>
        </p:nvSpPr>
        <p:spPr/>
        <p:txBody>
          <a:bodyPr/>
          <a:lstStyle/>
          <a:p>
            <a:endParaRPr lang="uk-UA"/>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Autofit/>
          </a:bodyPr>
          <a:lstStyle/>
          <a:p>
            <a:r>
              <a:rPr lang="en-US" sz="4000" dirty="0" err="1" smtClean="0"/>
              <a:t>Extraintestinal</a:t>
            </a:r>
            <a:r>
              <a:rPr lang="en-US" sz="4000" dirty="0" smtClean="0"/>
              <a:t> conditions resulting from </a:t>
            </a:r>
            <a:r>
              <a:rPr lang="en-US" sz="4000" i="1" dirty="0" smtClean="0"/>
              <a:t>E </a:t>
            </a:r>
            <a:r>
              <a:rPr lang="en-US" sz="4000" i="1" dirty="0" err="1" smtClean="0"/>
              <a:t>histolytica</a:t>
            </a:r>
            <a:r>
              <a:rPr lang="en-US" sz="4000" dirty="0" smtClean="0"/>
              <a:t> infection</a:t>
            </a:r>
            <a:endParaRPr lang="ru-RU" sz="4000" dirty="0"/>
          </a:p>
        </p:txBody>
      </p:sp>
      <p:sp>
        <p:nvSpPr>
          <p:cNvPr id="3" name="Содержимое 2"/>
          <p:cNvSpPr>
            <a:spLocks noGrp="1"/>
          </p:cNvSpPr>
          <p:nvPr>
            <p:ph idx="1"/>
          </p:nvPr>
        </p:nvSpPr>
        <p:spPr/>
        <p:txBody>
          <a:bodyPr>
            <a:normAutofit lnSpcReduction="10000"/>
          </a:bodyPr>
          <a:lstStyle/>
          <a:p>
            <a:pPr>
              <a:buNone/>
            </a:pPr>
            <a:endParaRPr lang="en-US" dirty="0" smtClean="0"/>
          </a:p>
          <a:p>
            <a:r>
              <a:rPr lang="en-US" sz="3600" dirty="0" smtClean="0"/>
              <a:t>Liver abscess</a:t>
            </a:r>
          </a:p>
          <a:p>
            <a:r>
              <a:rPr lang="en-US" sz="3600" dirty="0" err="1" smtClean="0"/>
              <a:t>Pleuropulmonary</a:t>
            </a:r>
            <a:r>
              <a:rPr lang="en-US" sz="3600" dirty="0" smtClean="0"/>
              <a:t> disease</a:t>
            </a:r>
          </a:p>
          <a:p>
            <a:r>
              <a:rPr lang="en-US" sz="3600" dirty="0" smtClean="0"/>
              <a:t>Peritonitis</a:t>
            </a:r>
          </a:p>
          <a:p>
            <a:r>
              <a:rPr lang="en-US" sz="3600" dirty="0" err="1" smtClean="0"/>
              <a:t>Pericarditis</a:t>
            </a:r>
            <a:endParaRPr lang="en-US" sz="3600" dirty="0" smtClean="0"/>
          </a:p>
          <a:p>
            <a:r>
              <a:rPr lang="en-US" sz="3600" dirty="0" smtClean="0"/>
              <a:t>Brain abscess</a:t>
            </a:r>
          </a:p>
          <a:p>
            <a:r>
              <a:rPr lang="en-US" sz="3600" dirty="0" smtClean="0"/>
              <a:t>Genitourinary disease</a:t>
            </a:r>
            <a:endParaRPr lang="en-US" dirty="0" smtClean="0"/>
          </a:p>
          <a:p>
            <a:endParaRPr lang="ru-RU"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mebic_liver_abscess1.jpeg"/>
          <p:cNvPicPr>
            <a:picLocks noGrp="1" noChangeAspect="1"/>
          </p:cNvPicPr>
          <p:nvPr>
            <p:ph idx="1"/>
          </p:nvPr>
        </p:nvPicPr>
        <p:blipFill>
          <a:blip r:embed="rId2" cstate="print"/>
          <a:stretch>
            <a:fillRect/>
          </a:stretch>
        </p:blipFill>
        <p:spPr>
          <a:xfrm>
            <a:off x="312906" y="438700"/>
            <a:ext cx="8525748" cy="6014636"/>
          </a:xfr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nejmra022710_f3.jpeg"/>
          <p:cNvPicPr>
            <a:picLocks noGrp="1" noChangeAspect="1"/>
          </p:cNvPicPr>
          <p:nvPr>
            <p:ph idx="1"/>
          </p:nvPr>
        </p:nvPicPr>
        <p:blipFill>
          <a:blip r:embed="rId2" cstate="print"/>
          <a:stretch>
            <a:fillRect/>
          </a:stretch>
        </p:blipFill>
        <p:spPr>
          <a:xfrm>
            <a:off x="179513" y="100962"/>
            <a:ext cx="8712968" cy="6605447"/>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r>
              <a:rPr lang="en-US" dirty="0" smtClean="0"/>
              <a:t>Panel A shows a </a:t>
            </a:r>
            <a:r>
              <a:rPr lang="en-US" dirty="0" err="1" smtClean="0"/>
              <a:t>posteroanterior</a:t>
            </a:r>
            <a:r>
              <a:rPr lang="en-US" dirty="0" smtClean="0"/>
              <a:t> (left-hand side) and lateral (right-hand side) chest radiograph in a patient with amebic liver abscess. The findings include elevated right </a:t>
            </a:r>
            <a:r>
              <a:rPr lang="en-US" dirty="0" err="1" smtClean="0"/>
              <a:t>hemidiaphragm</a:t>
            </a:r>
            <a:r>
              <a:rPr lang="en-US" dirty="0" smtClean="0"/>
              <a:t> and evidence of </a:t>
            </a:r>
            <a:r>
              <a:rPr lang="en-US" dirty="0" err="1" smtClean="0"/>
              <a:t>atelectasis</a:t>
            </a:r>
            <a:r>
              <a:rPr lang="en-US" dirty="0" smtClean="0"/>
              <a:t>. Panel B shows luminal narrowing (arrow) on a barium-enema examination in a patient with </a:t>
            </a:r>
            <a:r>
              <a:rPr lang="en-US" dirty="0" err="1" smtClean="0"/>
              <a:t>ameboma</a:t>
            </a:r>
            <a:r>
              <a:rPr lang="en-US" dirty="0" smtClean="0"/>
              <a:t>. Panel C shows two abscesses in the right lobe and one abscess in the left lobe in a patient with amebic liver abscess. In Panel D, abdominal computed tomography in a patient with amebic liver abscess shows one abscess in the right lobe and one abscess in the left lobe.</a:t>
            </a:r>
            <a:endParaRPr lang="ru-RU"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720080"/>
          </a:xfrm>
        </p:spPr>
        <p:txBody>
          <a:bodyPr>
            <a:normAutofit fontScale="90000"/>
          </a:bodyPr>
          <a:lstStyle/>
          <a:p>
            <a:pPr algn="ctr"/>
            <a:r>
              <a:rPr lang="en-US" dirty="0" smtClean="0"/>
              <a:t>Treatment</a:t>
            </a:r>
            <a:endParaRPr lang="ru-RU" dirty="0"/>
          </a:p>
        </p:txBody>
      </p:sp>
      <p:sp>
        <p:nvSpPr>
          <p:cNvPr id="4" name="Содержимое 3"/>
          <p:cNvSpPr>
            <a:spLocks noGrp="1"/>
          </p:cNvSpPr>
          <p:nvPr>
            <p:ph sz="half" idx="1"/>
          </p:nvPr>
        </p:nvSpPr>
        <p:spPr>
          <a:xfrm>
            <a:off x="457200" y="1484784"/>
            <a:ext cx="5194920" cy="4870141"/>
          </a:xfrm>
        </p:spPr>
        <p:txBody>
          <a:bodyPr>
            <a:noAutofit/>
          </a:bodyPr>
          <a:lstStyle/>
          <a:p>
            <a:r>
              <a:rPr lang="en-US" sz="2400" dirty="0" err="1" smtClean="0"/>
              <a:t>Paromomycin</a:t>
            </a:r>
            <a:endParaRPr lang="en-US" sz="2400" dirty="0" smtClean="0"/>
          </a:p>
          <a:p>
            <a:r>
              <a:rPr lang="en-US" sz="2400" dirty="0" err="1" smtClean="0"/>
              <a:t>Iodoquinol</a:t>
            </a:r>
            <a:r>
              <a:rPr lang="en-US" sz="2400" dirty="0" smtClean="0"/>
              <a:t> (</a:t>
            </a:r>
            <a:r>
              <a:rPr lang="en-US" sz="2400" dirty="0" err="1" smtClean="0"/>
              <a:t>Yodoxin</a:t>
            </a:r>
            <a:r>
              <a:rPr lang="en-US" sz="2400" dirty="0" smtClean="0"/>
              <a:t>)</a:t>
            </a:r>
          </a:p>
          <a:p>
            <a:r>
              <a:rPr lang="en-US" sz="2400" dirty="0" err="1" smtClean="0"/>
              <a:t>Diloxanide</a:t>
            </a:r>
            <a:r>
              <a:rPr lang="en-US" sz="2400" dirty="0" smtClean="0"/>
              <a:t> </a:t>
            </a:r>
            <a:r>
              <a:rPr lang="en-US" sz="2400" dirty="0" err="1" smtClean="0"/>
              <a:t>furoate</a:t>
            </a:r>
            <a:endParaRPr lang="en-US" sz="2400" dirty="0" smtClean="0"/>
          </a:p>
          <a:p>
            <a:pPr>
              <a:buNone/>
            </a:pPr>
            <a:r>
              <a:rPr lang="en-US" sz="2400" dirty="0" smtClean="0"/>
              <a:t>    </a:t>
            </a:r>
            <a:r>
              <a:rPr lang="en-US" sz="2400" u="sng" dirty="0" smtClean="0"/>
              <a:t>To treat invasive </a:t>
            </a:r>
            <a:r>
              <a:rPr lang="en-US" sz="2400" u="sng" dirty="0" err="1" smtClean="0"/>
              <a:t>amebiasis</a:t>
            </a:r>
            <a:r>
              <a:rPr lang="en-US" sz="2400" u="sng" dirty="0" smtClean="0"/>
              <a:t>:</a:t>
            </a:r>
          </a:p>
          <a:p>
            <a:r>
              <a:rPr lang="en-US" sz="2400" dirty="0" err="1" smtClean="0"/>
              <a:t>metronidazole</a:t>
            </a:r>
            <a:r>
              <a:rPr lang="en-US" sz="2400" dirty="0" smtClean="0"/>
              <a:t> </a:t>
            </a:r>
          </a:p>
          <a:p>
            <a:r>
              <a:rPr lang="en-US" sz="2400" dirty="0" err="1" smtClean="0"/>
              <a:t>tinidazole</a:t>
            </a:r>
            <a:endParaRPr lang="en-US" sz="2400" dirty="0" smtClean="0"/>
          </a:p>
          <a:p>
            <a:pPr>
              <a:buNone/>
            </a:pPr>
            <a:r>
              <a:rPr lang="en-US" sz="2400" dirty="0" smtClean="0"/>
              <a:t>    </a:t>
            </a:r>
            <a:r>
              <a:rPr lang="en-US" sz="2400" u="sng" dirty="0" smtClean="0"/>
              <a:t>Treatment of hepatic </a:t>
            </a:r>
            <a:r>
              <a:rPr lang="en-US" sz="2400" u="sng" dirty="0" err="1" smtClean="0"/>
              <a:t>amebiasis</a:t>
            </a:r>
            <a:r>
              <a:rPr lang="en-US" sz="2400" u="sng" dirty="0" smtClean="0"/>
              <a:t> </a:t>
            </a:r>
            <a:r>
              <a:rPr lang="en-US" sz="2400" dirty="0" smtClean="0"/>
              <a:t>has been successful in some patients with </a:t>
            </a:r>
          </a:p>
          <a:p>
            <a:r>
              <a:rPr lang="en-US" sz="2400" dirty="0" err="1" smtClean="0"/>
              <a:t>chloroquine</a:t>
            </a:r>
            <a:endParaRPr lang="en-US" sz="2400" dirty="0" smtClean="0"/>
          </a:p>
          <a:p>
            <a:r>
              <a:rPr lang="en-US" sz="2400" dirty="0" smtClean="0"/>
              <a:t> </a:t>
            </a:r>
            <a:r>
              <a:rPr lang="en-US" sz="2400" dirty="0" err="1" smtClean="0"/>
              <a:t>dehydroemetine</a:t>
            </a:r>
            <a:r>
              <a:rPr lang="en-US" sz="2400" dirty="0" smtClean="0"/>
              <a:t> </a:t>
            </a:r>
          </a:p>
          <a:p>
            <a:endParaRPr lang="ru-RU" sz="2400" dirty="0"/>
          </a:p>
        </p:txBody>
      </p:sp>
      <p:pic>
        <p:nvPicPr>
          <p:cNvPr id="6" name="Содержимое 5" descr="3D-Iodoquinol-P-1.jpg"/>
          <p:cNvPicPr>
            <a:picLocks noGrp="1" noChangeAspect="1"/>
          </p:cNvPicPr>
          <p:nvPr>
            <p:ph sz="half" idx="2"/>
          </p:nvPr>
        </p:nvPicPr>
        <p:blipFill>
          <a:blip r:embed="rId2" cstate="print"/>
          <a:stretch>
            <a:fillRect/>
          </a:stretch>
        </p:blipFill>
        <p:spPr>
          <a:xfrm>
            <a:off x="5105400" y="1052736"/>
            <a:ext cx="4038600" cy="2964332"/>
          </a:xfr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67544" y="404664"/>
            <a:ext cx="8229600" cy="1143000"/>
          </a:xfrm>
        </p:spPr>
        <p:txBody>
          <a:bodyPr/>
          <a:lstStyle/>
          <a:p>
            <a:pPr eaLnBrk="1" fontAlgn="auto" hangingPunct="1">
              <a:spcAft>
                <a:spcPts val="0"/>
              </a:spcAft>
              <a:defRPr/>
            </a:pPr>
            <a:r>
              <a:rPr lang="en-US" sz="4000" i="1" dirty="0" smtClean="0"/>
              <a:t>THANKS FOR YOUR ATTENTION!</a:t>
            </a:r>
            <a:endParaRPr lang="ru-RU" sz="4000" i="1" dirty="0" smtClean="0"/>
          </a:p>
        </p:txBody>
      </p:sp>
      <p:pic>
        <p:nvPicPr>
          <p:cNvPr id="1026" name="Picture 2" descr="d:\home\e150875pov\Desktop\depositphotos_47366493-stock-illustration-germs-theme-set-1.jpg"/>
          <p:cNvPicPr>
            <a:picLocks noGrp="1" noChangeAspect="1" noChangeArrowheads="1"/>
          </p:cNvPicPr>
          <p:nvPr>
            <p:ph idx="1"/>
          </p:nvPr>
        </p:nvPicPr>
        <p:blipFill>
          <a:blip r:embed="rId2" cstate="print"/>
          <a:srcRect/>
          <a:stretch>
            <a:fillRect/>
          </a:stretch>
        </p:blipFill>
        <p:spPr bwMode="auto">
          <a:xfrm>
            <a:off x="1403648" y="1556792"/>
            <a:ext cx="6096922" cy="4918185"/>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2290</TotalTime>
  <Words>2720</Words>
  <Application>Microsoft Office PowerPoint</Application>
  <PresentationFormat>Экран (4:3)</PresentationFormat>
  <Paragraphs>340</Paragraphs>
  <Slides>67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67</vt:i4>
      </vt:variant>
    </vt:vector>
  </HeadingPairs>
  <TitlesOfParts>
    <vt:vector size="68" baseType="lpstr">
      <vt:lpstr>Поток</vt:lpstr>
      <vt:lpstr>The features of tropical diseases. Traveller’s disease</vt:lpstr>
      <vt:lpstr>The medical geography of the tropics</vt:lpstr>
      <vt:lpstr>Слайд 3</vt:lpstr>
      <vt:lpstr>Слайд 4</vt:lpstr>
      <vt:lpstr>Features of tropical diseases</vt:lpstr>
      <vt:lpstr>   “Tropical diseases moving into new parts of the globe” </vt:lpstr>
      <vt:lpstr>Changes of climate</vt:lpstr>
      <vt:lpstr>Слайд 8</vt:lpstr>
      <vt:lpstr>Слайд 9</vt:lpstr>
      <vt:lpstr>Слайд 10</vt:lpstr>
      <vt:lpstr>Travellers’ diarrhea</vt:lpstr>
      <vt:lpstr>Слайд 12</vt:lpstr>
      <vt:lpstr>Travellers’ diarrhea</vt:lpstr>
      <vt:lpstr>Travellers’ diarrhea</vt:lpstr>
      <vt:lpstr>Travellers’ diarrhea</vt:lpstr>
      <vt:lpstr>Countries with high risk of TD</vt:lpstr>
      <vt:lpstr>Слайд 17</vt:lpstr>
      <vt:lpstr>Слайд 18</vt:lpstr>
      <vt:lpstr>Слайд 19</vt:lpstr>
      <vt:lpstr>Strategies for prevention include: </vt:lpstr>
      <vt:lpstr>Слайд 21</vt:lpstr>
      <vt:lpstr>Слайд 22</vt:lpstr>
      <vt:lpstr>Precoutions</vt:lpstr>
      <vt:lpstr>Medical treatment</vt:lpstr>
      <vt:lpstr>When should your patient seek medical advice? </vt:lpstr>
      <vt:lpstr>Слайд 26</vt:lpstr>
      <vt:lpstr>Etiology</vt:lpstr>
      <vt:lpstr>Echerichia coli</vt:lpstr>
      <vt:lpstr>Enterohemorrhagic E.coli/ Shiga toxin-producing enteroaggregative E.coli</vt:lpstr>
      <vt:lpstr>Слайд 30</vt:lpstr>
      <vt:lpstr>Слайд 31</vt:lpstr>
      <vt:lpstr>Clinical manifestation</vt:lpstr>
      <vt:lpstr>Enterotoxigenic E.coli (ETEC)</vt:lpstr>
      <vt:lpstr>Enteropathogenic E.coli (EPEC)</vt:lpstr>
      <vt:lpstr>Enteroinvasive E.coli (EPEC)</vt:lpstr>
      <vt:lpstr>Cholera</vt:lpstr>
      <vt:lpstr>Слайд 37</vt:lpstr>
      <vt:lpstr>Слайд 38</vt:lpstr>
      <vt:lpstr>Слайд 39</vt:lpstr>
      <vt:lpstr>Слайд 40</vt:lpstr>
      <vt:lpstr>Слайд 41</vt:lpstr>
      <vt:lpstr>CLINICAL MANIFESTATIONS. </vt:lpstr>
      <vt:lpstr>Слайд 43</vt:lpstr>
      <vt:lpstr>Слайд 44</vt:lpstr>
      <vt:lpstr>Слайд 45</vt:lpstr>
      <vt:lpstr>Treatment</vt:lpstr>
      <vt:lpstr>Composition of the remedies for oral rehydration  (weight in grams to 1 liter of water) </vt:lpstr>
      <vt:lpstr>COMPOSITION OF POLYIONIC SOLUTIONS  FOR INTRAVENOUS INTRODUCTION IN CHOLERA  (IN 1 LITER OF THE WATER)</vt:lpstr>
      <vt:lpstr>AMEBIASIS</vt:lpstr>
      <vt:lpstr>Слайд 50</vt:lpstr>
      <vt:lpstr>Слайд 51</vt:lpstr>
      <vt:lpstr>Слайд 52</vt:lpstr>
      <vt:lpstr>CLINICAL FORMS</vt:lpstr>
      <vt:lpstr>Слайд 54</vt:lpstr>
      <vt:lpstr>The differential diagnosis of a diarrheal illness with occult or grossly bloody stools should include</vt:lpstr>
      <vt:lpstr>Unusual manifestations of amebic colitis</vt:lpstr>
      <vt:lpstr>Слайд 57</vt:lpstr>
      <vt:lpstr>Слайд 58</vt:lpstr>
      <vt:lpstr>Слайд 59</vt:lpstr>
      <vt:lpstr>Слайд 60</vt:lpstr>
      <vt:lpstr>Слайд 61</vt:lpstr>
      <vt:lpstr>Extraintestinal conditions resulting from E histolytica infection</vt:lpstr>
      <vt:lpstr>Слайд 63</vt:lpstr>
      <vt:lpstr>Слайд 64</vt:lpstr>
      <vt:lpstr>Слайд 65</vt:lpstr>
      <vt:lpstr>Treatment</vt:lpstr>
      <vt:lpstr>THANKS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Павленко Олена Віталіївна</dc:creator>
  <cp:lastModifiedBy>e150875pov</cp:lastModifiedBy>
  <cp:revision>117</cp:revision>
  <dcterms:created xsi:type="dcterms:W3CDTF">2017-09-05T09:35:28Z</dcterms:created>
  <dcterms:modified xsi:type="dcterms:W3CDTF">2023-05-17T10:00:46Z</dcterms:modified>
</cp:coreProperties>
</file>