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70" r:id="rId15"/>
    <p:sldId id="300" r:id="rId16"/>
    <p:sldId id="279" r:id="rId17"/>
    <p:sldId id="271" r:id="rId18"/>
    <p:sldId id="272" r:id="rId19"/>
    <p:sldId id="280" r:id="rId20"/>
    <p:sldId id="281" r:id="rId21"/>
    <p:sldId id="273" r:id="rId22"/>
    <p:sldId id="274" r:id="rId23"/>
    <p:sldId id="275" r:id="rId24"/>
    <p:sldId id="276" r:id="rId25"/>
    <p:sldId id="277" r:id="rId26"/>
    <p:sldId id="278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9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73" autoAdjust="0"/>
  </p:normalViewPr>
  <p:slideViewPr>
    <p:cSldViewPr>
      <p:cViewPr varScale="1">
        <p:scale>
          <a:sx n="106" d="100"/>
          <a:sy n="106" d="100"/>
        </p:scale>
        <p:origin x="176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4A18F63-A8E6-483A-B020-3B32CEA130B0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F9A7DD1-B3CB-4AA5-818F-40B2F7BB456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 algn="ctr" rtl="0" fontAlgn="base">
              <a:spcAft>
                <a:spcPct val="0"/>
              </a:spcAft>
            </a:pPr>
            <a:r>
              <a:rPr lang="ru-RU" altLang="ru-RU" sz="2800" cap="none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Елективний курс для </a:t>
            </a:r>
            <a:r>
              <a:rPr lang="ru-RU" altLang="ru-RU" sz="2800" cap="none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студентів</a:t>
            </a:r>
            <a:r>
              <a:rPr lang="ru-RU" altLang="ru-RU" sz="2800" cap="none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alt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5 </a:t>
            </a:r>
            <a:r>
              <a:rPr lang="ru-RU" altLang="ru-RU" sz="2800" cap="none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курсу кафедра </a:t>
            </a:r>
            <a:r>
              <a:rPr lang="ru-RU" altLang="ru-RU" sz="2800" cap="none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інфекційних</a:t>
            </a:r>
            <a:r>
              <a:rPr lang="ru-RU" altLang="ru-RU" sz="2800" cap="none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alt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хвороб</a:t>
            </a:r>
            <a:r>
              <a:rPr lang="en-US" alt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altLang="ru-RU" sz="2800" cap="none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ОНМедУ</a:t>
            </a:r>
            <a:r>
              <a:rPr lang="ru-RU" altLang="ru-RU" sz="2800" cap="none" dirty="0">
                <a:solidFill>
                  <a:srgbClr val="FFFFFF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altLang="ru-RU" sz="2800" cap="none" dirty="0">
                <a:solidFill>
                  <a:srgbClr val="FFFFFF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altLang="ru-RU" sz="2800" cap="none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Підготував</a:t>
            </a:r>
            <a:r>
              <a:rPr lang="ru-RU" altLang="ru-RU" sz="2800" cap="none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altLang="ru-RU" sz="2800" cap="none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асистент</a:t>
            </a:r>
            <a:r>
              <a:rPr lang="ru-RU" alt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altLang="ru-RU" sz="2800" cap="none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Бочаров В.М.</a:t>
            </a:r>
            <a:br>
              <a:rPr lang="ru-RU" altLang="ru-RU" sz="2800" cap="none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cap="none" spc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cap="none" spc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764704"/>
            <a:ext cx="8458200" cy="1368152"/>
          </a:xfrm>
        </p:spPr>
        <p:txBody>
          <a:bodyPr>
            <a:normAutofit lnSpcReduction="10000"/>
          </a:bodyPr>
          <a:lstStyle/>
          <a:p>
            <a:pPr algn="ctr" rtl="0"/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728" y="2133487"/>
            <a:ext cx="5718544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65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>
            <a:normAutofit fontScale="90000"/>
          </a:bodyPr>
          <a:lstStyle/>
          <a:p>
            <a:pPr lvl="0" algn="ctr" rtl="0">
              <a:spcBef>
                <a:spcPct val="20000"/>
              </a:spcBef>
            </a:pPr>
            <a:r>
              <a:rPr lang="ru-RU" sz="44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44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44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Амебіаз</a:t>
            </a:r>
            <a:r>
              <a:rPr lang="ru-RU" sz="24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Franklin Gothic Book"/>
                <a:ea typeface="+mn-ea"/>
                <a:cs typeface="+mn-cs"/>
              </a:rPr>
              <a:t> </a:t>
            </a:r>
            <a:r>
              <a:rPr lang="ru-RU" sz="2400" cap="none" dirty="0">
                <a:solidFill>
                  <a:srgbClr val="4E3B30">
                    <a:shade val="75000"/>
                  </a:srgbClr>
                </a:solidFill>
                <a:effectLst/>
                <a:latin typeface="Franklin Gothic Book"/>
                <a:ea typeface="+mn-ea"/>
                <a:cs typeface="+mn-cs"/>
              </a:rPr>
              <a:t/>
            </a:r>
            <a:br>
              <a:rPr lang="ru-RU" sz="2400" cap="none" dirty="0">
                <a:solidFill>
                  <a:srgbClr val="4E3B30">
                    <a:shade val="75000"/>
                  </a:srgbClr>
                </a:solidFill>
                <a:effectLst/>
                <a:latin typeface="Franklin Gothic Book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544616"/>
          </a:xfrm>
        </p:spPr>
        <p:txBody>
          <a:bodyPr>
            <a:normAutofit/>
          </a:bodyPr>
          <a:lstStyle/>
          <a:p>
            <a:pPr marL="0" lvl="0" indent="0" algn="just" rtl="0">
              <a:spcBef>
                <a:spcPts val="0"/>
              </a:spcBef>
              <a:buClrTx/>
              <a:buSzTx/>
              <a:buNone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це протозойна інфекція з фекально-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оральним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передчі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характеризується виразковим ураженням кишечника, у деяких випадках абсцесами в печінці, головному мозку, легенях та інших органах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buClrTx/>
              <a:buSzTx/>
              <a:buNone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Дизентерійна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Амеба-вид паразитичних протозоа класу саркодові. Вигляд вперше описаний 1875 року російським ученим Ф. А. Лешем.</a:t>
            </a:r>
          </a:p>
          <a:p>
            <a:pPr algn="l" rt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220" y="3140968"/>
            <a:ext cx="4127780" cy="190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7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>
            <a:normAutofit fontScale="90000"/>
          </a:bodyPr>
          <a:lstStyle/>
          <a:p>
            <a:pPr algn="ctr" rtl="0"/>
            <a:r>
              <a:rPr lang="ru-RU" sz="40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2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0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</a:t>
            </a:r>
            <a:r>
              <a:rPr lang="ru-RU" sz="22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>
                <a:solidFill>
                  <a:srgbClr val="4E3B30">
                    <a:shade val="75000"/>
                  </a:srgbClr>
                </a:solidFill>
                <a:effectLst/>
                <a:latin typeface="Franklin Gothic Book"/>
              </a:rPr>
              <a:t/>
            </a:r>
            <a:br>
              <a:rPr lang="ru-RU" sz="2200" cap="none" dirty="0">
                <a:solidFill>
                  <a:srgbClr val="4E3B30">
                    <a:shade val="75000"/>
                  </a:srgbClr>
                </a:solidFill>
                <a:effectLst/>
                <a:latin typeface="Franklin Gothic Book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Entamoeba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histolytica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Entamoebidae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Sarcodinae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ложноніжних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типу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Protozoa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Життєвий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цикл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дизентерійної амеби включає дві стадії - вегетативну (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трофозоїт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та спокою (цисту), які можуть переходити одна в одну залежно від умов проживання організму господаря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 rtl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Вегетативна стадія циклу розвитку паразиту включає 4 форми амеб: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Clr>
                <a:srgbClr val="002060"/>
              </a:buClr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елику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вегетативну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Clr>
                <a:srgbClr val="002060"/>
              </a:buClr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світанку,</a:t>
            </a:r>
          </a:p>
          <a:p>
            <a:pPr algn="l" rtl="0">
              <a:buClr>
                <a:srgbClr val="002060"/>
              </a:buClr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цисту.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4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0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 rtl="0" fontAlgn="base">
              <a:spcAft>
                <a:spcPct val="0"/>
              </a:spcAft>
              <a:buClr>
                <a:srgbClr val="86D1EC"/>
              </a:buClr>
              <a:buSzPct val="90000"/>
              <a:buNone/>
              <a:defRPr/>
            </a:pPr>
            <a:r>
              <a:rPr lang="ru-RU" sz="40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З </a:t>
            </a:r>
            <a:r>
              <a:rPr lang="ru-RU" sz="4000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  <a:t>фекалій</a:t>
            </a:r>
            <a:r>
              <a:rPr lang="ru-RU" sz="40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  <a:t> </a:t>
            </a:r>
            <a:r>
              <a:rPr lang="ru-RU" sz="40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  <a:t>людини виділяють: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 rtl="0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E.</a:t>
            </a:r>
            <a:r>
              <a:rPr lang="uk-UA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 </a:t>
            </a:r>
            <a:r>
              <a:rPr lang="en-US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histolytica</a:t>
            </a:r>
            <a:endParaRPr lang="en-US" kern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lvl="0" algn="l" rtl="0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E</a:t>
            </a:r>
            <a:r>
              <a:rPr lang="en-US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.</a:t>
            </a:r>
            <a:r>
              <a:rPr lang="uk-UA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 </a:t>
            </a:r>
            <a:r>
              <a:rPr lang="en-US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dispar</a:t>
            </a:r>
            <a:endParaRPr lang="en-US" kern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lvl="0" algn="l" rtl="0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E</a:t>
            </a:r>
            <a:r>
              <a:rPr lang="en-US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.</a:t>
            </a:r>
            <a:r>
              <a:rPr lang="uk-UA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 </a:t>
            </a:r>
            <a:r>
              <a:rPr lang="en-US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hartmanii</a:t>
            </a:r>
            <a:endParaRPr lang="en-US" kern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lvl="0" algn="l" rtl="0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E. coli</a:t>
            </a:r>
          </a:p>
          <a:p>
            <a:pPr lvl="0" algn="l" rtl="0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Endolimax</a:t>
            </a:r>
            <a:r>
              <a:rPr lang="uk-UA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 </a:t>
            </a:r>
            <a:r>
              <a:rPr lang="en-US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nana</a:t>
            </a:r>
            <a:endParaRPr lang="en-US" kern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lvl="0" algn="l" rtl="0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Iodoamoeba</a:t>
            </a:r>
            <a:r>
              <a:rPr lang="en-US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 </a:t>
            </a:r>
            <a:r>
              <a:rPr lang="en-US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buetschilii</a:t>
            </a:r>
            <a:endParaRPr lang="en-US" kern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lvl="0" algn="l" rtl="0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Blastocystis</a:t>
            </a:r>
            <a:r>
              <a:rPr lang="en-US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 </a:t>
            </a:r>
            <a:r>
              <a:rPr lang="en-US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hominis</a:t>
            </a:r>
            <a:endParaRPr lang="ru-RU" kern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123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92088"/>
          </a:xfrm>
        </p:spPr>
        <p:txBody>
          <a:bodyPr/>
          <a:lstStyle/>
          <a:p>
            <a:pPr algn="ctr" rtl="0"/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0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616624"/>
          </a:xfrm>
        </p:spPr>
        <p:txBody>
          <a:bodyPr>
            <a:normAutofit lnSpcReduction="10000"/>
          </a:bodyPr>
          <a:lstStyle/>
          <a:p>
            <a:pPr marL="0" lvl="0" indent="0" algn="just" rtl="0">
              <a:spcBef>
                <a:spcPts val="0"/>
              </a:spcBef>
              <a:buClrTx/>
              <a:buSzTx/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вегетативна форма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(тканинна форма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еритрофаг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гематофаг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активному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русі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витягується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фагоцитувати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Число їх доходить до 20 і більше в одній амебі. Тканинна форма амеби виявляється тільки при гострому амебіазі безпосередньо в ураженій тканині, у випорожненнях рідко.</a:t>
            </a:r>
          </a:p>
          <a:p>
            <a:pPr marL="0" lvl="0" indent="0" algn="just" rtl="0">
              <a:spcBef>
                <a:spcPts val="0"/>
              </a:spcBef>
              <a:buClrTx/>
              <a:buSzTx/>
              <a:buNone/>
            </a:pP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Просвітня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дрібна вегетативна форма,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нетканинна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передцистна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фагоцитує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Виявляється у носіїв амеб.</a:t>
            </a:r>
          </a:p>
          <a:p>
            <a:pPr marL="0" lvl="0" indent="0" algn="just" rtl="0">
              <a:spcBef>
                <a:spcPts val="0"/>
              </a:spcBef>
              <a:buClrTx/>
              <a:buSzTx/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Стадія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цисти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до 4 ядер, стійка у зовнішньому середовищі. Зріла циста, здатна викликати інфікування, має 4 ядра.</a:t>
            </a:r>
          </a:p>
          <a:p>
            <a:pPr marL="0" indent="0" algn="l" rtl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343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92088"/>
          </a:xfrm>
        </p:spPr>
        <p:txBody>
          <a:bodyPr/>
          <a:lstStyle/>
          <a:p>
            <a:pPr algn="ctr" rtl="0"/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0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400600"/>
          </a:xfrm>
        </p:spPr>
        <p:txBody>
          <a:bodyPr/>
          <a:lstStyle/>
          <a:p>
            <a:pPr marL="0" indent="0" algn="l" rtl="0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вегетативна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</a:p>
          <a:p>
            <a:pPr marL="0" indent="0" algn="l" rtl="0">
              <a:buNone/>
            </a:pP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Просвітня форма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цисти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09" y="1772816"/>
            <a:ext cx="5712447" cy="21825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1556792"/>
            <a:ext cx="2328874" cy="11095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667" y="3955373"/>
            <a:ext cx="2322777" cy="8413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313" y="5445224"/>
            <a:ext cx="2322777" cy="8474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3988" y="4672942"/>
            <a:ext cx="3042168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81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- </a:t>
            </a:r>
            <a:r>
              <a:rPr lang="ru-RU" cap="none" dirty="0" err="1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  <a:endParaRPr lang="ru-RU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поширений повсюдно. Основна захворюваність посідає Латинську Америку, Африку, Індію.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276872"/>
            <a:ext cx="835292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3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0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хвора людина,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реконвалісцент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анторопоноз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Сезонність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літньо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осінній та період дощів.</a:t>
            </a:r>
          </a:p>
          <a:p>
            <a:pPr marL="0" indent="0" algn="l" rtl="0">
              <a:buNone/>
            </a:pP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фекально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оральний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 rtl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Шляхи передачі:</a:t>
            </a:r>
          </a:p>
          <a:p>
            <a:pPr algn="l" rtl="0">
              <a:buClr>
                <a:srgbClr val="002060"/>
              </a:buClr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ліментарний,</a:t>
            </a:r>
          </a:p>
          <a:p>
            <a:pPr algn="l" rtl="0">
              <a:buClr>
                <a:srgbClr val="002060"/>
              </a:buClr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контактно - побутовий.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98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0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 передачі:</a:t>
            </a:r>
          </a:p>
          <a:p>
            <a:pPr algn="l" rtl="0">
              <a:buClr>
                <a:srgbClr val="002060"/>
              </a:buClr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</a:t>
            </a:r>
          </a:p>
          <a:p>
            <a:pPr algn="l" rtl="0">
              <a:buClr>
                <a:srgbClr val="002060"/>
              </a:buClr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продукти,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редмети побуту.</a:t>
            </a:r>
          </a:p>
          <a:p>
            <a:pPr marL="0" indent="0" algn="l" rtl="0">
              <a:buClr>
                <a:srgbClr val="002060"/>
              </a:buCl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Цисти можуть поширюватися механічними переносниками: тарганами, мухами, мурахами, у системі травлення яких амеби можуть зберігати життєдіяльність протягом</a:t>
            </a:r>
          </a:p>
          <a:p>
            <a:pPr marL="0" indent="0" algn="l" rtl="0">
              <a:buClr>
                <a:srgbClr val="002060"/>
              </a:buCl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48-72 години.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314" y="1124744"/>
            <a:ext cx="2757686" cy="149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70844"/>
            <a:ext cx="2174354" cy="170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5229200"/>
            <a:ext cx="3422000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385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0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00600"/>
          </a:xfrm>
        </p:spPr>
        <p:txBody>
          <a:bodyPr>
            <a:normAutofit fontScale="92500" lnSpcReduction="20000"/>
          </a:bodyPr>
          <a:lstStyle/>
          <a:p>
            <a:pPr marL="0" indent="0" algn="ctr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Цисти довго зберігають свою життєздатність: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фекаліях – до 15 днів.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чистій водопровідній воді – до 1 місяця.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вологому ґрунті – до 8 діб.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 виживати в 1% хлорного вапна та 5% формаліні.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 місяців можуть зберігатися при температурі до</a:t>
            </a:r>
            <a:r>
              <a:rPr lang="ru-RU" dirty="0">
                <a:solidFill>
                  <a:schemeClr val="tx1"/>
                </a:solidFill>
                <a:latin typeface="Times New Roman"/>
              </a:rPr>
              <a:t>-20-21°</a:t>
            </a:r>
            <a:r>
              <a:rPr lang="ru-RU" dirty="0" smtClean="0">
                <a:solidFill>
                  <a:schemeClr val="tx1"/>
                </a:solidFill>
                <a:latin typeface="Times New Roman"/>
              </a:rPr>
              <a:t>З.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/>
                <a:cs typeface="Times New Roman" panose="02020603050405020304" pitchFamily="18" charset="0"/>
              </a:rPr>
              <a:t>Гинуть швидко при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 +65</a:t>
            </a:r>
            <a:r>
              <a:rPr lang="ru-RU" dirty="0">
                <a:solidFill>
                  <a:schemeClr val="tx1"/>
                </a:solidFill>
                <a:latin typeface="Times New Roman"/>
              </a:rPr>
              <a:t>°</a:t>
            </a:r>
            <a:r>
              <a:rPr lang="ru-RU" dirty="0" smtClean="0">
                <a:solidFill>
                  <a:schemeClr val="tx1"/>
                </a:solidFill>
                <a:latin typeface="Times New Roman"/>
              </a:rPr>
              <a:t>З і вище.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/>
              </a:rPr>
              <a:t>У </a:t>
            </a:r>
            <a:r>
              <a:rPr lang="ru-RU" dirty="0" err="1" smtClean="0">
                <a:solidFill>
                  <a:schemeClr val="tx1"/>
                </a:solidFill>
                <a:latin typeface="Times New Roman"/>
              </a:rPr>
              <a:t>розчині</a:t>
            </a:r>
            <a:r>
              <a:rPr lang="ru-RU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/>
              </a:rPr>
              <a:t>сулеми</a:t>
            </a:r>
            <a:r>
              <a:rPr lang="ru-RU" dirty="0" smtClean="0">
                <a:solidFill>
                  <a:schemeClr val="tx1"/>
                </a:solidFill>
                <a:latin typeface="Times New Roman"/>
              </a:rPr>
              <a:t> (</a:t>
            </a:r>
            <a:r>
              <a:rPr lang="ru-RU" dirty="0">
                <a:solidFill>
                  <a:schemeClr val="tx1"/>
                </a:solidFill>
                <a:latin typeface="Times New Roman"/>
              </a:rPr>
              <a:t>1:1000)</a:t>
            </a:r>
            <a:r>
              <a:rPr lang="ru-RU" dirty="0" smtClean="0">
                <a:solidFill>
                  <a:schemeClr val="tx1"/>
                </a:solidFill>
                <a:latin typeface="Times New Roman"/>
              </a:rPr>
              <a:t>цисти гинуть протягом 4 годин.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/>
              </a:rPr>
              <a:t>У </a:t>
            </a:r>
            <a:r>
              <a:rPr lang="ru-RU" dirty="0" err="1" smtClean="0">
                <a:solidFill>
                  <a:schemeClr val="tx1"/>
                </a:solidFill>
                <a:latin typeface="Times New Roman"/>
              </a:rPr>
              <a:t>розчині</a:t>
            </a:r>
            <a:r>
              <a:rPr lang="ru-RU" dirty="0" smtClean="0">
                <a:solidFill>
                  <a:schemeClr val="tx1"/>
                </a:solidFill>
                <a:latin typeface="Times New Roman"/>
              </a:rPr>
              <a:t> крезолу (</a:t>
            </a:r>
            <a:r>
              <a:rPr lang="ru-RU" dirty="0">
                <a:solidFill>
                  <a:schemeClr val="tx1"/>
                </a:solidFill>
                <a:latin typeface="Times New Roman"/>
              </a:rPr>
              <a:t>1:250</a:t>
            </a:r>
            <a:r>
              <a:rPr lang="ru-RU" dirty="0" smtClean="0">
                <a:solidFill>
                  <a:schemeClr val="tx1"/>
                </a:solidFill>
                <a:latin typeface="Times New Roman"/>
              </a:rPr>
              <a:t>) – через 5-15 хвилин.</a:t>
            </a:r>
            <a:r>
              <a:rPr lang="ru-RU" dirty="0">
                <a:solidFill>
                  <a:srgbClr val="6C6051"/>
                </a:solidFill>
                <a:latin typeface="Times New Roman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74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92088"/>
          </a:xfrm>
        </p:spPr>
        <p:txBody>
          <a:bodyPr/>
          <a:lstStyle/>
          <a:p>
            <a:pPr algn="ctr" rtl="0"/>
            <a:r>
              <a:rPr lang="ru-RU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- </a:t>
            </a:r>
            <a:r>
              <a:rPr lang="ru-RU" cap="none" dirty="0" err="1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5400600"/>
          </a:xfrm>
        </p:spPr>
        <p:txBody>
          <a:bodyPr/>
          <a:lstStyle/>
          <a:p>
            <a:pPr algn="l" rtl="0"/>
            <a:endParaRPr lang="ru-RU" dirty="0"/>
          </a:p>
        </p:txBody>
      </p:sp>
      <p:pic>
        <p:nvPicPr>
          <p:cNvPr id="4" name="Picture 2" descr="C:\Users\Dr_Fear\Desktop\Новая папка (2)\Новая папка\Безымянны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95400"/>
            <a:ext cx="8784976" cy="54459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5736" y="1556792"/>
            <a:ext cx="2016224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Заковтування</a:t>
            </a:r>
            <a:r>
              <a:rPr lang="ru-RU" sz="1400" b="1" dirty="0" smtClean="0">
                <a:solidFill>
                  <a:schemeClr val="tx1"/>
                </a:solidFill>
              </a:rPr>
              <a:t>  </a:t>
            </a:r>
            <a:r>
              <a:rPr lang="ru-RU" sz="1400" b="1" dirty="0" err="1">
                <a:solidFill>
                  <a:schemeClr val="tx1"/>
                </a:solidFill>
              </a:rPr>
              <a:t>із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зараженою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їжею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чи</a:t>
            </a:r>
            <a:r>
              <a:rPr lang="ru-RU" sz="1400" b="1" dirty="0">
                <a:solidFill>
                  <a:schemeClr val="tx1"/>
                </a:solidFill>
              </a:rPr>
              <a:t> водою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88224" y="1916832"/>
            <a:ext cx="158417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Зріла</a:t>
            </a:r>
            <a:r>
              <a:rPr lang="ru-RU" b="1" dirty="0" smtClean="0">
                <a:solidFill>
                  <a:schemeClr val="tx1"/>
                </a:solidFill>
              </a:rPr>
              <a:t> циста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88224" y="3068960"/>
            <a:ext cx="2403376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Вихід</a:t>
            </a:r>
            <a:r>
              <a:rPr lang="ru-RU" sz="1100" b="1" dirty="0" smtClean="0">
                <a:solidFill>
                  <a:schemeClr val="tx1"/>
                </a:solidFill>
              </a:rPr>
              <a:t> </a:t>
            </a:r>
            <a:r>
              <a:rPr lang="ru-RU" sz="1100" b="1" dirty="0" err="1" smtClean="0">
                <a:solidFill>
                  <a:schemeClr val="tx1"/>
                </a:solidFill>
              </a:rPr>
              <a:t>із</a:t>
            </a:r>
            <a:r>
              <a:rPr lang="ru-RU" sz="1100" b="1" dirty="0" smtClean="0">
                <a:solidFill>
                  <a:schemeClr val="tx1"/>
                </a:solidFill>
              </a:rPr>
              <a:t> </a:t>
            </a:r>
            <a:r>
              <a:rPr lang="ru-RU" sz="1100" b="1" dirty="0" err="1">
                <a:solidFill>
                  <a:schemeClr val="tx1"/>
                </a:solidFill>
              </a:rPr>
              <a:t>цисти</a:t>
            </a:r>
            <a:r>
              <a:rPr lang="ru-RU" sz="1100" b="1" dirty="0">
                <a:solidFill>
                  <a:schemeClr val="tx1"/>
                </a:solidFill>
              </a:rPr>
              <a:t>. </a:t>
            </a:r>
            <a:r>
              <a:rPr lang="ru-RU" sz="1100" b="1" dirty="0" err="1">
                <a:solidFill>
                  <a:schemeClr val="tx1"/>
                </a:solidFill>
              </a:rPr>
              <a:t>Чотириядерний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  <a:r>
              <a:rPr lang="ru-RU" sz="1100" b="1" dirty="0" err="1">
                <a:solidFill>
                  <a:schemeClr val="tx1"/>
                </a:solidFill>
              </a:rPr>
              <a:t>трофозоїт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  <a:r>
              <a:rPr lang="ru-RU" sz="1100" b="1" dirty="0" err="1">
                <a:solidFill>
                  <a:schemeClr val="tx1"/>
                </a:solidFill>
              </a:rPr>
              <a:t>послідовно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  <a:r>
              <a:rPr lang="ru-RU" sz="1100" b="1" dirty="0" err="1">
                <a:solidFill>
                  <a:schemeClr val="tx1"/>
                </a:solidFill>
              </a:rPr>
              <a:t>відокремлює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  <a:r>
              <a:rPr lang="ru-RU" sz="1100" b="1" dirty="0" err="1">
                <a:solidFill>
                  <a:schemeClr val="tx1"/>
                </a:solidFill>
              </a:rPr>
              <a:t>одноядерні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  <a:r>
              <a:rPr lang="ru-RU" sz="1100" b="1" dirty="0" err="1">
                <a:solidFill>
                  <a:schemeClr val="tx1"/>
                </a:solidFill>
              </a:rPr>
              <a:t>клітини</a:t>
            </a:r>
            <a:r>
              <a:rPr lang="ru-RU" sz="1100" b="1" dirty="0">
                <a:solidFill>
                  <a:schemeClr val="tx1"/>
                </a:solidFill>
              </a:rPr>
              <a:t>. </a:t>
            </a:r>
            <a:r>
              <a:rPr lang="ru-RU" sz="1100" b="1" dirty="0" err="1" smtClean="0">
                <a:solidFill>
                  <a:schemeClr val="tx1"/>
                </a:solidFill>
              </a:rPr>
              <a:t>Кожен</a:t>
            </a:r>
            <a:r>
              <a:rPr lang="ru-RU" sz="1100" b="1" dirty="0" smtClean="0">
                <a:solidFill>
                  <a:schemeClr val="tx1"/>
                </a:solidFill>
              </a:rPr>
              <a:t> з </a:t>
            </a:r>
            <a:r>
              <a:rPr lang="ru-RU" sz="1100" b="1" dirty="0" err="1">
                <a:solidFill>
                  <a:schemeClr val="tx1"/>
                </a:solidFill>
              </a:rPr>
              <a:t>чотирьох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  <a:r>
              <a:rPr lang="ru-RU" sz="1100" b="1" dirty="0" err="1" smtClean="0">
                <a:solidFill>
                  <a:schemeClr val="tx1"/>
                </a:solidFill>
              </a:rPr>
              <a:t>трофозоїт</a:t>
            </a:r>
            <a:r>
              <a:rPr lang="uk-UA" sz="1100" b="1" dirty="0" err="1" smtClean="0">
                <a:solidFill>
                  <a:schemeClr val="tx1"/>
                </a:solidFill>
              </a:rPr>
              <a:t>ів</a:t>
            </a:r>
            <a:r>
              <a:rPr lang="ru-RU" sz="1100" b="1" dirty="0" smtClean="0">
                <a:solidFill>
                  <a:schemeClr val="tx1"/>
                </a:solidFill>
              </a:rPr>
              <a:t>, </a:t>
            </a:r>
            <a:r>
              <a:rPr lang="ru-RU" sz="1100" b="1" dirty="0" err="1">
                <a:solidFill>
                  <a:schemeClr val="tx1"/>
                </a:solidFill>
              </a:rPr>
              <a:t>що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  <a:r>
              <a:rPr lang="ru-RU" sz="1100" b="1" dirty="0" err="1">
                <a:solidFill>
                  <a:schemeClr val="tx1"/>
                </a:solidFill>
              </a:rPr>
              <a:t>утворюються</a:t>
            </a:r>
            <a:r>
              <a:rPr lang="ru-RU" sz="1100" b="1" dirty="0">
                <a:solidFill>
                  <a:schemeClr val="tx1"/>
                </a:solidFill>
              </a:rPr>
              <a:t> при </a:t>
            </a:r>
            <a:r>
              <a:rPr lang="ru-RU" sz="1100" b="1" dirty="0" err="1">
                <a:solidFill>
                  <a:schemeClr val="tx1"/>
                </a:solidFill>
              </a:rPr>
              <a:t>цьому</a:t>
            </a:r>
            <a:r>
              <a:rPr lang="ru-RU" sz="1100" b="1" dirty="0">
                <a:solidFill>
                  <a:schemeClr val="tx1"/>
                </a:solidFill>
              </a:rPr>
              <a:t>, </a:t>
            </a:r>
            <a:r>
              <a:rPr lang="ru-RU" sz="1100" b="1" dirty="0" err="1">
                <a:solidFill>
                  <a:schemeClr val="tx1"/>
                </a:solidFill>
              </a:rPr>
              <a:t>ділиться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  <a:r>
              <a:rPr lang="ru-RU" sz="1100" b="1" dirty="0" err="1">
                <a:solidFill>
                  <a:schemeClr val="tx1"/>
                </a:solidFill>
              </a:rPr>
              <a:t>надвоє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88224" y="4293096"/>
            <a:ext cx="2088232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err="1" smtClean="0">
                <a:solidFill>
                  <a:schemeClr val="tx1"/>
                </a:solidFill>
              </a:rPr>
              <a:t>Міграція</a:t>
            </a:r>
            <a:r>
              <a:rPr lang="ru-RU" sz="1400" b="1" dirty="0" smtClean="0">
                <a:solidFill>
                  <a:schemeClr val="tx1"/>
                </a:solidFill>
              </a:rPr>
              <a:t> у </a:t>
            </a:r>
            <a:r>
              <a:rPr lang="ru-RU" sz="1400" b="1" dirty="0" err="1">
                <a:solidFill>
                  <a:schemeClr val="tx1"/>
                </a:solidFill>
              </a:rPr>
              <a:t>товсту</a:t>
            </a:r>
            <a:r>
              <a:rPr lang="ru-RU" sz="1400" b="1" dirty="0">
                <a:solidFill>
                  <a:schemeClr val="tx1"/>
                </a:solidFill>
              </a:rPr>
              <a:t> кишку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27984" y="5517232"/>
            <a:ext cx="230425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Трофозоїти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err="1" smtClean="0">
                <a:solidFill>
                  <a:schemeClr val="tx1"/>
                </a:solidFill>
              </a:rPr>
              <a:t>множаться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розподілом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надвоє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4941168"/>
            <a:ext cx="2520280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</a:rPr>
              <a:t>Трофозоїти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</a:rPr>
              <a:t>впроваджуються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ru-RU" sz="1200" b="1" dirty="0">
                <a:solidFill>
                  <a:schemeClr val="tx1"/>
                </a:solidFill>
              </a:rPr>
              <a:t>в </a:t>
            </a:r>
            <a:r>
              <a:rPr lang="ru-RU" sz="1200" b="1" dirty="0" err="1">
                <a:solidFill>
                  <a:schemeClr val="tx1"/>
                </a:solidFill>
              </a:rPr>
              <a:t>слизову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b="1" dirty="0" err="1">
                <a:solidFill>
                  <a:schemeClr val="tx1"/>
                </a:solidFill>
              </a:rPr>
              <a:t>оболонку</a:t>
            </a:r>
            <a:r>
              <a:rPr lang="ru-RU" sz="1200" b="1" dirty="0">
                <a:solidFill>
                  <a:schemeClr val="tx1"/>
                </a:solidFill>
              </a:rPr>
              <a:t> кишечника.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95736" y="3429000"/>
            <a:ext cx="2232248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tx1"/>
                </a:solidFill>
              </a:rPr>
              <a:t>Тканинна</a:t>
            </a:r>
            <a:r>
              <a:rPr lang="ru-RU" sz="1400" b="1" dirty="0">
                <a:solidFill>
                  <a:schemeClr val="tx1"/>
                </a:solidFill>
              </a:rPr>
              <a:t> форма через </a:t>
            </a:r>
            <a:r>
              <a:rPr lang="ru-RU" sz="1400" b="1" dirty="0" err="1">
                <a:solidFill>
                  <a:schemeClr val="tx1"/>
                </a:solidFill>
              </a:rPr>
              <a:t>кров'яне</a:t>
            </a:r>
            <a:r>
              <a:rPr lang="ru-RU" sz="1400" b="1" dirty="0">
                <a:solidFill>
                  <a:schemeClr val="tx1"/>
                </a:solidFill>
              </a:rPr>
              <a:t> русло </a:t>
            </a:r>
            <a:r>
              <a:rPr lang="ru-RU" sz="1400" b="1" dirty="0" err="1">
                <a:solidFill>
                  <a:schemeClr val="tx1"/>
                </a:solidFill>
              </a:rPr>
              <a:t>заражає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печінку</a:t>
            </a:r>
            <a:r>
              <a:rPr lang="ru-RU" sz="1400" b="1" dirty="0">
                <a:solidFill>
                  <a:schemeClr val="tx1"/>
                </a:solidFill>
              </a:rPr>
              <a:t>, </a:t>
            </a:r>
            <a:r>
              <a:rPr lang="ru-RU" sz="1400" b="1" dirty="0" err="1">
                <a:solidFill>
                  <a:schemeClr val="tx1"/>
                </a:solidFill>
              </a:rPr>
              <a:t>мозок</a:t>
            </a:r>
            <a:r>
              <a:rPr lang="ru-RU" sz="1400" b="1" dirty="0">
                <a:solidFill>
                  <a:schemeClr val="tx1"/>
                </a:solidFill>
              </a:rPr>
              <a:t>, </a:t>
            </a:r>
            <a:r>
              <a:rPr lang="ru-RU" sz="1400" b="1" dirty="0" err="1">
                <a:solidFill>
                  <a:schemeClr val="tx1"/>
                </a:solidFill>
              </a:rPr>
              <a:t>легені</a:t>
            </a:r>
            <a:r>
              <a:rPr lang="ru-RU" sz="1400" b="1" dirty="0">
                <a:solidFill>
                  <a:schemeClr val="tx1"/>
                </a:solidFill>
              </a:rPr>
              <a:t> та </a:t>
            </a:r>
            <a:r>
              <a:rPr lang="ru-RU" sz="1400" b="1" dirty="0" err="1">
                <a:solidFill>
                  <a:schemeClr val="tx1"/>
                </a:solidFill>
              </a:rPr>
              <a:t>інші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органи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915816" y="6453336"/>
            <a:ext cx="1732384" cy="216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Інцистування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15616" y="5517232"/>
            <a:ext cx="1656184" cy="216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Незріла</a:t>
            </a:r>
            <a:r>
              <a:rPr lang="ru-RU" b="1" dirty="0" smtClean="0">
                <a:solidFill>
                  <a:schemeClr val="tx1"/>
                </a:solidFill>
              </a:rPr>
              <a:t> циста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4800" y="3429000"/>
            <a:ext cx="1863824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tx1"/>
                </a:solidFill>
              </a:rPr>
              <a:t>Чотириядерна</a:t>
            </a:r>
            <a:r>
              <a:rPr lang="ru-RU" sz="1400" b="1" dirty="0">
                <a:solidFill>
                  <a:schemeClr val="tx1"/>
                </a:solidFill>
              </a:rPr>
              <a:t> циста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15616" y="2204864"/>
            <a:ext cx="1800200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tx1"/>
                </a:solidFill>
              </a:rPr>
              <a:t>Просвітня</a:t>
            </a:r>
            <a:r>
              <a:rPr lang="ru-RU" sz="1400" b="1" dirty="0">
                <a:solidFill>
                  <a:schemeClr val="tx1"/>
                </a:solidFill>
              </a:rPr>
              <a:t> форма. </a:t>
            </a:r>
            <a:r>
              <a:rPr lang="ru-RU" sz="1400" b="1" dirty="0" err="1">
                <a:solidFill>
                  <a:schemeClr val="tx1"/>
                </a:solidFill>
              </a:rPr>
              <a:t>Цисти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залишають</a:t>
            </a:r>
            <a:r>
              <a:rPr lang="ru-RU" sz="1400" b="1" dirty="0">
                <a:solidFill>
                  <a:schemeClr val="tx1"/>
                </a:solidFill>
              </a:rPr>
              <a:t> господаря з калом</a:t>
            </a:r>
          </a:p>
        </p:txBody>
      </p:sp>
    </p:spTree>
    <p:extLst>
      <p:ext uri="{BB962C8B-B14F-4D97-AF65-F5344CB8AC3E}">
        <p14:creationId xmlns:p14="http://schemas.microsoft.com/office/powerpoint/2010/main" val="882940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0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/>
          <a:lstStyle/>
          <a:p>
            <a:pPr marL="0" indent="0" algn="ctr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Сприйнятливість серед населення:</a:t>
            </a:r>
          </a:p>
          <a:p>
            <a:pPr algn="l" rtl="0">
              <a:buClr>
                <a:srgbClr val="002060"/>
              </a:buClr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чоловіки віком 25-60 років,</a:t>
            </a:r>
          </a:p>
          <a:p>
            <a:pPr algn="l" rtl="0">
              <a:buClr>
                <a:srgbClr val="002060"/>
              </a:buClr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триместрі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вагітності,</a:t>
            </a:r>
          </a:p>
          <a:p>
            <a:pPr algn="l" rtl="0">
              <a:buClr>
                <a:srgbClr val="002060"/>
              </a:buClr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віці 5-11 років.</a:t>
            </a:r>
          </a:p>
          <a:p>
            <a:pPr marL="0" indent="0" algn="l" rtl="0">
              <a:buClr>
                <a:srgbClr val="002060"/>
              </a:buClr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buClr>
                <a:srgbClr val="002060"/>
              </a:buCl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амебіазу характерна спорадична захворюваність, епідемічні спалахи дуже рідкісні.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11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20080"/>
          </a:xfrm>
        </p:spPr>
        <p:txBody>
          <a:bodyPr>
            <a:normAutofit/>
          </a:bodyPr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8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ПАТОГЕНЕЗ І ПАТОМОРФОЛОГІЯ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812088" cy="5472608"/>
          </a:xfrm>
        </p:spPr>
        <p:txBody>
          <a:bodyPr>
            <a:normAutofit fontScale="85000" lnSpcReduction="10000"/>
          </a:bodyPr>
          <a:lstStyle/>
          <a:p>
            <a:pPr marL="0" indent="0" algn="just" rtl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Е.histolytica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водою або харчовими продуктами потрапляють у шлунково-кишковий тракт. У тонкому кишечнику під дією кишкових ферментів оболонка цисти розчиняється та утворюється вісім одноядерних амеб. В результаті наступних поділів вони перетворюються на вегетативні просвітні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трофозоїти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 ядро, місцем проживання яких є просвіт верхніх відділів товстого кишечника.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Інвазивні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амеб 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фагоцитують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протеолітичним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пектинам, прикріплюються до слизової оболонки кишечника формуючи абсцеси в підслизовому шарі, які потім прориваються в просвіт кишки утворюючи виразки.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57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20080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ПАТОГЕНЕЗ І ПАТОМОРФОЛОГІЯ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884096" cy="5904656"/>
          </a:xfrm>
        </p:spPr>
        <p:txBody>
          <a:bodyPr>
            <a:noAutofit/>
          </a:bodyPr>
          <a:lstStyle/>
          <a:p>
            <a:pPr marL="0" indent="0" algn="just" rtl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Патологічний процес при кишковому амебіазі в основному локалізується в сліпій та висхідній кишках.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уражаються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пряма та сигмоподібна кишки, рідше – інші відділи кишечника.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кишкового амебіазу проявляється гіперемією стінки слизової оболонки, виникненням на ній дрібних ерозій та мікроабсцесів, що височіють у вигляді вузликів з жовтою точкою на вершині. Вузлики заповнені детритом і містять великі вегетативні форми дизентерійної амеби (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magna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вузликів внаслідок некрозу призводить до утворення виразок, роз'єднаних ділянками здорової тканини. Діаметр виразок коливається від кількох міліметрів до 2-2,5 см. Виразки мають набряклі підриті краї, оточені зоною гіперемії. Дно виразок, що досягає підслизового шару, покрите гноєм. У товщі тканини країв і дна виразок виявляються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фагоцитованими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еритроцитами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47" y="6309320"/>
            <a:ext cx="3708326" cy="5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236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110"/>
            <a:ext cx="9144000" cy="685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10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ПАТОГЕНЕЗ І ПАТОМОРФОЛОГІЯ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72608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 складається із трьох зон:</a:t>
            </a:r>
          </a:p>
          <a:p>
            <a:pPr marL="0" indent="0" algn="l" rtl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зона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некрозу, що містить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некротичні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домішкою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зазвичай стерильна 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бактеріальна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приєднується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2–3% випадків);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середньої, що складається з строми;</a:t>
            </a:r>
          </a:p>
          <a:p>
            <a:pPr marL="0" indent="0" algn="l" rtl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трофозоїти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амеб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фібрин.</a:t>
            </a:r>
          </a:p>
        </p:txBody>
      </p:sp>
    </p:spTree>
    <p:extLst>
      <p:ext uri="{BB962C8B-B14F-4D97-AF65-F5344CB8AC3E}">
        <p14:creationId xmlns:p14="http://schemas.microsoft.com/office/powerpoint/2010/main" val="198875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ПАТОГЕНЕЗ І ПАТОМОРФОЛОГІЯ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196752"/>
            <a:ext cx="8837612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84984"/>
            <a:ext cx="8837613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41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648072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8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КЛІНІКА</a:t>
            </a:r>
            <a:endParaRPr lang="ru-RU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>
            <a:normAutofit fontScale="92500" lnSpcReduction="10000"/>
          </a:bodyPr>
          <a:lstStyle/>
          <a:p>
            <a:pPr marL="0" indent="0" algn="l" rtl="0">
              <a:buNone/>
            </a:pP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Інкубаційний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днів до 6 місяців.</a:t>
            </a:r>
          </a:p>
          <a:p>
            <a:pPr marL="0" indent="0" algn="ctr" rtl="0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 форми амебіазу: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Clr>
                <a:srgbClr val="002060"/>
              </a:buClr>
              <a:buFont typeface="Arial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Неінвазивний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(безсимптомне носійство просвітних форм амеб);</a:t>
            </a:r>
          </a:p>
          <a:p>
            <a:pPr algn="l" rtl="0">
              <a:buClr>
                <a:srgbClr val="002060"/>
              </a:buClr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інвазивний амебіаз (кишкова та позакишкова форми).</a:t>
            </a:r>
          </a:p>
          <a:p>
            <a:pPr marL="0" indent="0" algn="ctr" rtl="0">
              <a:buNone/>
            </a:pP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типом: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Типовий (кишковий амебіаз, амебна)</a:t>
            </a:r>
          </a:p>
          <a:p>
            <a:pPr marL="0" indent="0" algn="l" rtl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дизентерія, гострий амебний коліт)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Атипова (латентна)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Блискавий 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фульмінантний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 rtl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752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20080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72608"/>
          </a:xfrm>
        </p:spPr>
        <p:txBody>
          <a:bodyPr>
            <a:normAutofit/>
          </a:bodyPr>
          <a:lstStyle/>
          <a:p>
            <a:pPr marL="0" indent="0" algn="ctr" rtl="0">
              <a:buClr>
                <a:srgbClr val="00206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інвазивного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амебіазу характерні:</a:t>
            </a:r>
          </a:p>
          <a:p>
            <a:pPr algn="just" rtl="0">
              <a:buClr>
                <a:srgbClr val="002060"/>
              </a:buClr>
              <a:buFont typeface="Arial"/>
              <a:buChar char="•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інфекційного захворювання;</a:t>
            </a:r>
          </a:p>
          <a:p>
            <a:pPr algn="just" rtl="0">
              <a:buClr>
                <a:srgbClr val="002060"/>
              </a:buClr>
              <a:buFont typeface="Arial"/>
              <a:buChar char="•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трофозоїтів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гематофагів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фекаліях;</a:t>
            </a:r>
          </a:p>
          <a:p>
            <a:pPr algn="just" rtl="0">
              <a:buClr>
                <a:srgbClr val="002060"/>
              </a:buClr>
              <a:buFont typeface="Arial"/>
              <a:buChar char="•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слизовій оболонці кишечника при ендоскопічних дослідженнях;</a:t>
            </a:r>
          </a:p>
          <a:p>
            <a:pPr algn="just" rtl="0">
              <a:buClr>
                <a:srgbClr val="002060"/>
              </a:buClr>
              <a:buFont typeface="Arial"/>
              <a:buChar char="•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антитіл, що виявляються серологічними тестами.</a:t>
            </a: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06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648072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/>
          <a:lstStyle/>
          <a:p>
            <a:pPr marL="0" indent="0" algn="ctr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неінвазивного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buClr>
                <a:srgbClr val="002060"/>
              </a:buClr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безсимптомний перебіг;</a:t>
            </a:r>
          </a:p>
          <a:p>
            <a:pPr algn="just" rtl="0">
              <a:buClr>
                <a:srgbClr val="002060"/>
              </a:buClr>
              <a:buFont typeface="Arial"/>
              <a:buChar char="•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ідсутність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трофозоїтів-гематофагів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rtl="0">
              <a:buClr>
                <a:srgbClr val="002060"/>
              </a:buClr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патологічних змін під час ендоскопічних досліджень;</a:t>
            </a:r>
          </a:p>
          <a:p>
            <a:pPr algn="just" rtl="0">
              <a:buClr>
                <a:srgbClr val="002060"/>
              </a:buClr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специфічних антитіл.</a:t>
            </a:r>
          </a:p>
          <a:p>
            <a:pPr marL="0" indent="0" algn="l" rtl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731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72608"/>
          </a:xfrm>
        </p:spPr>
        <p:txBody>
          <a:bodyPr>
            <a:normAutofit fontScale="85000" lnSpcReduction="10000"/>
          </a:bodyPr>
          <a:lstStyle/>
          <a:p>
            <a:pPr marL="0" indent="0" algn="ctr" rtl="0">
              <a:buNone/>
            </a:pPr>
            <a:r>
              <a:rPr lang="ru-RU" dirty="0">
                <a:solidFill>
                  <a:srgbClr val="000000"/>
                </a:solidFill>
                <a:latin typeface="Arial"/>
              </a:rPr>
              <a:t>Коди з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МКБ-10</a:t>
            </a:r>
            <a:endParaRPr lang="ru-RU" dirty="0">
              <a:solidFill>
                <a:srgbClr val="000000"/>
              </a:solidFill>
              <a:latin typeface="Arial"/>
            </a:endParaRP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 Амебіаз.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А06.0. Гостра амебна дизентерія.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А06.1. Хронічний кишковий амебіаз.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А06.2.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Амебний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недизентерійний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>
              <a:buClr>
                <a:srgbClr val="002060"/>
              </a:buClr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А06.3.Амебома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кишківника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А06.4. Амебний абсцес печінки.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А06.5. Амебний абсцес легені (J99.8).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А06.6. Амебний абсцес мозку (G07).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А06.7. Шкірний амебіаз.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А06.8. Амебна інфекція іншої локалізації.</a:t>
            </a:r>
          </a:p>
          <a:p>
            <a:pPr algn="l" rtl="0">
              <a:buClr>
                <a:srgbClr val="00206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А06.9. Амебіаз неуточнений.</a:t>
            </a: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79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76064"/>
          </a:xfrm>
        </p:spPr>
        <p:txBody>
          <a:bodyPr>
            <a:normAutofit/>
          </a:bodyPr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5256584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наявності ускладнень:</a:t>
            </a:r>
          </a:p>
          <a:p>
            <a:pPr marL="0" indent="0" algn="just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Без ускладнень</a:t>
            </a:r>
          </a:p>
          <a:p>
            <a:pPr marL="0" indent="0" algn="just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перфорація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виразок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кишечника,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стриктури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кишечника,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поліпоз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амебома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випадання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прямої кишки)</a:t>
            </a:r>
          </a:p>
          <a:p>
            <a:pPr marL="0" indent="0" algn="just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позакишковими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легень,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гепатит,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600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72608"/>
          </a:xfrm>
        </p:spPr>
        <p:txBody>
          <a:bodyPr/>
          <a:lstStyle/>
          <a:p>
            <a:pPr marL="0" indent="0" algn="ctr" rtl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характером течії: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Гострий (до 3 міс.)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Хронічне (понад 3 міс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.):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Рецидивуючий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рецидивуючий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84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648072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686800" cy="5472608"/>
          </a:xfrm>
        </p:spPr>
        <p:txBody>
          <a:bodyPr>
            <a:normAutofit fontScale="85000" lnSpcReduction="20000"/>
          </a:bodyPr>
          <a:lstStyle/>
          <a:p>
            <a:pPr marL="0" indent="0" algn="ctr" rtl="0">
              <a:buClrTx/>
              <a:buNone/>
            </a:pPr>
            <a:r>
              <a:rPr lang="ru-RU" sz="4000" dirty="0">
                <a:solidFill>
                  <a:schemeClr val="tx1"/>
                </a:solidFill>
              </a:rPr>
              <a:t>Кишковий </a:t>
            </a:r>
            <a:r>
              <a:rPr lang="ru-RU" sz="4000" dirty="0" err="1">
                <a:solidFill>
                  <a:schemeClr val="tx1"/>
                </a:solidFill>
              </a:rPr>
              <a:t>амебіаз</a:t>
            </a:r>
            <a:r>
              <a:rPr lang="ru-RU" sz="4000" dirty="0">
                <a:solidFill>
                  <a:schemeClr val="tx1"/>
                </a:solidFill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</a:rPr>
              <a:t>починається</a:t>
            </a:r>
            <a:r>
              <a:rPr lang="ru-RU" sz="4000" dirty="0" smtClean="0">
                <a:solidFill>
                  <a:schemeClr val="tx1"/>
                </a:solidFill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</a:rPr>
              <a:t>поступово</a:t>
            </a:r>
            <a:r>
              <a:rPr lang="ru-RU" sz="4000" dirty="0" smtClean="0">
                <a:solidFill>
                  <a:schemeClr val="tx1"/>
                </a:solidFill>
              </a:rPr>
              <a:t>:</a:t>
            </a:r>
            <a:endParaRPr lang="ru-RU" dirty="0" smtClean="0">
              <a:solidFill>
                <a:schemeClr val="tx1"/>
              </a:solidFill>
            </a:endParaRPr>
          </a:p>
          <a:p>
            <a:pPr algn="l" rtl="0">
              <a:buClrTx/>
            </a:pPr>
            <a:r>
              <a:rPr lang="ru-RU" dirty="0" smtClean="0">
                <a:solidFill>
                  <a:schemeClr val="tx1"/>
                </a:solidFill>
              </a:rPr>
              <a:t>Діарея </a:t>
            </a:r>
            <a:r>
              <a:rPr lang="ru-RU" dirty="0" err="1" smtClean="0">
                <a:solidFill>
                  <a:schemeClr val="tx1"/>
                </a:solidFill>
              </a:rPr>
              <a:t>зі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слизом</a:t>
            </a:r>
            <a:r>
              <a:rPr lang="ru-RU" dirty="0" smtClean="0">
                <a:solidFill>
                  <a:schemeClr val="tx1"/>
                </a:solidFill>
              </a:rPr>
              <a:t> і </a:t>
            </a:r>
            <a:r>
              <a:rPr lang="ru-RU" dirty="0" err="1" smtClean="0">
                <a:solidFill>
                  <a:schemeClr val="tx1"/>
                </a:solidFill>
              </a:rPr>
              <a:t>кров'ю</a:t>
            </a:r>
            <a:r>
              <a:rPr lang="ru-RU" dirty="0" smtClean="0">
                <a:solidFill>
                  <a:schemeClr val="tx1"/>
                </a:solidFill>
              </a:rPr>
              <a:t>. У </a:t>
            </a:r>
            <a:r>
              <a:rPr lang="ru-RU" dirty="0">
                <a:solidFill>
                  <a:schemeClr val="tx1"/>
                </a:solidFill>
              </a:rPr>
              <a:t>важких випадках </a:t>
            </a:r>
            <a:r>
              <a:rPr lang="ru-RU" dirty="0" err="1">
                <a:solidFill>
                  <a:schemeClr val="tx1"/>
                </a:solidFill>
              </a:rPr>
              <a:t>стілець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досягає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кратності</a:t>
            </a:r>
            <a:r>
              <a:rPr lang="ru-RU" dirty="0" smtClean="0">
                <a:solidFill>
                  <a:schemeClr val="tx1"/>
                </a:solidFill>
              </a:rPr>
              <a:t> 15-20 </a:t>
            </a:r>
            <a:r>
              <a:rPr lang="ru-RU" dirty="0">
                <a:solidFill>
                  <a:schemeClr val="tx1"/>
                </a:solidFill>
              </a:rPr>
              <a:t>разів на добу, склоподібний (залізоподібний), </a:t>
            </a:r>
            <a:r>
              <a:rPr lang="ru-RU" dirty="0" err="1" smtClean="0">
                <a:solidFill>
                  <a:schemeClr val="tx1"/>
                </a:solidFill>
              </a:rPr>
              <a:t>колір</a:t>
            </a:r>
            <a:r>
              <a:rPr lang="ru-RU" dirty="0" smtClean="0">
                <a:solidFill>
                  <a:schemeClr val="tx1"/>
                </a:solidFill>
              </a:rPr>
              <a:t> «малинового желе», </a:t>
            </a:r>
            <a:r>
              <a:rPr lang="ru-RU" dirty="0" err="1" smtClean="0">
                <a:solidFill>
                  <a:schemeClr val="tx1"/>
                </a:solidFill>
              </a:rPr>
              <a:t>з'являються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тенезми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l" rtl="0">
              <a:buClrTx/>
            </a:pPr>
            <a:r>
              <a:rPr lang="ru-RU" dirty="0" err="1" smtClean="0">
                <a:solidFill>
                  <a:schemeClr val="tx1"/>
                </a:solidFill>
              </a:rPr>
              <a:t>Болі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животі</a:t>
            </a:r>
            <a:r>
              <a:rPr lang="ru-RU" dirty="0">
                <a:solidFill>
                  <a:schemeClr val="tx1"/>
                </a:solidFill>
              </a:rPr>
              <a:t>, більше праворуч, </a:t>
            </a:r>
            <a:r>
              <a:rPr lang="ru-RU" dirty="0" err="1" smtClean="0">
                <a:solidFill>
                  <a:schemeClr val="tx1"/>
                </a:solidFill>
              </a:rPr>
              <a:t>переймо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подібного</a:t>
            </a:r>
            <a:r>
              <a:rPr lang="ru-RU" dirty="0" smtClean="0">
                <a:solidFill>
                  <a:schemeClr val="tx1"/>
                </a:solidFill>
              </a:rPr>
              <a:t> характеру.</a:t>
            </a:r>
            <a:endParaRPr lang="ru-RU" dirty="0">
              <a:solidFill>
                <a:schemeClr val="tx1"/>
              </a:solidFill>
            </a:endParaRPr>
          </a:p>
          <a:p>
            <a:pPr algn="l" rtl="0">
              <a:buClrTx/>
            </a:pPr>
            <a:r>
              <a:rPr lang="ru-RU" dirty="0" err="1" smtClean="0">
                <a:solidFill>
                  <a:schemeClr val="tx1"/>
                </a:solidFill>
              </a:rPr>
              <a:t>Здуття</a:t>
            </a:r>
            <a:r>
              <a:rPr lang="ru-RU" dirty="0" smtClean="0">
                <a:solidFill>
                  <a:schemeClr val="tx1"/>
                </a:solidFill>
              </a:rPr>
              <a:t> живота</a:t>
            </a:r>
            <a:r>
              <a:rPr lang="ru-RU" dirty="0">
                <a:solidFill>
                  <a:schemeClr val="tx1"/>
                </a:solidFill>
              </a:rPr>
              <a:t>, бурчання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l" rtl="0">
              <a:buClrTx/>
            </a:pPr>
            <a:r>
              <a:rPr lang="ru-RU" dirty="0" smtClean="0">
                <a:solidFill>
                  <a:schemeClr val="tx1"/>
                </a:solidFill>
              </a:rPr>
              <a:t>Температура </a:t>
            </a:r>
            <a:r>
              <a:rPr lang="ru-RU" dirty="0" err="1" smtClean="0">
                <a:solidFill>
                  <a:schemeClr val="tx1"/>
                </a:solidFill>
              </a:rPr>
              <a:t>частіше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субфебрильна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запаморочення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зниження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апетиту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pPr algn="l" rtl="0">
              <a:buClrTx/>
            </a:pPr>
            <a:r>
              <a:rPr lang="ru-RU" dirty="0" smtClean="0">
                <a:solidFill>
                  <a:schemeClr val="tx1"/>
                </a:solidFill>
              </a:rPr>
              <a:t>При </a:t>
            </a:r>
            <a:r>
              <a:rPr lang="ru-RU" dirty="0" err="1" smtClean="0">
                <a:solidFill>
                  <a:schemeClr val="tx1"/>
                </a:solidFill>
              </a:rPr>
              <a:t>пальпації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живіт м'який, болісний в </a:t>
            </a:r>
            <a:r>
              <a:rPr lang="ru-RU" dirty="0" err="1" smtClean="0">
                <a:solidFill>
                  <a:schemeClr val="tx1"/>
                </a:solidFill>
              </a:rPr>
              <a:t>області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сліпий</a:t>
            </a:r>
            <a:r>
              <a:rPr lang="ru-RU" dirty="0" smtClean="0">
                <a:solidFill>
                  <a:schemeClr val="tx1"/>
                </a:solidFill>
              </a:rPr>
              <a:t> і </a:t>
            </a:r>
            <a:r>
              <a:rPr lang="ru-RU" dirty="0">
                <a:solidFill>
                  <a:schemeClr val="tx1"/>
                </a:solidFill>
              </a:rPr>
              <a:t>часто висхідної товстої кишки.</a:t>
            </a:r>
            <a:endParaRPr lang="ru-RU" dirty="0" smtClean="0">
              <a:solidFill>
                <a:schemeClr val="tx1"/>
              </a:solidFill>
            </a:endParaRPr>
          </a:p>
          <a:p>
            <a:pPr algn="l" rtl="0">
              <a:buClrTx/>
            </a:pPr>
            <a:r>
              <a:rPr lang="ru-RU" dirty="0" err="1" smtClean="0">
                <a:solidFill>
                  <a:schemeClr val="tx1"/>
                </a:solidFill>
              </a:rPr>
              <a:t>Виснаження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l" rtl="0">
              <a:buClrTx/>
            </a:pPr>
            <a:r>
              <a:rPr lang="ru-RU" dirty="0" smtClean="0">
                <a:solidFill>
                  <a:schemeClr val="tx1"/>
                </a:solidFill>
              </a:rPr>
              <a:t>Анемія.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10193" r="23810" b="8255"/>
          <a:stretch/>
        </p:blipFill>
        <p:spPr bwMode="auto">
          <a:xfrm>
            <a:off x="5436096" y="5301208"/>
            <a:ext cx="3574232" cy="15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149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76064"/>
          </a:xfrm>
        </p:spPr>
        <p:txBody>
          <a:bodyPr/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544616"/>
          </a:xfrm>
        </p:spPr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buClrTx/>
              <a:buSzTx/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 процес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протікає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ввигляді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форм:</a:t>
            </a:r>
          </a:p>
          <a:p>
            <a:pPr algn="l" rtl="0">
              <a:spcBef>
                <a:spcPts val="0"/>
              </a:spcBef>
              <a:buClrTx/>
              <a:buSzTx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рецидивуючою</a:t>
            </a: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spcBef>
                <a:spcPts val="0"/>
              </a:spcBef>
              <a:buClrTx/>
              <a:buSzTx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течія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ru-RU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buClrTx/>
              <a:buSzTx/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рецидивуючій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 загострення змінюються ремісіями, під час яких хворі відзначають лише невеликі диспепсичні явища (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нерізко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виражений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метеоризм, бурчання у животі, болі без певної локалізації).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buClrTx/>
              <a:buSzTx/>
              <a:buNone/>
            </a:pP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buClrTx/>
              <a:buSzTx/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безперервному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перебігу хронічного амебіазу періоди ремісії відсутні. Захворювання протікає то з посиленням всіх проявів (болі в животі, пронос, що чергується із запорами, випорожнення з домішкою крові, іноді підвищується температура тіла), то з їх ослабленням.</a:t>
            </a: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8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504056"/>
          </a:xfrm>
        </p:spPr>
        <p:txBody>
          <a:bodyPr>
            <a:normAutofit fontScale="90000"/>
          </a:bodyPr>
          <a:lstStyle/>
          <a:p>
            <a:pPr algn="ctr" rtl="0"/>
            <a:r>
              <a:rPr lang="ru-RU" sz="28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72608"/>
          </a:xfrm>
        </p:spPr>
        <p:txBody>
          <a:bodyPr>
            <a:normAutofit fontScale="92500" lnSpcReduction="20000"/>
          </a:bodyPr>
          <a:lstStyle/>
          <a:p>
            <a:pPr marL="0" indent="0" algn="ctr" rtl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Поразка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>
              <a:buClrTx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Амебного гепатита</a:t>
            </a:r>
          </a:p>
          <a:p>
            <a:pPr algn="l" rtl="0">
              <a:buClrTx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ClrTx/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По течії: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одостро,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гепатит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жовтяницею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незначною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хворобливістю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468" y="1628800"/>
            <a:ext cx="44386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09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6048672"/>
          </a:xfrm>
        </p:spPr>
        <p:txBody>
          <a:bodyPr/>
          <a:lstStyle/>
          <a:p>
            <a:pPr marL="0" lvl="0" indent="0" algn="ctr" rtl="0">
              <a:buClr>
                <a:srgbClr val="F0A22E"/>
              </a:buClr>
              <a:buNone/>
            </a:pP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Амебний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абсцес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 rtl="0">
              <a:buClrTx/>
              <a:buFont typeface="Wingdings" panose="05000000000000000000" pitchFamily="2" charset="2"/>
              <a:buChar char="Ø"/>
            </a:pP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вражає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праву частку печінки,</a:t>
            </a:r>
          </a:p>
          <a:p>
            <a:pPr lvl="0" algn="just" rtl="0">
              <a:buClrTx/>
              <a:buFont typeface="Wingdings" panose="05000000000000000000" pitchFamily="2" charset="2"/>
              <a:buChar char="Ø"/>
            </a:pP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лихоманкою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ремитуючого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гектичного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характеру,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гепатомегалією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5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rtl="0">
              <a:buClrTx/>
              <a:buFont typeface="Wingdings" panose="05000000000000000000" pitchFamily="2" charset="2"/>
              <a:buChar char="Ø"/>
            </a:pP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Болем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правому підребер'ї,</a:t>
            </a:r>
          </a:p>
          <a:p>
            <a:pPr lvl="0" algn="just" rtl="0">
              <a:buClrTx/>
              <a:buFont typeface="Wingdings" panose="05000000000000000000" pitchFamily="2" charset="2"/>
              <a:buChar char="Ø"/>
            </a:pP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Жовтяницею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rtl="0">
              <a:buClrTx/>
              <a:buFont typeface="Wingdings" panose="05000000000000000000" pitchFamily="2" charset="2"/>
              <a:buChar char="Ø"/>
            </a:pP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Живіт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здутий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болючий при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пальпації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роздратування</a:t>
            </a:r>
            <a:r>
              <a:rPr lang="ru-RU" sz="2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очеревини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/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3993680"/>
            <a:ext cx="4067944" cy="28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937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76064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523875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27326"/>
            <a:ext cx="3635896" cy="313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57350"/>
            <a:ext cx="258127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41168"/>
            <a:ext cx="4752528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38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76064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688632"/>
          </a:xfrm>
        </p:spPr>
        <p:txBody>
          <a:bodyPr/>
          <a:lstStyle/>
          <a:p>
            <a:pPr marL="0" indent="0" algn="just" rtl="0">
              <a:buNone/>
            </a:pPr>
            <a:r>
              <a:rPr lang="ru-RU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Шкірний</a:t>
            </a: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 у ослаблених та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виснажених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Виразки зазвичай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локалізуються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періанальній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прориву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абсцесів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фістули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статевих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6" y="3140968"/>
            <a:ext cx="5050484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6842"/>
            <a:ext cx="2466975" cy="243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4459237"/>
            <a:ext cx="2619375" cy="239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1" y="3130721"/>
            <a:ext cx="1933922" cy="372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140968"/>
            <a:ext cx="2123728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50718"/>
            <a:ext cx="2123728" cy="194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11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76064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328592"/>
          </a:xfrm>
        </p:spPr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Амебні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 одиничними та множинними, перебувати в будь-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 в лівій півкулі. Початок зазвичай гострий,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блискавичний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летальним кінцем.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" y="2857500"/>
            <a:ext cx="5796136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103" y="2857500"/>
            <a:ext cx="3347863" cy="3248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434" y="5877272"/>
            <a:ext cx="2696374" cy="9361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</a:rPr>
              <a:t>У </a:t>
            </a:r>
            <a:r>
              <a:rPr lang="ru-RU" sz="1100" dirty="0" err="1">
                <a:solidFill>
                  <a:schemeClr val="tx1"/>
                </a:solidFill>
              </a:rPr>
              <a:t>правій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лобній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частці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визначається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об'ємне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утворення</a:t>
            </a:r>
            <a:r>
              <a:rPr lang="ru-RU" sz="1100" dirty="0">
                <a:solidFill>
                  <a:schemeClr val="tx1"/>
                </a:solidFill>
              </a:rPr>
              <a:t> з </a:t>
            </a:r>
            <a:r>
              <a:rPr lang="ru-RU" sz="1100" dirty="0" err="1">
                <a:solidFill>
                  <a:schemeClr val="tx1"/>
                </a:solidFill>
              </a:rPr>
              <a:t>чіткими</a:t>
            </a:r>
            <a:r>
              <a:rPr lang="ru-RU" sz="1100" dirty="0">
                <a:solidFill>
                  <a:schemeClr val="tx1"/>
                </a:solidFill>
              </a:rPr>
              <a:t> контурами, </a:t>
            </a:r>
            <a:r>
              <a:rPr lang="ru-RU" sz="1100" dirty="0" err="1">
                <a:solidFill>
                  <a:schemeClr val="tx1"/>
                </a:solidFill>
              </a:rPr>
              <a:t>тонкостінною</a:t>
            </a:r>
            <a:r>
              <a:rPr lang="ru-RU" sz="1100" dirty="0">
                <a:solidFill>
                  <a:schemeClr val="tx1"/>
                </a:solidFill>
              </a:rPr>
              <a:t> капсулою, </a:t>
            </a:r>
            <a:r>
              <a:rPr lang="ru-RU" sz="1100" dirty="0" err="1">
                <a:solidFill>
                  <a:schemeClr val="tx1"/>
                </a:solidFill>
              </a:rPr>
              <a:t>вираженим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перифокальним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набряком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речовини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мозку</a:t>
            </a:r>
            <a:r>
              <a:rPr lang="ru-RU" sz="1100" dirty="0">
                <a:solidFill>
                  <a:schemeClr val="tx1"/>
                </a:solidFill>
              </a:rPr>
              <a:t>. Капсула </a:t>
            </a:r>
            <a:r>
              <a:rPr lang="ru-RU" sz="1100" dirty="0" err="1">
                <a:solidFill>
                  <a:schemeClr val="tx1"/>
                </a:solidFill>
              </a:rPr>
              <a:t>абсцесу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має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err="1">
                <a:solidFill>
                  <a:schemeClr val="tx1"/>
                </a:solidFill>
              </a:rPr>
              <a:t>гіпоінтенсивний</a:t>
            </a:r>
            <a:r>
              <a:rPr lang="ru-RU" sz="1100" dirty="0">
                <a:solidFill>
                  <a:schemeClr val="tx1"/>
                </a:solidFill>
              </a:rPr>
              <a:t> сигнал.</a:t>
            </a:r>
          </a:p>
        </p:txBody>
      </p:sp>
    </p:spTree>
    <p:extLst>
      <p:ext uri="{BB962C8B-B14F-4D97-AF65-F5344CB8AC3E}">
        <p14:creationId xmlns:p14="http://schemas.microsoft.com/office/powerpoint/2010/main" val="18957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884096" cy="5976664"/>
          </a:xfrm>
        </p:spPr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ru-RU" sz="2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Плевролегеневий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амебіаз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є </a:t>
            </a:r>
            <a:r>
              <a:rPr lang="ru-RU" sz="2200" dirty="0">
                <a:solidFill>
                  <a:schemeClr val="tx1"/>
                </a:solidFill>
              </a:rPr>
              <a:t>наслідком прориву </a:t>
            </a:r>
            <a:r>
              <a:rPr lang="ru-RU" sz="2200" dirty="0" err="1">
                <a:solidFill>
                  <a:schemeClr val="tx1"/>
                </a:solidFill>
              </a:rPr>
              <a:t>абсцесу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печінки</a:t>
            </a:r>
            <a:r>
              <a:rPr lang="ru-RU" sz="2200" dirty="0" smtClean="0">
                <a:solidFill>
                  <a:schemeClr val="tx1"/>
                </a:solidFill>
              </a:rPr>
              <a:t> через </a:t>
            </a:r>
            <a:r>
              <a:rPr lang="ru-RU" sz="2200" dirty="0" err="1" smtClean="0">
                <a:solidFill>
                  <a:schemeClr val="tx1"/>
                </a:solidFill>
              </a:rPr>
              <a:t>діафрагму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в легені, рідше – за рахунок гематогенного </a:t>
            </a:r>
            <a:r>
              <a:rPr lang="ru-RU" sz="2200" dirty="0" err="1" smtClean="0">
                <a:solidFill>
                  <a:schemeClr val="tx1"/>
                </a:solidFill>
              </a:rPr>
              <a:t>розповсюдження</a:t>
            </a:r>
            <a:r>
              <a:rPr lang="ru-RU" sz="2200" dirty="0" smtClean="0">
                <a:solidFill>
                  <a:schemeClr val="tx1"/>
                </a:solidFill>
              </a:rPr>
              <a:t> амеб</a:t>
            </a:r>
            <a:r>
              <a:rPr lang="ru-RU" sz="2200" dirty="0">
                <a:solidFill>
                  <a:schemeClr val="tx1"/>
                </a:solidFill>
              </a:rPr>
              <a:t>. Виявляється розвитком емпієми плеври, абсцесів у </a:t>
            </a:r>
            <a:r>
              <a:rPr lang="ru-RU" sz="2200" dirty="0" err="1">
                <a:solidFill>
                  <a:schemeClr val="tx1"/>
                </a:solidFill>
              </a:rPr>
              <a:t>легенях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та </a:t>
            </a:r>
            <a:r>
              <a:rPr lang="ru-RU" sz="2200" dirty="0" err="1" smtClean="0">
                <a:solidFill>
                  <a:schemeClr val="tx1"/>
                </a:solidFill>
              </a:rPr>
              <a:t>печінково-бронхіальної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фістули</a:t>
            </a:r>
            <a:r>
              <a:rPr lang="ru-RU" sz="2200" dirty="0">
                <a:solidFill>
                  <a:schemeClr val="tx1"/>
                </a:solidFill>
              </a:rPr>
              <a:t>. </a:t>
            </a:r>
            <a:endParaRPr lang="ru-RU" sz="2200" dirty="0" smtClean="0">
              <a:solidFill>
                <a:schemeClr val="tx1"/>
              </a:solidFill>
            </a:endParaRPr>
          </a:p>
          <a:p>
            <a:pPr marL="0" indent="0" algn="just" rtl="0">
              <a:buNone/>
            </a:pPr>
            <a:r>
              <a:rPr lang="ru-RU" sz="2200" dirty="0" err="1" smtClean="0">
                <a:solidFill>
                  <a:schemeClr val="tx1"/>
                </a:solidFill>
              </a:rPr>
              <a:t>Характерні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біль у грудях, кашель, </a:t>
            </a:r>
            <a:r>
              <a:rPr lang="ru-RU" sz="2200" dirty="0" err="1" smtClean="0">
                <a:solidFill>
                  <a:schemeClr val="tx1"/>
                </a:solidFill>
              </a:rPr>
              <a:t>задишка,гній</a:t>
            </a:r>
            <a:r>
              <a:rPr lang="ru-RU" sz="2200" dirty="0" smtClean="0">
                <a:solidFill>
                  <a:schemeClr val="tx1"/>
                </a:solidFill>
              </a:rPr>
              <a:t> і </a:t>
            </a:r>
            <a:r>
              <a:rPr lang="ru-RU" sz="2200" dirty="0">
                <a:solidFill>
                  <a:schemeClr val="tx1"/>
                </a:solidFill>
              </a:rPr>
              <a:t>кров у мокроті, озноб, лихоманка, </a:t>
            </a:r>
            <a:r>
              <a:rPr lang="ru-RU" sz="2200" dirty="0" err="1">
                <a:solidFill>
                  <a:schemeClr val="tx1"/>
                </a:solidFill>
              </a:rPr>
              <a:t>периферичної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лейкоцитоз </a:t>
            </a:r>
            <a:r>
              <a:rPr lang="ru-RU" sz="2200" dirty="0" err="1" smtClean="0">
                <a:solidFill>
                  <a:schemeClr val="tx1"/>
                </a:solidFill>
              </a:rPr>
              <a:t>крові</a:t>
            </a:r>
            <a:r>
              <a:rPr lang="ru-RU" sz="2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29608"/>
            <a:ext cx="9108504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450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КЛІНІКА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812088" cy="5904656"/>
          </a:xfrm>
        </p:spPr>
        <p:txBody>
          <a:bodyPr/>
          <a:lstStyle/>
          <a:p>
            <a:pPr marL="0" indent="0" algn="just" rtl="0">
              <a:buNone/>
            </a:pP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 очей при амебіазі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викликається 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histolytica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широко варіює за клінічними формами та тяжкістю перебігу. 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увеїти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кератити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хоріоретиніти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15179"/>
            <a:ext cx="24098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57" y="5276850"/>
            <a:ext cx="25241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15180"/>
            <a:ext cx="25717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6" y="5175823"/>
            <a:ext cx="296227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518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5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УСКЛАДНЕННЯ</a:t>
            </a:r>
            <a:endParaRPr lang="ru-RU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72608"/>
          </a:xfrm>
        </p:spPr>
        <p:txBody>
          <a:bodyPr>
            <a:normAutofit fontScale="70000" lnSpcReduction="20000"/>
          </a:bodyPr>
          <a:lstStyle/>
          <a:p>
            <a:pPr algn="just" rtl="0">
              <a:buClrTx/>
            </a:pP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ПЕРФОРАЦІЯ КИШЕЧНИКА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частіше в області сліпої кишки, рідше в ректосигмоїдальній ділянці, яка може вести до перитоніту та абсцесу черевної порожнини.</a:t>
            </a:r>
          </a:p>
          <a:p>
            <a:pPr algn="just" rtl="0">
              <a:buClrTx/>
            </a:pP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АМЕБНИЙ АПЕНДИЦИТ</a:t>
            </a:r>
            <a:endParaRPr lang="ru-RU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buClrTx/>
            </a:pP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МАСИВНА КИШЕЧНА </a:t>
            </a:r>
            <a:r>
              <a:rPr lang="ru-RU" sz="3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КРОВОТЕЧА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 ерозії великої артерії виразкою.</a:t>
            </a:r>
          </a:p>
          <a:p>
            <a:pPr algn="just" rtl="0">
              <a:buClrTx/>
            </a:pPr>
            <a:r>
              <a:rPr lang="ru-RU" sz="3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АМЕБОМА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пухлиноподібне розростання в стінці товстого кишечника, переважно у висхідній, сліпій та прямій кишках. Складається з фібробластів, колагену та клітинних елементів. Містить відносно невелику кількість амеб.</a:t>
            </a:r>
          </a:p>
          <a:p>
            <a:pPr algn="just" rtl="0">
              <a:buClrTx/>
            </a:pP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АМЕБНА СТРИКТУРА </a:t>
            </a:r>
            <a:r>
              <a:rPr lang="ru-RU" sz="3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КИШЕЧНИКА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грануляційною тканиною. Стриктури зазвичай поодинокі і розташовані в ділянці сліпої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сигмоподібної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кишки, </a:t>
            </a:r>
            <a:r>
              <a:rPr lang="ru-RU" sz="3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трофозоїти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амеб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безсимптомні; іноді сприяють розвитку запорів та часткової кишкової непрохідності</a:t>
            </a:r>
            <a:r>
              <a:rPr lang="ru-RU" sz="3400" dirty="0">
                <a:solidFill>
                  <a:srgbClr val="330000"/>
                </a:solidFill>
                <a:latin typeface="Verdana"/>
              </a:rPr>
              <a:t>.</a:t>
            </a: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19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5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ДІАГНОСТИКА</a:t>
            </a:r>
            <a:endParaRPr lang="ru-RU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836712"/>
            <a:ext cx="8686800" cy="5832648"/>
          </a:xfrm>
        </p:spPr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мікроскопії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досліджують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нативні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свіжих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фекалій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фізіологічним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трофозоїтів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амеб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нативні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свіжих проб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фекалій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фарбують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Люголя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буферним метиленовим синім.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цист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нативні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фарбують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йодом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більшее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фективно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негайному дослідженні фекалій після їх забору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 algn="l" rtl="0">
              <a:buNone/>
            </a:pP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89041"/>
            <a:ext cx="6444208" cy="305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83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ДІАГНОСТИКА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544616"/>
          </a:xfrm>
        </p:spPr>
        <p:txBody>
          <a:bodyPr>
            <a:normAutofit fontScale="85000" lnSpcReduction="10000"/>
          </a:bodyPr>
          <a:lstStyle/>
          <a:p>
            <a:pPr marL="0" indent="0" algn="ctr" rtl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серологічних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ІФА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ІЕФ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РІФ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 rtl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Культивування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амеб 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штучних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Бека, Павлової та ін.,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ClrTx/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кошенят, цуценят, морських свинок).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інструментальних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ректороманоскопія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RRS.</a:t>
            </a:r>
          </a:p>
          <a:p>
            <a:pPr algn="l" rtl="0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061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ДІАГНОСТИКА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72608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колоноскопії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набряклість, осередки гіперемії 5-15 мм у діаметрі, на складках слизової оболонки з'являються дрібні підняті вузлики, на місці яких через 1-2 тижні формуються виразки з набряклими, підритими краями та дном з некротичними масами. Виразки оточені пояском гіперемії, слизова оболонка поза зонами ураження мало змінена.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2286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17031"/>
            <a:ext cx="4423197" cy="3036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40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92088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ДІАГНОСТИКА</a:t>
            </a: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52736"/>
            <a:ext cx="449999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7"/>
            <a:ext cx="446449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1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ДІАГНОСТИКА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544616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ПЛР – діагностики застосовується за всіх видів поразок при амебіазі.</a:t>
            </a:r>
          </a:p>
          <a:p>
            <a:pPr marL="0" lvl="0" indent="0" algn="l" rtl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аналізкрові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анемія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нейтрофільний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лейкоцитоз зі зсувом вліво, збільшення ШОЕ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КТ: виявлення амебного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Оглядова рентгенографія: виявлення пневмонії, реактивного правостороннього плевриту та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68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648072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5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ЛІКУВАННЯ</a:t>
            </a:r>
            <a:endParaRPr lang="ru-RU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72608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 препарати, що використовуються для лікування амебіазу, можна розділити</a:t>
            </a:r>
          </a:p>
          <a:p>
            <a:pPr marL="0" indent="0" algn="ctr" rtl="0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 групи: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контактні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або просвітні (які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форми)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тканинні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амебоциди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41353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76064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ЛІКУВАННЯ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72608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просвітніх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амебоцидів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етофамід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кітнос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клефамід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ділоксанід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фуроатіпаромоміцин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системні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тканинні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амебоциди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5-нітроімідазоли: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метронідазол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трихопол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прапорець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тинідазол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тиніба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фасижин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орнідазол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тиберал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секнідазол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4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ЛІКУВАННЯ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544616"/>
          </a:xfrm>
        </p:spPr>
        <p:txBody>
          <a:bodyPr>
            <a:normAutofit fontScale="55000" lnSpcReduction="20000"/>
          </a:bodyPr>
          <a:lstStyle/>
          <a:p>
            <a:pPr marL="0" indent="0" algn="ctr" rtl="0">
              <a:buNone/>
            </a:pPr>
            <a:r>
              <a:rPr lang="ru-RU" sz="5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Схеми лікування амебіазу.</a:t>
            </a:r>
          </a:p>
          <a:p>
            <a:pPr marL="514350" indent="-514350" algn="l" rtl="0">
              <a:buClr>
                <a:srgbClr val="002060"/>
              </a:buClr>
              <a:buFont typeface="+mj-lt"/>
              <a:buAutoNum type="arabicPeriod"/>
            </a:pP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Кишковий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Метронідазол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внутрішньо 30 мг/кг на день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протягом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8-10 днів,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Тінідазол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Орнідазол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Секнідазол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середину 30мг/кг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раз на день протягом 3 днів.</a:t>
            </a:r>
          </a:p>
          <a:p>
            <a:pPr marL="514350" indent="-514350" algn="l" rtl="0">
              <a:buClr>
                <a:srgbClr val="002060"/>
              </a:buClr>
              <a:buFont typeface="+mj-lt"/>
              <a:buAutoNum type="arabicPeriod"/>
            </a:pP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Амебний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Метронідазол-30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мг/кг на день в 3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протягом 8–10 </a:t>
            </a:r>
            <a:r>
              <a:rPr lang="ru-RU" sz="3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Тінідазол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Орнідазол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Секнідазол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30 мг/кг один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 на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5-10 днів.</a:t>
            </a:r>
          </a:p>
          <a:p>
            <a:pPr marL="514350" indent="-514350">
              <a:buClr>
                <a:srgbClr val="002060"/>
              </a:buClr>
              <a:buFont typeface="+mj-lt"/>
              <a:buAutoNum type="arabicPeriod"/>
            </a:pP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Альтернативна схема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 амебного </a:t>
            </a:r>
            <a:r>
              <a:rPr lang="ru-RU" sz="3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абсцесу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Дегідроеметін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дигідрохлорид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 мг/кг на добу внутрішньом'язово (не більше 60 мг)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4-6 </a:t>
            </a:r>
            <a:r>
              <a:rPr lang="ru-RU" sz="3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хлорохін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амебних абсцесах печінки) 600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мг на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 протягом 2 днів, потім по 300 мг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2-3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Clr>
                <a:srgbClr val="002060"/>
              </a:buClr>
              <a:buFont typeface="+mj-lt"/>
              <a:buAutoNum type="arabicPeriod"/>
            </a:pP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курсу </a:t>
            </a:r>
            <a:r>
              <a:rPr lang="ru-RU" sz="3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5-нітроімідазол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амиабодегідроеметином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елімінації амеб, що залишилися в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кишечнику,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просвітні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амебоциди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етофамід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мг/кг на добу в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протягом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5-7 </a:t>
            </a:r>
            <a:r>
              <a:rPr lang="ru-RU" sz="3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паромоміцин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мг/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3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5-10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днів.</a:t>
            </a:r>
          </a:p>
          <a:p>
            <a:pPr marL="514350" indent="-514350" algn="l" rtl="0">
              <a:buClr>
                <a:srgbClr val="002060"/>
              </a:buClr>
              <a:buFont typeface="+mj-lt"/>
              <a:buAutoNum type="arabicPeriod"/>
            </a:pPr>
            <a:endParaRPr lang="ru-RU" sz="3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58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20080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</a:t>
            </a:r>
            <a:r>
              <a:rPr lang="ru-RU" sz="2500" cap="none" dirty="0" smtClean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ПРОФІЛАКТИКА</a:t>
            </a:r>
            <a:endParaRPr lang="ru-RU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328592"/>
          </a:xfrm>
        </p:spPr>
        <p:txBody>
          <a:bodyPr/>
          <a:lstStyle/>
          <a:p>
            <a:pPr marL="0" lvl="0" indent="0" algn="just" rtl="0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Виписування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стаціонару при повній санації кишечника від збудника, що встановлюють 6-кратним дослідженням фекалій.</a:t>
            </a:r>
          </a:p>
          <a:p>
            <a:pPr marL="0" lvl="0" indent="0" algn="just" rtl="0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Реконвалесценти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підлягають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обов'язковому диспансерному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спостереженню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інфекціоністом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6-12 міс.</a:t>
            </a:r>
          </a:p>
          <a:p>
            <a:pPr marL="0" lvl="0" indent="0" algn="just" rtl="0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осіб, які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епідеміологічно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небезпечному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передбачають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індивідуальної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хіміопрофілактики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продуктами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універсального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амебоцидної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 rtl="0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оточенні хворого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поточну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дезинфекцію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/>
          <a:lstStyle/>
          <a:p>
            <a:pPr algn="ctr" rtl="0"/>
            <a:r>
              <a:rPr lang="ru-RU" sz="2500" cap="none" dirty="0">
                <a:solidFill>
                  <a:srgbClr val="4E3B30">
                    <a:shade val="75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АМЕБІАЗ – ПРОФІЛАКТИКА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72608"/>
          </a:xfrm>
        </p:spPr>
        <p:txBody>
          <a:bodyPr>
            <a:normAutofit fontScale="70000" lnSpcReduction="20000"/>
          </a:bodyPr>
          <a:lstStyle/>
          <a:p>
            <a:pPr algn="just" rtl="0" fontAlgn="base">
              <a:buClrTx/>
              <a:buFont typeface="Arial"/>
              <a:buChar char="•"/>
            </a:pP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Не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пити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воду </a:t>
            </a:r>
            <a:r>
              <a:rPr lang="ru-RU" dirty="0">
                <a:solidFill>
                  <a:srgbClr val="000000"/>
                </a:solidFill>
                <a:latin typeface="MariupolRegular"/>
              </a:rPr>
              <a:t>з річок, ставків та інших незнайомих джерел;</a:t>
            </a:r>
          </a:p>
          <a:p>
            <a:pPr algn="just" rtl="0" fontAlgn="base">
              <a:buClrTx/>
              <a:buFont typeface="Arial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Пити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кип'ячену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>
                <a:solidFill>
                  <a:srgbClr val="000000"/>
                </a:solidFill>
                <a:latin typeface="MariupolRegular"/>
              </a:rPr>
              <a:t>воду, тому що хлорування не знищує цисти амеб;</a:t>
            </a:r>
          </a:p>
          <a:p>
            <a:pPr algn="just" rtl="0" fontAlgn="base">
              <a:buClrTx/>
              <a:buFont typeface="Arial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Дотримуватись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правил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особистої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>
                <a:solidFill>
                  <a:srgbClr val="000000"/>
                </a:solidFill>
                <a:latin typeface="MariupolRegular"/>
              </a:rPr>
              <a:t>гігієни;</a:t>
            </a:r>
          </a:p>
          <a:p>
            <a:pPr algn="just" rtl="0" fontAlgn="base">
              <a:buClrTx/>
              <a:buFont typeface="Arial"/>
              <a:buChar char="•"/>
            </a:pP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Мити та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обов'язково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>
                <a:solidFill>
                  <a:srgbClr val="000000"/>
                </a:solidFill>
                <a:latin typeface="MariupolRegular"/>
              </a:rPr>
              <a:t>обробляти окропом зелень, овочі, фрукти, які вживаються в їжу сирими, у салатах, особливо це стосується екзотичних, завезених із тропічних країн;</a:t>
            </a:r>
          </a:p>
          <a:p>
            <a:pPr algn="just" rtl="0" fontAlgn="base">
              <a:buClrTx/>
              <a:buFont typeface="Arial"/>
              <a:buChar char="•"/>
            </a:pP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Знищувати мух, тарганів,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мурах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боротися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>
                <a:solidFill>
                  <a:srgbClr val="000000"/>
                </a:solidFill>
                <a:latin typeface="MariupolRegular"/>
              </a:rPr>
              <a:t>зі стихійними звалищами;</a:t>
            </a:r>
          </a:p>
          <a:p>
            <a:pPr algn="just" rtl="0" fontAlgn="base">
              <a:buClrTx/>
              <a:buFont typeface="Arial"/>
              <a:buChar char="•"/>
            </a:pP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Не 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удобрювати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ґрунт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>
                <a:solidFill>
                  <a:srgbClr val="000000"/>
                </a:solidFill>
                <a:latin typeface="MariupolRegular"/>
              </a:rPr>
              <a:t>городів та садів нечистотами з туалетів;</a:t>
            </a:r>
          </a:p>
          <a:p>
            <a:pPr algn="just" rtl="0" fontAlgn="base">
              <a:buClrTx/>
              <a:buFont typeface="Arial"/>
              <a:buChar char="•"/>
            </a:pP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Не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допускати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забруднення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>
                <a:solidFill>
                  <a:srgbClr val="000000"/>
                </a:solidFill>
                <a:latin typeface="MariupolRegular"/>
              </a:rPr>
              <a:t>територій стічними водами;</a:t>
            </a:r>
          </a:p>
          <a:p>
            <a:pPr algn="just" rtl="0" fontAlgn="base">
              <a:buClrTx/>
              <a:buFont typeface="Arial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Необхідно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MariupolRegular"/>
              </a:rPr>
              <a:t>також</a:t>
            </a:r>
            <a:r>
              <a:rPr lang="ru-RU" dirty="0" smtClean="0">
                <a:solidFill>
                  <a:srgbClr val="000000"/>
                </a:solidFill>
                <a:latin typeface="MariupolRegular"/>
              </a:rPr>
              <a:t> </a:t>
            </a:r>
            <a:r>
              <a:rPr lang="ru-RU" dirty="0">
                <a:solidFill>
                  <a:srgbClr val="000000"/>
                </a:solidFill>
                <a:latin typeface="MariupolRegular"/>
              </a:rPr>
              <a:t>забезпечити захист організму від несприятливих факторів: втоми, недостатності харчування та виснаження від супутніх захворювань.</a:t>
            </a:r>
          </a:p>
          <a:p>
            <a:pPr marL="0" indent="0" algn="just" rtl="0">
              <a:buClrTx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36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574</TotalTime>
  <Words>2273</Words>
  <Application>Microsoft Office PowerPoint</Application>
  <PresentationFormat>Экран (4:3)</PresentationFormat>
  <Paragraphs>248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2" baseType="lpstr">
      <vt:lpstr>Arial</vt:lpstr>
      <vt:lpstr>Franklin Gothic Book</vt:lpstr>
      <vt:lpstr>Franklin Gothic Medium</vt:lpstr>
      <vt:lpstr>MariupolRegular</vt:lpstr>
      <vt:lpstr>Times New Roman</vt:lpstr>
      <vt:lpstr>Verdana</vt:lpstr>
      <vt:lpstr>Wingdings</vt:lpstr>
      <vt:lpstr>Wingdings 2</vt:lpstr>
      <vt:lpstr>Трек</vt:lpstr>
      <vt:lpstr>Елективний курс для студентів 5 курсу кафедра інфекційних хвороб ОНМедУ Підготував асистент Бочаров В.М.  </vt:lpstr>
      <vt:lpstr> Амебіаз  </vt:lpstr>
      <vt:lpstr> АМЕБІАЗ-Етіологія  </vt:lpstr>
      <vt:lpstr>АМЕБІАЗ-Етіологія</vt:lpstr>
      <vt:lpstr>АМЕБІАЗ-Етіологія</vt:lpstr>
      <vt:lpstr>АМЕБІАЗ-Етіологія</vt:lpstr>
      <vt:lpstr>АМЕБІАЗ - Епідеміологія</vt:lpstr>
      <vt:lpstr>АМЕБІАЗ-Епідеміологія</vt:lpstr>
      <vt:lpstr>АМЕБІАЗ-Епідеміологія</vt:lpstr>
      <vt:lpstr>АМЕБІАЗ-Епідеміологія</vt:lpstr>
      <vt:lpstr>АМЕБІАЗ - Епідеміологія</vt:lpstr>
      <vt:lpstr>АМЕБІАЗ-Епідеміологія</vt:lpstr>
      <vt:lpstr>АМЕБІАЗ– ПАТОГЕНЕЗ І ПАТОМОРФОЛОГІЯ</vt:lpstr>
      <vt:lpstr>АМЕБІАЗ – ПАТОГЕНЕЗ І ПАТОМОРФОЛОГІЯ</vt:lpstr>
      <vt:lpstr>Презентация PowerPoint</vt:lpstr>
      <vt:lpstr>АМЕБІАЗ – ПАТОГЕНЕЗ І ПАТОМОРФОЛОГІЯ</vt:lpstr>
      <vt:lpstr>АМЕБІАЗ – ПАТОГЕНЕЗ І ПАТОМОРФОЛОГІЯ</vt:lpstr>
      <vt:lpstr>АМЕБІАЗ–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 – КЛІНІКА</vt:lpstr>
      <vt:lpstr>АМЕБІАЗ- УСКЛАДНЕННЯ</vt:lpstr>
      <vt:lpstr>АМЕБІАЗ- ДІАГНОСТИКА</vt:lpstr>
      <vt:lpstr>АМЕБІАЗ – ДІАГНОСТИКА</vt:lpstr>
      <vt:lpstr>АМЕБІАЗ – ДІАГНОСТИКА</vt:lpstr>
      <vt:lpstr>АМЕБІАЗ – ДІАГНОСТИКА</vt:lpstr>
      <vt:lpstr>АМЕБІАЗ – ДІАГНОСТИКА</vt:lpstr>
      <vt:lpstr>АМЕБІАЗ– ЛІКУВАННЯ</vt:lpstr>
      <vt:lpstr>АМЕБІАЗ – ЛІКУВАННЯ</vt:lpstr>
      <vt:lpstr>АМЕБІАЗ – ЛІКУВАННЯ</vt:lpstr>
      <vt:lpstr>АМЕБІАЗ- ПРОФІЛАКТИКА</vt:lpstr>
      <vt:lpstr>АМЕБІАЗ – ПРОФІЛАКТИКА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Элективный курс для студентов 6 курса кафедра инфекционных болезней  ОНМедУ Подготовил ассистент Бочаров В.М.</dc:title>
  <dc:creator>admin</dc:creator>
  <cp:lastModifiedBy>Бочаров Вячеслав</cp:lastModifiedBy>
  <cp:revision>43</cp:revision>
  <dcterms:created xsi:type="dcterms:W3CDTF">2019-09-29T14:59:14Z</dcterms:created>
  <dcterms:modified xsi:type="dcterms:W3CDTF">2022-09-21T09:58:44Z</dcterms:modified>
</cp:coreProperties>
</file>