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  <p:sldMasterId id="2147483752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86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87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31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32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67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72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73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74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12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17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18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19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46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57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58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62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63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64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65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95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02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03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06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07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08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09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10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29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33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37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49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50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51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52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61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68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70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7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74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76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78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80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83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84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85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86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388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90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91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92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393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1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158760" y="139680"/>
            <a:ext cx="8820000" cy="6578640"/>
            <a:chOff x="158760" y="139680"/>
            <a:chExt cx="8820000" cy="6578640"/>
          </a:xfrm>
        </p:grpSpPr>
        <p:pic>
          <p:nvPicPr>
            <p:cNvPr id="9" name="Прямоугольник с двумя скругленными противолежащими углами 6"/>
            <p:cNvPicPr/>
            <p:nvPr/>
          </p:nvPicPr>
          <p:blipFill>
            <a:blip r:embed="rId15" cstate="print"/>
            <a:stretch/>
          </p:blipFill>
          <p:spPr>
            <a:xfrm>
              <a:off x="158760" y="139680"/>
              <a:ext cx="8820000" cy="6578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" name="CustomShape 2"/>
            <p:cNvSpPr/>
            <p:nvPr/>
          </p:nvSpPr>
          <p:spPr>
            <a:xfrm>
              <a:off x="392040" y="374760"/>
              <a:ext cx="8356680" cy="6110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" name="PlaceHolder 3"/>
          <p:cNvSpPr>
            <a:spLocks noGrp="1"/>
          </p:cNvSpPr>
          <p:nvPr>
            <p:ph type="ftr"/>
          </p:nvPr>
        </p:nvSpPr>
        <p:spPr>
          <a:xfrm>
            <a:off x="1294920" y="6400440"/>
            <a:ext cx="421164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dt"/>
          </p:nvPr>
        </p:nvSpPr>
        <p:spPr>
          <a:xfrm>
            <a:off x="5562720" y="640044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300" b="0" strike="noStrike" spc="-1">
                <a:solidFill>
                  <a:srgbClr val="B9BBB2"/>
                </a:solidFill>
                <a:latin typeface="Cambria"/>
              </a:rPr>
              <a:t>&lt;date/time&gt;</a:t>
            </a:r>
            <a:endParaRPr lang="en-US" sz="1300" b="0" strike="noStrike" spc="-1"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8638920" y="6515280"/>
            <a:ext cx="463320" cy="2728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CBA8ED9-76B4-4E21-8D56-A54E6EBD9F0A}" type="slidenum">
              <a:rPr lang="ru-RU" sz="1600" b="0" strike="noStrike" spc="-1">
                <a:solidFill>
                  <a:srgbClr val="DFE0D4"/>
                </a:solidFill>
                <a:latin typeface="Cambria"/>
              </a:rPr>
              <a:pPr algn="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‹#›</a:t>
            </a:fld>
            <a:endParaRPr lang="en-US" sz="1600" b="0" strike="noStrike" spc="-1">
              <a:latin typeface="Times New Roman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600" b="0" strike="noStrike" spc="-1">
                <a:solidFill>
                  <a:srgbClr val="E7EACB"/>
                </a:solidFill>
                <a:latin typeface="Cambria"/>
              </a:rPr>
              <a:t>Click to edit the title text format</a:t>
            </a:r>
          </a:p>
        </p:txBody>
      </p:sp>
      <p:sp>
        <p:nvSpPr>
          <p:cNvPr id="7" name="PlaceHolder 7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Fifth Outline Level</a:t>
            </a:r>
          </a:p>
          <a:p>
            <a:pPr marL="1187280" lvl="5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Sixth Outline Level</a:t>
            </a:r>
          </a:p>
          <a:p>
            <a:pPr marL="1187280" lvl="6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1"/>
          <p:cNvGrpSpPr/>
          <p:nvPr/>
        </p:nvGrpSpPr>
        <p:grpSpPr>
          <a:xfrm>
            <a:off x="158760" y="139680"/>
            <a:ext cx="8826480" cy="2517840"/>
            <a:chOff x="158760" y="139680"/>
            <a:chExt cx="8826480" cy="2517840"/>
          </a:xfrm>
        </p:grpSpPr>
        <p:pic>
          <p:nvPicPr>
            <p:cNvPr id="45" name="Прямоугольник с двумя скругленными противолежащими углами 7"/>
            <p:cNvPicPr/>
            <p:nvPr/>
          </p:nvPicPr>
          <p:blipFill>
            <a:blip r:embed="rId15" cstate="print"/>
            <a:stretch/>
          </p:blipFill>
          <p:spPr>
            <a:xfrm>
              <a:off x="158760" y="139680"/>
              <a:ext cx="8826480" cy="2517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6" name="CustomShape 2"/>
            <p:cNvSpPr/>
            <p:nvPr/>
          </p:nvSpPr>
          <p:spPr>
            <a:xfrm>
              <a:off x="250920" y="233280"/>
              <a:ext cx="8642160" cy="2332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47" name="PlaceHolder 3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600" b="0" strike="noStrike" spc="-1">
                <a:solidFill>
                  <a:srgbClr val="E7EACB"/>
                </a:solidFill>
                <a:latin typeface="Cambria"/>
              </a:rPr>
              <a:t>Click to edit the title text format</a:t>
            </a: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Fifth Outline Level</a:t>
            </a:r>
          </a:p>
          <a:p>
            <a:pPr marL="1187280" lvl="5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Sixth Outline Level</a:t>
            </a:r>
          </a:p>
          <a:p>
            <a:pPr marL="1187280" lvl="6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Seventh Outline Level</a:t>
            </a:r>
          </a:p>
        </p:txBody>
      </p:sp>
      <p:sp>
        <p:nvSpPr>
          <p:cNvPr id="49" name="PlaceHolder 5"/>
          <p:cNvSpPr>
            <a:spLocks noGrp="1"/>
          </p:cNvSpPr>
          <p:nvPr>
            <p:ph type="dt"/>
          </p:nvPr>
        </p:nvSpPr>
        <p:spPr>
          <a:xfrm>
            <a:off x="5562720" y="650844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300" b="0" strike="noStrike" spc="-1">
                <a:solidFill>
                  <a:srgbClr val="B9BBB2"/>
                </a:solidFill>
                <a:latin typeface="Cambria"/>
              </a:rPr>
              <a:t>&lt;date/time&gt;</a:t>
            </a:r>
            <a:endParaRPr lang="en-US" sz="1300" b="0" strike="noStrike" spc="-1">
              <a:latin typeface="Times New Roman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sldNum"/>
          </p:nvPr>
        </p:nvSpPr>
        <p:spPr>
          <a:xfrm>
            <a:off x="8638920" y="6508440"/>
            <a:ext cx="463320" cy="2746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AEF4244-4DFF-4004-9552-B6672698D2AA}" type="slidenum">
              <a:rPr lang="ru-RU" sz="1600" b="0" strike="noStrike" spc="-1">
                <a:solidFill>
                  <a:srgbClr val="DFE0D4"/>
                </a:solidFill>
                <a:latin typeface="Cambria"/>
              </a:rPr>
              <a:pPr algn="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‹#›</a:t>
            </a:fld>
            <a:endParaRPr lang="en-US" sz="1600" b="0" strike="noStrike" spc="-1">
              <a:latin typeface="Times New Roman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ftr"/>
          </p:nvPr>
        </p:nvSpPr>
        <p:spPr>
          <a:xfrm>
            <a:off x="1600200" y="6508440"/>
            <a:ext cx="390672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1"/>
          <p:cNvGrpSpPr/>
          <p:nvPr/>
        </p:nvGrpSpPr>
        <p:grpSpPr>
          <a:xfrm>
            <a:off x="158760" y="139680"/>
            <a:ext cx="8820000" cy="6578640"/>
            <a:chOff x="158760" y="139680"/>
            <a:chExt cx="8820000" cy="6578640"/>
          </a:xfrm>
        </p:grpSpPr>
        <p:pic>
          <p:nvPicPr>
            <p:cNvPr id="89" name="Прямоугольник с двумя скругленными противолежащими углами 6"/>
            <p:cNvPicPr/>
            <p:nvPr/>
          </p:nvPicPr>
          <p:blipFill>
            <a:blip r:embed="rId15" cstate="print"/>
            <a:stretch/>
          </p:blipFill>
          <p:spPr>
            <a:xfrm>
              <a:off x="158760" y="139680"/>
              <a:ext cx="8820000" cy="6578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0" name="CustomShape 2"/>
            <p:cNvSpPr/>
            <p:nvPr/>
          </p:nvSpPr>
          <p:spPr>
            <a:xfrm>
              <a:off x="392040" y="374760"/>
              <a:ext cx="8356680" cy="6110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1" name="CustomShape 3"/>
          <p:cNvSpPr/>
          <p:nvPr/>
        </p:nvSpPr>
        <p:spPr>
          <a:xfrm>
            <a:off x="588960" y="1424160"/>
            <a:ext cx="8001000" cy="9360"/>
          </a:xfrm>
          <a:prstGeom prst="rect">
            <a:avLst/>
          </a:prstGeom>
          <a:solidFill>
            <a:srgbClr val="72A376"/>
          </a:solidFill>
          <a:ln w="0">
            <a:noFill/>
          </a:ln>
          <a:effectLst>
            <a:outerShdw dist="12960" dir="5400000">
              <a:srgbClr val="000000">
                <a:alpha val="7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PlaceHolder 4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600" b="0" strike="noStrike" spc="-1">
                <a:solidFill>
                  <a:srgbClr val="E7EACB"/>
                </a:solidFill>
                <a:latin typeface="Cambria"/>
              </a:rPr>
              <a:t>Click to edit the title text format</a:t>
            </a:r>
          </a:p>
        </p:txBody>
      </p:sp>
      <p:sp>
        <p:nvSpPr>
          <p:cNvPr id="93" name="PlaceHolder 5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Fifth Outline Level</a:t>
            </a:r>
          </a:p>
          <a:p>
            <a:pPr marL="1187280" lvl="5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Sixth Outline Level</a:t>
            </a:r>
          </a:p>
          <a:p>
            <a:pPr marL="1187280" lvl="6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Seventh Outline Level</a:t>
            </a:r>
          </a:p>
        </p:txBody>
      </p:sp>
      <p:sp>
        <p:nvSpPr>
          <p:cNvPr id="94" name="PlaceHolder 6"/>
          <p:cNvSpPr>
            <a:spLocks noGrp="1"/>
          </p:cNvSpPr>
          <p:nvPr>
            <p:ph type="dt"/>
          </p:nvPr>
        </p:nvSpPr>
        <p:spPr>
          <a:xfrm>
            <a:off x="5562720" y="640044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300" b="0" strike="noStrike" spc="-1">
                <a:solidFill>
                  <a:srgbClr val="B9BBB2"/>
                </a:solidFill>
                <a:latin typeface="Cambria"/>
              </a:rPr>
              <a:t>&lt;date/time&gt;</a:t>
            </a:r>
            <a:endParaRPr lang="en-US" sz="1300" b="0" strike="noStrike" spc="-1">
              <a:latin typeface="Times New Roman"/>
            </a:endParaRPr>
          </a:p>
        </p:txBody>
      </p:sp>
      <p:sp>
        <p:nvSpPr>
          <p:cNvPr id="95" name="PlaceHolder 7"/>
          <p:cNvSpPr>
            <a:spLocks noGrp="1"/>
          </p:cNvSpPr>
          <p:nvPr>
            <p:ph type="ftr"/>
          </p:nvPr>
        </p:nvSpPr>
        <p:spPr>
          <a:xfrm>
            <a:off x="1294920" y="6400440"/>
            <a:ext cx="421164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PlaceHolder 8"/>
          <p:cNvSpPr>
            <a:spLocks noGrp="1"/>
          </p:cNvSpPr>
          <p:nvPr>
            <p:ph type="sldNum"/>
          </p:nvPr>
        </p:nvSpPr>
        <p:spPr>
          <a:xfrm>
            <a:off x="8638920" y="6515280"/>
            <a:ext cx="463320" cy="2728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0AC3751-05CE-42F7-95FA-6BD7FC49DCC0}" type="slidenum">
              <a:rPr lang="ru-RU" sz="1600" b="0" strike="noStrike" spc="-1">
                <a:solidFill>
                  <a:srgbClr val="DFE0D4"/>
                </a:solidFill>
                <a:latin typeface="Cambria"/>
              </a:rPr>
              <a:pPr algn="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‹#›</a:t>
            </a:fld>
            <a:endParaRPr lang="en-US" sz="16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6A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1000080" y="3267000"/>
            <a:ext cx="7407360" cy="9720"/>
          </a:xfrm>
          <a:prstGeom prst="rect">
            <a:avLst/>
          </a:prstGeom>
          <a:solidFill>
            <a:srgbClr val="72A376"/>
          </a:solidFill>
          <a:ln w="0">
            <a:noFill/>
          </a:ln>
          <a:effectLst>
            <a:outerShdw dist="12960" dir="5400000">
              <a:srgbClr val="000000">
                <a:alpha val="7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4" name="PlaceHolder 2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600" b="0" strike="noStrike" spc="-1">
                <a:solidFill>
                  <a:srgbClr val="E7EACB"/>
                </a:solidFill>
                <a:latin typeface="Cambria"/>
              </a:rPr>
              <a:t>Click to edit the title text format</a:t>
            </a: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Fifth Outline Level</a:t>
            </a:r>
          </a:p>
          <a:p>
            <a:pPr marL="1187280" lvl="5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Sixth Outline Level</a:t>
            </a:r>
          </a:p>
          <a:p>
            <a:pPr marL="1187280" lvl="6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Seventh Outline Level</a:t>
            </a:r>
          </a:p>
        </p:txBody>
      </p:sp>
      <p:sp>
        <p:nvSpPr>
          <p:cNvPr id="136" name="PlaceHolder 4"/>
          <p:cNvSpPr>
            <a:spLocks noGrp="1"/>
          </p:cNvSpPr>
          <p:nvPr>
            <p:ph type="dt"/>
          </p:nvPr>
        </p:nvSpPr>
        <p:spPr>
          <a:xfrm>
            <a:off x="5562720" y="651312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300" b="0" strike="noStrike" spc="-1">
                <a:solidFill>
                  <a:srgbClr val="B9BBB2"/>
                </a:solidFill>
                <a:latin typeface="Cambria"/>
              </a:rPr>
              <a:t>&lt;date/time&gt;</a:t>
            </a:r>
            <a:endParaRPr lang="en-US" sz="1300" b="0" strike="noStrike" spc="-1">
              <a:latin typeface="Times New Roman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sldNum"/>
          </p:nvPr>
        </p:nvSpPr>
        <p:spPr>
          <a:xfrm>
            <a:off x="8638920" y="6513120"/>
            <a:ext cx="463320" cy="2746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31ADDDA-00DC-4DA7-BAFE-5F721952F53C}" type="slidenum">
              <a:rPr lang="ru-RU" sz="1600" b="0" strike="noStrike" spc="-1">
                <a:solidFill>
                  <a:srgbClr val="DFE0D4"/>
                </a:solidFill>
                <a:latin typeface="Cambria"/>
              </a:rPr>
              <a:pPr algn="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‹#›</a:t>
            </a:fld>
            <a:endParaRPr lang="en-US" sz="1600" b="0" strike="noStrike" spc="-1">
              <a:latin typeface="Times New Roman"/>
            </a:endParaRPr>
          </a:p>
        </p:txBody>
      </p:sp>
      <p:sp>
        <p:nvSpPr>
          <p:cNvPr id="138" name="PlaceHolder 6"/>
          <p:cNvSpPr>
            <a:spLocks noGrp="1"/>
          </p:cNvSpPr>
          <p:nvPr>
            <p:ph type="ftr"/>
          </p:nvPr>
        </p:nvSpPr>
        <p:spPr>
          <a:xfrm>
            <a:off x="1600200" y="6513120"/>
            <a:ext cx="390672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roup 1"/>
          <p:cNvGrpSpPr/>
          <p:nvPr/>
        </p:nvGrpSpPr>
        <p:grpSpPr>
          <a:xfrm>
            <a:off x="158760" y="139680"/>
            <a:ext cx="8820000" cy="6578640"/>
            <a:chOff x="158760" y="139680"/>
            <a:chExt cx="8820000" cy="6578640"/>
          </a:xfrm>
        </p:grpSpPr>
        <p:pic>
          <p:nvPicPr>
            <p:cNvPr id="176" name="Прямоугольник с двумя скругленными противолежащими углами 6"/>
            <p:cNvPicPr/>
            <p:nvPr/>
          </p:nvPicPr>
          <p:blipFill>
            <a:blip r:embed="rId15" cstate="print"/>
            <a:stretch/>
          </p:blipFill>
          <p:spPr>
            <a:xfrm>
              <a:off x="158760" y="139680"/>
              <a:ext cx="8820000" cy="6578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7" name="CustomShape 2"/>
            <p:cNvSpPr/>
            <p:nvPr/>
          </p:nvSpPr>
          <p:spPr>
            <a:xfrm>
              <a:off x="392040" y="374760"/>
              <a:ext cx="8356680" cy="6110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78" name="CustomShape 3"/>
          <p:cNvSpPr/>
          <p:nvPr/>
        </p:nvSpPr>
        <p:spPr>
          <a:xfrm>
            <a:off x="588960" y="1424160"/>
            <a:ext cx="8001000" cy="9360"/>
          </a:xfrm>
          <a:prstGeom prst="rect">
            <a:avLst/>
          </a:prstGeom>
          <a:solidFill>
            <a:srgbClr val="72A376"/>
          </a:solidFill>
          <a:ln w="0">
            <a:noFill/>
          </a:ln>
          <a:effectLst>
            <a:outerShdw dist="12960" dir="5400000">
              <a:srgbClr val="000000">
                <a:alpha val="7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9" name="PlaceHolder 4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600" b="0" strike="noStrike" spc="-1">
                <a:solidFill>
                  <a:srgbClr val="E7EACB"/>
                </a:solidFill>
                <a:latin typeface="Cambria"/>
              </a:rPr>
              <a:t>Click to edit the title text format</a:t>
            </a:r>
          </a:p>
        </p:txBody>
      </p:sp>
      <p:sp>
        <p:nvSpPr>
          <p:cNvPr id="180" name="PlaceHolder 5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Fifth Outline Level</a:t>
            </a:r>
          </a:p>
          <a:p>
            <a:pPr marL="1187280" lvl="5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Sixth Outline Level</a:t>
            </a:r>
          </a:p>
          <a:p>
            <a:pPr marL="1187280" lvl="6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Seventh Outline Level</a:t>
            </a:r>
          </a:p>
        </p:txBody>
      </p:sp>
      <p:sp>
        <p:nvSpPr>
          <p:cNvPr id="181" name="PlaceHolder 6"/>
          <p:cNvSpPr>
            <a:spLocks noGrp="1"/>
          </p:cNvSpPr>
          <p:nvPr>
            <p:ph type="dt"/>
          </p:nvPr>
        </p:nvSpPr>
        <p:spPr>
          <a:xfrm>
            <a:off x="5562720" y="640044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300" b="0" strike="noStrike" spc="-1">
                <a:solidFill>
                  <a:srgbClr val="B9BBB2"/>
                </a:solidFill>
                <a:latin typeface="Cambria"/>
              </a:rPr>
              <a:t>&lt;date/time&gt;</a:t>
            </a:r>
            <a:endParaRPr lang="en-US" sz="1300" b="0" strike="noStrike" spc="-1">
              <a:latin typeface="Times New Roman"/>
            </a:endParaRPr>
          </a:p>
        </p:txBody>
      </p:sp>
      <p:sp>
        <p:nvSpPr>
          <p:cNvPr id="182" name="PlaceHolder 7"/>
          <p:cNvSpPr>
            <a:spLocks noGrp="1"/>
          </p:cNvSpPr>
          <p:nvPr>
            <p:ph type="ftr"/>
          </p:nvPr>
        </p:nvSpPr>
        <p:spPr>
          <a:xfrm>
            <a:off x="1294920" y="6400440"/>
            <a:ext cx="421164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PlaceHolder 8"/>
          <p:cNvSpPr>
            <a:spLocks noGrp="1"/>
          </p:cNvSpPr>
          <p:nvPr>
            <p:ph type="sldNum"/>
          </p:nvPr>
        </p:nvSpPr>
        <p:spPr>
          <a:xfrm>
            <a:off x="8640720" y="6515280"/>
            <a:ext cx="465120" cy="2728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0DE46C2-9386-4627-845F-796FDA378EB3}" type="slidenum">
              <a:rPr lang="ru-RU" sz="1600" b="0" strike="noStrike" spc="-1">
                <a:solidFill>
                  <a:srgbClr val="DFE0D4"/>
                </a:solidFill>
                <a:latin typeface="Cambria"/>
              </a:rPr>
              <a:pPr algn="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‹#›</a:t>
            </a:fld>
            <a:endParaRPr lang="en-US" sz="16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roup 1"/>
          <p:cNvGrpSpPr/>
          <p:nvPr/>
        </p:nvGrpSpPr>
        <p:grpSpPr>
          <a:xfrm>
            <a:off x="158760" y="139680"/>
            <a:ext cx="8820000" cy="6578640"/>
            <a:chOff x="158760" y="139680"/>
            <a:chExt cx="8820000" cy="6578640"/>
          </a:xfrm>
        </p:grpSpPr>
        <p:pic>
          <p:nvPicPr>
            <p:cNvPr id="221" name="Прямоугольник с двумя скругленными противолежащими углами 6"/>
            <p:cNvPicPr/>
            <p:nvPr/>
          </p:nvPicPr>
          <p:blipFill>
            <a:blip r:embed="rId15" cstate="print"/>
            <a:stretch/>
          </p:blipFill>
          <p:spPr>
            <a:xfrm>
              <a:off x="158760" y="139680"/>
              <a:ext cx="8820000" cy="6578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22" name="CustomShape 2"/>
            <p:cNvSpPr/>
            <p:nvPr/>
          </p:nvSpPr>
          <p:spPr>
            <a:xfrm>
              <a:off x="392040" y="374760"/>
              <a:ext cx="8356680" cy="6110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3" name="CustomShape 3"/>
          <p:cNvSpPr/>
          <p:nvPr/>
        </p:nvSpPr>
        <p:spPr>
          <a:xfrm>
            <a:off x="617400" y="2165400"/>
            <a:ext cx="3748320" cy="9360"/>
          </a:xfrm>
          <a:prstGeom prst="rect">
            <a:avLst/>
          </a:prstGeom>
          <a:solidFill>
            <a:srgbClr val="72A376"/>
          </a:solidFill>
          <a:ln w="0">
            <a:noFill/>
          </a:ln>
          <a:effectLst>
            <a:outerShdw dist="12960" dir="5400000">
              <a:srgbClr val="000000">
                <a:alpha val="7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4" name="CustomShape 4"/>
          <p:cNvSpPr/>
          <p:nvPr/>
        </p:nvSpPr>
        <p:spPr>
          <a:xfrm>
            <a:off x="4800600" y="2165400"/>
            <a:ext cx="3749760" cy="9360"/>
          </a:xfrm>
          <a:prstGeom prst="rect">
            <a:avLst/>
          </a:prstGeom>
          <a:solidFill>
            <a:srgbClr val="72A376"/>
          </a:solidFill>
          <a:ln w="0">
            <a:noFill/>
          </a:ln>
          <a:effectLst>
            <a:outerShdw dist="12960" dir="5400000">
              <a:srgbClr val="000000">
                <a:alpha val="7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5" name="PlaceHolder 5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600" b="0" strike="noStrike" spc="-1">
                <a:solidFill>
                  <a:srgbClr val="E7EACB"/>
                </a:solidFill>
                <a:latin typeface="Cambria"/>
              </a:rPr>
              <a:t>Click to edit the title text format</a:t>
            </a:r>
          </a:p>
        </p:txBody>
      </p:sp>
      <p:sp>
        <p:nvSpPr>
          <p:cNvPr id="226" name="PlaceHolder 6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Fifth Outline Level</a:t>
            </a:r>
          </a:p>
          <a:p>
            <a:pPr marL="1187280" lvl="5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Sixth Outline Level</a:t>
            </a:r>
          </a:p>
          <a:p>
            <a:pPr marL="1187280" lvl="6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Seventh Outline Level</a:t>
            </a:r>
          </a:p>
        </p:txBody>
      </p:sp>
      <p:sp>
        <p:nvSpPr>
          <p:cNvPr id="227" name="PlaceHolder 7"/>
          <p:cNvSpPr>
            <a:spLocks noGrp="1"/>
          </p:cNvSpPr>
          <p:nvPr>
            <p:ph type="dt"/>
          </p:nvPr>
        </p:nvSpPr>
        <p:spPr>
          <a:xfrm>
            <a:off x="5562720" y="640044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300" b="0" strike="noStrike" spc="-1">
                <a:solidFill>
                  <a:srgbClr val="B9BBB2"/>
                </a:solidFill>
                <a:latin typeface="Cambria"/>
              </a:rPr>
              <a:t>&lt;date/time&gt;</a:t>
            </a:r>
            <a:endParaRPr lang="en-US" sz="1300" b="0" strike="noStrike" spc="-1">
              <a:latin typeface="Times New Roman"/>
            </a:endParaRPr>
          </a:p>
        </p:txBody>
      </p:sp>
      <p:sp>
        <p:nvSpPr>
          <p:cNvPr id="228" name="PlaceHolder 8"/>
          <p:cNvSpPr>
            <a:spLocks noGrp="1"/>
          </p:cNvSpPr>
          <p:nvPr>
            <p:ph type="ftr"/>
          </p:nvPr>
        </p:nvSpPr>
        <p:spPr>
          <a:xfrm>
            <a:off x="1294920" y="6400440"/>
            <a:ext cx="421164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9" name="PlaceHolder 9"/>
          <p:cNvSpPr>
            <a:spLocks noGrp="1"/>
          </p:cNvSpPr>
          <p:nvPr>
            <p:ph type="sldNum"/>
          </p:nvPr>
        </p:nvSpPr>
        <p:spPr>
          <a:xfrm>
            <a:off x="8640720" y="6515280"/>
            <a:ext cx="465120" cy="2728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6602A5A-BFD6-4CAC-A0F9-D797E7145F4A}" type="slidenum">
              <a:rPr lang="ru-RU" sz="1600" b="0" strike="noStrike" spc="-1">
                <a:solidFill>
                  <a:srgbClr val="DFE0D4"/>
                </a:solidFill>
                <a:latin typeface="Cambria"/>
              </a:rPr>
              <a:pPr algn="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‹#›</a:t>
            </a:fld>
            <a:endParaRPr lang="en-US" sz="16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roup 1"/>
          <p:cNvGrpSpPr/>
          <p:nvPr/>
        </p:nvGrpSpPr>
        <p:grpSpPr>
          <a:xfrm>
            <a:off x="158760" y="139680"/>
            <a:ext cx="8820000" cy="6578640"/>
            <a:chOff x="158760" y="139680"/>
            <a:chExt cx="8820000" cy="6578640"/>
          </a:xfrm>
        </p:grpSpPr>
        <p:pic>
          <p:nvPicPr>
            <p:cNvPr id="267" name="Прямоугольник с двумя скругленными противолежащими углами 6"/>
            <p:cNvPicPr/>
            <p:nvPr/>
          </p:nvPicPr>
          <p:blipFill>
            <a:blip r:embed="rId15" cstate="print"/>
            <a:stretch/>
          </p:blipFill>
          <p:spPr>
            <a:xfrm>
              <a:off x="158760" y="139680"/>
              <a:ext cx="8820000" cy="6578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68" name="CustomShape 2"/>
            <p:cNvSpPr/>
            <p:nvPr/>
          </p:nvSpPr>
          <p:spPr>
            <a:xfrm>
              <a:off x="392040" y="374760"/>
              <a:ext cx="8356680" cy="6110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69" name="CustomShape 3"/>
          <p:cNvSpPr/>
          <p:nvPr/>
        </p:nvSpPr>
        <p:spPr>
          <a:xfrm>
            <a:off x="588960" y="1424160"/>
            <a:ext cx="8001000" cy="9360"/>
          </a:xfrm>
          <a:prstGeom prst="rect">
            <a:avLst/>
          </a:prstGeom>
          <a:solidFill>
            <a:srgbClr val="72A376"/>
          </a:solidFill>
          <a:ln w="0">
            <a:noFill/>
          </a:ln>
          <a:effectLst>
            <a:outerShdw dist="12960" dir="5400000">
              <a:srgbClr val="000000">
                <a:alpha val="7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0" name="PlaceHolder 4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600" b="0" strike="noStrike" spc="-1">
                <a:solidFill>
                  <a:srgbClr val="E7EACB"/>
                </a:solidFill>
                <a:latin typeface="Cambria"/>
              </a:rPr>
              <a:t>Click to edit the title text format</a:t>
            </a:r>
          </a:p>
        </p:txBody>
      </p:sp>
      <p:sp>
        <p:nvSpPr>
          <p:cNvPr id="271" name="PlaceHolder 5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Fifth Outline Level</a:t>
            </a:r>
          </a:p>
          <a:p>
            <a:pPr marL="1187280" lvl="5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Sixth Outline Level</a:t>
            </a:r>
          </a:p>
          <a:p>
            <a:pPr marL="1187280" lvl="6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Seventh Outline Level</a:t>
            </a:r>
          </a:p>
        </p:txBody>
      </p:sp>
      <p:sp>
        <p:nvSpPr>
          <p:cNvPr id="272" name="PlaceHolder 6"/>
          <p:cNvSpPr>
            <a:spLocks noGrp="1"/>
          </p:cNvSpPr>
          <p:nvPr>
            <p:ph type="dt"/>
          </p:nvPr>
        </p:nvSpPr>
        <p:spPr>
          <a:xfrm>
            <a:off x="5562720" y="640044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300" b="0" strike="noStrike" spc="-1">
                <a:solidFill>
                  <a:srgbClr val="B9BBB2"/>
                </a:solidFill>
                <a:latin typeface="Cambria"/>
              </a:rPr>
              <a:t>&lt;date/time&gt;</a:t>
            </a:r>
            <a:endParaRPr lang="en-US" sz="1300" b="0" strike="noStrike" spc="-1">
              <a:latin typeface="Times New Roman"/>
            </a:endParaRPr>
          </a:p>
        </p:txBody>
      </p:sp>
      <p:sp>
        <p:nvSpPr>
          <p:cNvPr id="273" name="PlaceHolder 7"/>
          <p:cNvSpPr>
            <a:spLocks noGrp="1"/>
          </p:cNvSpPr>
          <p:nvPr>
            <p:ph type="ftr"/>
          </p:nvPr>
        </p:nvSpPr>
        <p:spPr>
          <a:xfrm>
            <a:off x="1294920" y="6400440"/>
            <a:ext cx="421164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4" name="PlaceHolder 8"/>
          <p:cNvSpPr>
            <a:spLocks noGrp="1"/>
          </p:cNvSpPr>
          <p:nvPr>
            <p:ph type="sldNum"/>
          </p:nvPr>
        </p:nvSpPr>
        <p:spPr>
          <a:xfrm>
            <a:off x="8638920" y="6515280"/>
            <a:ext cx="463320" cy="2728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30EE109-E0DC-4645-8EC1-C9C5E61390DD}" type="slidenum">
              <a:rPr lang="ru-RU" sz="1600" b="0" strike="noStrike" spc="-1">
                <a:solidFill>
                  <a:srgbClr val="DFE0D4"/>
                </a:solidFill>
                <a:latin typeface="Cambria"/>
              </a:rPr>
              <a:pPr algn="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‹#›</a:t>
            </a:fld>
            <a:endParaRPr lang="en-US" sz="16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6A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CustomShape 1"/>
          <p:cNvSpPr/>
          <p:nvPr/>
        </p:nvSpPr>
        <p:spPr>
          <a:xfrm>
            <a:off x="5057640" y="1057320"/>
            <a:ext cx="3748320" cy="9360"/>
          </a:xfrm>
          <a:prstGeom prst="rect">
            <a:avLst/>
          </a:prstGeom>
          <a:solidFill>
            <a:srgbClr val="72A376"/>
          </a:solidFill>
          <a:ln w="0">
            <a:noFill/>
          </a:ln>
          <a:effectLst>
            <a:outerShdw dist="12960" dir="5400000">
              <a:srgbClr val="000000">
                <a:alpha val="7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2" name="PlaceHolder 2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600" b="0" strike="noStrike" spc="-1">
                <a:solidFill>
                  <a:srgbClr val="E7EACB"/>
                </a:solidFill>
                <a:latin typeface="Cambria"/>
              </a:rPr>
              <a:t>Click to edit the title text format</a:t>
            </a:r>
          </a:p>
        </p:txBody>
      </p:sp>
      <p:sp>
        <p:nvSpPr>
          <p:cNvPr id="313" name="PlaceHolder 3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Fifth Outline Level</a:t>
            </a:r>
          </a:p>
          <a:p>
            <a:pPr marL="1187280" lvl="5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Sixth Outline Level</a:t>
            </a:r>
          </a:p>
          <a:p>
            <a:pPr marL="1187280" lvl="6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Seventh Outline Level</a:t>
            </a:r>
          </a:p>
        </p:txBody>
      </p:sp>
      <p:sp>
        <p:nvSpPr>
          <p:cNvPr id="314" name="PlaceHolder 4"/>
          <p:cNvSpPr>
            <a:spLocks noGrp="1"/>
          </p:cNvSpPr>
          <p:nvPr>
            <p:ph type="dt"/>
          </p:nvPr>
        </p:nvSpPr>
        <p:spPr>
          <a:xfrm>
            <a:off x="5562720" y="651312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300" b="0" strike="noStrike" spc="-1">
                <a:solidFill>
                  <a:srgbClr val="B9BBB2"/>
                </a:solidFill>
                <a:latin typeface="Cambria"/>
              </a:rPr>
              <a:t>&lt;date/time&gt;</a:t>
            </a:r>
            <a:endParaRPr lang="en-US" sz="1300" b="0" strike="noStrike" spc="-1">
              <a:latin typeface="Times New Roman"/>
            </a:endParaRPr>
          </a:p>
        </p:txBody>
      </p:sp>
      <p:sp>
        <p:nvSpPr>
          <p:cNvPr id="315" name="PlaceHolder 5"/>
          <p:cNvSpPr>
            <a:spLocks noGrp="1"/>
          </p:cNvSpPr>
          <p:nvPr>
            <p:ph type="sldNum"/>
          </p:nvPr>
        </p:nvSpPr>
        <p:spPr>
          <a:xfrm>
            <a:off x="8638920" y="6513120"/>
            <a:ext cx="463320" cy="2746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4553924-FA98-460D-A4E5-571F3453955E}" type="slidenum">
              <a:rPr lang="ru-RU" sz="1600" b="0" strike="noStrike" spc="-1">
                <a:solidFill>
                  <a:srgbClr val="DFE0D4"/>
                </a:solidFill>
                <a:latin typeface="Cambria"/>
              </a:rPr>
              <a:pPr algn="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‹#›</a:t>
            </a:fld>
            <a:endParaRPr lang="en-US" sz="1600" b="0" strike="noStrike" spc="-1">
              <a:latin typeface="Times New Roman"/>
            </a:endParaRPr>
          </a:p>
        </p:txBody>
      </p:sp>
      <p:sp>
        <p:nvSpPr>
          <p:cNvPr id="316" name="PlaceHolder 6"/>
          <p:cNvSpPr>
            <a:spLocks noGrp="1"/>
          </p:cNvSpPr>
          <p:nvPr>
            <p:ph type="ftr"/>
          </p:nvPr>
        </p:nvSpPr>
        <p:spPr>
          <a:xfrm>
            <a:off x="1600200" y="6513120"/>
            <a:ext cx="390672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600" b="0" strike="noStrike" spc="-1">
                <a:solidFill>
                  <a:srgbClr val="E7EACB"/>
                </a:solidFill>
                <a:latin typeface="Cambria"/>
              </a:rPr>
              <a:t>Click to edit the title text format</a:t>
            </a:r>
          </a:p>
        </p:txBody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Fifth Outline Level</a:t>
            </a:r>
          </a:p>
          <a:p>
            <a:pPr marL="1187280" lvl="5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Sixth Outline Level</a:t>
            </a:r>
          </a:p>
          <a:p>
            <a:pPr marL="1187280" lvl="6" indent="-182520">
              <a:buClr>
                <a:srgbClr val="FFFFFF"/>
              </a:buClr>
              <a:buFont typeface="Wingdings 2" charset="2"/>
              <a:buChar char="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Cambria"/>
              </a:rPr>
              <a:t>Seventh Outline Level</a:t>
            </a:r>
          </a:p>
        </p:txBody>
      </p:sp>
      <p:sp>
        <p:nvSpPr>
          <p:cNvPr id="355" name="PlaceHolder 3"/>
          <p:cNvSpPr>
            <a:spLocks noGrp="1"/>
          </p:cNvSpPr>
          <p:nvPr>
            <p:ph type="dt"/>
          </p:nvPr>
        </p:nvSpPr>
        <p:spPr>
          <a:xfrm>
            <a:off x="5562720" y="650844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300" b="0" strike="noStrike" spc="-1">
                <a:solidFill>
                  <a:srgbClr val="B9BBB2"/>
                </a:solidFill>
                <a:latin typeface="Cambria"/>
              </a:rPr>
              <a:t>&lt;date/time&gt;</a:t>
            </a:r>
            <a:endParaRPr lang="en-US" sz="1300" b="0" strike="noStrike" spc="-1">
              <a:latin typeface="Times New Roman"/>
            </a:endParaRPr>
          </a:p>
        </p:txBody>
      </p:sp>
      <p:sp>
        <p:nvSpPr>
          <p:cNvPr id="356" name="PlaceHolder 4"/>
          <p:cNvSpPr>
            <a:spLocks noGrp="1"/>
          </p:cNvSpPr>
          <p:nvPr>
            <p:ph type="sldNum"/>
          </p:nvPr>
        </p:nvSpPr>
        <p:spPr>
          <a:xfrm>
            <a:off x="8638920" y="6508440"/>
            <a:ext cx="463320" cy="2746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78D3C53-FFE1-44D1-BF85-58C24B7C59B3}" type="slidenum">
              <a:rPr lang="ru-RU" sz="1600" b="0" strike="noStrike" spc="-1">
                <a:solidFill>
                  <a:srgbClr val="DFE0D4"/>
                </a:solidFill>
                <a:latin typeface="Cambria"/>
              </a:rPr>
              <a:pPr algn="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‹#›</a:t>
            </a:fld>
            <a:endParaRPr lang="en-US" sz="1600" b="0" strike="noStrike" spc="-1">
              <a:latin typeface="Times New Roman"/>
            </a:endParaRPr>
          </a:p>
        </p:txBody>
      </p:sp>
      <p:sp>
        <p:nvSpPr>
          <p:cNvPr id="357" name="PlaceHolder 5"/>
          <p:cNvSpPr>
            <a:spLocks noGrp="1"/>
          </p:cNvSpPr>
          <p:nvPr>
            <p:ph type="ftr"/>
          </p:nvPr>
        </p:nvSpPr>
        <p:spPr>
          <a:xfrm>
            <a:off x="1600200" y="6508440"/>
            <a:ext cx="390672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extShape 1"/>
          <p:cNvSpPr txBox="1"/>
          <p:nvPr/>
        </p:nvSpPr>
        <p:spPr>
          <a:xfrm>
            <a:off x="1476360" y="5661000"/>
            <a:ext cx="6400800" cy="1023840"/>
          </a:xfrm>
          <a:prstGeom prst="rect">
            <a:avLst/>
          </a:prstGeom>
          <a:noFill/>
          <a:ln w="0">
            <a:noFill/>
          </a:ln>
        </p:spPr>
        <p:txBody>
          <a:bodyPr lIns="45720" rIns="246960"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spc="-1" dirty="0" smtClean="0">
                <a:solidFill>
                  <a:srgbClr val="FFFFFF"/>
                </a:solidFill>
                <a:latin typeface="Times New Roman"/>
                <a:ea typeface="Times New Roman"/>
              </a:rPr>
              <a:t>К</a:t>
            </a:r>
            <a:r>
              <a:rPr lang="ru-RU" sz="2000" b="0" strike="noStrike" spc="-1" dirty="0" smtClean="0">
                <a:solidFill>
                  <a:srgbClr val="FFFFFF"/>
                </a:solidFill>
                <a:latin typeface="Times New Roman"/>
                <a:ea typeface="Times New Roman"/>
              </a:rPr>
              <a:t>афедра </a:t>
            </a:r>
            <a:r>
              <a:rPr lang="ru-RU" sz="20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інфекційних хвороб ОНМедУ</a:t>
            </a:r>
            <a:endParaRPr lang="en-US" sz="2000" b="0" strike="noStrike" spc="-1" dirty="0">
              <a:solidFill>
                <a:srgbClr val="FFFFFF"/>
              </a:solidFill>
              <a:latin typeface="Cambria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0" strike="noStrike" spc="-1" dirty="0" err="1">
                <a:solidFill>
                  <a:srgbClr val="FFFFFF"/>
                </a:solidFill>
                <a:latin typeface="Times New Roman"/>
                <a:ea typeface="Times New Roman"/>
              </a:rPr>
              <a:t>Підготував</a:t>
            </a:r>
            <a:r>
              <a:rPr lang="ru-RU" sz="20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</a:t>
            </a:r>
            <a:r>
              <a:rPr lang="ru-RU" sz="2000" b="0" strike="noStrike" spc="-1" dirty="0" smtClean="0">
                <a:solidFill>
                  <a:srgbClr val="FFFFFF"/>
                </a:solidFill>
                <a:latin typeface="Times New Roman"/>
                <a:ea typeface="Times New Roman"/>
              </a:rPr>
              <a:t>ассистент Бочаров </a:t>
            </a:r>
            <a:r>
              <a:rPr lang="ru-RU" sz="20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В.М.</a:t>
            </a:r>
            <a:endParaRPr lang="en-US" sz="2000" b="0" strike="noStrike" spc="-1" dirty="0">
              <a:solidFill>
                <a:srgbClr val="FFFFFF"/>
              </a:solidFill>
              <a:latin typeface="Cambria"/>
            </a:endParaRPr>
          </a:p>
        </p:txBody>
      </p:sp>
      <p:pic>
        <p:nvPicPr>
          <p:cNvPr id="396" name="Рисунок 2"/>
          <p:cNvPicPr/>
          <p:nvPr/>
        </p:nvPicPr>
        <p:blipFill>
          <a:blip r:embed="rId2" cstate="print"/>
          <a:stretch/>
        </p:blipFill>
        <p:spPr>
          <a:xfrm>
            <a:off x="1763640" y="3213000"/>
            <a:ext cx="5329440" cy="2567160"/>
          </a:xfrm>
          <a:prstGeom prst="rect">
            <a:avLst/>
          </a:prstGeom>
          <a:ln w="0"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452463" y="3244334"/>
            <a:ext cx="22390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Анкилостомідозы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214290"/>
            <a:ext cx="86439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Анкилостомідози</a:t>
            </a:r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«Дьявол, превратившийся в червей.»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К.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Палмер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TextShape 1"/>
          <p:cNvSpPr txBox="1"/>
          <p:nvPr/>
        </p:nvSpPr>
        <p:spPr>
          <a:xfrm>
            <a:off x="357120" y="1499760"/>
            <a:ext cx="8391600" cy="50245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0" strike="noStrike" spc="-1" dirty="0" err="1">
                <a:solidFill>
                  <a:srgbClr val="FFFFFF"/>
                </a:solidFill>
                <a:latin typeface="Cambria"/>
              </a:rPr>
              <a:t>Група</a:t>
            </a:r>
            <a:r>
              <a:rPr lang="ru-RU" sz="36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ambria"/>
              </a:rPr>
              <a:t>глистних</a:t>
            </a:r>
            <a:r>
              <a:rPr lang="ru-RU" sz="36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ambria"/>
              </a:rPr>
              <a:t>інвазій</a:t>
            </a:r>
            <a:r>
              <a:rPr lang="ru-RU" sz="3600" b="0" strike="noStrike" spc="-1" dirty="0">
                <a:solidFill>
                  <a:srgbClr val="FFFFFF"/>
                </a:solidFill>
                <a:latin typeface="Cambria"/>
              </a:rPr>
              <a:t>,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ambria"/>
              </a:rPr>
              <a:t>що</a:t>
            </a:r>
            <a:r>
              <a:rPr lang="ru-RU" sz="36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ambria"/>
              </a:rPr>
              <a:t>має</a:t>
            </a:r>
            <a:r>
              <a:rPr lang="ru-RU" sz="36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ambria"/>
              </a:rPr>
              <a:t>двох</a:t>
            </a:r>
            <a:r>
              <a:rPr lang="ru-RU" sz="36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ambria"/>
              </a:rPr>
              <a:t>представників</a:t>
            </a:r>
            <a:r>
              <a:rPr lang="ru-RU" sz="3600" b="0" strike="noStrike" spc="-1" dirty="0">
                <a:solidFill>
                  <a:srgbClr val="FFFFFF"/>
                </a:solidFill>
                <a:latin typeface="Cambria"/>
              </a:rPr>
              <a:t>, схожих за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ambria"/>
              </a:rPr>
              <a:t>клінічними</a:t>
            </a:r>
            <a:r>
              <a:rPr lang="ru-RU" sz="3600" b="0" strike="noStrike" spc="-1" dirty="0">
                <a:solidFill>
                  <a:srgbClr val="FFFFFF"/>
                </a:solidFill>
                <a:latin typeface="Cambria"/>
              </a:rPr>
              <a:t> та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ambria"/>
              </a:rPr>
              <a:t>епідеміологічними</a:t>
            </a:r>
            <a:r>
              <a:rPr lang="ru-RU" sz="36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ambria"/>
              </a:rPr>
              <a:t>ознаками</a:t>
            </a:r>
            <a:r>
              <a:rPr lang="ru-RU" sz="3600" b="0" strike="noStrike" spc="-1" dirty="0">
                <a:solidFill>
                  <a:srgbClr val="FFFFFF"/>
                </a:solidFill>
                <a:latin typeface="Cambria"/>
              </a:rPr>
              <a:t>,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ambria"/>
              </a:rPr>
              <a:t>що</a:t>
            </a:r>
            <a:r>
              <a:rPr lang="ru-RU" sz="36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ambria"/>
              </a:rPr>
              <a:t>характеризуються</a:t>
            </a:r>
            <a:r>
              <a:rPr lang="ru-RU" sz="36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ambria"/>
              </a:rPr>
              <a:t>ураженням</a:t>
            </a:r>
            <a:r>
              <a:rPr lang="ru-RU" sz="36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ambria"/>
              </a:rPr>
              <a:t>шлунково-кишкового</a:t>
            </a:r>
            <a:r>
              <a:rPr lang="ru-RU" sz="3600" b="0" strike="noStrike" spc="-1" dirty="0">
                <a:solidFill>
                  <a:srgbClr val="FFFFFF"/>
                </a:solidFill>
                <a:latin typeface="Cambria"/>
              </a:rPr>
              <a:t> тракту.</a:t>
            </a:r>
            <a:endParaRPr lang="en-US" sz="3600" b="0" strike="noStrike" spc="-1" dirty="0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214290"/>
            <a:ext cx="80724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Анкилостомідози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(«</a:t>
            </a:r>
            <a:r>
              <a:rPr lang="ru-RU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земляна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короста»)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TextShape 1"/>
          <p:cNvSpPr txBox="1"/>
          <p:nvPr/>
        </p:nvSpPr>
        <p:spPr>
          <a:xfrm>
            <a:off x="457200" y="164628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B76.0</a:t>
            </a:r>
            <a:r>
              <a:rPr lang="ru-RU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-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Times New Roman"/>
                <a:ea typeface="Times New Roman"/>
              </a:rPr>
              <a:t>Анкілостомоз</a:t>
            </a:r>
            <a:endParaRPr lang="en-US" sz="3600" b="0" strike="noStrike" spc="-1" dirty="0">
              <a:solidFill>
                <a:srgbClr val="FFFFFF"/>
              </a:solidFill>
              <a:latin typeface="Cambria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0" strike="noStrike" spc="-1" dirty="0" err="1">
                <a:solidFill>
                  <a:srgbClr val="FFFFFF"/>
                </a:solidFill>
                <a:latin typeface="Times New Roman"/>
                <a:ea typeface="Times New Roman"/>
              </a:rPr>
              <a:t>Інвазія</a:t>
            </a:r>
            <a:r>
              <a:rPr lang="ru-RU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,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Times New Roman"/>
                <a:ea typeface="Times New Roman"/>
              </a:rPr>
              <a:t>спричинена</a:t>
            </a:r>
            <a:r>
              <a:rPr lang="ru-RU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видами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Times New Roman"/>
                <a:ea typeface="Times New Roman"/>
              </a:rPr>
              <a:t>Ancylostoma</a:t>
            </a:r>
            <a:endParaRPr lang="en-US" sz="3600" b="0" strike="noStrike" spc="-1" dirty="0">
              <a:solidFill>
                <a:srgbClr val="FFFFFF"/>
              </a:solidFill>
              <a:latin typeface="Cambria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B76.1</a:t>
            </a:r>
            <a:r>
              <a:rPr lang="ru-RU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- Некатороз</a:t>
            </a:r>
            <a:endParaRPr lang="en-US" sz="3600" b="0" strike="noStrike" spc="-1" dirty="0">
              <a:solidFill>
                <a:srgbClr val="FFFFFF"/>
              </a:solidFill>
              <a:latin typeface="Cambria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0" strike="noStrike" spc="-1" dirty="0" err="1">
                <a:solidFill>
                  <a:srgbClr val="FFFFFF"/>
                </a:solidFill>
                <a:latin typeface="Times New Roman"/>
                <a:ea typeface="Times New Roman"/>
              </a:rPr>
              <a:t>Інвазія</a:t>
            </a:r>
            <a:r>
              <a:rPr lang="ru-RU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,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Times New Roman"/>
                <a:ea typeface="Times New Roman"/>
              </a:rPr>
              <a:t>спричинена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Times New Roman"/>
                <a:ea typeface="Times New Roman"/>
              </a:rPr>
              <a:t>Necator</a:t>
            </a:r>
            <a:r>
              <a:rPr lang="en-US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Times New Roman"/>
                <a:ea typeface="Times New Roman"/>
              </a:rPr>
              <a:t>americanus</a:t>
            </a:r>
            <a:endParaRPr lang="en-US" sz="3600" b="0" strike="noStrike" spc="-1" dirty="0">
              <a:solidFill>
                <a:srgbClr val="FFFFFF"/>
              </a:solidFill>
              <a:latin typeface="Cambria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B76.8</a:t>
            </a:r>
            <a:r>
              <a:rPr lang="ru-RU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-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Times New Roman"/>
                <a:ea typeface="Times New Roman"/>
              </a:rPr>
              <a:t>Інші</a:t>
            </a:r>
            <a:r>
              <a:rPr lang="ru-RU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Times New Roman"/>
                <a:ea typeface="Times New Roman"/>
              </a:rPr>
              <a:t>анкілостомідози</a:t>
            </a:r>
            <a:endParaRPr lang="en-US" sz="3600" b="0" strike="noStrike" spc="-1" dirty="0">
              <a:solidFill>
                <a:srgbClr val="FFFFFF"/>
              </a:solidFill>
              <a:latin typeface="Cambria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B76.9</a:t>
            </a:r>
            <a:r>
              <a:rPr lang="ru-RU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-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Times New Roman"/>
                <a:ea typeface="Times New Roman"/>
              </a:rPr>
              <a:t>Анкілостомідоз</a:t>
            </a:r>
            <a:r>
              <a:rPr lang="ru-RU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Times New Roman"/>
                <a:ea typeface="Times New Roman"/>
              </a:rPr>
              <a:t>неуточнений</a:t>
            </a:r>
            <a:endParaRPr lang="en-US" sz="3600" b="0" strike="noStrike" spc="-1" dirty="0">
              <a:solidFill>
                <a:srgbClr val="FFFFFF"/>
              </a:solidFill>
              <a:latin typeface="Cambria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0" strike="noStrike" spc="-1" dirty="0" err="1">
                <a:solidFill>
                  <a:srgbClr val="FFFFFF"/>
                </a:solidFill>
                <a:latin typeface="Times New Roman"/>
                <a:ea typeface="Times New Roman"/>
              </a:rPr>
              <a:t>Міграція</a:t>
            </a:r>
            <a:r>
              <a:rPr lang="ru-RU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личинок у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Times New Roman"/>
                <a:ea typeface="Times New Roman"/>
              </a:rPr>
              <a:t>шкірі</a:t>
            </a:r>
            <a:r>
              <a:rPr lang="ru-RU" sz="36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БДУ</a:t>
            </a:r>
            <a:endParaRPr lang="en-US" sz="3600" b="0" strike="noStrike" spc="-1" dirty="0">
              <a:solidFill>
                <a:srgbClr val="FFFFFF"/>
              </a:solidFill>
              <a:latin typeface="Cambria"/>
            </a:endParaRPr>
          </a:p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600" b="0" strike="noStrike" spc="-1" dirty="0">
              <a:solidFill>
                <a:srgbClr val="FFFFFF"/>
              </a:solidFill>
              <a:latin typeface="Cambria"/>
            </a:endParaRPr>
          </a:p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600" b="0" strike="noStrike" spc="-1" dirty="0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285728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Міжнародна класифікація хвороб МКХ-10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TextShape 1"/>
          <p:cNvSpPr txBox="1"/>
          <p:nvPr/>
        </p:nvSpPr>
        <p:spPr>
          <a:xfrm>
            <a:off x="457200" y="333000"/>
            <a:ext cx="8229600" cy="583884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>
                <a:solidFill>
                  <a:srgbClr val="FFFFFF"/>
                </a:solidFill>
                <a:latin typeface="Cambria"/>
              </a:rPr>
              <a:t>Анкілостома (</a:t>
            </a:r>
            <a:r>
              <a:rPr lang="ru-RU" sz="3200" b="1" strike="noStrike" spc="-1">
                <a:solidFill>
                  <a:srgbClr val="FFFFFF"/>
                </a:solidFill>
                <a:latin typeface="Cambria"/>
              </a:rPr>
              <a:t>Ancylostoma duodenale)</a:t>
            </a: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  <p:pic>
        <p:nvPicPr>
          <p:cNvPr id="402" name="Рисунок 3" descr="YAjtsa-ankilostomy-e1500362270300.jpg"/>
          <p:cNvPicPr/>
          <p:nvPr/>
        </p:nvPicPr>
        <p:blipFill>
          <a:blip r:embed="rId2" cstate="print"/>
          <a:stretch/>
        </p:blipFill>
        <p:spPr>
          <a:xfrm>
            <a:off x="314280" y="907920"/>
            <a:ext cx="4483080" cy="2521080"/>
          </a:xfrm>
          <a:prstGeom prst="rect">
            <a:avLst/>
          </a:prstGeom>
          <a:ln w="0">
            <a:noFill/>
          </a:ln>
        </p:spPr>
      </p:pic>
      <p:pic>
        <p:nvPicPr>
          <p:cNvPr id="403" name="Рисунок 4" descr="ankilostoma-250x207.jpg"/>
          <p:cNvPicPr/>
          <p:nvPr/>
        </p:nvPicPr>
        <p:blipFill>
          <a:blip r:embed="rId3" cstate="print"/>
          <a:stretch/>
        </p:blipFill>
        <p:spPr>
          <a:xfrm>
            <a:off x="324000" y="3451320"/>
            <a:ext cx="4473360" cy="3143160"/>
          </a:xfrm>
          <a:prstGeom prst="rect">
            <a:avLst/>
          </a:prstGeom>
          <a:ln w="0">
            <a:noFill/>
          </a:ln>
        </p:spPr>
      </p:pic>
      <p:pic>
        <p:nvPicPr>
          <p:cNvPr id="404" name="Рисунок 5" descr="stroenie.png"/>
          <p:cNvPicPr/>
          <p:nvPr/>
        </p:nvPicPr>
        <p:blipFill>
          <a:blip r:embed="rId4" cstate="print"/>
          <a:stretch/>
        </p:blipFill>
        <p:spPr>
          <a:xfrm>
            <a:off x="5145120" y="922320"/>
            <a:ext cx="3387600" cy="2506680"/>
          </a:xfrm>
          <a:prstGeom prst="rect">
            <a:avLst/>
          </a:prstGeom>
          <a:ln w="0">
            <a:noFill/>
          </a:ln>
        </p:spPr>
      </p:pic>
      <p:pic>
        <p:nvPicPr>
          <p:cNvPr id="405" name="Рисунок 2"/>
          <p:cNvPicPr/>
          <p:nvPr/>
        </p:nvPicPr>
        <p:blipFill>
          <a:blip r:embed="rId5" cstate="print"/>
          <a:stretch/>
        </p:blipFill>
        <p:spPr>
          <a:xfrm>
            <a:off x="5145120" y="3459240"/>
            <a:ext cx="3387600" cy="3143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extShape 1"/>
          <p:cNvSpPr txBox="1"/>
          <p:nvPr/>
        </p:nvSpPr>
        <p:spPr>
          <a:xfrm>
            <a:off x="457200" y="333360"/>
            <a:ext cx="8229600" cy="619128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spc="-1" dirty="0" smtClean="0">
                <a:solidFill>
                  <a:srgbClr val="FFFFFF"/>
                </a:solidFill>
                <a:latin typeface="Cambria"/>
              </a:rPr>
              <a:t>Некатор </a:t>
            </a:r>
            <a:r>
              <a:rPr lang="ru-RU" sz="3200" b="0" strike="noStrike" spc="-1" dirty="0" smtClean="0">
                <a:solidFill>
                  <a:srgbClr val="FFFFFF"/>
                </a:solidFill>
                <a:latin typeface="Cambria"/>
              </a:rPr>
              <a:t>(</a:t>
            </a:r>
            <a:r>
              <a:rPr lang="ru-RU" sz="3200" b="1" strike="noStrike" spc="-1" dirty="0" err="1" smtClean="0">
                <a:solidFill>
                  <a:srgbClr val="FFFFFF"/>
                </a:solidFill>
                <a:latin typeface="Cambria"/>
              </a:rPr>
              <a:t>Necator</a:t>
            </a:r>
            <a:r>
              <a:rPr lang="ru-RU" sz="3200" b="1" strike="noStrike" spc="-1" dirty="0" smtClean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1" strike="noStrike" spc="-1" dirty="0" err="1">
                <a:solidFill>
                  <a:srgbClr val="FFFFFF"/>
                </a:solidFill>
                <a:latin typeface="Cambria"/>
              </a:rPr>
              <a:t>americanus</a:t>
            </a:r>
            <a:r>
              <a:rPr lang="ru-RU" sz="3200" b="1" strike="noStrike" spc="-1" dirty="0">
                <a:solidFill>
                  <a:srgbClr val="FFFFFF"/>
                </a:solidFill>
                <a:latin typeface="Cambria"/>
              </a:rPr>
              <a:t>)</a:t>
            </a:r>
            <a:endParaRPr lang="en-US" sz="3200" b="0" strike="noStrike" spc="-1" dirty="0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 dirty="0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 dirty="0">
              <a:solidFill>
                <a:srgbClr val="FFFFFF"/>
              </a:solidFill>
              <a:latin typeface="Cambria"/>
            </a:endParaRPr>
          </a:p>
        </p:txBody>
      </p:sp>
      <p:pic>
        <p:nvPicPr>
          <p:cNvPr id="407" name="Рисунок 3" descr="133-70.jpg"/>
          <p:cNvPicPr/>
          <p:nvPr/>
        </p:nvPicPr>
        <p:blipFill>
          <a:blip r:embed="rId2" cstate="print"/>
          <a:stretch/>
        </p:blipFill>
        <p:spPr>
          <a:xfrm>
            <a:off x="4815000" y="2925720"/>
            <a:ext cx="4021200" cy="3888000"/>
          </a:xfrm>
          <a:prstGeom prst="rect">
            <a:avLst/>
          </a:prstGeom>
          <a:ln w="0">
            <a:noFill/>
          </a:ln>
        </p:spPr>
      </p:pic>
      <p:pic>
        <p:nvPicPr>
          <p:cNvPr id="408" name="Рисунок 4" descr="nekatoroz_2.jpg"/>
          <p:cNvPicPr/>
          <p:nvPr/>
        </p:nvPicPr>
        <p:blipFill>
          <a:blip r:embed="rId3" cstate="print"/>
          <a:stretch/>
        </p:blipFill>
        <p:spPr>
          <a:xfrm>
            <a:off x="4859280" y="907920"/>
            <a:ext cx="3976920" cy="2017800"/>
          </a:xfrm>
          <a:prstGeom prst="rect">
            <a:avLst/>
          </a:prstGeom>
          <a:ln w="0">
            <a:noFill/>
          </a:ln>
        </p:spPr>
      </p:pic>
      <p:pic>
        <p:nvPicPr>
          <p:cNvPr id="409" name="Рисунок 5" descr="482827.jpg"/>
          <p:cNvPicPr/>
          <p:nvPr/>
        </p:nvPicPr>
        <p:blipFill>
          <a:blip r:embed="rId4" cstate="print"/>
          <a:stretch/>
        </p:blipFill>
        <p:spPr>
          <a:xfrm>
            <a:off x="250920" y="907920"/>
            <a:ext cx="4564080" cy="2952720"/>
          </a:xfrm>
          <a:prstGeom prst="rect">
            <a:avLst/>
          </a:prstGeom>
          <a:ln w="0">
            <a:noFill/>
          </a:ln>
        </p:spPr>
      </p:pic>
      <p:pic>
        <p:nvPicPr>
          <p:cNvPr id="410" name="Рисунок 1"/>
          <p:cNvPicPr/>
          <p:nvPr/>
        </p:nvPicPr>
        <p:blipFill>
          <a:blip r:embed="rId5" cstate="print"/>
          <a:stretch/>
        </p:blipFill>
        <p:spPr>
          <a:xfrm>
            <a:off x="0" y="3860640"/>
            <a:ext cx="4815000" cy="2997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TextShape 1"/>
          <p:cNvSpPr txBox="1"/>
          <p:nvPr/>
        </p:nvSpPr>
        <p:spPr>
          <a:xfrm>
            <a:off x="457200" y="25380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marL="53640"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pic>
        <p:nvPicPr>
          <p:cNvPr id="412" name="Содержимое 3" descr="Samie_uzhasnie_paraziti-_kotorie_ne_proch_poselitsya_v_cheloveke.jpg"/>
          <p:cNvPicPr/>
          <p:nvPr/>
        </p:nvPicPr>
        <p:blipFill>
          <a:blip r:embed="rId2" cstate="print"/>
          <a:stretch/>
        </p:blipFill>
        <p:spPr>
          <a:xfrm>
            <a:off x="468360" y="1557360"/>
            <a:ext cx="4286160" cy="2857320"/>
          </a:xfrm>
          <a:prstGeom prst="rect">
            <a:avLst/>
          </a:prstGeom>
          <a:ln w="0">
            <a:noFill/>
          </a:ln>
        </p:spPr>
      </p:pic>
      <p:pic>
        <p:nvPicPr>
          <p:cNvPr id="413" name="Рисунок 4" descr="nekatoroz-u-vzroslyh.jpg"/>
          <p:cNvPicPr/>
          <p:nvPr/>
        </p:nvPicPr>
        <p:blipFill>
          <a:blip r:embed="rId3" cstate="print"/>
          <a:stretch/>
        </p:blipFill>
        <p:spPr>
          <a:xfrm>
            <a:off x="4859280" y="1557360"/>
            <a:ext cx="3648240" cy="2627280"/>
          </a:xfrm>
          <a:prstGeom prst="rect">
            <a:avLst/>
          </a:prstGeom>
          <a:ln w="0">
            <a:noFill/>
          </a:ln>
        </p:spPr>
      </p:pic>
      <p:pic>
        <p:nvPicPr>
          <p:cNvPr id="414" name="Рисунок 5" descr="hqdefault.jpg"/>
          <p:cNvPicPr/>
          <p:nvPr/>
        </p:nvPicPr>
        <p:blipFill>
          <a:blip r:embed="rId4" cstate="print"/>
          <a:stretch/>
        </p:blipFill>
        <p:spPr>
          <a:xfrm>
            <a:off x="1763640" y="4005360"/>
            <a:ext cx="3803760" cy="2852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TextShape 1"/>
          <p:cNvSpPr txBox="1"/>
          <p:nvPr/>
        </p:nvSpPr>
        <p:spPr>
          <a:xfrm>
            <a:off x="500040" y="428400"/>
            <a:ext cx="7772400" cy="487188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4000"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000" b="1" strike="noStrike" spc="-1" dirty="0" err="1">
                <a:solidFill>
                  <a:srgbClr val="FFFFFF"/>
                </a:solidFill>
                <a:latin typeface="Cambria"/>
              </a:rPr>
              <a:t>Анкілостома</a:t>
            </a:r>
            <a:r>
              <a:rPr lang="ru-RU" sz="3000" b="1" strike="noStrike" spc="-1" dirty="0">
                <a:solidFill>
                  <a:srgbClr val="FFFFFF"/>
                </a:solidFill>
                <a:latin typeface="Cambria"/>
              </a:rPr>
              <a:t>, </a:t>
            </a:r>
            <a:r>
              <a:rPr lang="ru-RU" sz="3000" b="1" strike="noStrike" spc="-1" dirty="0" err="1">
                <a:solidFill>
                  <a:srgbClr val="FFFFFF"/>
                </a:solidFill>
                <a:latin typeface="Cambria"/>
              </a:rPr>
              <a:t>або</a:t>
            </a:r>
            <a:r>
              <a:rPr lang="ru-RU" sz="3000" b="1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1" strike="noStrike" spc="-1" dirty="0" err="1" smtClean="0">
                <a:solidFill>
                  <a:srgbClr val="FFFFFF"/>
                </a:solidFill>
                <a:latin typeface="Cambria"/>
              </a:rPr>
              <a:t>кривоголівка</a:t>
            </a:r>
            <a:r>
              <a:rPr lang="ru-RU" sz="3000" b="1" strike="noStrike" spc="-1" dirty="0" smtClean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1" strike="noStrike" spc="-1" dirty="0">
                <a:solidFill>
                  <a:srgbClr val="FFFFFF"/>
                </a:solidFill>
                <a:latin typeface="Cambria"/>
              </a:rPr>
              <a:t>(</a:t>
            </a:r>
            <a:r>
              <a:rPr lang="ru-RU" sz="3000" b="1" strike="noStrike" spc="-1" dirty="0" err="1">
                <a:solidFill>
                  <a:srgbClr val="FFFFFF"/>
                </a:solidFill>
                <a:latin typeface="Cambria"/>
              </a:rPr>
              <a:t>Ancylostoma</a:t>
            </a:r>
            <a:r>
              <a:rPr lang="ru-RU" sz="3000" b="1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1" strike="noStrike" spc="-1" dirty="0" err="1" smtClean="0">
                <a:solidFill>
                  <a:srgbClr val="FFFFFF"/>
                </a:solidFill>
                <a:latin typeface="Cambria"/>
              </a:rPr>
              <a:t>duodenale</a:t>
            </a:r>
            <a:r>
              <a:rPr lang="ru-RU" sz="3000" b="1" strike="noStrike" spc="-1" dirty="0" smtClean="0">
                <a:solidFill>
                  <a:srgbClr val="FFFFFF"/>
                </a:solidFill>
                <a:latin typeface="Cambria"/>
              </a:rPr>
              <a:t>)</a:t>
            </a:r>
            <a:r>
              <a:rPr lang="ru-RU" sz="3000" b="0" strike="noStrike" spc="-1" dirty="0" err="1" smtClean="0">
                <a:solidFill>
                  <a:srgbClr val="FFFFFF"/>
                </a:solidFill>
                <a:latin typeface="Cambria"/>
              </a:rPr>
              <a:t>і</a:t>
            </a:r>
            <a:r>
              <a:rPr lang="ru-RU" sz="3000" b="0" strike="noStrike" spc="-1" dirty="0" smtClean="0">
                <a:solidFill>
                  <a:srgbClr val="FFFFFF"/>
                </a:solidFill>
                <a:latin typeface="Cambria"/>
              </a:rPr>
              <a:t> некатор </a:t>
            </a:r>
            <a:r>
              <a:rPr lang="ru-RU" sz="3000" b="1" strike="noStrike" spc="-1" dirty="0" smtClean="0">
                <a:solidFill>
                  <a:srgbClr val="FFFFFF"/>
                </a:solidFill>
                <a:latin typeface="Cambria"/>
              </a:rPr>
              <a:t>(</a:t>
            </a:r>
            <a:r>
              <a:rPr lang="ru-RU" sz="3000" b="1" strike="noStrike" spc="-1" dirty="0" err="1" smtClean="0">
                <a:solidFill>
                  <a:srgbClr val="FFFFFF"/>
                </a:solidFill>
                <a:latin typeface="Cambria"/>
              </a:rPr>
              <a:t>Necator</a:t>
            </a:r>
            <a:r>
              <a:rPr lang="ru-RU" sz="3000" b="1" strike="noStrike" spc="-1" dirty="0" smtClean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1" strike="noStrike" spc="-1" dirty="0" err="1">
                <a:solidFill>
                  <a:srgbClr val="FFFFFF"/>
                </a:solidFill>
                <a:latin typeface="Cambria"/>
              </a:rPr>
              <a:t>americanus</a:t>
            </a:r>
            <a:r>
              <a:rPr lang="ru-RU" sz="3000" b="1" strike="noStrike" spc="-1" dirty="0">
                <a:solidFill>
                  <a:srgbClr val="FFFFFF"/>
                </a:solidFill>
                <a:latin typeface="Cambria"/>
              </a:rPr>
              <a:t>)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-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Невеликі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нематоди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довжиною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до 1-2 см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рожево-жовтого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кольору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. Будова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їх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дуже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подібна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.</a:t>
            </a:r>
            <a:endParaRPr lang="en-US" sz="3000" b="0" strike="noStrike" spc="-1" dirty="0">
              <a:solidFill>
                <a:srgbClr val="FFFFFF"/>
              </a:solidFill>
              <a:latin typeface="Cambria"/>
            </a:endParaRPr>
          </a:p>
          <a:p>
            <a:pPr algn="l" rtl="0">
              <a:lnSpc>
                <a:spcPct val="9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Яйця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анкілостом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і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деякі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за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будовою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невиразні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. Вони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овальні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,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безбарвні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,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прозорі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,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із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закругленими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кінцями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.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Оболонка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тонка. У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свіжовиділених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яєць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у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центрі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знаходиться</a:t>
            </a:r>
            <a:r>
              <a:rPr lang="ru-RU" sz="3000" b="0" strike="noStrike" spc="-1" dirty="0">
                <a:solidFill>
                  <a:srgbClr val="FFFFFF"/>
                </a:solidFill>
                <a:latin typeface="Cambria"/>
              </a:rPr>
              <a:t> 4-8 </a:t>
            </a:r>
            <a:r>
              <a:rPr lang="ru-RU" sz="3000" b="0" strike="noStrike" spc="-1" dirty="0" err="1">
                <a:solidFill>
                  <a:srgbClr val="FFFFFF"/>
                </a:solidFill>
                <a:latin typeface="Cambria"/>
              </a:rPr>
              <a:t>бластомерів</a:t>
            </a:r>
            <a:endParaRPr lang="en-US" sz="3000" b="0" strike="noStrike" spc="-1" dirty="0">
              <a:solidFill>
                <a:srgbClr val="FFFFFF"/>
              </a:solidFill>
              <a:latin typeface="Cambria"/>
            </a:endParaRPr>
          </a:p>
          <a:p>
            <a:pPr algn="l" rtl="0">
              <a:lnSpc>
                <a:spcPct val="9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000" b="0" strike="noStrike" spc="-1" dirty="0">
              <a:solidFill>
                <a:srgbClr val="FFFFFF"/>
              </a:solidFill>
              <a:latin typeface="Cambria"/>
            </a:endParaRPr>
          </a:p>
        </p:txBody>
      </p:sp>
      <p:pic>
        <p:nvPicPr>
          <p:cNvPr id="416" name="Picture 2" descr="http://parazity.com/images/stories/zabolt/%D0%9D%D0%BE%D0%B2%D1%8B%D0%B9%20%D1%80%D0%B8%D1%81%D1%83%D0%BD%D0%BE%D0%BA%20(41).bmp"/>
          <p:cNvPicPr/>
          <p:nvPr/>
        </p:nvPicPr>
        <p:blipFill>
          <a:blip r:embed="rId2" cstate="print"/>
          <a:stretch/>
        </p:blipFill>
        <p:spPr>
          <a:xfrm>
            <a:off x="7209000" y="5049720"/>
            <a:ext cx="1904760" cy="1781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Заголовок 1"/>
          <p:cNvPicPr/>
          <p:nvPr/>
        </p:nvPicPr>
        <p:blipFill>
          <a:blip r:embed="rId2" cstate="print"/>
          <a:stretch/>
        </p:blipFill>
        <p:spPr>
          <a:xfrm>
            <a:off x="457200" y="255600"/>
            <a:ext cx="8229600" cy="1146240"/>
          </a:xfrm>
          <a:prstGeom prst="rect">
            <a:avLst/>
          </a:prstGeom>
          <a:ln w="0">
            <a:noFill/>
          </a:ln>
        </p:spPr>
      </p:pic>
      <p:sp>
        <p:nvSpPr>
          <p:cNvPr id="418" name="TextShape 1"/>
          <p:cNvSpPr txBox="1"/>
          <p:nvPr/>
        </p:nvSpPr>
        <p:spPr>
          <a:xfrm>
            <a:off x="457200" y="1397160"/>
            <a:ext cx="8229600" cy="477504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0" strike="noStrike" spc="-1">
                <a:solidFill>
                  <a:srgbClr val="FFFFFF"/>
                </a:solidFill>
                <a:latin typeface="Cambria"/>
              </a:rPr>
              <a:t>Ареал поширення: анкілостоми та некаторози досить вимогливі до клімату тих країн, де вони пристосувалися паразитувати. Це пов'язано з тим, що з фаз їх життєвого циклу проходить у грунті. Вологість при цьому має бути достатньою, а навколишня температура – ​​також високою, близько 28 °С. Тому мешкають анкілостоми в основному в тропічних широтах: в Африці, в Індії, в Південній і частково в Північній Америці, на півночі Австралії та в Південно-Східній Азії, басейн південноамериканської річки Амазонка. У нашій країні кліматичні умови існують лише на узбережжі Чорного моря і в районі Північного Кавказу, а також південь України.</a:t>
            </a:r>
            <a:endParaRPr lang="en-US" sz="24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Заголовок 1"/>
          <p:cNvPicPr/>
          <p:nvPr/>
        </p:nvPicPr>
        <p:blipFill>
          <a:blip r:embed="rId2" cstate="print"/>
          <a:stretch/>
        </p:blipFill>
        <p:spPr>
          <a:xfrm>
            <a:off x="457200" y="255600"/>
            <a:ext cx="8229600" cy="1139760"/>
          </a:xfrm>
          <a:prstGeom prst="rect">
            <a:avLst/>
          </a:prstGeom>
          <a:ln w="0">
            <a:noFill/>
          </a:ln>
        </p:spPr>
      </p:pic>
      <p:pic>
        <p:nvPicPr>
          <p:cNvPr id="420" name="Содержимое 4" descr="ankilostoma-zhiznennyy-tsikl-razvitiya-3.jpg"/>
          <p:cNvPicPr/>
          <p:nvPr/>
        </p:nvPicPr>
        <p:blipFill>
          <a:blip r:embed="rId3" cstate="print"/>
          <a:stretch/>
        </p:blipFill>
        <p:spPr>
          <a:xfrm>
            <a:off x="133200" y="1413000"/>
            <a:ext cx="8759880" cy="5256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TextShape 1"/>
          <p:cNvSpPr txBox="1"/>
          <p:nvPr/>
        </p:nvSpPr>
        <p:spPr>
          <a:xfrm>
            <a:off x="457200" y="404640"/>
            <a:ext cx="8229600" cy="6120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0" strike="noStrike" spc="-1">
                <a:solidFill>
                  <a:srgbClr val="FFFFFF"/>
                </a:solidFill>
                <a:latin typeface="Cambria"/>
              </a:rPr>
              <a:t>Геогельмінт, антропоноз</a:t>
            </a:r>
            <a:endParaRPr lang="en-US" sz="36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0" strike="noStrike" spc="-1">
                <a:solidFill>
                  <a:srgbClr val="FFFFFF"/>
                </a:solidFill>
                <a:latin typeface="Cambria"/>
              </a:rPr>
              <a:t>Людина є єдиним господарем</a:t>
            </a:r>
            <a:endParaRPr lang="en-US" sz="36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0" strike="noStrike" spc="-1">
                <a:solidFill>
                  <a:srgbClr val="FFFFFF"/>
                </a:solidFill>
                <a:latin typeface="Cambria"/>
              </a:rPr>
              <a:t>Механізм передачі: перкутанний, рідко може бути фекально-оральний</a:t>
            </a:r>
            <a:endParaRPr lang="en-US" sz="36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0" strike="noStrike" spc="-1">
                <a:solidFill>
                  <a:srgbClr val="FFFFFF"/>
                </a:solidFill>
                <a:latin typeface="Cambria"/>
              </a:rPr>
              <a:t>Орган-мішень: тонка кишка.</a:t>
            </a:r>
            <a:endParaRPr lang="en-US" sz="36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6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Заголовок 1"/>
          <p:cNvPicPr/>
          <p:nvPr/>
        </p:nvPicPr>
        <p:blipFill>
          <a:blip r:embed="rId2" cstate="print"/>
          <a:stretch/>
        </p:blipFill>
        <p:spPr>
          <a:xfrm>
            <a:off x="360360" y="0"/>
            <a:ext cx="2936880" cy="1146240"/>
          </a:xfrm>
          <a:prstGeom prst="rect">
            <a:avLst/>
          </a:prstGeom>
          <a:ln w="0">
            <a:noFill/>
          </a:ln>
        </p:spPr>
      </p:pic>
      <p:sp>
        <p:nvSpPr>
          <p:cNvPr id="423" name="TextShape 1"/>
          <p:cNvSpPr txBox="1"/>
          <p:nvPr/>
        </p:nvSpPr>
        <p:spPr>
          <a:xfrm>
            <a:off x="357120" y="1143000"/>
            <a:ext cx="5572080" cy="52149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8500"/>
          </a:bodyPr>
          <a:lstStyle/>
          <a:p>
            <a:pPr marL="291960" indent="-291960" algn="l" rtl="0">
              <a:lnSpc>
                <a:spcPct val="8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500" b="0" strike="noStrike" spc="-1">
                <a:solidFill>
                  <a:srgbClr val="FFFFFF"/>
                </a:solidFill>
                <a:latin typeface="Cambria"/>
              </a:rPr>
              <a:t>2 стадії-міграційна(гостра) та кишкова(хронічна)</a:t>
            </a:r>
            <a:endParaRPr lang="en-US" sz="25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lnSpc>
                <a:spcPct val="8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500" b="0" strike="noStrike" spc="-1">
                <a:solidFill>
                  <a:srgbClr val="FFFFFF"/>
                </a:solidFill>
                <a:latin typeface="Cambria"/>
              </a:rPr>
              <a:t>На ранній стадії міграції</a:t>
            </a:r>
            <a:r>
              <a:rPr lang="ru-RU" sz="2500" b="1" strike="noStrike" spc="-1">
                <a:solidFill>
                  <a:srgbClr val="FFFFFF"/>
                </a:solidFill>
                <a:latin typeface="Cambria"/>
              </a:rPr>
              <a:t> </a:t>
            </a:r>
            <a:r>
              <a:rPr lang="ru-RU" sz="2500" b="0" strike="noStrike" spc="-1">
                <a:solidFill>
                  <a:srgbClr val="FFFFFF"/>
                </a:solidFill>
                <a:latin typeface="Cambria"/>
              </a:rPr>
              <a:t>при проникненні личинок через шкіру можуть з'явитися алергічні реакції - свербіж шкіри, повзучий висип та різного роду висипання на фоні блідої шкіри (зазвичай на кінцівках), які зберігаються протягом декількох місяців.</a:t>
            </a:r>
            <a:endParaRPr lang="en-US" sz="25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lnSpc>
                <a:spcPct val="8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500" b="0" strike="noStrike" spc="-1">
                <a:solidFill>
                  <a:srgbClr val="FFFFFF"/>
                </a:solidFill>
                <a:latin typeface="Cambria"/>
              </a:rPr>
              <a:t>Під час легеневої стадії міграції личинок часто спостерігаються катари верхніх дихальних шляхів, бронхіти. Ця фаза триває близько двох тижнів.</a:t>
            </a:r>
            <a:endParaRPr lang="en-US" sz="2500" b="0" strike="noStrike" spc="-1">
              <a:solidFill>
                <a:srgbClr val="FFFFFF"/>
              </a:solidFill>
              <a:latin typeface="Cambria"/>
            </a:endParaRPr>
          </a:p>
        </p:txBody>
      </p:sp>
      <p:pic>
        <p:nvPicPr>
          <p:cNvPr id="424" name="Picture 2" descr="http://auroum.ru/wp-content/uploads/2012/05/nogi-300x291.jpg"/>
          <p:cNvPicPr/>
          <p:nvPr/>
        </p:nvPicPr>
        <p:blipFill>
          <a:blip r:embed="rId3" cstate="print"/>
          <a:stretch/>
        </p:blipFill>
        <p:spPr>
          <a:xfrm>
            <a:off x="5857920" y="500040"/>
            <a:ext cx="2857320" cy="2771640"/>
          </a:xfrm>
          <a:prstGeom prst="rect">
            <a:avLst/>
          </a:prstGeom>
          <a:ln w="0">
            <a:noFill/>
          </a:ln>
        </p:spPr>
      </p:pic>
      <p:pic>
        <p:nvPicPr>
          <p:cNvPr id="425" name="Picture 4" descr="https://encrypted-tbn0.gstatic.com/images?q=tbn:ANd9GcTsjKyCaZ8V64TtOHkFV0-wF7K49CStcGsx_OXOXCNq09MLfrwBeg"/>
          <p:cNvPicPr/>
          <p:nvPr/>
        </p:nvPicPr>
        <p:blipFill>
          <a:blip r:embed="rId4" cstate="print"/>
          <a:stretch/>
        </p:blipFill>
        <p:spPr>
          <a:xfrm>
            <a:off x="5857920" y="4214880"/>
            <a:ext cx="2886120" cy="1581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TextShape 1"/>
          <p:cNvSpPr txBox="1"/>
          <p:nvPr/>
        </p:nvSpPr>
        <p:spPr>
          <a:xfrm>
            <a:off x="356760" y="642600"/>
            <a:ext cx="8535960" cy="551988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5500"/>
          </a:bodyPr>
          <a:lstStyle/>
          <a:p>
            <a:pPr marL="291960" indent="-291960" algn="l" rtl="0">
              <a:lnSpc>
                <a:spcPct val="9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>
                <a:solidFill>
                  <a:srgbClr val="FFFFFF"/>
                </a:solidFill>
                <a:latin typeface="Cambria"/>
              </a:rPr>
              <a:t>Через місяць після зараження може з'явитися нудота, біль у животі, пронос.</a:t>
            </a: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lnSpc>
                <a:spcPct val="9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>
                <a:solidFill>
                  <a:srgbClr val="FFFFFF"/>
                </a:solidFill>
                <a:latin typeface="Cambria"/>
              </a:rPr>
              <a:t>У кишковій фазі відзначається, в основному, місцева та загальна дія паразитів, пов'язана з поглинанням крові.</a:t>
            </a: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lnSpc>
                <a:spcPct val="9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>
                <a:solidFill>
                  <a:srgbClr val="FFFFFF"/>
                </a:solidFill>
                <a:latin typeface="Cambria"/>
              </a:rPr>
              <a:t> Масивна інвазія призводить до набряків кінцівок.</a:t>
            </a: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lnSpc>
                <a:spcPct val="9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>
                <a:solidFill>
                  <a:srgbClr val="FFFFFF"/>
                </a:solidFill>
                <a:latin typeface="Cambria"/>
              </a:rPr>
              <a:t>На пізнішій стадії, при попаданні в шлунково-кишковий тракт, розвиваються дуоденіти зі нудотою, печією, болями в животі, які нерідко супроводжуються діареєю.</a:t>
            </a: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lnSpc>
                <a:spcPct val="9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lnSpc>
                <a:spcPct val="9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Заголовок 1"/>
          <p:cNvPicPr/>
          <p:nvPr/>
        </p:nvPicPr>
        <p:blipFill>
          <a:blip r:embed="rId2" cstate="print"/>
          <a:stretch/>
        </p:blipFill>
        <p:spPr>
          <a:xfrm>
            <a:off x="457200" y="244440"/>
            <a:ext cx="8229600" cy="1157400"/>
          </a:xfrm>
          <a:prstGeom prst="rect">
            <a:avLst/>
          </a:prstGeom>
          <a:ln w="0">
            <a:noFill/>
          </a:ln>
        </p:spPr>
      </p:pic>
      <p:sp>
        <p:nvSpPr>
          <p:cNvPr id="428" name="TextShape 1"/>
          <p:cNvSpPr txBox="1"/>
          <p:nvPr/>
        </p:nvSpPr>
        <p:spPr>
          <a:xfrm>
            <a:off x="457200" y="164628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4000"/>
          </a:bodyPr>
          <a:lstStyle/>
          <a:p>
            <a:pPr marL="291960" indent="-291960" algn="l" rtl="0">
              <a:lnSpc>
                <a:spcPct val="8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700" b="0" strike="noStrike" spc="-1">
                <a:solidFill>
                  <a:srgbClr val="FFFFFF"/>
                </a:solidFill>
                <a:latin typeface="Cambria"/>
              </a:rPr>
              <a:t>слабкістю,</a:t>
            </a:r>
            <a:endParaRPr lang="en-US" sz="27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lnSpc>
                <a:spcPct val="8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700" b="0" strike="noStrike" spc="-1">
                <a:solidFill>
                  <a:srgbClr val="FFFFFF"/>
                </a:solidFill>
                <a:latin typeface="Cambria"/>
              </a:rPr>
              <a:t>запамороченнями,</a:t>
            </a:r>
            <a:endParaRPr lang="en-US" sz="27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lnSpc>
                <a:spcPct val="8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700" b="0" strike="noStrike" spc="-1">
                <a:solidFill>
                  <a:srgbClr val="FFFFFF"/>
                </a:solidFill>
                <a:latin typeface="Cambria"/>
              </a:rPr>
              <a:t>болями в епігастрії,</a:t>
            </a:r>
            <a:endParaRPr lang="en-US" sz="27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lnSpc>
                <a:spcPct val="8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700" b="0" strike="noStrike" spc="-1">
                <a:solidFill>
                  <a:srgbClr val="FFFFFF"/>
                </a:solidFill>
                <a:latin typeface="Cambria"/>
              </a:rPr>
              <a:t>зниженням маси тіла,</a:t>
            </a:r>
            <a:endParaRPr lang="en-US" sz="27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lnSpc>
                <a:spcPct val="8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700" b="0" strike="noStrike" spc="-1">
                <a:solidFill>
                  <a:srgbClr val="FFFFFF"/>
                </a:solidFill>
                <a:latin typeface="Cambria"/>
              </a:rPr>
              <a:t>набряками.</a:t>
            </a:r>
            <a:endParaRPr lang="en-US" sz="27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700" b="0" strike="noStrike" spc="-1">
                <a:solidFill>
                  <a:srgbClr val="FFFFFF"/>
                </a:solidFill>
                <a:latin typeface="Cambria"/>
              </a:rPr>
              <a:t>Так як анкілостома живиться кров'ю, вона зубцями прикріплюється до слизової оболонки стінки кишечника, де утворюються виразки, що кровоточать, що досягають 2 см в діаметрі.</a:t>
            </a:r>
            <a:endParaRPr lang="en-US" sz="27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700" b="0" strike="noStrike" spc="-1">
                <a:solidFill>
                  <a:srgbClr val="FFFFFF"/>
                </a:solidFill>
                <a:latin typeface="Cambria"/>
              </a:rPr>
              <a:t>Внаслідок хронічної крововтрати розвивається гіпохромна залізодефіцитна анемія, знижується білок крові (гіпоальбумінемія).</a:t>
            </a:r>
            <a:endParaRPr lang="en-US" sz="27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lnSpc>
                <a:spcPct val="8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7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Заголовок 1"/>
          <p:cNvPicPr/>
          <p:nvPr/>
        </p:nvPicPr>
        <p:blipFill>
          <a:blip r:embed="rId2" cstate="print"/>
          <a:stretch/>
        </p:blipFill>
        <p:spPr>
          <a:xfrm>
            <a:off x="712800" y="360360"/>
            <a:ext cx="7772400" cy="852480"/>
          </a:xfrm>
          <a:prstGeom prst="rect">
            <a:avLst/>
          </a:prstGeom>
          <a:ln w="0">
            <a:noFill/>
          </a:ln>
        </p:spPr>
      </p:pic>
      <p:sp>
        <p:nvSpPr>
          <p:cNvPr id="430" name="TextShape 1"/>
          <p:cNvSpPr txBox="1"/>
          <p:nvPr/>
        </p:nvSpPr>
        <p:spPr>
          <a:xfrm>
            <a:off x="457200" y="164628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>
                <a:solidFill>
                  <a:srgbClr val="FFFFFF"/>
                </a:solidFill>
                <a:latin typeface="Cambria"/>
              </a:rPr>
              <a:t>Інфікування шкіри в області вхідних воріт</a:t>
            </a: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>
                <a:solidFill>
                  <a:srgbClr val="FFFFFF"/>
                </a:solidFill>
                <a:latin typeface="Cambria"/>
              </a:rPr>
              <a:t>У стадію міграції – важкі алергічні реакції (набряк Квінке, анафілактичний шок)</a:t>
            </a: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>
                <a:solidFill>
                  <a:srgbClr val="FFFFFF"/>
                </a:solidFill>
                <a:latin typeface="Cambria"/>
              </a:rPr>
              <a:t>При хронічній течії - гіпохромна анемія</a:t>
            </a: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>
                <a:solidFill>
                  <a:srgbClr val="FFFFFF"/>
                </a:solidFill>
                <a:latin typeface="Cambria"/>
              </a:rPr>
              <a:t>У дітей – затримка розумового та фізичного розвитку</a:t>
            </a:r>
            <a:endParaRPr lang="en-US" sz="32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Заголовок 1"/>
          <p:cNvPicPr/>
          <p:nvPr/>
        </p:nvPicPr>
        <p:blipFill>
          <a:blip r:embed="rId2" cstate="print"/>
          <a:stretch/>
        </p:blipFill>
        <p:spPr>
          <a:xfrm>
            <a:off x="457200" y="255600"/>
            <a:ext cx="8229600" cy="1139760"/>
          </a:xfrm>
          <a:prstGeom prst="rect">
            <a:avLst/>
          </a:prstGeom>
          <a:ln w="0">
            <a:noFill/>
          </a:ln>
        </p:spPr>
      </p:pic>
      <p:sp>
        <p:nvSpPr>
          <p:cNvPr id="432" name="TextShape 1"/>
          <p:cNvSpPr txBox="1"/>
          <p:nvPr/>
        </p:nvSpPr>
        <p:spPr>
          <a:xfrm>
            <a:off x="285840" y="1357200"/>
            <a:ext cx="8678880" cy="992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500"/>
          </a:bodyPr>
          <a:lstStyle/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0" strike="noStrike" spc="-1">
                <a:solidFill>
                  <a:srgbClr val="FFFFFF"/>
                </a:solidFill>
                <a:latin typeface="Cambria"/>
              </a:rPr>
              <a:t>Неспецифічна: ОАК (гіпохромна анемія, лейкоцитоз, еозинофілія, прискорення ШОЕ)</a:t>
            </a:r>
            <a:endParaRPr lang="en-US" sz="2800" b="0" strike="noStrike" spc="-1">
              <a:solidFill>
                <a:srgbClr val="FFFFFF"/>
              </a:solidFill>
              <a:latin typeface="Cambria"/>
            </a:endParaRPr>
          </a:p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b="0" strike="noStrike" spc="-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433" name="CustomShape 2"/>
          <p:cNvSpPr/>
          <p:nvPr/>
        </p:nvSpPr>
        <p:spPr>
          <a:xfrm>
            <a:off x="285840" y="2205000"/>
            <a:ext cx="7858080" cy="3506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0" strike="noStrike" spc="-1">
                <a:solidFill>
                  <a:srgbClr val="FFFFFF"/>
                </a:solidFill>
                <a:latin typeface="Cambria"/>
              </a:rPr>
              <a:t>Біохімія - зниження сироваткового рівня заліза, альбумінів підвищення залізозв'язувальної здатності.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0" strike="noStrike" spc="-1">
                <a:solidFill>
                  <a:srgbClr val="FFFFFF"/>
                </a:solidFill>
                <a:latin typeface="Cambria"/>
              </a:rPr>
              <a:t>Копроцітограма-еритроцити, реакція Грегерсена позитивна.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0" strike="noStrike" spc="-1">
                <a:solidFill>
                  <a:srgbClr val="FFFFFF"/>
                </a:solidFill>
                <a:latin typeface="Cambria"/>
              </a:rPr>
              <a:t>Специфічна-виявлення яєць гельмінтів у калі.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0" strike="noStrike" spc="-1">
                <a:solidFill>
                  <a:srgbClr val="FFFFFF"/>
                </a:solidFill>
                <a:latin typeface="Cambria"/>
              </a:rPr>
              <a:t>Реакція аглютинації (РА)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TextShape 1"/>
          <p:cNvSpPr txBox="1"/>
          <p:nvPr/>
        </p:nvSpPr>
        <p:spPr>
          <a:xfrm>
            <a:off x="457200" y="475920"/>
            <a:ext cx="8229600" cy="60483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 dirty="0" err="1" smtClean="0">
                <a:solidFill>
                  <a:srgbClr val="FFFFFF"/>
                </a:solidFill>
                <a:latin typeface="Cambria"/>
              </a:rPr>
              <a:t>Дуоденальне</a:t>
            </a:r>
            <a:r>
              <a:rPr lang="ru-RU" sz="3200" b="0" strike="noStrike" spc="-1" dirty="0" smtClean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зондування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.</a:t>
            </a:r>
            <a:endParaRPr lang="en-US" sz="3200" b="0" strike="noStrike" spc="-1" dirty="0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 dirty="0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Оскільки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яйця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анкілостомід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мають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однакову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будову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,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ідентифікація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гельмінтів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(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анкілостом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та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некаторів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)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можлива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лише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після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проведення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дегельмінтизації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та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відходження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з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калом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дорослих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особин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.</a:t>
            </a:r>
            <a:r>
              <a:t/>
            </a:r>
            <a:br/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endParaRPr lang="en-US" sz="3200" b="0" strike="noStrike" spc="-1" dirty="0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Заголовок 1"/>
          <p:cNvPicPr/>
          <p:nvPr/>
        </p:nvPicPr>
        <p:blipFill>
          <a:blip r:embed="rId2" cstate="print"/>
          <a:stretch/>
        </p:blipFill>
        <p:spPr>
          <a:xfrm>
            <a:off x="457200" y="255600"/>
            <a:ext cx="8229600" cy="1146240"/>
          </a:xfrm>
          <a:prstGeom prst="rect">
            <a:avLst/>
          </a:prstGeom>
          <a:ln w="0">
            <a:noFill/>
          </a:ln>
        </p:spPr>
      </p:pic>
      <p:sp>
        <p:nvSpPr>
          <p:cNvPr id="436" name="TextShape 1"/>
          <p:cNvSpPr txBox="1"/>
          <p:nvPr/>
        </p:nvSpPr>
        <p:spPr>
          <a:xfrm>
            <a:off x="395280" y="1447920"/>
            <a:ext cx="8291520" cy="4572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0" strike="noStrike" spc="-1">
                <a:solidFill>
                  <a:srgbClr val="FFFFFF"/>
                </a:solidFill>
                <a:latin typeface="Cambria"/>
              </a:rPr>
              <a:t>Міграційна фаза аскаридозу</a:t>
            </a:r>
            <a:endParaRPr lang="en-US" sz="36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0" strike="noStrike" spc="-1">
                <a:solidFill>
                  <a:srgbClr val="FFFFFF"/>
                </a:solidFill>
                <a:latin typeface="Cambria"/>
              </a:rPr>
              <a:t>Медикаментозна алергія</a:t>
            </a:r>
            <a:endParaRPr lang="en-US" sz="36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0" strike="noStrike" spc="-1">
                <a:solidFill>
                  <a:srgbClr val="FFFFFF"/>
                </a:solidFill>
                <a:latin typeface="Cambria"/>
              </a:rPr>
              <a:t>Виразкова хвороба шлунка або дванадцятипалої кишки</a:t>
            </a:r>
            <a:endParaRPr lang="en-US" sz="3600" b="0" strike="noStrike" spc="-1">
              <a:solidFill>
                <a:srgbClr val="FFFFFF"/>
              </a:solidFill>
              <a:latin typeface="Cambria"/>
            </a:endParaRPr>
          </a:p>
          <a:p>
            <a:pPr marL="291960" indent="-291960" algn="l" rtl="0"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0" strike="noStrike" spc="-1">
                <a:solidFill>
                  <a:srgbClr val="FFFFFF"/>
                </a:solidFill>
                <a:latin typeface="Cambria"/>
              </a:rPr>
              <a:t>Пухлини панкреатодуоденальної зони</a:t>
            </a:r>
            <a:endParaRPr lang="en-US" sz="36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Заголовок 1"/>
          <p:cNvPicPr/>
          <p:nvPr/>
        </p:nvPicPr>
        <p:blipFill>
          <a:blip r:embed="rId2" cstate="print"/>
          <a:stretch/>
        </p:blipFill>
        <p:spPr>
          <a:xfrm>
            <a:off x="457200" y="255600"/>
            <a:ext cx="8229600" cy="1139760"/>
          </a:xfrm>
          <a:prstGeom prst="rect">
            <a:avLst/>
          </a:prstGeom>
          <a:ln w="0">
            <a:noFill/>
          </a:ln>
        </p:spPr>
      </p:pic>
      <p:sp>
        <p:nvSpPr>
          <p:cNvPr id="438" name="TextShape 1"/>
          <p:cNvSpPr txBox="1"/>
          <p:nvPr/>
        </p:nvSpPr>
        <p:spPr>
          <a:xfrm>
            <a:off x="179280" y="1267920"/>
            <a:ext cx="8785440" cy="558972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8000"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Для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проведення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дегельмінтизації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використовуються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такі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лікарські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засоби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: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пірантел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,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бефенію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гідроксинафтоат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,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левамізол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,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мебендазол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.</a:t>
            </a:r>
            <a:r>
              <a:rPr/>
              <a:t/>
            </a:r>
            <a:br>
              <a:rPr/>
            </a:br>
            <a:r>
              <a:rPr lang="ru-RU" sz="3200" b="1" strike="noStrike" spc="-1" dirty="0" err="1" smtClean="0">
                <a:solidFill>
                  <a:srgbClr val="FFFFFF"/>
                </a:solidFill>
                <a:latin typeface="Cambria"/>
              </a:rPr>
              <a:t>Левамізол</a:t>
            </a:r>
            <a:r>
              <a:rPr lang="ru-RU" sz="3200" b="1" strike="noStrike" spc="-1" dirty="0" smtClean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 smtClean="0">
                <a:solidFill>
                  <a:srgbClr val="FFFFFF"/>
                </a:solidFill>
                <a:latin typeface="Cambria"/>
              </a:rPr>
              <a:t>призначають</a:t>
            </a:r>
            <a:r>
              <a:rPr lang="ru-RU" sz="3200" b="0" strike="noStrike" spc="-1" dirty="0" smtClean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у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дозі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2,5 мг/кг. Одноразово, повторно через 7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днів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.</a:t>
            </a:r>
            <a:endParaRPr lang="en-US" sz="3200" b="0" strike="noStrike" spc="-1" dirty="0">
              <a:solidFill>
                <a:srgbClr val="FFFFFF"/>
              </a:solidFill>
              <a:latin typeface="Cambria"/>
            </a:endParaRPr>
          </a:p>
          <a:p>
            <a:pPr algn="l" rtl="0">
              <a:lnSpc>
                <a:spcPct val="9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 strike="noStrike" spc="-1" dirty="0" err="1" smtClean="0">
                <a:solidFill>
                  <a:srgbClr val="FFFFFF"/>
                </a:solidFill>
                <a:latin typeface="Cambria"/>
              </a:rPr>
              <a:t>Мебендазол</a:t>
            </a:r>
            <a:r>
              <a:rPr lang="ru-RU" sz="3200" b="1" strike="noStrike" spc="-1" dirty="0" smtClean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smtClean="0">
                <a:solidFill>
                  <a:srgbClr val="FFFFFF"/>
                </a:solidFill>
                <a:latin typeface="Cambria"/>
              </a:rPr>
              <a:t>(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Для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дітей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від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2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років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і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старше) у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дозі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100 мг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двічі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на день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протягом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3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днів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.</a:t>
            </a:r>
            <a:endParaRPr lang="en-US" sz="3200" b="0" strike="noStrike" spc="-1" dirty="0">
              <a:solidFill>
                <a:srgbClr val="FFFFFF"/>
              </a:solidFill>
              <a:latin typeface="Cambria"/>
            </a:endParaRPr>
          </a:p>
          <a:p>
            <a:pPr algn="l" rtl="0">
              <a:lnSpc>
                <a:spcPct val="9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 strike="noStrike" spc="-1" dirty="0" err="1" smtClean="0">
                <a:solidFill>
                  <a:srgbClr val="FFFFFF"/>
                </a:solidFill>
                <a:latin typeface="Cambria"/>
              </a:rPr>
              <a:t>Пірантел</a:t>
            </a:r>
            <a:r>
              <a:rPr lang="ru-RU" sz="3200" b="1" strike="noStrike" spc="-1" dirty="0" smtClean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 smtClean="0">
                <a:solidFill>
                  <a:srgbClr val="FFFFFF"/>
                </a:solidFill>
                <a:latin typeface="Cambria"/>
              </a:rPr>
              <a:t>призначають</a:t>
            </a:r>
            <a:r>
              <a:rPr lang="ru-RU" sz="3200" b="0" strike="noStrike" spc="-1" dirty="0" smtClean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у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дозі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10 мг/кг одноразово.</a:t>
            </a:r>
            <a:endParaRPr lang="en-US" sz="3200" b="0" strike="noStrike" spc="-1" dirty="0">
              <a:solidFill>
                <a:srgbClr val="FFFFFF"/>
              </a:solidFill>
              <a:latin typeface="Cambria"/>
            </a:endParaRPr>
          </a:p>
          <a:p>
            <a:pPr algn="l" rtl="0">
              <a:lnSpc>
                <a:spcPct val="9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 strike="noStrike" spc="-1" dirty="0" err="1" smtClean="0">
                <a:solidFill>
                  <a:srgbClr val="FFFFFF"/>
                </a:solidFill>
                <a:latin typeface="Cambria"/>
              </a:rPr>
              <a:t>Албендазол</a:t>
            </a:r>
            <a:r>
              <a:rPr lang="ru-RU" sz="3200" b="1" strike="noStrike" spc="-1" dirty="0" smtClean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smtClean="0">
                <a:solidFill>
                  <a:srgbClr val="FFFFFF"/>
                </a:solidFill>
                <a:latin typeface="Cambria"/>
              </a:rPr>
              <a:t>(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Для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дітей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від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2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років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ambria"/>
              </a:rPr>
              <a:t>і</a:t>
            </a:r>
            <a:r>
              <a:rPr lang="ru-RU" sz="3200" b="0" strike="noStrike" spc="-1" dirty="0">
                <a:solidFill>
                  <a:srgbClr val="FFFFFF"/>
                </a:solidFill>
                <a:latin typeface="Cambria"/>
              </a:rPr>
              <a:t> старше) - 400 мг одноразово.</a:t>
            </a:r>
            <a:endParaRPr lang="en-US" sz="3200" b="0" strike="noStrike" spc="-1" dirty="0">
              <a:solidFill>
                <a:srgbClr val="FFFFFF"/>
              </a:solidFill>
              <a:latin typeface="Cambria"/>
            </a:endParaRPr>
          </a:p>
          <a:p>
            <a:pPr algn="l" rtl="0">
              <a:lnSpc>
                <a:spcPct val="90000"/>
              </a:lnSpc>
              <a:buClr>
                <a:srgbClr val="72A376"/>
              </a:buClr>
              <a:buSzPct val="70000"/>
              <a:buFont typeface="Wingdings 2" charset="2"/>
              <a:buChar char="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 dirty="0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TextShape 1"/>
          <p:cNvSpPr txBox="1"/>
          <p:nvPr/>
        </p:nvSpPr>
        <p:spPr>
          <a:xfrm>
            <a:off x="457200" y="-242640"/>
            <a:ext cx="8229600" cy="7185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marL="53640"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600" b="0" strike="noStrike" spc="-1">
              <a:solidFill>
                <a:srgbClr val="E7EACB"/>
              </a:solidFill>
              <a:latin typeface="Cambria"/>
            </a:endParaRPr>
          </a:p>
        </p:txBody>
      </p:sp>
      <p:sp>
        <p:nvSpPr>
          <p:cNvPr id="440" name="TextShape 2"/>
          <p:cNvSpPr txBox="1"/>
          <p:nvPr/>
        </p:nvSpPr>
        <p:spPr>
          <a:xfrm>
            <a:off x="457200" y="476280"/>
            <a:ext cx="8229600" cy="569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0" strike="noStrike" spc="-1">
                <a:solidFill>
                  <a:srgbClr val="FFFFFF"/>
                </a:solidFill>
                <a:latin typeface="Cambria"/>
              </a:rPr>
              <a:t>Через 3-4 тижні після антигельмінтної терапії проводиться контроль ефективності лікування - 3-кратне дослідження калу з інтервалом в 1 місяць!</a:t>
            </a:r>
            <a:r>
              <a:t/>
            </a:r>
            <a:br/>
            <a:r>
              <a:t/>
            </a:r>
            <a:br/>
            <a:endParaRPr lang="en-US" sz="4000" b="0" strike="noStrike" spc="-1">
              <a:solidFill>
                <a:srgbClr val="FFFFFF"/>
              </a:solidFill>
              <a:latin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Заголовок 1"/>
          <p:cNvPicPr/>
          <p:nvPr/>
        </p:nvPicPr>
        <p:blipFill>
          <a:blip r:embed="rId2" cstate="print"/>
          <a:stretch/>
        </p:blipFill>
        <p:spPr>
          <a:xfrm>
            <a:off x="457200" y="255600"/>
            <a:ext cx="8229600" cy="1146240"/>
          </a:xfrm>
          <a:prstGeom prst="rect">
            <a:avLst/>
          </a:prstGeom>
          <a:ln w="0">
            <a:noFill/>
          </a:ln>
        </p:spPr>
      </p:pic>
      <p:sp>
        <p:nvSpPr>
          <p:cNvPr id="442" name="CustomShape 1"/>
          <p:cNvSpPr/>
          <p:nvPr/>
        </p:nvSpPr>
        <p:spPr>
          <a:xfrm>
            <a:off x="179280" y="1357200"/>
            <a:ext cx="8785440" cy="496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>
                <a:solidFill>
                  <a:srgbClr val="FFFFFF"/>
                </a:solidFill>
                <a:latin typeface="Cambria"/>
              </a:rPr>
              <a:t>Анкілостомідози можна запобігти за допомогою виявлення та лікування хворих;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>
                <a:solidFill>
                  <a:srgbClr val="FFFFFF"/>
                </a:solidFill>
                <a:latin typeface="Cambria"/>
              </a:rPr>
              <a:t>Санітарно-гігієнічних заходів, спрямованих на охорону довкілля від фекального забруднення;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>
                <a:solidFill>
                  <a:srgbClr val="FFFFFF"/>
                </a:solidFill>
                <a:latin typeface="Cambria"/>
              </a:rPr>
              <a:t>Знешкодження нечистот;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>
                <a:solidFill>
                  <a:srgbClr val="FFFFFF"/>
                </a:solidFill>
                <a:latin typeface="Cambria"/>
              </a:rPr>
              <a:t>Носіння взуття у вогнищах захворювань;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0" strike="noStrike" spc="-1">
                <a:solidFill>
                  <a:srgbClr val="FFFFFF"/>
                </a:solidFill>
                <a:latin typeface="Cambria"/>
              </a:rPr>
              <a:t>Дотримання правил особистої гігієни.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467</TotalTime>
  <Words>647</Words>
  <Application>Microsoft Office PowerPoint</Application>
  <PresentationFormat>Экран (4:3)</PresentationFormat>
  <Paragraphs>64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Анкилостомидозы</dc:title>
  <dc:subject/>
  <dc:creator>ABC</dc:creator>
  <dc:description/>
  <cp:lastModifiedBy>Холод Поліна</cp:lastModifiedBy>
  <cp:revision>33</cp:revision>
  <dcterms:created xsi:type="dcterms:W3CDTF">2013-10-24T23:36:47Z</dcterms:created>
  <dcterms:modified xsi:type="dcterms:W3CDTF">2024-02-14T12:00:33Z</dcterms:modified>
  <dc:language>en-US</dc:language>
</cp:coreProperties>
</file>