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8" r:id="rId6"/>
    <p:sldId id="269" r:id="rId7"/>
    <p:sldId id="260" r:id="rId8"/>
    <p:sldId id="261" r:id="rId9"/>
    <p:sldId id="262" r:id="rId10"/>
    <p:sldId id="267" r:id="rId11"/>
    <p:sldId id="275" r:id="rId12"/>
    <p:sldId id="273" r:id="rId13"/>
    <p:sldId id="263" r:id="rId14"/>
    <p:sldId id="264" r:id="rId15"/>
    <p:sldId id="265" r:id="rId16"/>
    <p:sldId id="266" r:id="rId17"/>
    <p:sldId id="270" r:id="rId18"/>
    <p:sldId id="271" r:id="rId19"/>
    <p:sldId id="272" r:id="rId20"/>
    <p:sldId id="274" r:id="rId21"/>
    <p:sldId id="276" r:id="rId22"/>
    <p:sldId id="277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30" autoAdjust="0"/>
    <p:restoredTop sz="94703" autoAdjust="0"/>
  </p:normalViewPr>
  <p:slideViewPr>
    <p:cSldViewPr>
      <p:cViewPr varScale="1">
        <p:scale>
          <a:sx n="70" d="100"/>
          <a:sy n="70" d="100"/>
        </p:scale>
        <p:origin x="-894" y="-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39EE82-C15B-4CAC-999A-AC5004D51DD2}" type="datetimeFigureOut">
              <a:rPr lang="ru-RU" smtClean="0"/>
              <a:t>11.09.2022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065832-E328-457A-A7BD-DACBC0E7BCF9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065832-E328-457A-A7BD-DACBC0E7BCF9}" type="slidenum">
              <a:rPr lang="ru-RU" smtClean="0"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6BD79-F0BE-458E-B977-B45C3B067258}" type="datetimeFigureOut">
              <a:rPr lang="ru-RU" smtClean="0"/>
              <a:pPr/>
              <a:t>11.09.2022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D9E3E-9584-4383-9FEF-B4C59E7D2D3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6BD79-F0BE-458E-B977-B45C3B067258}" type="datetimeFigureOut">
              <a:rPr lang="ru-RU" smtClean="0"/>
              <a:pPr/>
              <a:t>11.09.2022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D9E3E-9584-4383-9FEF-B4C59E7D2D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6BD79-F0BE-458E-B977-B45C3B067258}" type="datetimeFigureOut">
              <a:rPr lang="ru-RU" smtClean="0"/>
              <a:pPr/>
              <a:t>11.09.2022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4ABD9E3E-9584-4383-9FEF-B4C59E7D2D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6BD79-F0BE-458E-B977-B45C3B067258}" type="datetimeFigureOut">
              <a:rPr lang="ru-RU" smtClean="0"/>
              <a:pPr/>
              <a:t>11.09.2022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D9E3E-9584-4383-9FEF-B4C59E7D2D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6BD79-F0BE-458E-B977-B45C3B067258}" type="datetimeFigureOut">
              <a:rPr lang="ru-RU" smtClean="0"/>
              <a:pPr/>
              <a:t>11.09.2022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D9E3E-9584-4383-9FEF-B4C59E7D2D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6BD79-F0BE-458E-B977-B45C3B067258}" type="datetimeFigureOut">
              <a:rPr lang="ru-RU" smtClean="0"/>
              <a:pPr/>
              <a:t>11.09.2022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D9E3E-9584-4383-9FEF-B4C59E7D2D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6BD79-F0BE-458E-B977-B45C3B067258}" type="datetimeFigureOut">
              <a:rPr lang="ru-RU" smtClean="0"/>
              <a:pPr/>
              <a:t>11.09.2022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D9E3E-9584-4383-9FEF-B4C59E7D2D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6BD79-F0BE-458E-B977-B45C3B067258}" type="datetimeFigureOut">
              <a:rPr lang="ru-RU" smtClean="0"/>
              <a:pPr/>
              <a:t>11.09.2022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D9E3E-9584-4383-9FEF-B4C59E7D2D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6BD79-F0BE-458E-B977-B45C3B067258}" type="datetimeFigureOut">
              <a:rPr lang="ru-RU" smtClean="0"/>
              <a:pPr/>
              <a:t>11.09.2022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D9E3E-9584-4383-9FEF-B4C59E7D2D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6BD79-F0BE-458E-B977-B45C3B067258}" type="datetimeFigureOut">
              <a:rPr lang="ru-RU" smtClean="0"/>
              <a:pPr/>
              <a:t>11.09.2022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D9E3E-9584-4383-9FEF-B4C59E7D2D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6BD79-F0BE-458E-B977-B45C3B067258}" type="datetimeFigureOut">
              <a:rPr lang="ru-RU" smtClean="0"/>
              <a:pPr/>
              <a:t>11.09.2022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D9E3E-9584-4383-9FEF-B4C59E7D2D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396BD79-F0BE-458E-B977-B45C3B067258}" type="datetimeFigureOut">
              <a:rPr lang="ru-RU" smtClean="0"/>
              <a:pPr/>
              <a:t>11.09.2022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4ABD9E3E-9584-4383-9FEF-B4C59E7D2D3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nlinedoctranslator.com/en/?utm_source=onlinedoctranslator&amp;utm_medium=pptx&amp;utm_campaign=attribution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908720"/>
            <a:ext cx="7543800" cy="1576586"/>
          </a:xfrm>
        </p:spPr>
        <p:txBody>
          <a:bodyPr/>
          <a:lstStyle/>
          <a:p>
            <a:pPr algn="ctr" rtl="0"/>
            <a:r>
              <a:rPr lang="ru-RU" sz="6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КЛОНОР</a:t>
            </a:r>
            <a:r>
              <a:rPr lang="uk-UA" sz="6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sz="6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</a:t>
            </a:r>
            <a:endParaRPr lang="ru-RU" sz="6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707904" y="3375491"/>
            <a:ext cx="4597896" cy="685800"/>
          </a:xfrm>
        </p:spPr>
        <p:txBody>
          <a:bodyPr>
            <a:noAutofit/>
          </a:bodyPr>
          <a:lstStyle/>
          <a:p>
            <a:pPr algn="l" rtl="0"/>
            <a:r>
              <a:rPr lang="ru-RU" sz="2000" dirty="0" smtClean="0"/>
              <a:t>«</a:t>
            </a:r>
            <a:r>
              <a:rPr lang="ru-RU" sz="2000" dirty="0" err="1" smtClean="0"/>
              <a:t>Тільки</a:t>
            </a:r>
            <a:r>
              <a:rPr lang="ru-RU" sz="2000" dirty="0" smtClean="0"/>
              <a:t> </a:t>
            </a:r>
            <a:r>
              <a:rPr lang="ru-RU" sz="2000" dirty="0" err="1" smtClean="0"/>
              <a:t>людина</a:t>
            </a:r>
            <a:r>
              <a:rPr lang="ru-RU" sz="2000" dirty="0" smtClean="0"/>
              <a:t> </a:t>
            </a:r>
            <a:r>
              <a:rPr lang="ru-RU" sz="2000" dirty="0"/>
              <a:t>– паразит. Черв'як — це знаряддя богів</a:t>
            </a:r>
            <a:r>
              <a:rPr lang="ru-RU" sz="2000" dirty="0" smtClean="0"/>
              <a:t>.»</a:t>
            </a:r>
            <a:endParaRPr lang="ru-RU" sz="2000" dirty="0"/>
          </a:p>
          <a:p>
            <a:pPr algn="l" rtl="0"/>
            <a:r>
              <a:rPr lang="ru-RU" sz="2000" dirty="0" smtClean="0"/>
              <a:t>«</a:t>
            </a:r>
            <a:r>
              <a:rPr lang="ru-RU" sz="2000" dirty="0" err="1" smtClean="0"/>
              <a:t>Сміла</a:t>
            </a:r>
            <a:r>
              <a:rPr lang="ru-RU" sz="2000" dirty="0" smtClean="0"/>
              <a:t> </a:t>
            </a:r>
            <a:r>
              <a:rPr lang="ru-RU" sz="2000" dirty="0"/>
              <a:t>та </a:t>
            </a:r>
            <a:r>
              <a:rPr lang="ru-RU" sz="2000" dirty="0" err="1"/>
              <a:t>її</a:t>
            </a:r>
            <a:r>
              <a:rPr lang="ru-RU" sz="2000" dirty="0"/>
              <a:t> </a:t>
            </a:r>
            <a:r>
              <a:rPr lang="ru-RU" sz="2000" dirty="0" err="1" smtClean="0"/>
              <a:t>почуття</a:t>
            </a:r>
            <a:r>
              <a:rPr lang="ru-RU" sz="2000" dirty="0" smtClean="0"/>
              <a:t> </a:t>
            </a:r>
            <a:r>
              <a:rPr lang="ru-RU" sz="2000" dirty="0" err="1" smtClean="0"/>
              <a:t>снігу</a:t>
            </a:r>
            <a:r>
              <a:rPr lang="ru-RU" sz="2000" dirty="0" smtClean="0"/>
              <a:t>» </a:t>
            </a:r>
            <a:r>
              <a:rPr lang="ru-RU" sz="2000" dirty="0" err="1" smtClean="0"/>
              <a:t>ПітерХьог</a:t>
            </a:r>
            <a:endParaRPr lang="ru-RU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446102" y="3118508"/>
            <a:ext cx="4203553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699792" y="5445224"/>
            <a:ext cx="60486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/>
            <a:r>
              <a:rPr lang="ru-RU" dirty="0" smtClean="0">
                <a:solidFill>
                  <a:schemeClr val="bg1"/>
                </a:solidFill>
              </a:rPr>
              <a:t>Елективний курс для </a:t>
            </a:r>
            <a:r>
              <a:rPr lang="ru-RU" dirty="0" err="1" smtClean="0">
                <a:solidFill>
                  <a:schemeClr val="bg1"/>
                </a:solidFill>
              </a:rPr>
              <a:t>студентів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smtClean="0">
                <a:solidFill>
                  <a:schemeClr val="bg1"/>
                </a:solidFill>
              </a:rPr>
              <a:t>5 </a:t>
            </a:r>
            <a:r>
              <a:rPr lang="ru-RU" dirty="0" smtClean="0">
                <a:solidFill>
                  <a:schemeClr val="bg1"/>
                </a:solidFill>
              </a:rPr>
              <a:t>курсу кафедра інфекційних </a:t>
            </a:r>
            <a:r>
              <a:rPr lang="ru-RU" dirty="0" err="1" smtClean="0">
                <a:solidFill>
                  <a:schemeClr val="bg1"/>
                </a:solidFill>
              </a:rPr>
              <a:t>хворобОНМедУ</a:t>
            </a:r>
            <a:r>
              <a:rPr lang="ru-RU" dirty="0" smtClean="0">
                <a:solidFill>
                  <a:schemeClr val="bg1"/>
                </a:solidFill>
              </a:rPr>
              <a:t/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err="1" smtClean="0">
                <a:solidFill>
                  <a:schemeClr val="bg1"/>
                </a:solidFill>
              </a:rPr>
              <a:t>Підготував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асистент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smtClean="0">
                <a:solidFill>
                  <a:schemeClr val="bg1"/>
                </a:solidFill>
              </a:rPr>
              <a:t>Бочаров В.М.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00010001" name="ODT_ATTR_LBL_SHAPE">
            <a:extLst>
              <a:ext uri="{FF2B5EF4-FFF2-40B4-BE49-F238E27FC236}">
                <a16:creationId xmlns:a16="http://schemas.microsoft.com/office/drawing/2014/main" xmlns="" id="{ADCB8724-23CD-4EE8-B5B5-3CB2DDF8932E}"/>
              </a:ext>
            </a:extLst>
          </p:cNvPr>
          <p:cNvSpPr txBox="1"/>
          <p:nvPr/>
        </p:nvSpPr>
        <p:spPr>
          <a:xfrm>
            <a:off x="0" y="0"/>
            <a:ext cx="5000000" cy="276999"/>
          </a:xfrm>
          <a:prstGeom prst="rect">
            <a:avLst/>
          </a:prstGeom>
          <a:solidFill>
            <a:srgbClr val="FAFAFA"/>
          </a:solidFill>
        </p:spPr>
        <p:txBody>
          <a:bodyPr wrap="none" lIns="288000">
            <a:spAutoFit/>
          </a:bodyPr>
          <a:lstStyle/>
          <a:p>
            <a:pPr rtl="0"/>
            <a:r>
              <a:rPr lang="en-US" sz="1000" dirty="0">
                <a:solidFill>
                  <a:srgbClr val="0F2B46"/>
                </a:solidFill>
                <a:effectLst/>
                <a:latin typeface="Roboto" panose="02000000000000000000" pitchFamily="2" charset="0"/>
              </a:rPr>
              <a:t>Translated from Russian to Ukrainian - </a:t>
            </a:r>
            <a:r>
              <a:rPr lang="en-US" sz="1000" u="sng" dirty="0">
                <a:solidFill>
                  <a:srgbClr val="0F2B46"/>
                </a:solidFill>
                <a:effectLst/>
                <a:latin typeface="Roboto" panose="02000000000000000000" pitchFamily="2" charset="0"/>
                <a:hlinkClick r:id="rId3" tooltip="Doc Translator - www.onlinedoctranslator.com"/>
              </a:rPr>
              <a:t>www.onlinedoctranslator.com</a:t>
            </a:r>
            <a:endParaRPr lang="en-US" sz="1000" dirty="0"/>
          </a:p>
        </p:txBody>
      </p:sp>
      <p:pic>
        <p:nvPicPr>
          <p:cNvPr id="1000100002" name="ODT_ATTR_LBL_LOGO">
            <a:extLst>
              <a:ext uri="{FF2B5EF4-FFF2-40B4-BE49-F238E27FC236}">
                <a16:creationId xmlns:a16="http://schemas.microsoft.com/office/drawing/2014/main" xmlns="" id="{B066AC4A-9A1C-4C10-800A-DAF9F2764385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000"/>
            <a:ext cx="316230" cy="179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76716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712968" cy="6408712"/>
          </a:xfrm>
        </p:spPr>
        <p:txBody>
          <a:bodyPr/>
          <a:lstStyle/>
          <a:p>
            <a:pPr marL="137160" indent="0" algn="l" rtl="0">
              <a:buNone/>
            </a:pPr>
            <a:r>
              <a:rPr lang="ru-RU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Клонорхоз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sz="3200" dirty="0" smtClean="0">
                <a:solidFill>
                  <a:schemeClr val="bg1"/>
                </a:solidFill>
              </a:rPr>
              <a:t>( китайський, східний або азіатський сисун, двоустка китайська, ) –</a:t>
            </a:r>
            <a:r>
              <a:rPr lang="ru-RU" sz="3200" dirty="0" err="1" smtClean="0">
                <a:solidFill>
                  <a:schemeClr val="bg1"/>
                </a:solidFill>
              </a:rPr>
              <a:t>природньо</a:t>
            </a:r>
            <a:r>
              <a:rPr lang="ru-RU" sz="3200" dirty="0" smtClean="0">
                <a:solidFill>
                  <a:schemeClr val="bg1"/>
                </a:solidFill>
              </a:rPr>
              <a:t>- </a:t>
            </a:r>
            <a:r>
              <a:rPr lang="ru-RU" sz="3200" dirty="0" err="1" smtClean="0">
                <a:solidFill>
                  <a:schemeClr val="bg1"/>
                </a:solidFill>
              </a:rPr>
              <a:t>осередковий</a:t>
            </a:r>
            <a:r>
              <a:rPr lang="ru-RU" sz="3200" dirty="0" smtClean="0">
                <a:solidFill>
                  <a:schemeClr val="bg1"/>
                </a:solidFill>
              </a:rPr>
              <a:t> </a:t>
            </a:r>
            <a:r>
              <a:rPr lang="ru-RU" sz="3200" dirty="0" err="1" smtClean="0">
                <a:solidFill>
                  <a:schemeClr val="bg1"/>
                </a:solidFill>
              </a:rPr>
              <a:t>біогельмінтоз</a:t>
            </a:r>
            <a:r>
              <a:rPr lang="ru-RU" sz="3200" dirty="0" smtClean="0">
                <a:solidFill>
                  <a:schemeClr val="bg1"/>
                </a:solidFill>
              </a:rPr>
              <a:t>, що </a:t>
            </a:r>
            <a:r>
              <a:rPr lang="ru-RU" sz="3200" dirty="0" err="1" smtClean="0">
                <a:solidFill>
                  <a:schemeClr val="bg1"/>
                </a:solidFill>
              </a:rPr>
              <a:t>викликається</a:t>
            </a:r>
            <a:r>
              <a:rPr lang="ru-RU" sz="3200" dirty="0" smtClean="0">
                <a:solidFill>
                  <a:schemeClr val="bg1"/>
                </a:solidFill>
              </a:rPr>
              <a:t> </a:t>
            </a:r>
            <a:r>
              <a:rPr lang="ru-RU" sz="3200" dirty="0" smtClean="0">
                <a:solidFill>
                  <a:schemeClr val="bg1"/>
                </a:solidFill>
              </a:rPr>
              <a:t>трематодою </a:t>
            </a:r>
            <a:r>
              <a:rPr lang="en-US" sz="3200" dirty="0" err="1" smtClean="0">
                <a:solidFill>
                  <a:schemeClr val="bg1"/>
                </a:solidFill>
              </a:rPr>
              <a:t>Clonorchis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</a:rPr>
              <a:t>sinensis</a:t>
            </a:r>
            <a:r>
              <a:rPr lang="ru-RU" sz="3200" dirty="0" smtClean="0">
                <a:solidFill>
                  <a:schemeClr val="bg1"/>
                </a:solidFill>
              </a:rPr>
              <a:t>, що проявляється алергічними реакціями та ураженнями біліарної системи та підшлункової залози</a:t>
            </a:r>
          </a:p>
          <a:p>
            <a:pPr marL="137160" indent="0" algn="ctr" rtl="0">
              <a:buNone/>
            </a:pPr>
            <a:r>
              <a:rPr lang="ru-RU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МКБ - 10:</a:t>
            </a:r>
          </a:p>
          <a:p>
            <a:pPr marL="137160" indent="0" algn="l" rtl="0">
              <a:buNone/>
            </a:pPr>
            <a:r>
              <a:rPr lang="ru-RU" dirty="0" smtClean="0">
                <a:solidFill>
                  <a:schemeClr val="bg1"/>
                </a:solidFill>
              </a:rPr>
              <a:t>B66.1 - </a:t>
            </a:r>
            <a:r>
              <a:rPr lang="ru-RU" dirty="0" smtClean="0">
                <a:solidFill>
                  <a:schemeClr val="bg1"/>
                </a:solidFill>
              </a:rPr>
              <a:t>Клонорхоз хвороба</a:t>
            </a:r>
            <a:r>
              <a:rPr lang="ru-RU" dirty="0">
                <a:solidFill>
                  <a:schemeClr val="bg1"/>
                </a:solidFill>
              </a:rPr>
              <a:t>, викликана китайським печінковим сисуном Інвазія, </a:t>
            </a:r>
            <a:r>
              <a:rPr lang="ru-RU" dirty="0" err="1" smtClean="0">
                <a:solidFill>
                  <a:schemeClr val="bg1"/>
                </a:solidFill>
              </a:rPr>
              <a:t>викликана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Clonorchis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sinensis</a:t>
            </a:r>
            <a:r>
              <a:rPr lang="ru-RU" dirty="0" smtClean="0">
                <a:solidFill>
                  <a:schemeClr val="bg1"/>
                </a:solidFill>
              </a:rPr>
              <a:t> хвороба</a:t>
            </a:r>
            <a:r>
              <a:rPr lang="ru-RU" dirty="0">
                <a:solidFill>
                  <a:schemeClr val="bg1"/>
                </a:solidFill>
              </a:rPr>
              <a:t>, спричинена східним печінковим</a:t>
            </a:r>
            <a:r>
              <a:rPr lang="ru-RU" dirty="0" smtClean="0">
                <a:solidFill>
                  <a:schemeClr val="bg1"/>
                </a:solidFill>
              </a:rPr>
              <a:t>сисуном.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88596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99992" y="332656"/>
            <a:ext cx="4392488" cy="6408712"/>
          </a:xfrm>
        </p:spPr>
        <p:txBody>
          <a:bodyPr/>
          <a:lstStyle/>
          <a:p>
            <a:pPr marL="137160" indent="0" algn="l" rtl="0">
              <a:buNone/>
            </a:pPr>
            <a:r>
              <a:rPr lang="ru-RU" dirty="0" err="1" smtClean="0">
                <a:solidFill>
                  <a:schemeClr val="bg1"/>
                </a:solidFill>
              </a:rPr>
              <a:t>Клонорх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відноситься</a:t>
            </a:r>
            <a:r>
              <a:rPr lang="ru-RU" dirty="0" smtClean="0">
                <a:solidFill>
                  <a:schemeClr val="bg1"/>
                </a:solidFill>
              </a:rPr>
              <a:t> до </a:t>
            </a:r>
            <a:r>
              <a:rPr lang="ru-RU" dirty="0">
                <a:solidFill>
                  <a:schemeClr val="bg1"/>
                </a:solidFill>
              </a:rPr>
              <a:t>типу плоских хробаків. Має витягнуте тіло завдовжки 10-20 мм, завширшки 2-4</a:t>
            </a:r>
            <a:r>
              <a:rPr lang="ru-RU" dirty="0" smtClean="0">
                <a:solidFill>
                  <a:schemeClr val="bg1"/>
                </a:solidFill>
              </a:rPr>
              <a:t>мм.</a:t>
            </a:r>
            <a:endParaRPr lang="ru-RU" dirty="0">
              <a:solidFill>
                <a:schemeClr val="bg1"/>
              </a:solidFill>
            </a:endParaRPr>
          </a:p>
          <a:p>
            <a:pPr marL="137160" indent="0" algn="l" rtl="0">
              <a:buNone/>
            </a:pPr>
            <a:endParaRPr lang="ru-RU" dirty="0">
              <a:solidFill>
                <a:schemeClr val="bg1"/>
              </a:solidFill>
            </a:endParaRPr>
          </a:p>
          <a:p>
            <a:pPr marL="137160" indent="0" algn="l" rtl="0">
              <a:buNone/>
            </a:pPr>
            <a:r>
              <a:rPr lang="ru-RU" dirty="0">
                <a:solidFill>
                  <a:schemeClr val="bg1"/>
                </a:solidFill>
              </a:rPr>
              <a:t>Найбільш </a:t>
            </a:r>
            <a:r>
              <a:rPr lang="ru-RU" dirty="0" err="1">
                <a:solidFill>
                  <a:schemeClr val="bg1"/>
                </a:solidFill>
              </a:rPr>
              <a:t>поширений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smtClean="0">
                <a:solidFill>
                  <a:schemeClr val="bg1"/>
                </a:solidFill>
              </a:rPr>
              <a:t>у КНДР</a:t>
            </a:r>
            <a:r>
              <a:rPr lang="ru-RU" dirty="0">
                <a:solidFill>
                  <a:schemeClr val="bg1"/>
                </a:solidFill>
              </a:rPr>
              <a:t>, Японії, </a:t>
            </a:r>
            <a:r>
              <a:rPr lang="ru-RU" dirty="0" err="1">
                <a:solidFill>
                  <a:schemeClr val="bg1"/>
                </a:solidFill>
              </a:rPr>
              <a:t>Індокитайського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smtClean="0">
                <a:solidFill>
                  <a:schemeClr val="bg1"/>
                </a:solidFill>
              </a:rPr>
              <a:t>та </a:t>
            </a:r>
            <a:r>
              <a:rPr lang="ru-RU" dirty="0" err="1" smtClean="0">
                <a:solidFill>
                  <a:schemeClr val="bg1"/>
                </a:solidFill>
              </a:rPr>
              <a:t>Корейського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півостровів</a:t>
            </a:r>
            <a:r>
              <a:rPr lang="ru-RU" dirty="0" smtClean="0">
                <a:solidFill>
                  <a:schemeClr val="bg1"/>
                </a:solidFill>
              </a:rPr>
              <a:t>), </a:t>
            </a:r>
            <a:r>
              <a:rPr lang="ru-RU" dirty="0" err="1" smtClean="0">
                <a:solidFill>
                  <a:schemeClr val="bg1"/>
                </a:solidFill>
              </a:rPr>
              <a:t>басейн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>
                <a:solidFill>
                  <a:schemeClr val="bg1"/>
                </a:solidFill>
              </a:rPr>
              <a:t>річки Амур.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476672"/>
            <a:ext cx="4104456" cy="619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671818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6649"/>
          <a:stretch/>
        </p:blipFill>
        <p:spPr bwMode="auto">
          <a:xfrm>
            <a:off x="293938" y="188640"/>
            <a:ext cx="8556124" cy="6480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092908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784976" cy="6480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740694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0558"/>
          <a:stretch/>
        </p:blipFill>
        <p:spPr bwMode="auto">
          <a:xfrm>
            <a:off x="179512" y="332656"/>
            <a:ext cx="8640960" cy="6264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663959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endParaRPr lang="ru-RU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8568951" cy="6552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497382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8640"/>
            <a:ext cx="8640960" cy="6408712"/>
          </a:xfrm>
        </p:spPr>
        <p:txBody>
          <a:bodyPr/>
          <a:lstStyle/>
          <a:p>
            <a:pPr marL="137160" indent="0" algn="l" rtl="0">
              <a:buNone/>
            </a:pPr>
            <a:r>
              <a:rPr lang="ru-RU" sz="4000" dirty="0" smtClean="0">
                <a:solidFill>
                  <a:schemeClr val="bg1"/>
                </a:solidFill>
              </a:rPr>
              <a:t>Інкубаційний період становить 2 – 4 тижні.</a:t>
            </a:r>
          </a:p>
          <a:p>
            <a:pPr marL="137160" indent="0" algn="ctr" rtl="0">
              <a:buNone/>
            </a:pPr>
            <a:r>
              <a:rPr lang="ru-RU" sz="4000" dirty="0" smtClean="0">
                <a:solidFill>
                  <a:schemeClr val="bg1"/>
                </a:solidFill>
              </a:rPr>
              <a:t>У </a:t>
            </a:r>
            <a:r>
              <a:rPr lang="ru-RU" sz="4000" dirty="0" err="1" smtClean="0">
                <a:solidFill>
                  <a:schemeClr val="bg1"/>
                </a:solidFill>
              </a:rPr>
              <a:t>клініці</a:t>
            </a:r>
            <a:r>
              <a:rPr lang="ru-RU" sz="4000" dirty="0" smtClean="0">
                <a:solidFill>
                  <a:schemeClr val="bg1"/>
                </a:solidFill>
              </a:rPr>
              <a:t> </a:t>
            </a:r>
            <a:r>
              <a:rPr lang="ru-RU" sz="4000" dirty="0" err="1" smtClean="0">
                <a:solidFill>
                  <a:schemeClr val="bg1"/>
                </a:solidFill>
              </a:rPr>
              <a:t>клонорхозу</a:t>
            </a:r>
            <a:r>
              <a:rPr lang="ru-RU" sz="4000" dirty="0" smtClean="0">
                <a:solidFill>
                  <a:schemeClr val="bg1"/>
                </a:solidFill>
              </a:rPr>
              <a:t> </a:t>
            </a:r>
            <a:r>
              <a:rPr lang="ru-RU" sz="4000" dirty="0" smtClean="0">
                <a:solidFill>
                  <a:schemeClr val="bg1"/>
                </a:solidFill>
              </a:rPr>
              <a:t>виділяють дві стадії:</a:t>
            </a:r>
          </a:p>
          <a:p>
            <a:pPr marL="651510" indent="-514350" algn="l" rtl="0">
              <a:buFont typeface="+mj-lt"/>
              <a:buAutoNum type="arabicPeriod"/>
            </a:pPr>
            <a:r>
              <a:rPr lang="ru-RU" sz="4000" dirty="0" smtClean="0">
                <a:solidFill>
                  <a:schemeClr val="bg1"/>
                </a:solidFill>
              </a:rPr>
              <a:t>Гостра.</a:t>
            </a:r>
          </a:p>
          <a:p>
            <a:pPr marL="651510" indent="-514350" algn="l" rtl="0">
              <a:buFont typeface="+mj-lt"/>
              <a:buAutoNum type="arabicPeriod"/>
            </a:pPr>
            <a:r>
              <a:rPr lang="ru-RU" sz="4000" dirty="0" smtClean="0">
                <a:solidFill>
                  <a:schemeClr val="bg1"/>
                </a:solidFill>
              </a:rPr>
              <a:t>хронічна.</a:t>
            </a:r>
          </a:p>
          <a:p>
            <a:pPr marL="137160" indent="0" algn="l" rtl="0">
              <a:buNone/>
            </a:pPr>
            <a:r>
              <a:rPr lang="ru-RU" sz="4000" dirty="0">
                <a:solidFill>
                  <a:schemeClr val="bg1"/>
                </a:solidFill>
              </a:rPr>
              <a:t> </a:t>
            </a:r>
            <a:r>
              <a:rPr lang="ru-RU" sz="4000" dirty="0" err="1" smtClean="0">
                <a:solidFill>
                  <a:schemeClr val="bg1"/>
                </a:solidFill>
              </a:rPr>
              <a:t>ремісії</a:t>
            </a:r>
            <a:r>
              <a:rPr lang="ru-RU" sz="4000" dirty="0" smtClean="0">
                <a:solidFill>
                  <a:schemeClr val="bg1"/>
                </a:solidFill>
              </a:rPr>
              <a:t>;</a:t>
            </a:r>
          </a:p>
          <a:p>
            <a:pPr marL="137160" indent="0" algn="l" rtl="0">
              <a:buNone/>
            </a:pPr>
            <a:r>
              <a:rPr lang="ru-RU" sz="4000" dirty="0">
                <a:solidFill>
                  <a:schemeClr val="bg1"/>
                </a:solidFill>
              </a:rPr>
              <a:t> </a:t>
            </a:r>
            <a:r>
              <a:rPr lang="ru-RU" sz="4000" dirty="0" smtClean="0">
                <a:solidFill>
                  <a:schemeClr val="bg1"/>
                </a:solidFill>
              </a:rPr>
              <a:t>загострення.</a:t>
            </a:r>
          </a:p>
        </p:txBody>
      </p:sp>
    </p:spTree>
    <p:extLst>
      <p:ext uri="{BB962C8B-B14F-4D97-AF65-F5344CB8AC3E}">
        <p14:creationId xmlns:p14="http://schemas.microsoft.com/office/powerpoint/2010/main" xmlns="" val="3575788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12968" cy="6336704"/>
          </a:xfrm>
        </p:spPr>
        <p:txBody>
          <a:bodyPr/>
          <a:lstStyle/>
          <a:p>
            <a:pPr marL="137160" indent="0" algn="ctr" rtl="0">
              <a:buNone/>
            </a:pPr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Гостра фаза характеризується:</a:t>
            </a:r>
          </a:p>
          <a:p>
            <a:pPr marL="651510" indent="-514350" algn="l" rtl="0">
              <a:buFont typeface="+mj-lt"/>
              <a:buAutoNum type="arabicPeriod"/>
            </a:pPr>
            <a:r>
              <a:rPr lang="ru-RU" dirty="0">
                <a:solidFill>
                  <a:schemeClr val="bg1"/>
                </a:solidFill>
              </a:rPr>
              <a:t>Гарячка: 39 – 40 ºC, протягом 1 – 3 тижнів,</a:t>
            </a:r>
          </a:p>
          <a:p>
            <a:pPr marL="651510" indent="-514350" algn="l" rtl="0">
              <a:buFont typeface="+mj-lt"/>
              <a:buAutoNum type="arabicPeriod"/>
            </a:pPr>
            <a:r>
              <a:rPr lang="ru-RU" dirty="0">
                <a:solidFill>
                  <a:schemeClr val="bg1"/>
                </a:solidFill>
              </a:rPr>
              <a:t>Поліморфний висип,</a:t>
            </a:r>
          </a:p>
          <a:p>
            <a:pPr marL="651510" indent="-514350" algn="l" rtl="0">
              <a:buFont typeface="+mj-lt"/>
              <a:buAutoNum type="arabicPeriod"/>
            </a:pPr>
            <a:r>
              <a:rPr lang="ru-RU" dirty="0">
                <a:solidFill>
                  <a:schemeClr val="bg1"/>
                </a:solidFill>
              </a:rPr>
              <a:t>Еозинофільні інфільтрати в легенях,</a:t>
            </a:r>
          </a:p>
          <a:p>
            <a:pPr marL="651510" indent="-514350" algn="l" rtl="0">
              <a:buFont typeface="+mj-lt"/>
              <a:buAutoNum type="arabicPeriod"/>
            </a:pPr>
            <a:r>
              <a:rPr lang="ru-RU" dirty="0">
                <a:solidFill>
                  <a:schemeClr val="bg1"/>
                </a:solidFill>
              </a:rPr>
              <a:t>Бронхіт, плеврит,</a:t>
            </a:r>
          </a:p>
          <a:p>
            <a:pPr marL="651510" indent="-514350" algn="l" rtl="0">
              <a:buFont typeface="+mj-lt"/>
              <a:buAutoNum type="arabicPeriod"/>
            </a:pPr>
            <a:r>
              <a:rPr lang="ru-RU" dirty="0">
                <a:solidFill>
                  <a:schemeClr val="bg1"/>
                </a:solidFill>
              </a:rPr>
              <a:t>Міалгії, артралгії,</a:t>
            </a:r>
          </a:p>
          <a:p>
            <a:pPr marL="651510" indent="-514350" algn="l" rtl="0">
              <a:buFont typeface="+mj-lt"/>
              <a:buAutoNum type="arabicPeriod"/>
            </a:pPr>
            <a:r>
              <a:rPr lang="ru-RU" dirty="0" smtClean="0">
                <a:solidFill>
                  <a:schemeClr val="bg1"/>
                </a:solidFill>
              </a:rPr>
              <a:t>Лімфаденопатія,</a:t>
            </a:r>
          </a:p>
          <a:p>
            <a:pPr marL="651510" indent="-514350" algn="l" rtl="0">
              <a:buFont typeface="+mj-lt"/>
              <a:buAutoNum type="arabicPeriod"/>
            </a:pPr>
            <a:r>
              <a:rPr lang="ru-RU" dirty="0" smtClean="0">
                <a:solidFill>
                  <a:schemeClr val="bg1"/>
                </a:solidFill>
              </a:rPr>
              <a:t>Гепатит з гепатоспленомегалією та жовтяницею.</a:t>
            </a:r>
          </a:p>
          <a:p>
            <a:pPr marL="137160" indent="0" algn="l" rtl="0"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 marL="137160" indent="0" algn="l" rtl="0">
              <a:buNone/>
            </a:pPr>
            <a:r>
              <a:rPr lang="ru-RU" dirty="0" smtClean="0">
                <a:solidFill>
                  <a:schemeClr val="bg1"/>
                </a:solidFill>
              </a:rPr>
              <a:t>Гостра фаза захворювання триває близько 2-х місяців.</a:t>
            </a:r>
          </a:p>
          <a:p>
            <a:pPr marL="137160" indent="0" algn="l" rtl="0">
              <a:buNone/>
            </a:pPr>
            <a:r>
              <a:rPr lang="ru-RU" dirty="0" smtClean="0">
                <a:solidFill>
                  <a:schemeClr val="bg1"/>
                </a:solidFill>
              </a:rPr>
              <a:t> </a:t>
            </a:r>
            <a:endParaRPr lang="ru-RU" dirty="0">
              <a:solidFill>
                <a:schemeClr val="bg1"/>
              </a:solidFill>
            </a:endParaRPr>
          </a:p>
          <a:p>
            <a:pPr algn="l"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307400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784976" cy="302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3140968"/>
            <a:ext cx="8784976" cy="3717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50601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0648"/>
            <a:ext cx="8424936" cy="6264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717865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/>
            <a:r>
              <a:rPr lang="ru-RU" dirty="0" smtClean="0"/>
              <a:t>Секційний матеріал хворого на </a:t>
            </a:r>
            <a:r>
              <a:rPr lang="ru-RU" dirty="0" err="1" smtClean="0"/>
              <a:t>хронічний</a:t>
            </a:r>
            <a:r>
              <a:rPr lang="ru-RU" dirty="0" smtClean="0"/>
              <a:t> </a:t>
            </a:r>
            <a:r>
              <a:rPr lang="ru-RU" dirty="0" err="1" smtClean="0"/>
              <a:t>клонорхоз</a:t>
            </a:r>
            <a:endParaRPr lang="ru-RU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2439" t="22126" r="14617" b="11745"/>
          <a:stretch/>
        </p:blipFill>
        <p:spPr bwMode="auto">
          <a:xfrm>
            <a:off x="251520" y="1484784"/>
            <a:ext cx="8712968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037550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332656"/>
            <a:ext cx="8712968" cy="6336704"/>
          </a:xfrm>
        </p:spPr>
        <p:txBody>
          <a:bodyPr/>
          <a:lstStyle/>
          <a:p>
            <a:pPr marL="137160" indent="0" algn="ctr" rtl="0">
              <a:buNone/>
            </a:pPr>
            <a:r>
              <a:rPr lang="ru-RU" sz="3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Хронічна</a:t>
            </a:r>
            <a:r>
              <a:rPr lang="ru-RU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фаза </a:t>
            </a:r>
            <a:r>
              <a:rPr lang="ru-RU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характеризується</a:t>
            </a:r>
            <a:r>
              <a:rPr lang="ru-RU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marL="651510" indent="-514350" algn="l" rtl="0">
              <a:buFont typeface="+mj-lt"/>
              <a:buAutoNum type="arabicPeriod"/>
            </a:pPr>
            <a:r>
              <a:rPr lang="ru-RU" sz="3200" dirty="0" smtClean="0">
                <a:solidFill>
                  <a:schemeClr val="bg1"/>
                </a:solidFill>
              </a:rPr>
              <a:t>Холецистопатія (частіше у жінок),</a:t>
            </a:r>
          </a:p>
          <a:p>
            <a:pPr marL="651510" indent="-514350" algn="l" rtl="0">
              <a:buFont typeface="+mj-lt"/>
              <a:buAutoNum type="arabicPeriod"/>
            </a:pPr>
            <a:r>
              <a:rPr lang="ru-RU" sz="3200" dirty="0" smtClean="0">
                <a:solidFill>
                  <a:schemeClr val="bg1"/>
                </a:solidFill>
              </a:rPr>
              <a:t>Гастродуоденопатія (частіше у чоловіків),</a:t>
            </a:r>
          </a:p>
          <a:p>
            <a:pPr marL="651510" indent="-514350" algn="l" rtl="0">
              <a:buFont typeface="+mj-lt"/>
              <a:buAutoNum type="arabicPeriod"/>
            </a:pPr>
            <a:r>
              <a:rPr lang="ru-RU" sz="3200" dirty="0" smtClean="0">
                <a:solidFill>
                  <a:schemeClr val="bg1"/>
                </a:solidFill>
              </a:rPr>
              <a:t>Панкреатитопатія,</a:t>
            </a:r>
          </a:p>
          <a:p>
            <a:pPr marL="651510" indent="-514350" algn="l" rtl="0">
              <a:buFont typeface="+mj-lt"/>
              <a:buAutoNum type="arabicPeriod"/>
            </a:pPr>
            <a:r>
              <a:rPr lang="ru-RU" sz="3200" dirty="0" smtClean="0">
                <a:solidFill>
                  <a:schemeClr val="bg1"/>
                </a:solidFill>
              </a:rPr>
              <a:t>Больовий сидром </a:t>
            </a:r>
            <a:r>
              <a:rPr lang="ru-RU" sz="3200" dirty="0" smtClean="0">
                <a:solidFill>
                  <a:schemeClr val="bg1"/>
                </a:solidFill>
              </a:rPr>
              <a:t>по типу</a:t>
            </a:r>
            <a:r>
              <a:rPr lang="ru-RU" sz="3200" dirty="0" smtClean="0">
                <a:solidFill>
                  <a:schemeClr val="bg1"/>
                </a:solidFill>
              </a:rPr>
              <a:t> </a:t>
            </a:r>
            <a:r>
              <a:rPr lang="ru-RU" sz="3200" dirty="0" smtClean="0">
                <a:solidFill>
                  <a:schemeClr val="bg1"/>
                </a:solidFill>
              </a:rPr>
              <a:t>жовчної коліки, </a:t>
            </a:r>
            <a:r>
              <a:rPr lang="ru-RU" sz="3200" dirty="0" err="1" smtClean="0">
                <a:solidFill>
                  <a:schemeClr val="bg1"/>
                </a:solidFill>
              </a:rPr>
              <a:t>з</a:t>
            </a:r>
            <a:r>
              <a:rPr lang="ru-RU" sz="3200" dirty="0" smtClean="0">
                <a:solidFill>
                  <a:schemeClr val="bg1"/>
                </a:solidFill>
              </a:rPr>
              <a:t> </a:t>
            </a:r>
            <a:r>
              <a:rPr lang="ru-RU" sz="3200" dirty="0" err="1" smtClean="0">
                <a:solidFill>
                  <a:schemeClr val="bg1"/>
                </a:solidFill>
              </a:rPr>
              <a:t>іррадіацією</a:t>
            </a:r>
            <a:r>
              <a:rPr lang="ru-RU" sz="3200" dirty="0" smtClean="0">
                <a:solidFill>
                  <a:schemeClr val="bg1"/>
                </a:solidFill>
              </a:rPr>
              <a:t> </a:t>
            </a:r>
            <a:r>
              <a:rPr lang="ru-RU" sz="3200" dirty="0" smtClean="0">
                <a:solidFill>
                  <a:schemeClr val="bg1"/>
                </a:solidFill>
              </a:rPr>
              <a:t>у праву ключицю або під лопатку, тривалість 1 – 3 години, повторюючись протягом 1 – 2 – х тижнів.</a:t>
            </a:r>
          </a:p>
        </p:txBody>
      </p:sp>
    </p:spTree>
    <p:extLst>
      <p:ext uri="{BB962C8B-B14F-4D97-AF65-F5344CB8AC3E}">
        <p14:creationId xmlns:p14="http://schemas.microsoft.com/office/powerpoint/2010/main" xmlns="" val="899690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552728"/>
          </a:xfrm>
        </p:spPr>
        <p:txBody>
          <a:bodyPr>
            <a:normAutofit/>
          </a:bodyPr>
          <a:lstStyle/>
          <a:p>
            <a:pPr marL="137160" indent="0" algn="ctr" rtl="0">
              <a:buNone/>
            </a:pPr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Ускладнення клоноргоспу:</a:t>
            </a:r>
          </a:p>
          <a:p>
            <a:pPr marL="651510" indent="-514350" algn="l" rtl="0">
              <a:buFont typeface="+mj-lt"/>
              <a:buAutoNum type="arabicPeriod"/>
            </a:pPr>
            <a:r>
              <a:rPr lang="ru-RU" dirty="0" smtClean="0">
                <a:solidFill>
                  <a:schemeClr val="bg1"/>
                </a:solidFill>
              </a:rPr>
              <a:t>Гнійний холангіт,</a:t>
            </a:r>
          </a:p>
          <a:p>
            <a:pPr marL="651510" indent="-514350" algn="l" rtl="0">
              <a:buFont typeface="+mj-lt"/>
              <a:buAutoNum type="arabicPeriod"/>
            </a:pPr>
            <a:r>
              <a:rPr lang="ru-RU" dirty="0" smtClean="0">
                <a:solidFill>
                  <a:schemeClr val="bg1"/>
                </a:solidFill>
              </a:rPr>
              <a:t>Холецистит,</a:t>
            </a:r>
          </a:p>
          <a:p>
            <a:pPr marL="651510" indent="-514350" algn="l" rtl="0">
              <a:buFont typeface="+mj-lt"/>
              <a:buAutoNum type="arabicPeriod"/>
            </a:pPr>
            <a:r>
              <a:rPr lang="ru-RU" dirty="0" smtClean="0">
                <a:solidFill>
                  <a:schemeClr val="bg1"/>
                </a:solidFill>
              </a:rPr>
              <a:t>Флегмона жовчного міхура,</a:t>
            </a:r>
          </a:p>
          <a:p>
            <a:pPr marL="651510" indent="-514350" algn="l" rtl="0">
              <a:buFont typeface="+mj-lt"/>
              <a:buAutoNum type="arabicPeriod"/>
            </a:pPr>
            <a:r>
              <a:rPr lang="ru-RU" dirty="0" smtClean="0">
                <a:solidFill>
                  <a:schemeClr val="bg1"/>
                </a:solidFill>
              </a:rPr>
              <a:t>Хронічний гепатит,</a:t>
            </a:r>
          </a:p>
          <a:p>
            <a:pPr marL="651510" indent="-514350" algn="l" rtl="0">
              <a:buFont typeface="+mj-lt"/>
              <a:buAutoNum type="arabicPeriod"/>
            </a:pPr>
            <a:r>
              <a:rPr lang="ru-RU" dirty="0" smtClean="0">
                <a:solidFill>
                  <a:schemeClr val="bg1"/>
                </a:solidFill>
              </a:rPr>
              <a:t>Хронічний панкреатит,</a:t>
            </a:r>
          </a:p>
          <a:p>
            <a:pPr marL="651510" indent="-514350" algn="l" rtl="0">
              <a:buFont typeface="+mj-lt"/>
              <a:buAutoNum type="arabicPeriod"/>
            </a:pPr>
            <a:r>
              <a:rPr lang="ru-RU" dirty="0" smtClean="0">
                <a:solidFill>
                  <a:schemeClr val="bg1"/>
                </a:solidFill>
              </a:rPr>
              <a:t>Жовчний перитоніт,</a:t>
            </a:r>
          </a:p>
          <a:p>
            <a:pPr marL="651510" indent="-514350" algn="l" rtl="0">
              <a:buFont typeface="+mj-lt"/>
              <a:buAutoNum type="arabicPeriod"/>
            </a:pPr>
            <a:r>
              <a:rPr lang="ru-RU" dirty="0" smtClean="0">
                <a:solidFill>
                  <a:schemeClr val="bg1"/>
                </a:solidFill>
              </a:rPr>
              <a:t>Холангіокарцинома,</a:t>
            </a:r>
          </a:p>
          <a:p>
            <a:pPr marL="651510" indent="-514350" algn="l" rtl="0">
              <a:buFont typeface="+mj-lt"/>
              <a:buAutoNum type="arabicPeriod"/>
            </a:pPr>
            <a:r>
              <a:rPr lang="ru-RU" dirty="0" smtClean="0">
                <a:solidFill>
                  <a:schemeClr val="bg1"/>
                </a:solidFill>
              </a:rPr>
              <a:t>Рак підшлункової залози,</a:t>
            </a:r>
          </a:p>
          <a:p>
            <a:pPr marL="651510" indent="-514350" algn="l" rtl="0">
              <a:buFont typeface="+mj-lt"/>
              <a:buAutoNum type="arabicPeriod"/>
            </a:pPr>
            <a:r>
              <a:rPr lang="ru-RU" dirty="0" smtClean="0">
                <a:solidFill>
                  <a:schemeClr val="bg1"/>
                </a:solidFill>
              </a:rPr>
              <a:t>Рак шлунку.</a:t>
            </a:r>
          </a:p>
          <a:p>
            <a:pPr marL="137160" indent="0" algn="ctr" rtl="0">
              <a:buNone/>
            </a:pPr>
            <a:r>
              <a:rPr lang="ru-RU" b="1" dirty="0" smtClean="0">
                <a:solidFill>
                  <a:srgbClr val="C00000"/>
                </a:solidFill>
              </a:rPr>
              <a:t>Паразит віднесено до</a:t>
            </a:r>
            <a:r>
              <a:rPr lang="en-US" b="1" dirty="0" smtClean="0">
                <a:solidFill>
                  <a:srgbClr val="C00000"/>
                </a:solidFill>
              </a:rPr>
              <a:t>III</a:t>
            </a:r>
            <a:r>
              <a:rPr lang="ru-RU" b="1" dirty="0" smtClean="0">
                <a:solidFill>
                  <a:srgbClr val="C00000"/>
                </a:solidFill>
              </a:rPr>
              <a:t>групі канцерогенів людини!</a:t>
            </a:r>
            <a:endParaRPr lang="ru-RU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41047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88640"/>
            <a:ext cx="8856984" cy="6480720"/>
          </a:xfrm>
        </p:spPr>
        <p:txBody>
          <a:bodyPr/>
          <a:lstStyle/>
          <a:p>
            <a:pPr marL="137160" indent="0" algn="ctr" rtl="0">
              <a:buNone/>
            </a:pP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ДІАГНОСТИКА:</a:t>
            </a:r>
          </a:p>
          <a:p>
            <a:pPr marL="137160" indent="0" algn="l" rtl="0">
              <a:buNone/>
            </a:pPr>
            <a:r>
              <a:rPr lang="ru-RU" dirty="0" smtClean="0">
                <a:solidFill>
                  <a:schemeClr val="bg1"/>
                </a:solidFill>
              </a:rPr>
              <a:t>На 2-му тижні зараження в ОАК - лейкоцитоз, еозинофілія, білірубінемія, підвищення рівня трансаміназ та лужної фосфатази.</a:t>
            </a:r>
          </a:p>
          <a:p>
            <a:pPr marL="137160" indent="0" algn="l" rtl="0">
              <a:buNone/>
            </a:pPr>
            <a:r>
              <a:rPr lang="ru-RU" dirty="0" smtClean="0">
                <a:solidFill>
                  <a:schemeClr val="bg1"/>
                </a:solidFill>
              </a:rPr>
              <a:t>На 4 – 6 тижнів зараження підвищення титру рівня антитіл у серологічних реакціях (РІД, РНГА, ІФА).</a:t>
            </a:r>
          </a:p>
          <a:p>
            <a:pPr marL="137160" indent="0" algn="l" rtl="0">
              <a:buNone/>
            </a:pPr>
            <a:r>
              <a:rPr lang="ru-RU" dirty="0" smtClean="0">
                <a:solidFill>
                  <a:schemeClr val="bg1"/>
                </a:solidFill>
              </a:rPr>
              <a:t>На 5 – 7</a:t>
            </a:r>
            <a:r>
              <a:rPr lang="ru-RU" dirty="0">
                <a:solidFill>
                  <a:schemeClr val="bg1"/>
                </a:solidFill>
              </a:rPr>
              <a:t>тижня зараження</a:t>
            </a:r>
            <a:r>
              <a:rPr lang="ru-RU" dirty="0" smtClean="0">
                <a:solidFill>
                  <a:schemeClr val="bg1"/>
                </a:solidFill>
              </a:rPr>
              <a:t>виявлення яєць у дуоденальному вмісті та фекаліях (дослідження повторюють з різницею в 5-7 днів.)</a:t>
            </a:r>
          </a:p>
          <a:p>
            <a:pPr marL="137160" indent="0" algn="l" rtl="0">
              <a:buNone/>
            </a:pPr>
            <a:r>
              <a:rPr lang="ru-RU" b="1" dirty="0" smtClean="0">
                <a:solidFill>
                  <a:schemeClr val="bg1"/>
                </a:solidFill>
              </a:rPr>
              <a:t>Дослідження дуоденального вмісту</a:t>
            </a:r>
            <a:r>
              <a:rPr lang="ru-RU" b="1" dirty="0">
                <a:solidFill>
                  <a:schemeClr val="bg1"/>
                </a:solidFill>
              </a:rPr>
              <a:t>і</a:t>
            </a:r>
            <a:r>
              <a:rPr lang="ru-RU" b="1" dirty="0" smtClean="0">
                <a:solidFill>
                  <a:schemeClr val="bg1"/>
                </a:solidFill>
              </a:rPr>
              <a:t>фекалій слід проводити протягом 2-х годин після отримання матеріалу з-за швидкого лізису яєць клонорху.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69276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"/>
            <a:ext cx="4699534" cy="1993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55977" y="1993057"/>
            <a:ext cx="4699534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0"/>
            <a:ext cx="4286250" cy="319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55977" y="3736131"/>
            <a:ext cx="4699533" cy="3052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3212976"/>
            <a:ext cx="4248472" cy="3575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938121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/>
            <a:r>
              <a:rPr lang="ru-RU" dirty="0" smtClean="0"/>
              <a:t>Клонорхи у жовчному міхурі на УЗД</a:t>
            </a:r>
            <a:endParaRPr lang="ru-RU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9844"/>
          <a:stretch/>
        </p:blipFill>
        <p:spPr bwMode="auto">
          <a:xfrm>
            <a:off x="251520" y="1412776"/>
            <a:ext cx="8712968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900682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/>
            <a:r>
              <a:rPr lang="ru-RU" dirty="0" smtClean="0"/>
              <a:t>Рентген із контрастом жовчних проходів.</a:t>
            </a:r>
            <a:endParaRPr lang="ru-RU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36" t="6734" r="49295"/>
          <a:stretch/>
        </p:blipFill>
        <p:spPr bwMode="auto">
          <a:xfrm>
            <a:off x="179512" y="1484784"/>
            <a:ext cx="8640960" cy="518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804034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/>
            <a:r>
              <a:rPr lang="ru-RU" dirty="0" smtClean="0"/>
              <a:t>КТ черевної порожнини з холангітом при </a:t>
            </a:r>
            <a:r>
              <a:rPr lang="ru-RU" dirty="0" err="1" smtClean="0"/>
              <a:t>клонорхозі</a:t>
            </a:r>
            <a:endParaRPr lang="ru-RU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1600200"/>
            <a:ext cx="8352928" cy="5069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115249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ru-RU" dirty="0" smtClean="0"/>
              <a:t>ФГДС – клонорх у гортані</a:t>
            </a:r>
            <a:endParaRPr lang="ru-RU" dirty="0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0323" t="16396" r="24516" b="18227"/>
          <a:stretch/>
        </p:blipFill>
        <p:spPr bwMode="auto">
          <a:xfrm>
            <a:off x="395536" y="1412776"/>
            <a:ext cx="8280920" cy="5328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002433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16632"/>
            <a:ext cx="8784976" cy="6624736"/>
          </a:xfrm>
        </p:spPr>
        <p:txBody>
          <a:bodyPr/>
          <a:lstStyle/>
          <a:p>
            <a:pPr marL="137160" indent="0" algn="ctr" rtl="0">
              <a:buNone/>
            </a:pP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ЛІКУВАННЯ </a:t>
            </a: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КЛОНОРХОЗУ </a:t>
            </a: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СКЛАДАЄТЬСЯ У НАСТУПНОМУ:</a:t>
            </a:r>
          </a:p>
          <a:p>
            <a:pPr marL="137160" indent="0" algn="l" rtl="0">
              <a:buNone/>
            </a:pPr>
            <a:r>
              <a:rPr lang="ru-RU" sz="3600" b="1" dirty="0" smtClean="0">
                <a:solidFill>
                  <a:srgbClr val="C00000"/>
                </a:solidFill>
              </a:rPr>
              <a:t>Празіквантел</a:t>
            </a:r>
            <a:r>
              <a:rPr lang="ru-RU" sz="3600" dirty="0" smtClean="0">
                <a:solidFill>
                  <a:schemeClr val="bg1"/>
                </a:solidFill>
              </a:rPr>
              <a:t> </a:t>
            </a:r>
            <a:r>
              <a:rPr lang="ru-RU" sz="3600" dirty="0">
                <a:solidFill>
                  <a:schemeClr val="bg1"/>
                </a:solidFill>
              </a:rPr>
              <a:t>25 мг/кг перорально тричі на день протягом 2</a:t>
            </a:r>
            <a:r>
              <a:rPr lang="ru-RU" sz="3600" dirty="0" smtClean="0">
                <a:solidFill>
                  <a:schemeClr val="bg1"/>
                </a:solidFill>
              </a:rPr>
              <a:t>днів.</a:t>
            </a:r>
            <a:endParaRPr lang="ru-RU" sz="3600" dirty="0">
              <a:solidFill>
                <a:schemeClr val="bg1"/>
              </a:solidFill>
            </a:endParaRPr>
          </a:p>
          <a:p>
            <a:pPr marL="137160" indent="0" algn="l" rtl="0">
              <a:buNone/>
            </a:pPr>
            <a:r>
              <a:rPr lang="ru-RU" sz="3600" b="1" dirty="0">
                <a:solidFill>
                  <a:srgbClr val="C00000"/>
                </a:solidFill>
              </a:rPr>
              <a:t>Альбендазол</a:t>
            </a:r>
            <a:r>
              <a:rPr lang="ru-RU" sz="3600" dirty="0">
                <a:solidFill>
                  <a:schemeClr val="bg1"/>
                </a:solidFill>
              </a:rPr>
              <a:t>10 мг/кг перорально один раз на день протягом 7</a:t>
            </a:r>
            <a:r>
              <a:rPr lang="ru-RU" sz="3600" dirty="0" smtClean="0">
                <a:solidFill>
                  <a:schemeClr val="bg1"/>
                </a:solidFill>
              </a:rPr>
              <a:t>днів.</a:t>
            </a:r>
            <a:endParaRPr lang="ru-RU" sz="3600" dirty="0">
              <a:solidFill>
                <a:schemeClr val="bg1"/>
              </a:solidFill>
            </a:endParaRPr>
          </a:p>
          <a:p>
            <a:pPr marL="137160" indent="0" algn="l" rtl="0">
              <a:buNone/>
            </a:pPr>
            <a:r>
              <a:rPr lang="ru-RU" sz="3600" dirty="0">
                <a:solidFill>
                  <a:schemeClr val="bg1"/>
                </a:solidFill>
              </a:rPr>
              <a:t>Для усунення закупорки жовчних проток може знадобитися операція.</a:t>
            </a:r>
          </a:p>
        </p:txBody>
      </p:sp>
    </p:spTree>
    <p:extLst>
      <p:ext uri="{BB962C8B-B14F-4D97-AF65-F5344CB8AC3E}">
        <p14:creationId xmlns:p14="http://schemas.microsoft.com/office/powerpoint/2010/main" xmlns="" val="4030462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84976" cy="6336704"/>
          </a:xfrm>
        </p:spPr>
        <p:txBody>
          <a:bodyPr/>
          <a:lstStyle/>
          <a:p>
            <a:pPr marL="137160" indent="0" algn="ctr" rtl="0">
              <a:buNone/>
            </a:pP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ПРОФІЛАКТИКА:</a:t>
            </a:r>
          </a:p>
          <a:p>
            <a:pPr marL="651510" indent="-514350" algn="l" rtl="0">
              <a:buFont typeface="+mj-lt"/>
              <a:buAutoNum type="arabicPeriod"/>
            </a:pPr>
            <a:r>
              <a:rPr lang="ru-RU" dirty="0" smtClean="0">
                <a:solidFill>
                  <a:schemeClr val="bg1"/>
                </a:solidFill>
              </a:rPr>
              <a:t>Біологічний метод боротьби (</a:t>
            </a:r>
            <a:r>
              <a:rPr lang="ru-RU" dirty="0" err="1" smtClean="0">
                <a:solidFill>
                  <a:schemeClr val="bg1"/>
                </a:solidFill>
              </a:rPr>
              <a:t>водойми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заселяють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хижаками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поїдаючих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smtClean="0">
                <a:solidFill>
                  <a:schemeClr val="bg1"/>
                </a:solidFill>
              </a:rPr>
              <a:t>молюсків),</a:t>
            </a:r>
          </a:p>
          <a:p>
            <a:pPr marL="651510" indent="-514350" algn="l" rtl="0">
              <a:buFont typeface="+mj-lt"/>
              <a:buAutoNum type="arabicPeriod"/>
            </a:pPr>
            <a:r>
              <a:rPr lang="ru-RU" dirty="0" err="1" smtClean="0">
                <a:solidFill>
                  <a:schemeClr val="bg1"/>
                </a:solidFill>
              </a:rPr>
              <a:t>Використання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молюскоцидів-ніклозамід</a:t>
            </a:r>
            <a:r>
              <a:rPr lang="ru-RU" dirty="0" smtClean="0">
                <a:solidFill>
                  <a:schemeClr val="bg1"/>
                </a:solidFill>
              </a:rPr>
              <a:t>,</a:t>
            </a:r>
          </a:p>
          <a:p>
            <a:pPr marL="651510" indent="-514350" algn="l" rtl="0">
              <a:buFont typeface="+mj-lt"/>
              <a:buAutoNum type="arabicPeriod"/>
            </a:pPr>
            <a:r>
              <a:rPr lang="ru-RU" dirty="0" smtClean="0">
                <a:solidFill>
                  <a:schemeClr val="bg1"/>
                </a:solidFill>
              </a:rPr>
              <a:t>Виняток з їжі необеззараженной риби (термічна обробка варіння не менше 20 хвилин з моменту закипання, заморозка протягом 7 годин при температурі -40</a:t>
            </a:r>
            <a:r>
              <a:rPr lang="en-US" dirty="0" smtClean="0">
                <a:solidFill>
                  <a:schemeClr val="bg1"/>
                </a:solidFill>
              </a:rPr>
              <a:t>º</a:t>
            </a:r>
            <a:r>
              <a:rPr lang="en-US" dirty="0" smtClean="0">
                <a:solidFill>
                  <a:schemeClr val="bg1"/>
                </a:solidFill>
                <a:latin typeface="Times New Roman"/>
                <a:cs typeface="Times New Roman"/>
              </a:rPr>
              <a:t>C</a:t>
            </a:r>
            <a:r>
              <a:rPr lang="ru-RU" dirty="0" smtClean="0">
                <a:solidFill>
                  <a:schemeClr val="bg1"/>
                </a:solidFill>
                <a:latin typeface="Times New Roman"/>
                <a:cs typeface="Times New Roman"/>
              </a:rPr>
              <a:t>, засол не менше ніж 14 </a:t>
            </a:r>
            <a:r>
              <a:rPr lang="ru-RU" dirty="0" err="1" smtClean="0">
                <a:solidFill>
                  <a:schemeClr val="bg1"/>
                </a:solidFill>
                <a:latin typeface="Times New Roman"/>
                <a:cs typeface="Times New Roman"/>
              </a:rPr>
              <a:t>днів</a:t>
            </a:r>
            <a:r>
              <a:rPr lang="ru-RU" dirty="0" smtClean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ru-RU" dirty="0" smtClean="0">
                <a:solidFill>
                  <a:schemeClr val="bg1"/>
                </a:solidFill>
                <a:latin typeface="Times New Roman"/>
                <a:cs typeface="Times New Roman"/>
              </a:rPr>
              <a:t>у </a:t>
            </a:r>
            <a:r>
              <a:rPr lang="ru-RU" smtClean="0">
                <a:solidFill>
                  <a:schemeClr val="bg1"/>
                </a:solidFill>
                <a:latin typeface="Times New Roman"/>
                <a:cs typeface="Times New Roman"/>
              </a:rPr>
              <a:t>раповому </a:t>
            </a:r>
            <a:r>
              <a:rPr lang="ru-RU" dirty="0" smtClean="0">
                <a:solidFill>
                  <a:schemeClr val="bg1"/>
                </a:solidFill>
                <a:latin typeface="Times New Roman"/>
                <a:cs typeface="Times New Roman"/>
              </a:rPr>
              <a:t>теплому </a:t>
            </a:r>
            <a:r>
              <a:rPr lang="ru-RU" dirty="0" smtClean="0">
                <a:solidFill>
                  <a:schemeClr val="bg1"/>
                </a:solidFill>
                <a:latin typeface="Times New Roman"/>
                <a:cs typeface="Times New Roman"/>
              </a:rPr>
              <a:t>розсолі</a:t>
            </a:r>
            <a:r>
              <a:rPr lang="ru-RU" dirty="0" smtClean="0">
                <a:solidFill>
                  <a:schemeClr val="bg1"/>
                </a:solidFill>
              </a:rPr>
              <a:t>),</a:t>
            </a:r>
          </a:p>
          <a:p>
            <a:pPr marL="651510" indent="-514350" algn="l" rtl="0">
              <a:buFont typeface="+mj-lt"/>
              <a:buAutoNum type="arabicPeriod"/>
            </a:pPr>
            <a:r>
              <a:rPr lang="ru-RU" dirty="0" smtClean="0">
                <a:solidFill>
                  <a:schemeClr val="bg1"/>
                </a:solidFill>
              </a:rPr>
              <a:t>Обстеження працівників рибних господарств,</a:t>
            </a:r>
          </a:p>
          <a:p>
            <a:pPr marL="651510" indent="-514350" algn="l" rtl="0">
              <a:buFont typeface="+mj-lt"/>
              <a:buAutoNum type="arabicPeriod"/>
            </a:pPr>
            <a:r>
              <a:rPr lang="ru-RU" dirty="0" smtClean="0">
                <a:solidFill>
                  <a:schemeClr val="bg1"/>
                </a:solidFill>
              </a:rPr>
              <a:t>Недопущення згодовування домашнім тваринам необеззараженной риби,</a:t>
            </a:r>
          </a:p>
          <a:p>
            <a:pPr marL="651510" indent="-514350" algn="l" rtl="0">
              <a:buFont typeface="+mj-lt"/>
              <a:buAutoNum type="arabicPeriod"/>
            </a:pPr>
            <a:r>
              <a:rPr lang="ru-RU" dirty="0" smtClean="0">
                <a:solidFill>
                  <a:schemeClr val="bg1"/>
                </a:solidFill>
              </a:rPr>
              <a:t>Захист водойм від забруднення фекаліями.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76623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180</TotalTime>
  <Words>510</Words>
  <Application>Microsoft Office PowerPoint</Application>
  <PresentationFormat>Экран (4:3)</PresentationFormat>
  <Paragraphs>66</Paragraphs>
  <Slides>22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Апекс</vt:lpstr>
      <vt:lpstr>КЛОНОРХОЗ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Секційний матеріал хворого на хронічний клонорхоз</vt:lpstr>
      <vt:lpstr>Слайд 13</vt:lpstr>
      <vt:lpstr>Слайд 14</vt:lpstr>
      <vt:lpstr>Слайд 15</vt:lpstr>
      <vt:lpstr>Слайд 16</vt:lpstr>
      <vt:lpstr>Клонорхи у жовчному міхурі на УЗД</vt:lpstr>
      <vt:lpstr>Рентген із контрастом жовчних проходів.</vt:lpstr>
      <vt:lpstr>КТ черевної порожнини з холангітом при клонорхозі</vt:lpstr>
      <vt:lpstr>ФГДС – клонорх у гортані</vt:lpstr>
      <vt:lpstr>Слайд 21</vt:lpstr>
      <vt:lpstr>Слайд 22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КОЛОНОРХОЗ</dc:title>
  <dc:creator>admin</dc:creator>
  <cp:lastModifiedBy>Teacher School ORT</cp:lastModifiedBy>
  <cp:revision>18</cp:revision>
  <dcterms:created xsi:type="dcterms:W3CDTF">2020-02-16T10:34:38Z</dcterms:created>
  <dcterms:modified xsi:type="dcterms:W3CDTF">2022-09-11T14:28:46Z</dcterms:modified>
</cp:coreProperties>
</file>