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61" r:id="rId5"/>
    <p:sldId id="278" r:id="rId6"/>
    <p:sldId id="265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9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BD4B0B-12DF-4E7A-A2FD-F749CD26D3B2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C3DEC24-6794-4CA8-BC20-6106853B9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n/?utm_source=onlinedoctranslator&amp;utm_medium=pptx&amp;utm_campaign=attributio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НДРЕЙ\Desktop\Фоны\desktopwallpapers.org.ua_7042.jpg"/>
          <p:cNvPicPr>
            <a:picLocks noChangeAspect="1" noChangeArrowheads="1"/>
          </p:cNvPicPr>
          <p:nvPr/>
        </p:nvPicPr>
        <p:blipFill>
          <a:blip r:embed="rId2"/>
          <a:srcRect l="7813" r="8849"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285728"/>
            <a:ext cx="9144000" cy="6286545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300" b="0" i="0" u="none" strike="noStrike" kern="1200" cap="all" spc="0" normalizeH="0" baseline="0" noProof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all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all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СТРОНГІЛОІДОЗ</a:t>
            </a:r>
            <a:br>
              <a:rPr kumimoji="0" lang="ru-RU" sz="4400" b="1" i="0" u="none" strike="noStrike" kern="1200" cap="all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all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Кохінхінська діарея</a:t>
            </a:r>
            <a:r>
              <a:rPr kumimoji="0" lang="ru-RU" sz="4400" b="0" i="0" u="none" strike="noStrike" kern="1200" cap="all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all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lvl="0" algn="ctr" rtl="0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ru-RU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«</a:t>
            </a:r>
            <a:r>
              <a:rPr lang="ru-RU" sz="20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Якщо</a:t>
            </a:r>
            <a:r>
              <a:rPr lang="ru-RU" sz="20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у одержимого білим набряком настане сильний пронос, він дозволяє хворобу</a:t>
            </a:r>
            <a:r>
              <a:rPr lang="ru-RU" sz="20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.»</a:t>
            </a:r>
          </a:p>
          <a:p>
            <a:pPr lvl="0" algn="ctr" rtl="0">
              <a:lnSpc>
                <a:spcPct val="120000"/>
              </a:lnSpc>
              <a:spcBef>
                <a:spcPct val="0"/>
              </a:spcBef>
              <a:defRPr/>
            </a:pPr>
            <a:r>
              <a:rPr lang="ru-RU" sz="2000" cap="all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Гіпократ</a:t>
            </a:r>
            <a: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i="1" u="none" strike="noStrike" kern="1200" normalizeH="0" baseline="0" noProof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20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11760" y="579179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ru-RU" dirty="0"/>
              <a:t>Елективний курс для </a:t>
            </a:r>
            <a:r>
              <a:rPr lang="ru-RU" dirty="0" err="1"/>
              <a:t>студентів</a:t>
            </a:r>
            <a:r>
              <a:rPr lang="ru-RU" dirty="0"/>
              <a:t> </a:t>
            </a:r>
            <a:r>
              <a:rPr lang="ru-RU" dirty="0" smtClean="0"/>
              <a:t>5 </a:t>
            </a:r>
            <a:r>
              <a:rPr lang="ru-RU" dirty="0"/>
              <a:t>курсу</a:t>
            </a:r>
          </a:p>
          <a:p>
            <a:pPr algn="l" rtl="0"/>
            <a:r>
              <a:rPr lang="ru-RU" dirty="0"/>
              <a:t>кафедра інфекційних хвороб</a:t>
            </a:r>
            <a:r>
              <a:rPr lang="ru-RU" dirty="0" err="1"/>
              <a:t>ОНМедУ</a:t>
            </a:r>
            <a:endParaRPr lang="ru-RU" dirty="0"/>
          </a:p>
          <a:p>
            <a:pPr algn="l" rtl="0"/>
            <a:r>
              <a:rPr lang="ru-RU" dirty="0" err="1"/>
              <a:t>Підготував</a:t>
            </a:r>
            <a:r>
              <a:rPr lang="ru-RU" dirty="0"/>
              <a:t> </a:t>
            </a:r>
            <a:r>
              <a:rPr lang="ru-RU" dirty="0" err="1" smtClean="0"/>
              <a:t>асистент</a:t>
            </a:r>
            <a:r>
              <a:rPr lang="ru-RU" dirty="0" smtClean="0"/>
              <a:t> Бочаров </a:t>
            </a:r>
            <a:r>
              <a:rPr lang="ru-RU" dirty="0"/>
              <a:t>В.М.</a:t>
            </a:r>
          </a:p>
        </p:txBody>
      </p:sp>
      <p:sp>
        <p:nvSpPr>
          <p:cNvPr id="100010001" name="ODT_ATTR_LBL_SHAPE">
            <a:extLst>
              <a:ext uri="{FF2B5EF4-FFF2-40B4-BE49-F238E27FC236}">
                <a16:creationId xmlns:a16="http://schemas.microsoft.com/office/drawing/2014/main" xmlns="" id="{ADCB8724-23CD-4EE8-B5B5-3CB2DDF8932E}"/>
              </a:ext>
            </a:extLst>
          </p:cNvPr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Translated from Russian to Ukrainian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Id3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xmlns="" id="{B066AC4A-9A1C-4C10-800A-DAF9F27643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6633"/>
            <a:ext cx="8686800" cy="6384202"/>
          </a:xfrm>
        </p:spPr>
        <p:txBody>
          <a:bodyPr>
            <a:noAutofit/>
          </a:bodyPr>
          <a:lstStyle/>
          <a:p>
            <a:pPr marL="0" indent="0" algn="just" rtl="0">
              <a:lnSpc>
                <a:spcPct val="120000"/>
              </a:lnSpc>
              <a:buNone/>
            </a:pP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Стронгілоїдоз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ангвілюлез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кохінхінська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діарея) - паразитарне захворювання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людини, що викликається круглими черв'яками роду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Strongiloides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переважно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Strongiloides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stercoralis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надзвичайною різноманітністю органної патології шлунково-кишкового тракту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гепатобіліарної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Особливістю даних паразитів є здатність з одного боку жити та розмножуватися в організмі господаря десятиліттями практично безсимптомно, а з іншого — викликати загрозливі для життя стани у людей зі зниженим імунітетом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дисемінований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стронгілоїдоззі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смертністю 60-85%).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6624736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Стронгілоїдозпід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назвою "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кохінхінська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вперше описав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Normand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1876 р., виявивши збудника у фекаліях солдатів, що повернулися з Кохінхіни (В'єтнам), які страждали на запеклі проноси.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біології збудника, його життєвий цикл розшифрував R.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Leucart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1882 р. Німецький паразитолог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ФрідріхФюлеборнописав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аутоінфекцію та спосіб,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стронгілід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 кишечник.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останні роки інтерес до цієї інвазії з боку медичної громадськості зріс у зв'язку з можливим зарахуванням її до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СНІД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асоційованим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паразитозам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АНДРЕЙ\Desktop\1481953276_vietmin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433132"/>
            <a:ext cx="3241669" cy="2230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4624"/>
            <a:ext cx="8686800" cy="669674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Причиною хвороби є круглі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черв'яки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Strongyloides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Strongiloides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stercoralis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вугриця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З решти 50 із лишком видів цього роду черв'яків більшість безпечні для людини. Спорадично у хворих з Африки та Папуа-Нової Гвінеї виділяється вид	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Strongiloides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fuelleborni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S.myopotami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S.procyonis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господарями тварин та</a:t>
            </a: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стати причиною</a:t>
            </a: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зоонозних інфекцій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АНДРЕЙ\Desktop\Strongyloides_stercora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037059"/>
            <a:ext cx="2714644" cy="2704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76" t="4774" r="7349" b="7723"/>
          <a:stretch/>
        </p:blipFill>
        <p:spPr>
          <a:xfrm>
            <a:off x="107504" y="116632"/>
            <a:ext cx="8856984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837898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НДРЕЙ\Desktop\Мазок мокроты больного диссеминированным стронгилоидозо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310755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86182" y="1500174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i="1" dirty="0" smtClean="0"/>
              <a:t>I.</a:t>
            </a:r>
            <a:r>
              <a:rPr lang="ru-RU" i="1" dirty="0" err="1" smtClean="0"/>
              <a:t>Strongyloides</a:t>
            </a:r>
            <a:r>
              <a:rPr lang="ru-RU" i="1" dirty="0" smtClean="0"/>
              <a:t> </a:t>
            </a:r>
            <a:r>
              <a:rPr lang="ru-RU" i="1" dirty="0" err="1"/>
              <a:t>stercoralis</a:t>
            </a:r>
            <a:r>
              <a:rPr lang="ru-RU" i="1" dirty="0"/>
              <a:t>, мазок мокротиння хворого</a:t>
            </a:r>
            <a:r>
              <a:rPr lang="ru-RU" i="1" dirty="0" err="1"/>
              <a:t>дисимінованим</a:t>
            </a:r>
            <a:r>
              <a:rPr lang="ru-RU" i="1" dirty="0"/>
              <a:t> </a:t>
            </a:r>
            <a:r>
              <a:rPr lang="ru-RU" i="1" dirty="0" err="1"/>
              <a:t>стронгілоїдозом</a:t>
            </a:r>
            <a:endParaRPr lang="ru-RU" i="1" dirty="0"/>
          </a:p>
        </p:txBody>
      </p:sp>
      <p:pic>
        <p:nvPicPr>
          <p:cNvPr id="8195" name="Picture 3" descr="C:\Users\АНДРЕЙ\Desktop\STRONG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857627"/>
            <a:ext cx="3071834" cy="2816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714744" y="5715016"/>
            <a:ext cx="28575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i="1" dirty="0" smtClean="0"/>
              <a:t>ІІ.</a:t>
            </a:r>
            <a:r>
              <a:rPr lang="ru-RU" i="1" dirty="0" err="1" smtClean="0"/>
              <a:t>Strongyloides</a:t>
            </a:r>
            <a:r>
              <a:rPr lang="ru-RU" i="1" dirty="0" smtClean="0"/>
              <a:t> </a:t>
            </a:r>
            <a:r>
              <a:rPr lang="ru-RU" i="1" dirty="0" err="1"/>
              <a:t>stercoralis</a:t>
            </a:r>
            <a:r>
              <a:rPr lang="ru-RU" i="1" dirty="0"/>
              <a:t>, личинка першої стадії в анальному мазку</a:t>
            </a:r>
          </a:p>
        </p:txBody>
      </p:sp>
      <p:pic>
        <p:nvPicPr>
          <p:cNvPr id="8196" name="Picture 4" descr="C:\Users\АНДРЕЙ\Desktop\STRONG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214686"/>
            <a:ext cx="2402970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286512" y="3214686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i="1" dirty="0" smtClean="0"/>
              <a:t>ІІІ.</a:t>
            </a:r>
            <a:r>
              <a:rPr lang="ru-RU" i="1" dirty="0" err="1" smtClean="0"/>
              <a:t>Strongyloides</a:t>
            </a:r>
            <a:r>
              <a:rPr lang="ru-RU" i="1" dirty="0" smtClean="0"/>
              <a:t> </a:t>
            </a:r>
            <a:r>
              <a:rPr lang="ru-RU" i="1" dirty="0" err="1"/>
              <a:t>stercoralis</a:t>
            </a:r>
            <a:r>
              <a:rPr lang="ru-RU" i="1" dirty="0"/>
              <a:t>, самка, видно яйця, що розвиваються в репродуктивному тракті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6632"/>
            <a:ext cx="8686800" cy="359812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двох фаз інвазії, різноманіття синдромів ураження різних органів та систем,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стронгілоїдозу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полісимптомною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ранній, міграційній фазі переважають алергічні реакції, шкірні висипання, що сверблять, кропив'янка, міалгії,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артралгії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гіпереозинофілія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лейкоцитоз, підвищення ШОЕ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АНДРЕЙ\Desktop\zud-kozhi-tela-prichiny-e1484671900603.jpg"/>
          <p:cNvPicPr>
            <a:picLocks noChangeAspect="1" noChangeArrowheads="1"/>
          </p:cNvPicPr>
          <p:nvPr/>
        </p:nvPicPr>
        <p:blipFill>
          <a:blip r:embed="rId2"/>
          <a:srcRect l="3333" r="5000"/>
          <a:stretch>
            <a:fillRect/>
          </a:stretch>
        </p:blipFill>
        <p:spPr bwMode="auto">
          <a:xfrm>
            <a:off x="714348" y="3714753"/>
            <a:ext cx="3864678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АНДРЕЙ\Desktop\02-11_statia_11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714752"/>
            <a:ext cx="385765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6632"/>
            <a:ext cx="8686800" cy="6624736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Шкірні прояви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Рожево-червоного кольору, подовженої, овальної форми пухирі височіють над поверхнею шкіри, змінюють форму, супроводжуються сильним свербінням і «повзуть» за расчесом, у результаті чого утворюються лінійної форми висипання, які найчастіше локалізуються на животі, сідницях, спині, попереку, грудях , стегнах.</a:t>
            </a: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Висипання тримається від кількох годин до 2 - 3 діб і зникає, не залишаючи слідів.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812088" cy="4312501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Дуоденально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жовчно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міхурової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арактерно повільний монотонний перебіг.</a:t>
            </a:r>
          </a:p>
          <a:p>
            <a:pPr marL="0" indent="0" algn="l" rtl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 її проявом є різною мірою виражений больовий синдром з функціональними та органічними ураженнями жовчного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дискінетичнимирозладами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встановленими результатами холецистографії (деформації тіні жовчного міхура,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зміщуваностіі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рухливості та ін.).</a:t>
            </a:r>
          </a:p>
          <a:p>
            <a:pPr marL="0" indent="0" algn="l" rtl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скаржаться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гіркоту в роті, гіркі відрижки, втрату апетиту, болі в правому підребер'ї, що періодично виникають нудоту і блювання.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АНДРЕЙ\Desktop\boli_v_epigastri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429132"/>
            <a:ext cx="3483453" cy="2194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КЛІНІКА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3500462"/>
          </a:xfrm>
        </p:spPr>
        <p:txBody>
          <a:bodyPr>
            <a:no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000" dirty="0" err="1" smtClean="0"/>
              <a:t>Основними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проявами</a:t>
            </a:r>
            <a:r>
              <a:rPr lang="ru-RU" sz="2000" dirty="0" smtClean="0"/>
              <a:t> </a:t>
            </a:r>
            <a:r>
              <a:rPr lang="ru-RU" sz="2000" b="1" dirty="0" err="1" smtClean="0"/>
              <a:t>нервово-алергічної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форми</a:t>
            </a:r>
            <a:r>
              <a:rPr lang="ru-RU" sz="2000" b="1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smtClean="0"/>
              <a:t>алергічний синдром - кропив'янка, що супроводжується різким свербінням шкіри, </a:t>
            </a:r>
            <a:r>
              <a:rPr lang="ru-RU" sz="2000" dirty="0" smtClean="0"/>
              <a:t>та </a:t>
            </a:r>
            <a:r>
              <a:rPr lang="ru-RU" sz="2000" dirty="0" err="1" smtClean="0"/>
              <a:t>еонозофілія</a:t>
            </a:r>
            <a:r>
              <a:rPr lang="ru-RU" sz="2000" dirty="0" smtClean="0"/>
              <a:t>. Елементи висипань піднімаються над поверхнею шкіри, частіше розташовуються в місцях стиснення шкіри одягом. Локалізуються переважно на шкірі живота, спини, сідниць, стегон. Нерідко вони набувають «лінійного» характеру — «лінійної кропив'янки». Висипання тримаються 12 – 48 годин, рідше довше і зникають безвісти. При цьому спостерігаються функціональні розлади </a:t>
            </a:r>
            <a:r>
              <a:rPr lang="ru-RU" sz="2000" dirty="0" err="1" smtClean="0"/>
              <a:t>нервової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системи,астено-невротичний</a:t>
            </a:r>
            <a:r>
              <a:rPr lang="ru-RU" sz="2000" dirty="0" smtClean="0"/>
              <a:t> синдром</a:t>
            </a:r>
            <a:r>
              <a:rPr lang="ru-RU" sz="2000" dirty="0" smtClean="0"/>
              <a:t>. Хворі скаржаться на загальну слабкість, головний біль, запаморочення, розлад сну, підвищену дратівливість, сльозливість, пітливість.</a:t>
            </a:r>
            <a:endParaRPr lang="ru-RU" sz="2000" dirty="0"/>
          </a:p>
        </p:txBody>
      </p:sp>
      <p:pic>
        <p:nvPicPr>
          <p:cNvPr id="9218" name="Picture 2" descr="C:\Users\АНДРЕЙ\Desktop\f4a48da3cfbab7634e7fbc68c8ffc9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643445"/>
            <a:ext cx="2786082" cy="208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АНДРЕЙ\Desktop\stat_16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564" y="4643446"/>
            <a:ext cx="2762270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ускладнення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429288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000" dirty="0" err="1" smtClean="0"/>
              <a:t>Стронгілоїдоз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smtClean="0"/>
              <a:t>давати ускладнення на шлунково-кишковий тракт, легені, серце та інші органи, а також шкірні та неврологічні аж до летального результату.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1" dirty="0" smtClean="0"/>
              <a:t>Шлунково-кишкові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Порушення засвоєння поживних речовин (</a:t>
            </a:r>
            <a:r>
              <a:rPr lang="ru-RU" sz="2000" dirty="0" err="1" smtClean="0"/>
              <a:t>мальабсорбція</a:t>
            </a:r>
            <a:r>
              <a:rPr lang="ru-RU" sz="2000" dirty="0" smtClean="0"/>
              <a:t>)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Кишкова непрохідність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Апендицит, перитоніт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err="1" smtClean="0"/>
              <a:t>Обструктивна</a:t>
            </a:r>
            <a:r>
              <a:rPr lang="ru-RU" sz="2000" dirty="0" smtClean="0"/>
              <a:t> </a:t>
            </a:r>
            <a:r>
              <a:rPr lang="ru-RU" sz="2000" dirty="0" err="1" smtClean="0"/>
              <a:t>жовтяниця</a:t>
            </a:r>
            <a:endParaRPr lang="ru-RU" sz="2000" dirty="0" smtClean="0"/>
          </a:p>
          <a:p>
            <a:pPr algn="l" rtl="0">
              <a:buFont typeface="Wingdings" pitchFamily="2" charset="2"/>
              <a:buChar char="Ø"/>
            </a:pPr>
            <a:r>
              <a:rPr lang="ru-RU" sz="2000" b="1" dirty="0" smtClean="0"/>
              <a:t>Легкові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Бронхіальна астма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err="1" smtClean="0"/>
              <a:t>Гострий</a:t>
            </a:r>
            <a:r>
              <a:rPr lang="ru-RU" sz="2000" dirty="0" smtClean="0"/>
              <a:t> </a:t>
            </a:r>
            <a:r>
              <a:rPr lang="ru-RU" sz="2000" dirty="0" err="1" smtClean="0"/>
              <a:t>респіраторний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дистрес-синдром</a:t>
            </a:r>
            <a:endParaRPr lang="ru-RU" sz="2000" dirty="0" smtClean="0"/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Плеврит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Легенева кровотеча</a:t>
            </a:r>
          </a:p>
          <a:p>
            <a:pPr marL="457200" indent="-457200" algn="l" rtl="0">
              <a:buFont typeface="Wingdings" pitchFamily="2" charset="2"/>
              <a:buChar char="Ø"/>
            </a:pPr>
            <a:r>
              <a:rPr lang="ru-RU" sz="2000" b="1" dirty="0" smtClean="0"/>
              <a:t>Інші</a:t>
            </a:r>
          </a:p>
          <a:p>
            <a:pPr marL="457200" indent="-457200" algn="l" rtl="0">
              <a:buFont typeface="Wingdings" pitchFamily="2" charset="2"/>
              <a:buChar char="§"/>
            </a:pPr>
            <a:r>
              <a:rPr lang="ru-RU" sz="2000" dirty="0" smtClean="0"/>
              <a:t>Шкірні, неврологічні, ниркові та інші ускладнення.</a:t>
            </a:r>
          </a:p>
          <a:p>
            <a:pPr algn="l" rtl="0">
              <a:buFont typeface="Wingdings" pitchFamily="2" charset="2"/>
              <a:buChar char="§"/>
            </a:pPr>
            <a:endParaRPr lang="ru-RU" sz="2000" dirty="0" smtClean="0"/>
          </a:p>
          <a:p>
            <a:pPr algn="l" rtl="0">
              <a:buFont typeface="Wingdings" pitchFamily="2" charset="2"/>
              <a:buChar char="Ø"/>
            </a:pPr>
            <a:endParaRPr lang="ru-RU" sz="2000" dirty="0" smtClean="0"/>
          </a:p>
          <a:p>
            <a:pPr algn="l" rtl="0">
              <a:buFont typeface="Wingdings" pitchFamily="2" charset="2"/>
              <a:buChar char="Ø"/>
            </a:pPr>
            <a:endParaRPr lang="ru-RU" sz="2000" dirty="0" smtClean="0"/>
          </a:p>
          <a:p>
            <a:pPr algn="l" rtl="0"/>
            <a:endParaRPr lang="ru-RU" sz="2000" b="1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діагностика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500726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000" dirty="0" smtClean="0"/>
              <a:t>Важливе діагностичне значення має збори</a:t>
            </a:r>
            <a:r>
              <a:rPr lang="ru-RU" sz="2000" dirty="0" err="1" smtClean="0"/>
              <a:t>епід</a:t>
            </a:r>
            <a:r>
              <a:rPr lang="ru-RU" sz="2000" dirty="0" smtClean="0"/>
              <a:t>. анамнезу, це: робота на шахтах, у гірничодобувній промисловості, на будівельних, сільськогосподарських роботах, перебування в </a:t>
            </a:r>
            <a:r>
              <a:rPr lang="ru-RU" sz="2000" dirty="0" err="1" smtClean="0"/>
              <a:t>осередках</a:t>
            </a:r>
            <a:r>
              <a:rPr lang="ru-RU" sz="2000" dirty="0" smtClean="0"/>
              <a:t> </a:t>
            </a:r>
            <a:r>
              <a:rPr lang="ru-RU" sz="2000" dirty="0" err="1" smtClean="0"/>
              <a:t>стронгілоїдозу</a:t>
            </a:r>
            <a:r>
              <a:rPr lang="ru-RU" sz="2000" dirty="0" smtClean="0"/>
              <a:t> та </a:t>
            </a:r>
            <a:r>
              <a:rPr lang="ru-RU" sz="2000" dirty="0" smtClean="0"/>
              <a:t>ін при яких зростає ризик зараження. Остаточний діагноз підтверджується лише після лабораторного дослідження калу, дуоденального вмісту, рідше мокротиння при </a:t>
            </a:r>
            <a:r>
              <a:rPr lang="ru-RU" sz="2000" dirty="0" err="1" smtClean="0"/>
              <a:t>виявленні</a:t>
            </a:r>
            <a:r>
              <a:rPr lang="ru-RU" sz="2000" dirty="0" smtClean="0"/>
              <a:t> </a:t>
            </a:r>
            <a:r>
              <a:rPr lang="ru-RU" sz="2000" dirty="0" smtClean="0"/>
              <a:t>личинок </a:t>
            </a:r>
            <a:r>
              <a:rPr lang="ru-RU" sz="2000" dirty="0" err="1" smtClean="0"/>
              <a:t>стронгіліда</a:t>
            </a:r>
            <a:r>
              <a:rPr lang="ru-RU" sz="2000" dirty="0" smtClean="0"/>
              <a:t>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1" dirty="0" smtClean="0"/>
              <a:t>Існує кілька основних методів діагностики: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Мікроскопія калу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Модифікований метод мікроскопії за Бергманом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err="1" smtClean="0"/>
              <a:t>Культуральне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</a:t>
            </a:r>
            <a:r>
              <a:rPr lang="ru-RU" sz="2000" dirty="0" smtClean="0"/>
              <a:t> </a:t>
            </a:r>
            <a:r>
              <a:rPr lang="ru-RU" sz="2000" dirty="0" smtClean="0"/>
              <a:t>калу на </a:t>
            </a:r>
            <a:r>
              <a:rPr lang="ru-RU" sz="2000" dirty="0" err="1" smtClean="0"/>
              <a:t>кров'яному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агарі</a:t>
            </a:r>
            <a:endParaRPr lang="ru-RU" sz="2000" dirty="0" smtClean="0"/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Імуноферментний аналіз (ІФА,</a:t>
            </a:r>
            <a:r>
              <a:rPr lang="en-US" sz="2000" dirty="0" smtClean="0"/>
              <a:t>ELISA)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err="1" smtClean="0"/>
              <a:t>Реакція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імунофлуоресценції</a:t>
            </a:r>
            <a:r>
              <a:rPr lang="ru-RU" sz="2000" dirty="0" smtClean="0"/>
              <a:t>(</a:t>
            </a:r>
            <a:r>
              <a:rPr lang="en-US" sz="2000" dirty="0" smtClean="0"/>
              <a:t>IFAT)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err="1" smtClean="0"/>
              <a:t>Полімеразна</a:t>
            </a:r>
            <a:r>
              <a:rPr lang="ru-RU" sz="2000" dirty="0" smtClean="0"/>
              <a:t>ланцюгова реакція (ПЛР)</a:t>
            </a:r>
          </a:p>
          <a:p>
            <a:pPr algn="l" rtl="0">
              <a:buFont typeface="Wingdings" pitchFamily="2" charset="2"/>
              <a:buChar char="§"/>
            </a:pPr>
            <a:r>
              <a:rPr lang="ru-RU" sz="2000" dirty="0" smtClean="0"/>
              <a:t>Аспіраційна біопсія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діагностика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5"/>
            <a:ext cx="8686800" cy="3286147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000" dirty="0" smtClean="0"/>
              <a:t>Методом вибору для </a:t>
            </a:r>
            <a:r>
              <a:rPr lang="ru-RU" sz="2000" dirty="0" err="1" smtClean="0"/>
              <a:t>діагностики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стронгілоїдозує</a:t>
            </a:r>
            <a:r>
              <a:rPr lang="ru-RU" sz="2000" dirty="0" smtClean="0"/>
              <a:t> </a:t>
            </a:r>
            <a:r>
              <a:rPr lang="ru-RU" sz="2000" dirty="0" smtClean="0"/>
              <a:t>метод Бермана, який </a:t>
            </a:r>
            <a:r>
              <a:rPr lang="ru-RU" sz="2000" dirty="0" err="1" smtClean="0"/>
              <a:t>заснований</a:t>
            </a:r>
            <a:r>
              <a:rPr lang="ru-RU" sz="2000" dirty="0" smtClean="0"/>
              <a:t> </a:t>
            </a:r>
            <a:r>
              <a:rPr lang="ru-RU" sz="2000" dirty="0" smtClean="0"/>
              <a:t>на </a:t>
            </a:r>
            <a:r>
              <a:rPr lang="ru-RU" sz="2000" dirty="0" err="1" smtClean="0"/>
              <a:t>термотропності</a:t>
            </a:r>
            <a:r>
              <a:rPr lang="ru-RU" sz="2000" dirty="0" smtClean="0"/>
              <a:t> личинок </a:t>
            </a:r>
            <a:r>
              <a:rPr lang="ru-RU" sz="2000" dirty="0" err="1" smtClean="0"/>
              <a:t>вугриці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Для обробки фекалій за методом Бергмана (Бермана) користуються скляною лійкою («воронковий метод»), на кінець якої надіта гумова трубка із затискачем. У вирву наливають воду або 0,9%ізот.р-р, нагріту до 38 °С, на основу вирви поміщають металеву сітку (чайну, віконну решітку) з досліджуваними фекаліями (20 г), яка повинна стикатися з поверхнею води. </a:t>
            </a:r>
            <a:r>
              <a:rPr lang="ru-RU" sz="2000" dirty="0" smtClean="0"/>
              <a:t>Личинки </a:t>
            </a:r>
            <a:r>
              <a:rPr lang="ru-RU" sz="2000" dirty="0" err="1" smtClean="0"/>
              <a:t>стронгілоїда</a:t>
            </a:r>
            <a:r>
              <a:rPr lang="ru-RU" sz="2000" dirty="0" smtClean="0"/>
              <a:t> </a:t>
            </a:r>
            <a:r>
              <a:rPr lang="ru-RU" sz="2000" dirty="0" err="1" smtClean="0"/>
              <a:t>теплолюбні</a:t>
            </a:r>
            <a:r>
              <a:rPr lang="ru-RU" sz="2000" dirty="0" smtClean="0"/>
              <a:t>, вони активно виходять у теплу воду і опускаються вниз, накопичуючись у трубці над затискачем</a:t>
            </a:r>
            <a:endParaRPr lang="ru-RU" sz="2000" dirty="0"/>
          </a:p>
        </p:txBody>
      </p:sp>
      <p:pic>
        <p:nvPicPr>
          <p:cNvPr id="11266" name="Picture 2" descr="C:\Users\АНДРЕЙ\Desktop\84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480546"/>
            <a:ext cx="2854334" cy="2091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діагностика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1"/>
            <a:ext cx="8686800" cy="321471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200" dirty="0" smtClean="0"/>
              <a:t>При інтенсивній легеневій </a:t>
            </a:r>
            <a:r>
              <a:rPr lang="ru-RU" sz="2200" dirty="0" err="1" smtClean="0"/>
              <a:t>формі</a:t>
            </a:r>
            <a:r>
              <a:rPr lang="ru-RU" sz="2200" dirty="0" smtClean="0"/>
              <a:t> </a:t>
            </a:r>
            <a:r>
              <a:rPr lang="ru-RU" sz="2200" dirty="0" smtClean="0"/>
              <a:t>личинки </a:t>
            </a:r>
            <a:r>
              <a:rPr lang="ru-RU" sz="2200" dirty="0" err="1" smtClean="0"/>
              <a:t>стронгілідів</a:t>
            </a:r>
            <a:r>
              <a:rPr lang="ru-RU" sz="2200" dirty="0" smtClean="0"/>
              <a:t> </a:t>
            </a:r>
            <a:r>
              <a:rPr lang="ru-RU" sz="2200" dirty="0" err="1" smtClean="0"/>
              <a:t>можуть</a:t>
            </a:r>
            <a:r>
              <a:rPr lang="ru-RU" sz="2200" dirty="0" smtClean="0"/>
              <a:t> </a:t>
            </a:r>
            <a:r>
              <a:rPr lang="ru-RU" sz="2200" dirty="0" smtClean="0"/>
              <a:t>бути виявлені у харкотинні. Досліджують </a:t>
            </a:r>
            <a:r>
              <a:rPr lang="ru-RU" sz="2200" dirty="0" err="1" smtClean="0"/>
              <a:t>мокротиння</a:t>
            </a:r>
            <a:r>
              <a:rPr lang="ru-RU" sz="2200" dirty="0" smtClean="0"/>
              <a:t> </a:t>
            </a:r>
            <a:r>
              <a:rPr lang="ru-RU" sz="2200" dirty="0" smtClean="0"/>
              <a:t>в </a:t>
            </a:r>
            <a:r>
              <a:rPr lang="ru-RU" sz="2200" dirty="0" err="1" smtClean="0"/>
              <a:t>нативному</a:t>
            </a:r>
            <a:r>
              <a:rPr lang="ru-RU" sz="2200" dirty="0" smtClean="0"/>
              <a:t> </a:t>
            </a:r>
            <a:r>
              <a:rPr lang="ru-RU" sz="2200" dirty="0" err="1" smtClean="0"/>
              <a:t>мазці</a:t>
            </a:r>
            <a:r>
              <a:rPr lang="ru-RU" sz="2200" dirty="0" smtClean="0"/>
              <a:t> </a:t>
            </a:r>
            <a:r>
              <a:rPr lang="ru-RU" sz="2200" dirty="0" smtClean="0"/>
              <a:t>або добову порцію змішують з рівним об'ємом 0,5% розчину їдкого лугу, після п'ятихвилинного струшування центрифугують і досліджують осад під мікроскопом.</a:t>
            </a:r>
            <a:br>
              <a:rPr lang="ru-RU" sz="2200" dirty="0" smtClean="0"/>
            </a:br>
            <a:r>
              <a:rPr lang="ru-RU" sz="2200" dirty="0" smtClean="0"/>
              <a:t>Серологічні методи діагностики розроблені слабо і внаслідок недостатньої специфічності, а також відсутності технологічного оснащення застосування у клінічній практиці не одержали (РІФ, ІФА).</a:t>
            </a:r>
            <a:endParaRPr lang="ru-RU" sz="2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лікування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2428892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000" dirty="0" smtClean="0"/>
              <a:t>Біохімічні особливості паразита не дозволяють досягти великого ефекту застосуванням медикаментів у низьких дозах. Личинкові стадії погано піддаються терапії, лікування стає ефективнішим при розвитку хвороби.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dirty="0" err="1" smtClean="0"/>
              <a:t>Хворі</a:t>
            </a:r>
            <a:r>
              <a:rPr lang="ru-RU" sz="2000" dirty="0" smtClean="0"/>
              <a:t> </a:t>
            </a:r>
            <a:r>
              <a:rPr lang="ru-RU" sz="2000" dirty="0" err="1" smtClean="0"/>
              <a:t>стронгілоїдозом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підлягають</a:t>
            </a:r>
            <a:r>
              <a:rPr lang="ru-RU" sz="2000" dirty="0" smtClean="0"/>
              <a:t> </a:t>
            </a:r>
            <a:r>
              <a:rPr lang="ru-RU" sz="2000" dirty="0" smtClean="0"/>
              <a:t>лікуванню у стаціонарі. Найбільш ефективними препаратами </a:t>
            </a:r>
            <a:r>
              <a:rPr lang="ru-RU" sz="2000" dirty="0" err="1" smtClean="0"/>
              <a:t>ємінтезол</a:t>
            </a:r>
            <a:r>
              <a:rPr lang="ru-RU" sz="2000" dirty="0" smtClean="0"/>
              <a:t> (</a:t>
            </a:r>
            <a:r>
              <a:rPr lang="ru-RU" sz="2000" dirty="0" err="1" smtClean="0"/>
              <a:t>тіабендазол</a:t>
            </a:r>
            <a:r>
              <a:rPr lang="ru-RU" sz="2000" dirty="0" smtClean="0"/>
              <a:t>) </a:t>
            </a:r>
            <a:r>
              <a:rPr lang="ru-RU" sz="2000" dirty="0" err="1" smtClean="0"/>
              <a:t>таівермектин</a:t>
            </a:r>
            <a:r>
              <a:rPr lang="ru-RU" sz="2000" dirty="0" smtClean="0"/>
              <a:t>( </a:t>
            </a:r>
            <a:r>
              <a:rPr lang="ru-RU" sz="2000" dirty="0" err="1" smtClean="0"/>
              <a:t>мектизан</a:t>
            </a:r>
            <a:r>
              <a:rPr lang="ru-RU" sz="2000" dirty="0" smtClean="0"/>
              <a:t>).</a:t>
            </a:r>
            <a:endParaRPr lang="ru-RU" sz="2000" dirty="0"/>
          </a:p>
        </p:txBody>
      </p:sp>
      <p:pic>
        <p:nvPicPr>
          <p:cNvPr id="12290" name="Picture 2" descr="C:\Users\АНДРЕЙ\Desktop\ivermektin__50m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714752"/>
            <a:ext cx="2786082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C:\Users\АНДРЕЙ\Desktop\Минтезол.jpg"/>
          <p:cNvPicPr>
            <a:picLocks noChangeAspect="1" noChangeArrowheads="1"/>
          </p:cNvPicPr>
          <p:nvPr/>
        </p:nvPicPr>
        <p:blipFill>
          <a:blip r:embed="rId3"/>
          <a:srcRect l="7102" t="12073" r="21879" b="21524"/>
          <a:stretch>
            <a:fillRect/>
          </a:stretch>
        </p:blipFill>
        <p:spPr bwMode="auto">
          <a:xfrm>
            <a:off x="714348" y="3714752"/>
            <a:ext cx="5065604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лікування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2589218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200" dirty="0" err="1" smtClean="0"/>
              <a:t>Мінтезол</a:t>
            </a:r>
            <a:r>
              <a:rPr lang="ru-RU" sz="2200" dirty="0" smtClean="0"/>
              <a:t>призначають із розрахунку 25-50 мг/кг маси тіла на добу в 3 прийоми 2 дні поспіль.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200" dirty="0" err="1" smtClean="0"/>
              <a:t>Івермектин</a:t>
            </a:r>
            <a:r>
              <a:rPr lang="ru-RU" sz="2200" dirty="0" smtClean="0"/>
              <a:t>(</a:t>
            </a:r>
            <a:r>
              <a:rPr lang="ru-RU" sz="2200" dirty="0" err="1" smtClean="0"/>
              <a:t>мектизан</a:t>
            </a:r>
            <a:r>
              <a:rPr lang="ru-RU" sz="2200" dirty="0" smtClean="0"/>
              <a:t>) - по 200 мг/кг/</a:t>
            </a:r>
            <a:r>
              <a:rPr lang="ru-RU" sz="2200" dirty="0" err="1" smtClean="0"/>
              <a:t>добу</a:t>
            </a:r>
            <a:r>
              <a:rPr lang="ru-RU" sz="2200" dirty="0" smtClean="0"/>
              <a:t>Протягом 2 днів.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200" dirty="0" smtClean="0"/>
              <a:t>Так само</a:t>
            </a:r>
            <a:r>
              <a:rPr lang="ru-RU" sz="2200" dirty="0" err="1" smtClean="0"/>
              <a:t>мфогут</a:t>
            </a:r>
            <a:r>
              <a:rPr lang="ru-RU" sz="2200" dirty="0" smtClean="0"/>
              <a:t>бути використані</a:t>
            </a:r>
            <a:r>
              <a:rPr lang="ru-RU" sz="2200" dirty="0" err="1" smtClean="0"/>
              <a:t>вермокс</a:t>
            </a:r>
            <a:r>
              <a:rPr lang="ru-RU" sz="2200" dirty="0" smtClean="0"/>
              <a:t>,</a:t>
            </a:r>
            <a:r>
              <a:rPr lang="ru-RU" sz="2200" dirty="0" err="1" smtClean="0"/>
              <a:t>альбендазол</a:t>
            </a:r>
            <a:r>
              <a:rPr lang="ru-RU" sz="2200" dirty="0" smtClean="0"/>
              <a:t>. Хворим призначають десенсибілізуючі засоби, при інтоксикації проводять</a:t>
            </a:r>
            <a:r>
              <a:rPr lang="ru-RU" sz="2200" dirty="0" err="1" smtClean="0"/>
              <a:t>інфузійну</a:t>
            </a:r>
            <a:r>
              <a:rPr lang="ru-RU" sz="2200" dirty="0" smtClean="0"/>
              <a:t>терапію. Контроль ефективності лікування через 2</a:t>
            </a:r>
            <a:r>
              <a:rPr lang="ru-RU" sz="2200" dirty="0" err="1" smtClean="0"/>
              <a:t>тиж</a:t>
            </a:r>
            <a:r>
              <a:rPr lang="ru-RU" sz="2200" dirty="0" smtClean="0"/>
              <a:t>і потім щомісяця протягом З</a:t>
            </a:r>
            <a:r>
              <a:rPr lang="ru-RU" sz="2200" dirty="0" err="1" smtClean="0"/>
              <a:t>міс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13314" name="Picture 2" descr="C:\Users\АНДРЕЙ\Desktop\Vermo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704" y="4071942"/>
            <a:ext cx="3467106" cy="247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C:\Users\АНДРЕЙ\Desktop\Albendazo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9448" y="4071942"/>
            <a:ext cx="3765956" cy="2433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профілактика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b="1" dirty="0" smtClean="0"/>
              <a:t>Профілактичні заходи </a:t>
            </a:r>
            <a:r>
              <a:rPr lang="ru-RU" b="1" dirty="0" err="1" smtClean="0"/>
              <a:t>пристронгілоїдозі</a:t>
            </a:r>
            <a:r>
              <a:rPr lang="ru-RU" b="1" dirty="0" smtClean="0"/>
              <a:t> </a:t>
            </a:r>
            <a:r>
              <a:rPr lang="ru-RU" dirty="0" err="1" smtClean="0"/>
              <a:t>спрямовані</a:t>
            </a:r>
            <a:r>
              <a:rPr lang="ru-RU" dirty="0" smtClean="0"/>
              <a:t> </a:t>
            </a:r>
            <a:r>
              <a:rPr lang="ru-RU" dirty="0" smtClean="0"/>
              <a:t>на виявлення та </a:t>
            </a:r>
            <a:r>
              <a:rPr lang="ru-RU" dirty="0" err="1" smtClean="0"/>
              <a:t>оздоровлення</a:t>
            </a:r>
            <a:r>
              <a:rPr lang="ru-RU" dirty="0" smtClean="0"/>
              <a:t> </a:t>
            </a:r>
            <a:r>
              <a:rPr lang="ru-RU" dirty="0" err="1" smtClean="0"/>
              <a:t>інвазованих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smtClean="0"/>
              <a:t>на охорону навколишнього середовища від забруднення фекаліями.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Обов'язкове </a:t>
            </a:r>
            <a:r>
              <a:rPr lang="ru-RU" dirty="0" err="1" smtClean="0"/>
              <a:t>обстеження</a:t>
            </a:r>
            <a:r>
              <a:rPr lang="ru-RU" dirty="0" smtClean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стронгілоїдоз</a:t>
            </a:r>
            <a:r>
              <a:rPr lang="ru-RU" dirty="0" smtClean="0"/>
              <a:t> </a:t>
            </a:r>
            <a:r>
              <a:rPr lang="ru-RU" dirty="0" err="1" smtClean="0"/>
              <a:t>підлягають</a:t>
            </a:r>
            <a:r>
              <a:rPr lang="ru-RU" dirty="0" smtClean="0"/>
              <a:t> </a:t>
            </a:r>
            <a:r>
              <a:rPr lang="ru-RU" dirty="0" smtClean="0"/>
              <a:t>хворі, які страждають на захворювання органів </a:t>
            </a:r>
            <a:r>
              <a:rPr lang="ru-RU" dirty="0" err="1" smtClean="0"/>
              <a:t>травлення</a:t>
            </a:r>
            <a:r>
              <a:rPr lang="ru-RU" dirty="0" smtClean="0"/>
              <a:t>, </a:t>
            </a:r>
            <a:r>
              <a:rPr lang="ru-RU" dirty="0" err="1" smtClean="0"/>
              <a:t>гепатобіліарної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особливо за наявності у </a:t>
            </a:r>
            <a:r>
              <a:rPr lang="ru-RU" dirty="0" smtClean="0"/>
              <a:t>них </a:t>
            </a:r>
            <a:r>
              <a:rPr lang="ru-RU" dirty="0" err="1" smtClean="0"/>
              <a:t>еозинофілії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smtClean="0"/>
              <a:t>кропив'янки, т. е. за наявності характерних для інвазії клінічних показань.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Враховуючи </a:t>
            </a:r>
            <a:r>
              <a:rPr lang="ru-RU" dirty="0" err="1" smtClean="0"/>
              <a:t>особливості</a:t>
            </a:r>
            <a:r>
              <a:rPr lang="ru-RU" dirty="0" smtClean="0"/>
              <a:t> </a:t>
            </a:r>
            <a:r>
              <a:rPr lang="ru-RU" dirty="0" err="1" smtClean="0"/>
              <a:t>епідеміології</a:t>
            </a:r>
            <a:r>
              <a:rPr lang="ru-RU" dirty="0" smtClean="0"/>
              <a:t> </a:t>
            </a:r>
            <a:r>
              <a:rPr lang="ru-RU" dirty="0" err="1" smtClean="0"/>
              <a:t>стронгілоїдозу</a:t>
            </a:r>
            <a:r>
              <a:rPr lang="ru-RU" dirty="0" smtClean="0"/>
              <a:t>, наявність груп професій підвищеного ризику зараження, обстеженню методом Бергмана підлягають землекопи, шахтарі, робітники очисних споруд, будівельники доріг, парникових господарств, овочевих баз та ін., а також особи, які перебувають у лікарнях, інтернатах, колоніях для психічних хворих.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1895</TotalTime>
  <Words>809</Words>
  <Application>Microsoft Office PowerPoint</Application>
  <PresentationFormat>Экран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КЛІНІКА</vt:lpstr>
      <vt:lpstr>ускладнення</vt:lpstr>
      <vt:lpstr>діагностика</vt:lpstr>
      <vt:lpstr>діагностика</vt:lpstr>
      <vt:lpstr>діагностика</vt:lpstr>
      <vt:lpstr>лікування</vt:lpstr>
      <vt:lpstr>лікування</vt:lpstr>
      <vt:lpstr>профілактика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Стронгилоидоз</dc:title>
  <dc:creator>Che Guevara</dc:creator>
  <cp:lastModifiedBy>Teacher School ORT</cp:lastModifiedBy>
  <cp:revision>61</cp:revision>
  <dcterms:created xsi:type="dcterms:W3CDTF">2017-11-05T04:42:13Z</dcterms:created>
  <dcterms:modified xsi:type="dcterms:W3CDTF">2022-09-11T14:55:31Z</dcterms:modified>
</cp:coreProperties>
</file>