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4"/>
  </p:notesMasterIdLst>
  <p:sldIdLst>
    <p:sldId id="256" r:id="rId2"/>
    <p:sldId id="276" r:id="rId3"/>
    <p:sldId id="277" r:id="rId4"/>
    <p:sldId id="257" r:id="rId5"/>
    <p:sldId id="258" r:id="rId6"/>
    <p:sldId id="268" r:id="rId7"/>
    <p:sldId id="259" r:id="rId8"/>
    <p:sldId id="260" r:id="rId9"/>
    <p:sldId id="261" r:id="rId10"/>
    <p:sldId id="262" r:id="rId11"/>
    <p:sldId id="269" r:id="rId12"/>
    <p:sldId id="270" r:id="rId13"/>
    <p:sldId id="271" r:id="rId14"/>
    <p:sldId id="272" r:id="rId15"/>
    <p:sldId id="273" r:id="rId16"/>
    <p:sldId id="274" r:id="rId17"/>
    <p:sldId id="275" r:id="rId18"/>
    <p:sldId id="264" r:id="rId19"/>
    <p:sldId id="265" r:id="rId20"/>
    <p:sldId id="266" r:id="rId21"/>
    <p:sldId id="267" r:id="rId22"/>
    <p:sldId id="278"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4D5825-C280-4CEE-81DA-762B23159B63}" type="datetimeFigureOut">
              <a:rPr lang="uk-UA" smtClean="0"/>
              <a:t>16.02.2024</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4BAF3F-FA09-4D48-8A21-2C9A7AC66EFB}" type="slidenum">
              <a:rPr lang="uk-UA" smtClean="0"/>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224BAF3F-FA09-4D48-8A21-2C9A7AC66EFB}" type="slidenum">
              <a:rPr lang="uk-UA" smtClean="0"/>
              <a:t>8</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5B106E36-FD25-4E2D-B0AA-010F637433A0}" type="datetimeFigureOut">
              <a:rPr lang="ru-RU" smtClean="0"/>
              <a:pPr/>
              <a:t>16.02.2024</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5B106E36-FD25-4E2D-B0AA-010F637433A0}" type="datetimeFigureOut">
              <a:rPr lang="ru-RU" smtClean="0"/>
              <a:pPr/>
              <a:t>16.02.2024</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5B106E36-FD25-4E2D-B0AA-010F637433A0}" type="datetimeFigureOut">
              <a:rPr lang="ru-RU" smtClean="0"/>
              <a:pPr/>
              <a:t>16.02.2024</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725C68B6-61C2-468F-89AB-4B9F7531AA68}"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5B106E36-FD25-4E2D-B0AA-010F637433A0}" type="datetimeFigureOut">
              <a:rPr lang="ru-RU" smtClean="0"/>
              <a:pPr/>
              <a:t>16.02.2024</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5B106E36-FD25-4E2D-B0AA-010F637433A0}" type="datetimeFigureOut">
              <a:rPr lang="ru-RU" smtClean="0"/>
              <a:pPr/>
              <a:t>16.02.2024</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16.02.2024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5B106E36-FD25-4E2D-B0AA-010F637433A0}" type="datetimeFigureOut">
              <a:rPr lang="ru-RU" smtClean="0"/>
              <a:pPr/>
              <a:t>16.02.2024</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5B106E36-FD25-4E2D-B0AA-010F637433A0}" type="datetimeFigureOut">
              <a:rPr lang="ru-RU" smtClean="0"/>
              <a:pPr/>
              <a:t>16.02.2024</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5B106E36-FD25-4E2D-B0AA-010F637433A0}" type="datetimeFigureOut">
              <a:rPr lang="ru-RU" smtClean="0"/>
              <a:pPr/>
              <a:t>16.02.2024</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B106E36-FD25-4E2D-B0AA-010F637433A0}" type="datetimeFigureOut">
              <a:rPr lang="ru-RU" smtClean="0"/>
              <a:pPr/>
              <a:t>16.02.2024</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39552" y="1196752"/>
            <a:ext cx="8229600" cy="1728192"/>
          </a:xfrm>
        </p:spPr>
        <p:txBody>
          <a:bodyPr>
            <a:normAutofit fontScale="90000"/>
          </a:bodyPr>
          <a:lstStyle/>
          <a:p>
            <a:pPr eaLnBrk="1" hangingPunct="1">
              <a:defRPr/>
            </a:pPr>
            <a:r>
              <a:rPr lang="en-US" sz="5400" b="1" dirty="0" smtClean="0"/>
              <a:t>HELMINTHIASES. Classifications.</a:t>
            </a:r>
            <a:endParaRPr lang="ru-RU" sz="5400" b="1" dirty="0" smtClean="0"/>
          </a:p>
        </p:txBody>
      </p:sp>
      <p:pic>
        <p:nvPicPr>
          <p:cNvPr id="3075" name="Picture 4" descr="dyphyllobothrium latum2"/>
          <p:cNvPicPr>
            <a:picLocks noChangeAspect="1" noChangeArrowheads="1"/>
          </p:cNvPicPr>
          <p:nvPr/>
        </p:nvPicPr>
        <p:blipFill>
          <a:blip r:embed="rId2" cstate="print"/>
          <a:srcRect/>
          <a:stretch>
            <a:fillRect/>
          </a:stretch>
        </p:blipFill>
        <p:spPr bwMode="auto">
          <a:xfrm>
            <a:off x="467544" y="4005064"/>
            <a:ext cx="2094384" cy="2264199"/>
          </a:xfrm>
          <a:prstGeom prst="rect">
            <a:avLst/>
          </a:prstGeom>
          <a:noFill/>
          <a:ln w="9525">
            <a:noFill/>
            <a:miter lim="800000"/>
            <a:headEnd/>
            <a:tailEnd/>
          </a:ln>
        </p:spPr>
      </p:pic>
      <p:pic>
        <p:nvPicPr>
          <p:cNvPr id="3077" name="Picture 6" descr="Hymenolepis diminuta5"/>
          <p:cNvPicPr>
            <a:picLocks noChangeAspect="1" noChangeArrowheads="1"/>
          </p:cNvPicPr>
          <p:nvPr/>
        </p:nvPicPr>
        <p:blipFill>
          <a:blip r:embed="rId3" cstate="print"/>
          <a:srcRect/>
          <a:stretch>
            <a:fillRect/>
          </a:stretch>
        </p:blipFill>
        <p:spPr bwMode="auto">
          <a:xfrm>
            <a:off x="3275856" y="4077072"/>
            <a:ext cx="2432646" cy="2170568"/>
          </a:xfrm>
          <a:prstGeom prst="rect">
            <a:avLst/>
          </a:prstGeom>
          <a:noFill/>
          <a:ln w="9525">
            <a:noFill/>
            <a:miter lim="800000"/>
            <a:headEnd/>
            <a:tailEnd/>
          </a:ln>
        </p:spPr>
      </p:pic>
      <p:pic>
        <p:nvPicPr>
          <p:cNvPr id="3078" name="Picture 7" descr="taenia soleum-1"/>
          <p:cNvPicPr>
            <a:picLocks noChangeAspect="1" noChangeArrowheads="1"/>
          </p:cNvPicPr>
          <p:nvPr/>
        </p:nvPicPr>
        <p:blipFill>
          <a:blip r:embed="rId4" cstate="print"/>
          <a:srcRect/>
          <a:stretch>
            <a:fillRect/>
          </a:stretch>
        </p:blipFill>
        <p:spPr bwMode="auto">
          <a:xfrm>
            <a:off x="6012160" y="4581128"/>
            <a:ext cx="2789312" cy="15089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179512" y="836712"/>
            <a:ext cx="4316288" cy="5289451"/>
          </a:xfrm>
        </p:spPr>
        <p:txBody>
          <a:bodyPr>
            <a:normAutofit fontScale="77500" lnSpcReduction="20000"/>
          </a:bodyPr>
          <a:lstStyle/>
          <a:p>
            <a:r>
              <a:rPr lang="en-US" sz="3100" dirty="0" smtClean="0"/>
              <a:t>The parasitic infections have traveled throughout the centuries at the forefront of the scourges afflicting the human race, surpassing even cancer, tuberculosis and plague. </a:t>
            </a:r>
            <a:endParaRPr lang="en-US" sz="3100" dirty="0" smtClean="0"/>
          </a:p>
          <a:p>
            <a:r>
              <a:rPr lang="en-US" sz="3100" dirty="0" smtClean="0"/>
              <a:t>Not </a:t>
            </a:r>
            <a:r>
              <a:rPr lang="en-US" sz="3100" dirty="0" smtClean="0"/>
              <a:t>the least important of these are the helminth infections of the gastrointestinal tract, of which two, hookworm and schistosomiasis, are ranked with malaria as the most dangerous diseases of mankind.</a:t>
            </a:r>
          </a:p>
          <a:p>
            <a:endParaRPr lang="uk-UA" dirty="0"/>
          </a:p>
        </p:txBody>
      </p:sp>
      <p:pic>
        <p:nvPicPr>
          <p:cNvPr id="6" name="Содержимое 5" descr="Без названия (4).jpg"/>
          <p:cNvPicPr>
            <a:picLocks noGrp="1" noChangeAspect="1"/>
          </p:cNvPicPr>
          <p:nvPr>
            <p:ph sz="half" idx="2"/>
          </p:nvPr>
        </p:nvPicPr>
        <p:blipFill>
          <a:blip r:embed="rId2" cstate="print"/>
          <a:stretch>
            <a:fillRect/>
          </a:stretch>
        </p:blipFill>
        <p:spPr>
          <a:xfrm>
            <a:off x="4788024" y="1844824"/>
            <a:ext cx="4112063" cy="3426719"/>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a:bodyPr>
          <a:lstStyle/>
          <a:p>
            <a:r>
              <a:rPr lang="en-US" dirty="0" smtClean="0"/>
              <a:t>It is estimated </a:t>
            </a:r>
            <a:r>
              <a:rPr lang="en-US" dirty="0" smtClean="0"/>
              <a:t>that there are 72,000,000 tapeworm, 148,000,000 fluke and more than 2,000,000,000 roundworm infections distributed throughout the world, a number exceeding the total of the world population. Well over half of these infections reside in the gastrointestinal tract. </a:t>
            </a:r>
            <a:endParaRPr lang="uk-UA" dirty="0" smtClean="0"/>
          </a:p>
          <a:p>
            <a:endParaRPr lang="uk-U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Содержимое 2"/>
          <p:cNvSpPr>
            <a:spLocks noGrp="1"/>
          </p:cNvSpPr>
          <p:nvPr>
            <p:ph idx="1"/>
          </p:nvPr>
        </p:nvSpPr>
        <p:spPr/>
        <p:txBody>
          <a:bodyPr>
            <a:normAutofit/>
          </a:bodyPr>
          <a:lstStyle/>
          <a:p>
            <a:r>
              <a:rPr lang="en-US" sz="3600" dirty="0" smtClean="0"/>
              <a:t>The </a:t>
            </a:r>
            <a:r>
              <a:rPr lang="en-US" sz="3600" dirty="0" smtClean="0"/>
              <a:t>helminths are invertebrates characterized by elongated, flat or round bodies. </a:t>
            </a:r>
            <a:r>
              <a:rPr lang="en-US" sz="3600" dirty="0" smtClean="0">
                <a:effectLst/>
              </a:rPr>
              <a:t>, </a:t>
            </a:r>
            <a:r>
              <a:rPr lang="en-US" sz="3600" dirty="0" smtClean="0">
                <a:effectLst/>
              </a:rPr>
              <a:t>widespread all over the world including all climatic zones of our planet. </a:t>
            </a:r>
          </a:p>
          <a:p>
            <a:r>
              <a:rPr lang="en-US" sz="3600" dirty="0" smtClean="0">
                <a:effectLst/>
              </a:rPr>
              <a:t>It  is  described  more  than  250  types of  helminths  in  human.</a:t>
            </a:r>
            <a:r>
              <a:rPr lang="ru-RU" sz="3600" dirty="0" smtClean="0">
                <a:effectLst/>
              </a:rPr>
              <a:t> </a:t>
            </a:r>
            <a:endParaRPr lang="en-US" sz="3600" dirty="0" smtClean="0">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Содержимое 2"/>
          <p:cNvSpPr>
            <a:spLocks noGrp="1"/>
          </p:cNvSpPr>
          <p:nvPr>
            <p:ph idx="1"/>
          </p:nvPr>
        </p:nvSpPr>
        <p:spPr>
          <a:xfrm>
            <a:off x="457200" y="2060848"/>
            <a:ext cx="8229600" cy="4248512"/>
          </a:xfrm>
        </p:spPr>
        <p:txBody>
          <a:bodyPr>
            <a:normAutofit/>
          </a:bodyPr>
          <a:lstStyle/>
          <a:p>
            <a:r>
              <a:rPr lang="en-US" sz="3600" dirty="0" smtClean="0">
                <a:effectLst/>
              </a:rPr>
              <a:t>The groups of helminths are separated according to their general external shape and the host organs they inhabit</a:t>
            </a:r>
            <a:r>
              <a:rPr lang="en-US" sz="3600" dirty="0" smtClean="0">
                <a:effectLst/>
              </a:rPr>
              <a:t>.</a:t>
            </a:r>
          </a:p>
          <a:p>
            <a:pPr>
              <a:buNone/>
            </a:pPr>
            <a:r>
              <a:rPr lang="en-US" sz="3600" dirty="0" smtClean="0"/>
              <a:t> </a:t>
            </a:r>
            <a:endParaRPr lang="ru-RU" sz="3600" dirty="0" smtClean="0">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Содержимое 2"/>
          <p:cNvSpPr>
            <a:spLocks noGrp="1"/>
          </p:cNvSpPr>
          <p:nvPr>
            <p:ph idx="1"/>
          </p:nvPr>
        </p:nvSpPr>
        <p:spPr/>
        <p:txBody>
          <a:bodyPr/>
          <a:lstStyle/>
          <a:p>
            <a:r>
              <a:rPr lang="en-US" sz="3600" dirty="0" smtClean="0"/>
              <a:t>In medically oriented schemes the flatworms or platyhelminths (platy from the Greek root meaning “</a:t>
            </a:r>
            <a:r>
              <a:rPr lang="en-US" sz="3600" b="1" dirty="0" smtClean="0"/>
              <a:t>flat</a:t>
            </a:r>
            <a:r>
              <a:rPr lang="en-US" sz="3600" dirty="0" smtClean="0"/>
              <a:t>”) include flukes and tapeworms. Roundworms are nematodes (nemato from the Greek root meaning “</a:t>
            </a:r>
            <a:r>
              <a:rPr lang="en-US" sz="3600" b="1" dirty="0" smtClean="0"/>
              <a:t>thread</a:t>
            </a:r>
            <a:r>
              <a:rPr lang="en-US" sz="3600" dirty="0" smtClean="0"/>
              <a:t>”). </a:t>
            </a:r>
            <a:endParaRPr lang="ru-RU" sz="3600" dirty="0" smtClean="0"/>
          </a:p>
          <a:p>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pic>
        <p:nvPicPr>
          <p:cNvPr id="6147" name="Picture 2"/>
          <p:cNvPicPr>
            <a:picLocks noGrp="1" noChangeAspect="1" noChangeArrowheads="1"/>
          </p:cNvPicPr>
          <p:nvPr>
            <p:ph idx="1"/>
          </p:nvPr>
        </p:nvPicPr>
        <p:blipFill>
          <a:blip r:embed="rId2" cstate="print"/>
          <a:srcRect/>
          <a:stretch>
            <a:fillRect/>
          </a:stretch>
        </p:blipFill>
        <p:spPr>
          <a:xfrm>
            <a:off x="0" y="228600"/>
            <a:ext cx="8994775" cy="6311900"/>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3"/>
          <p:cNvSpPr>
            <a:spLocks noGrp="1"/>
          </p:cNvSpPr>
          <p:nvPr>
            <p:ph type="title"/>
          </p:nvPr>
        </p:nvSpPr>
        <p:spPr/>
        <p:txBody>
          <a:bodyPr/>
          <a:lstStyle/>
          <a:p>
            <a:pPr eaLnBrk="1" hangingPunct="1">
              <a:tabLst>
                <a:tab pos="36513" algn="l"/>
              </a:tabLst>
            </a:pPr>
            <a:r>
              <a:rPr lang="en-US" b="1" u="sng" smtClean="0">
                <a:solidFill>
                  <a:schemeClr val="tx1"/>
                </a:solidFill>
                <a:effectLst/>
                <a:latin typeface="Times New Roman" pitchFamily="18" charset="0"/>
                <a:cs typeface="Times New Roman" pitchFamily="18" charset="0"/>
              </a:rPr>
              <a:t>Class  roundworms (Nematodas)</a:t>
            </a:r>
            <a:endParaRPr lang="ru-RU" smtClean="0">
              <a:solidFill>
                <a:schemeClr val="tx1"/>
              </a:solidFill>
              <a:effectLst/>
              <a:latin typeface="Times New Roman" pitchFamily="18" charset="0"/>
              <a:cs typeface="Times New Roman" pitchFamily="18" charset="0"/>
            </a:endParaRPr>
          </a:p>
        </p:txBody>
      </p:sp>
      <p:sp>
        <p:nvSpPr>
          <p:cNvPr id="5" name="Содержимое 4"/>
          <p:cNvSpPr>
            <a:spLocks noGrp="1"/>
          </p:cNvSpPr>
          <p:nvPr>
            <p:ph sz="half" idx="1"/>
          </p:nvPr>
        </p:nvSpPr>
        <p:spPr/>
        <p:txBody>
          <a:bodyPr>
            <a:normAutofit/>
          </a:bodyPr>
          <a:lstStyle/>
          <a:p>
            <a:pPr marL="0" indent="0" algn="ctr">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Ascariasis</a:t>
            </a:r>
            <a:endParaRPr lang="ru-RU" sz="32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Trichuriasis</a:t>
            </a:r>
            <a:endParaRPr lang="ru-RU" sz="32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200" dirty="0" smtClean="0">
                <a:effectLst/>
                <a:latin typeface="Times New Roman" pitchFamily="18" charset="0"/>
                <a:cs typeface="Times New Roman" pitchFamily="18" charset="0"/>
              </a:rPr>
              <a:t>Trichinosis</a:t>
            </a:r>
            <a:endParaRPr lang="ru-RU" sz="32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Enterobiasis</a:t>
            </a:r>
            <a:r>
              <a:rPr lang="en-US" sz="3200" dirty="0" smtClean="0">
                <a:effectLst/>
                <a:latin typeface="Times New Roman" pitchFamily="18" charset="0"/>
                <a:cs typeface="Times New Roman" pitchFamily="18" charset="0"/>
              </a:rPr>
              <a:t> (pinworm)</a:t>
            </a:r>
            <a:endParaRPr lang="ru-RU" sz="32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Filariases</a:t>
            </a:r>
            <a:r>
              <a:rPr lang="en-US" sz="3200" dirty="0" smtClean="0">
                <a:effectLst/>
                <a:latin typeface="Times New Roman" pitchFamily="18" charset="0"/>
                <a:cs typeface="Times New Roman" pitchFamily="18" charset="0"/>
              </a:rPr>
              <a:t> </a:t>
            </a:r>
            <a:endParaRPr lang="ru-RU" sz="32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Ancylostomiases</a:t>
            </a:r>
            <a:r>
              <a:rPr lang="en-US" sz="3200" dirty="0" smtClean="0">
                <a:effectLst/>
                <a:latin typeface="Times New Roman" pitchFamily="18" charset="0"/>
                <a:cs typeface="Times New Roman" pitchFamily="18" charset="0"/>
              </a:rPr>
              <a:t>  (hookworms)</a:t>
            </a:r>
            <a:endParaRPr lang="ru-RU" sz="32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Strongyloidiasis</a:t>
            </a:r>
            <a:r>
              <a:rPr lang="en-US" sz="3200" dirty="0" smtClean="0">
                <a:effectLst/>
                <a:latin typeface="Times New Roman" pitchFamily="18" charset="0"/>
                <a:cs typeface="Times New Roman" pitchFamily="18" charset="0"/>
              </a:rPr>
              <a:t> </a:t>
            </a:r>
            <a:endParaRPr lang="ru-RU" sz="32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Dracunculiasis</a:t>
            </a:r>
            <a:r>
              <a:rPr lang="en-US" sz="3200" dirty="0" smtClean="0">
                <a:effectLst/>
                <a:latin typeface="Times New Roman" pitchFamily="18" charset="0"/>
                <a:cs typeface="Times New Roman" pitchFamily="18" charset="0"/>
              </a:rPr>
              <a:t> </a:t>
            </a:r>
            <a:endParaRPr lang="ru-RU" sz="3200" dirty="0"/>
          </a:p>
        </p:txBody>
      </p:sp>
      <p:pic>
        <p:nvPicPr>
          <p:cNvPr id="6" name="Содержимое 5" descr="Без названия (1).jpg"/>
          <p:cNvPicPr>
            <a:picLocks noGrp="1" noChangeAspect="1"/>
          </p:cNvPicPr>
          <p:nvPr>
            <p:ph sz="half" idx="2"/>
          </p:nvPr>
        </p:nvPicPr>
        <p:blipFill>
          <a:blip r:embed="rId3" cstate="print"/>
          <a:stretch>
            <a:fillRect/>
          </a:stretch>
        </p:blipFill>
        <p:spPr>
          <a:xfrm>
            <a:off x="4572000" y="2636912"/>
            <a:ext cx="4018112" cy="2673871"/>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eaLnBrk="1" hangingPunct="1">
              <a:tabLst>
                <a:tab pos="36513" algn="l"/>
              </a:tabLst>
              <a:defRPr/>
            </a:pPr>
            <a:r>
              <a:rPr lang="en-US" sz="4000" b="1" u="sng" dirty="0" smtClean="0">
                <a:solidFill>
                  <a:schemeClr val="tx1"/>
                </a:solidFill>
                <a:effectLst/>
                <a:latin typeface="Times New Roman" pitchFamily="18" charset="0"/>
                <a:cs typeface="Times New Roman" pitchFamily="18" charset="0"/>
              </a:rPr>
              <a:t>Class  tapeworms </a:t>
            </a:r>
            <a:r>
              <a:rPr lang="ru-RU" sz="4000" dirty="0" smtClean="0">
                <a:solidFill>
                  <a:schemeClr val="tx1"/>
                </a:solidFill>
                <a:effectLst/>
                <a:latin typeface="Times New Roman" pitchFamily="18" charset="0"/>
                <a:cs typeface="Times New Roman" pitchFamily="18" charset="0"/>
              </a:rPr>
              <a:t/>
            </a:r>
            <a:br>
              <a:rPr lang="ru-RU" sz="4000" dirty="0" smtClean="0">
                <a:solidFill>
                  <a:schemeClr val="tx1"/>
                </a:solidFill>
                <a:effectLst/>
                <a:latin typeface="Times New Roman" pitchFamily="18" charset="0"/>
                <a:cs typeface="Times New Roman" pitchFamily="18" charset="0"/>
              </a:rPr>
            </a:br>
            <a:r>
              <a:rPr lang="en-US" sz="4000" b="1" u="sng" dirty="0" smtClean="0">
                <a:solidFill>
                  <a:schemeClr val="tx1"/>
                </a:solidFill>
                <a:effectLst/>
                <a:latin typeface="Times New Roman" pitchFamily="18" charset="0"/>
                <a:cs typeface="Times New Roman" pitchFamily="18" charset="0"/>
              </a:rPr>
              <a:t>(</a:t>
            </a:r>
            <a:r>
              <a:rPr lang="en-US" sz="4000" b="1" u="sng" dirty="0" err="1" smtClean="0">
                <a:solidFill>
                  <a:schemeClr val="tx1"/>
                </a:solidFill>
                <a:effectLst/>
                <a:latin typeface="Times New Roman" pitchFamily="18" charset="0"/>
                <a:cs typeface="Times New Roman" pitchFamily="18" charset="0"/>
              </a:rPr>
              <a:t>Cestodas</a:t>
            </a:r>
            <a:r>
              <a:rPr lang="en-US" sz="4000" b="1" u="sng" dirty="0" smtClean="0">
                <a:solidFill>
                  <a:schemeClr val="tx1"/>
                </a:solidFill>
                <a:effectLst/>
                <a:latin typeface="Times New Roman" pitchFamily="18" charset="0"/>
                <a:cs typeface="Times New Roman" pitchFamily="18" charset="0"/>
              </a:rPr>
              <a:t>)</a:t>
            </a:r>
            <a:r>
              <a:rPr lang="ru-RU" sz="4000" dirty="0" smtClean="0">
                <a:solidFill>
                  <a:schemeClr val="tx1"/>
                </a:solidFill>
                <a:effectLst/>
                <a:latin typeface="Times New Roman" pitchFamily="18" charset="0"/>
                <a:cs typeface="Times New Roman" pitchFamily="18" charset="0"/>
              </a:rPr>
              <a:t/>
            </a:r>
            <a:br>
              <a:rPr lang="ru-RU" sz="4000" dirty="0" smtClean="0">
                <a:solidFill>
                  <a:schemeClr val="tx1"/>
                </a:solidFill>
                <a:effectLst/>
                <a:latin typeface="Times New Roman" pitchFamily="18" charset="0"/>
                <a:cs typeface="Times New Roman" pitchFamily="18" charset="0"/>
              </a:rPr>
            </a:br>
            <a:endParaRPr lang="ru-RU" sz="4000" dirty="0"/>
          </a:p>
        </p:txBody>
      </p:sp>
      <p:sp>
        <p:nvSpPr>
          <p:cNvPr id="3" name="Содержимое 2"/>
          <p:cNvSpPr>
            <a:spLocks noGrp="1"/>
          </p:cNvSpPr>
          <p:nvPr>
            <p:ph sz="half" idx="1"/>
          </p:nvPr>
        </p:nvSpPr>
        <p:spPr>
          <a:xfrm>
            <a:off x="457200" y="1052736"/>
            <a:ext cx="4038600" cy="5073427"/>
          </a:xfrm>
        </p:spPr>
        <p:txBody>
          <a:bodyPr>
            <a:noAutofit/>
          </a:bodyPr>
          <a:lstStyle/>
          <a:p>
            <a:pPr marL="0" indent="0">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Taenia</a:t>
            </a:r>
            <a:r>
              <a:rPr lang="en-US" sz="3200" dirty="0" smtClean="0">
                <a:effectLst/>
                <a:latin typeface="Times New Roman" pitchFamily="18" charset="0"/>
                <a:cs typeface="Times New Roman" pitchFamily="18" charset="0"/>
              </a:rPr>
              <a:t> </a:t>
            </a:r>
            <a:r>
              <a:rPr lang="en-US" sz="3200" dirty="0" err="1" smtClean="0">
                <a:effectLst/>
                <a:latin typeface="Times New Roman" pitchFamily="18" charset="0"/>
                <a:cs typeface="Times New Roman" pitchFamily="18" charset="0"/>
              </a:rPr>
              <a:t>solium</a:t>
            </a:r>
            <a:r>
              <a:rPr lang="en-US" sz="3200" dirty="0" smtClean="0">
                <a:effectLst/>
                <a:latin typeface="Times New Roman" pitchFamily="18" charset="0"/>
                <a:cs typeface="Times New Roman" pitchFamily="18" charset="0"/>
              </a:rPr>
              <a:t> </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smtClean="0">
                <a:effectLst/>
                <a:latin typeface="Times New Roman" pitchFamily="18" charset="0"/>
                <a:cs typeface="Times New Roman" pitchFamily="18" charset="0"/>
              </a:rPr>
              <a:t>       (pork  tapeworm)</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Taenia</a:t>
            </a:r>
            <a:r>
              <a:rPr lang="en-US" sz="3200" dirty="0" smtClean="0">
                <a:effectLst/>
                <a:latin typeface="Times New Roman" pitchFamily="18" charset="0"/>
                <a:cs typeface="Times New Roman" pitchFamily="18" charset="0"/>
              </a:rPr>
              <a:t> </a:t>
            </a:r>
            <a:r>
              <a:rPr lang="en-US" sz="3200" dirty="0" err="1" smtClean="0">
                <a:effectLst/>
                <a:latin typeface="Times New Roman" pitchFamily="18" charset="0"/>
                <a:cs typeface="Times New Roman" pitchFamily="18" charset="0"/>
              </a:rPr>
              <a:t>saginata</a:t>
            </a:r>
            <a:r>
              <a:rPr lang="en-US" sz="3200" dirty="0" smtClean="0">
                <a:effectLst/>
                <a:latin typeface="Times New Roman" pitchFamily="18" charset="0"/>
                <a:cs typeface="Times New Roman" pitchFamily="18" charset="0"/>
              </a:rPr>
              <a:t> </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smtClean="0">
                <a:effectLst/>
                <a:latin typeface="Times New Roman" pitchFamily="18" charset="0"/>
                <a:cs typeface="Times New Roman" pitchFamily="18" charset="0"/>
              </a:rPr>
              <a:t>        (beef  tapeworm)</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Echinococcosis</a:t>
            </a:r>
            <a:r>
              <a:rPr lang="en-US" sz="3200" dirty="0" smtClean="0">
                <a:effectLst/>
                <a:latin typeface="Times New Roman" pitchFamily="18" charset="0"/>
                <a:cs typeface="Times New Roman" pitchFamily="18" charset="0"/>
              </a:rPr>
              <a:t> </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smtClean="0">
                <a:effectLst/>
                <a:latin typeface="Times New Roman" pitchFamily="18" charset="0"/>
                <a:cs typeface="Times New Roman" pitchFamily="18" charset="0"/>
              </a:rPr>
              <a:t>        (</a:t>
            </a:r>
            <a:r>
              <a:rPr lang="en-US" sz="3200" dirty="0" err="1" smtClean="0">
                <a:effectLst/>
                <a:latin typeface="Times New Roman" pitchFamily="18" charset="0"/>
                <a:cs typeface="Times New Roman" pitchFamily="18" charset="0"/>
              </a:rPr>
              <a:t>hydatid</a:t>
            </a:r>
            <a:r>
              <a:rPr lang="en-US" sz="3200" dirty="0" smtClean="0">
                <a:effectLst/>
                <a:latin typeface="Times New Roman" pitchFamily="18" charset="0"/>
                <a:cs typeface="Times New Roman" pitchFamily="18" charset="0"/>
              </a:rPr>
              <a:t>  disease)</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Alveococcosis</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err="1" smtClean="0">
                <a:effectLst/>
                <a:latin typeface="Times New Roman" pitchFamily="18" charset="0"/>
                <a:cs typeface="Times New Roman" pitchFamily="18" charset="0"/>
              </a:rPr>
              <a:t>Hymenolepiasis</a:t>
            </a:r>
            <a:r>
              <a:rPr lang="en-US" sz="3200" dirty="0" smtClean="0">
                <a:effectLst/>
                <a:latin typeface="Times New Roman" pitchFamily="18" charset="0"/>
                <a:cs typeface="Times New Roman" pitchFamily="18" charset="0"/>
              </a:rPr>
              <a:t> </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smtClean="0">
                <a:effectLst/>
                <a:latin typeface="Times New Roman" pitchFamily="18" charset="0"/>
                <a:cs typeface="Times New Roman" pitchFamily="18" charset="0"/>
              </a:rPr>
              <a:t>        (dwarf </a:t>
            </a:r>
            <a:r>
              <a:rPr lang="en-US" sz="3200" dirty="0" smtClean="0">
                <a:effectLst/>
                <a:latin typeface="Times New Roman" pitchFamily="18" charset="0"/>
                <a:cs typeface="Times New Roman" pitchFamily="18" charset="0"/>
              </a:rPr>
              <a:t>tapeworm</a:t>
            </a:r>
            <a:r>
              <a:rPr lang="en-US" sz="3200" dirty="0" smtClean="0">
                <a:effectLst/>
                <a:latin typeface="Times New Roman" pitchFamily="18" charset="0"/>
                <a:cs typeface="Times New Roman" pitchFamily="18" charset="0"/>
              </a:rPr>
              <a:t>)</a:t>
            </a:r>
            <a:endParaRPr lang="ru-RU" sz="3200" dirty="0" smtClean="0">
              <a:effectLst/>
              <a:latin typeface="Times New Roman" pitchFamily="18" charset="0"/>
              <a:cs typeface="Times New Roman" pitchFamily="18" charset="0"/>
            </a:endParaRPr>
          </a:p>
          <a:p>
            <a:pPr marL="0" indent="0">
              <a:spcBef>
                <a:spcPct val="0"/>
              </a:spcBef>
              <a:buClrTx/>
              <a:buSzTx/>
              <a:buFont typeface="Wingdings" pitchFamily="2" charset="2"/>
              <a:buNone/>
              <a:tabLst>
                <a:tab pos="36513" algn="l"/>
              </a:tabLst>
              <a:defRPr/>
            </a:pPr>
            <a:r>
              <a:rPr lang="en-US" sz="3200" dirty="0" smtClean="0">
                <a:effectLst/>
                <a:latin typeface="Times New Roman" pitchFamily="18" charset="0"/>
                <a:cs typeface="Times New Roman" pitchFamily="18" charset="0"/>
              </a:rPr>
              <a:t>    </a:t>
            </a:r>
            <a:r>
              <a:rPr lang="en-US" sz="3200" dirty="0" err="1" smtClean="0">
                <a:effectLst/>
                <a:latin typeface="Times New Roman" pitchFamily="18" charset="0"/>
                <a:cs typeface="Times New Roman" pitchFamily="18" charset="0"/>
              </a:rPr>
              <a:t>Diphyllobothriasis</a:t>
            </a:r>
            <a:r>
              <a:rPr lang="en-US" sz="3200" dirty="0" smtClean="0">
                <a:effectLst/>
                <a:latin typeface="Times New Roman" pitchFamily="18" charset="0"/>
                <a:cs typeface="Times New Roman" pitchFamily="18" charset="0"/>
              </a:rPr>
              <a:t> </a:t>
            </a:r>
            <a:endParaRPr lang="ru-RU" sz="3200" dirty="0" smtClean="0">
              <a:effectLst/>
              <a:latin typeface="Times New Roman" pitchFamily="18" charset="0"/>
              <a:cs typeface="Times New Roman" pitchFamily="18" charset="0"/>
            </a:endParaRPr>
          </a:p>
          <a:p>
            <a:pPr>
              <a:defRPr/>
            </a:pPr>
            <a:endParaRPr lang="ru-RU" sz="3200" dirty="0"/>
          </a:p>
        </p:txBody>
      </p:sp>
      <p:pic>
        <p:nvPicPr>
          <p:cNvPr id="5" name="Содержимое 4" descr="Без названия (2).jpg"/>
          <p:cNvPicPr>
            <a:picLocks noGrp="1" noChangeAspect="1"/>
          </p:cNvPicPr>
          <p:nvPr>
            <p:ph sz="half" idx="2"/>
          </p:nvPr>
        </p:nvPicPr>
        <p:blipFill>
          <a:blip r:embed="rId2" cstate="print"/>
          <a:stretch>
            <a:fillRect/>
          </a:stretch>
        </p:blipFill>
        <p:spPr>
          <a:xfrm>
            <a:off x="4788024" y="2348880"/>
            <a:ext cx="3895515" cy="2592288"/>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eaLnBrk="1" hangingPunct="1">
              <a:tabLst>
                <a:tab pos="36513" algn="l"/>
              </a:tabLst>
              <a:defRPr/>
            </a:pPr>
            <a:r>
              <a:rPr lang="en-US" sz="4000" b="1" u="sng" dirty="0" smtClean="0">
                <a:solidFill>
                  <a:schemeClr val="tx1"/>
                </a:solidFill>
                <a:effectLst/>
                <a:latin typeface="Times New Roman" pitchFamily="18" charset="0"/>
                <a:cs typeface="Times New Roman" pitchFamily="18" charset="0"/>
              </a:rPr>
              <a:t>Class  flukes</a:t>
            </a:r>
            <a:r>
              <a:rPr lang="ru-RU" sz="4000" dirty="0" smtClean="0">
                <a:solidFill>
                  <a:schemeClr val="tx1"/>
                </a:solidFill>
                <a:effectLst/>
                <a:latin typeface="Times New Roman" pitchFamily="18" charset="0"/>
                <a:cs typeface="Times New Roman" pitchFamily="18" charset="0"/>
              </a:rPr>
              <a:t/>
            </a:r>
            <a:br>
              <a:rPr lang="ru-RU" sz="4000" dirty="0" smtClean="0">
                <a:solidFill>
                  <a:schemeClr val="tx1"/>
                </a:solidFill>
                <a:effectLst/>
                <a:latin typeface="Times New Roman" pitchFamily="18" charset="0"/>
                <a:cs typeface="Times New Roman" pitchFamily="18" charset="0"/>
              </a:rPr>
            </a:br>
            <a:r>
              <a:rPr lang="en-US" sz="4000" b="1" u="sng" dirty="0" smtClean="0">
                <a:solidFill>
                  <a:schemeClr val="tx1"/>
                </a:solidFill>
                <a:effectLst/>
                <a:latin typeface="Times New Roman" pitchFamily="18" charset="0"/>
                <a:cs typeface="Times New Roman" pitchFamily="18" charset="0"/>
              </a:rPr>
              <a:t>(</a:t>
            </a:r>
            <a:r>
              <a:rPr lang="en-US" sz="4000" b="1" u="sng" dirty="0" err="1" smtClean="0">
                <a:solidFill>
                  <a:schemeClr val="tx1"/>
                </a:solidFill>
                <a:effectLst/>
                <a:latin typeface="Times New Roman" pitchFamily="18" charset="0"/>
                <a:cs typeface="Times New Roman" pitchFamily="18" charset="0"/>
              </a:rPr>
              <a:t>Trematodas</a:t>
            </a:r>
            <a:r>
              <a:rPr lang="en-US" sz="4000" b="1" u="sng" dirty="0" smtClean="0">
                <a:solidFill>
                  <a:schemeClr val="tx1"/>
                </a:solidFill>
                <a:effectLst/>
                <a:latin typeface="Times New Roman" pitchFamily="18" charset="0"/>
                <a:cs typeface="Times New Roman" pitchFamily="18" charset="0"/>
              </a:rPr>
              <a:t>)</a:t>
            </a:r>
            <a:r>
              <a:rPr lang="ru-RU" sz="4000" dirty="0" smtClean="0">
                <a:solidFill>
                  <a:schemeClr val="tx1"/>
                </a:solidFill>
                <a:effectLst/>
                <a:latin typeface="Times New Roman" pitchFamily="18" charset="0"/>
                <a:cs typeface="Times New Roman" pitchFamily="18" charset="0"/>
              </a:rPr>
              <a:t/>
            </a:r>
            <a:br>
              <a:rPr lang="ru-RU" sz="4000" dirty="0" smtClean="0">
                <a:solidFill>
                  <a:schemeClr val="tx1"/>
                </a:solidFill>
                <a:effectLst/>
                <a:latin typeface="Times New Roman" pitchFamily="18" charset="0"/>
                <a:cs typeface="Times New Roman" pitchFamily="18" charset="0"/>
              </a:rPr>
            </a:br>
            <a:endParaRPr lang="ru-RU" sz="4000" dirty="0"/>
          </a:p>
        </p:txBody>
      </p:sp>
      <p:sp>
        <p:nvSpPr>
          <p:cNvPr id="3" name="Содержимое 2"/>
          <p:cNvSpPr>
            <a:spLocks noGrp="1"/>
          </p:cNvSpPr>
          <p:nvPr>
            <p:ph sz="half" idx="1"/>
          </p:nvPr>
        </p:nvSpPr>
        <p:spPr/>
        <p:txBody>
          <a:bodyPr>
            <a:normAutofit/>
          </a:bodyPr>
          <a:lstStyle/>
          <a:p>
            <a:pPr marL="0" indent="0" algn="ctr">
              <a:spcBef>
                <a:spcPct val="0"/>
              </a:spcBef>
              <a:buClrTx/>
              <a:buSzTx/>
              <a:buFont typeface="Wingdings" pitchFamily="2" charset="2"/>
              <a:buNone/>
              <a:tabLst>
                <a:tab pos="36513" algn="l"/>
              </a:tabLst>
              <a:defRPr/>
            </a:pPr>
            <a:r>
              <a:rPr lang="en-US" sz="3600" dirty="0" err="1" smtClean="0">
                <a:effectLst/>
                <a:latin typeface="Times New Roman" pitchFamily="18" charset="0"/>
                <a:cs typeface="Times New Roman" pitchFamily="18" charset="0"/>
              </a:rPr>
              <a:t>Fascioliasis</a:t>
            </a:r>
            <a:endParaRPr lang="ru-RU" sz="36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600" dirty="0" err="1" smtClean="0">
                <a:effectLst/>
                <a:latin typeface="Times New Roman" pitchFamily="18" charset="0"/>
                <a:cs typeface="Times New Roman" pitchFamily="18" charset="0"/>
              </a:rPr>
              <a:t>Fascipsidosis</a:t>
            </a:r>
            <a:endParaRPr lang="ru-RU" sz="36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600" dirty="0" err="1" smtClean="0">
                <a:effectLst/>
                <a:latin typeface="Times New Roman" pitchFamily="18" charset="0"/>
                <a:cs typeface="Times New Roman" pitchFamily="18" charset="0"/>
              </a:rPr>
              <a:t>Clonorchiasis</a:t>
            </a:r>
            <a:endParaRPr lang="ru-RU" sz="36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600" dirty="0" err="1" smtClean="0">
                <a:effectLst/>
                <a:latin typeface="Times New Roman" pitchFamily="18" charset="0"/>
                <a:cs typeface="Times New Roman" pitchFamily="18" charset="0"/>
              </a:rPr>
              <a:t>Paragonimiasis</a:t>
            </a:r>
            <a:endParaRPr lang="ru-RU" sz="36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600" dirty="0" err="1" smtClean="0">
                <a:effectLst/>
                <a:latin typeface="Times New Roman" pitchFamily="18" charset="0"/>
                <a:cs typeface="Times New Roman" pitchFamily="18" charset="0"/>
              </a:rPr>
              <a:t>Schistosomiases</a:t>
            </a:r>
            <a:endParaRPr lang="ru-RU" sz="3600" dirty="0" smtClean="0">
              <a:effectLst/>
              <a:latin typeface="Times New Roman" pitchFamily="18" charset="0"/>
              <a:cs typeface="Times New Roman" pitchFamily="18" charset="0"/>
            </a:endParaRPr>
          </a:p>
          <a:p>
            <a:pPr marL="0" indent="0" algn="ctr">
              <a:spcBef>
                <a:spcPct val="0"/>
              </a:spcBef>
              <a:buClrTx/>
              <a:buSzTx/>
              <a:buFont typeface="Wingdings" pitchFamily="2" charset="2"/>
              <a:buNone/>
              <a:tabLst>
                <a:tab pos="36513" algn="l"/>
              </a:tabLst>
              <a:defRPr/>
            </a:pPr>
            <a:r>
              <a:rPr lang="en-US" sz="3600" dirty="0" err="1" smtClean="0">
                <a:effectLst/>
                <a:latin typeface="Times New Roman" pitchFamily="18" charset="0"/>
                <a:cs typeface="Times New Roman" pitchFamily="18" charset="0"/>
              </a:rPr>
              <a:t>Opisthorchiasis</a:t>
            </a:r>
            <a:endParaRPr lang="ru-RU" sz="3600" dirty="0" smtClean="0">
              <a:effectLst/>
              <a:latin typeface="Times New Roman" pitchFamily="18" charset="0"/>
              <a:cs typeface="Times New Roman" pitchFamily="18" charset="0"/>
            </a:endParaRPr>
          </a:p>
          <a:p>
            <a:pPr>
              <a:defRPr/>
            </a:pPr>
            <a:endParaRPr lang="ru-RU" sz="3600" dirty="0"/>
          </a:p>
        </p:txBody>
      </p:sp>
      <p:pic>
        <p:nvPicPr>
          <p:cNvPr id="5" name="Содержимое 4" descr="Без названия (3).jpg"/>
          <p:cNvPicPr>
            <a:picLocks noGrp="1" noChangeAspect="1"/>
          </p:cNvPicPr>
          <p:nvPr>
            <p:ph sz="half" idx="2"/>
          </p:nvPr>
        </p:nvPicPr>
        <p:blipFill>
          <a:blip r:embed="rId2" cstate="print"/>
          <a:stretch>
            <a:fillRect/>
          </a:stretch>
        </p:blipFill>
        <p:spPr>
          <a:xfrm>
            <a:off x="4211960" y="2348880"/>
            <a:ext cx="4417146" cy="2367359"/>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5616664"/>
          </a:xfrm>
        </p:spPr>
        <p:txBody>
          <a:bodyPr>
            <a:noAutofit/>
          </a:bodyPr>
          <a:lstStyle/>
          <a:p>
            <a:r>
              <a:rPr lang="en-US" sz="3200" b="1" dirty="0" smtClean="0"/>
              <a:t>Roundworms, or nematodes</a:t>
            </a:r>
            <a:r>
              <a:rPr lang="en-US" sz="3200" dirty="0" smtClean="0"/>
              <a:t>, are cylindrical in structure and usually bisexual; copulation between the male and female is important in fertilisation. </a:t>
            </a:r>
            <a:endParaRPr lang="en-US" sz="3200" dirty="0" smtClean="0"/>
          </a:p>
          <a:p>
            <a:r>
              <a:rPr lang="en-US" sz="3200" dirty="0" smtClean="0"/>
              <a:t>Most </a:t>
            </a:r>
            <a:r>
              <a:rPr lang="en-US" sz="3200" dirty="0" smtClean="0"/>
              <a:t>nematodes that are parasitic in humans lay eggs that, when voided, contain either a zygote or a completely formed larva. </a:t>
            </a:r>
            <a:endParaRPr lang="en-US" sz="32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720"/>
            <a:ext cx="8229600" cy="5400640"/>
          </a:xfrm>
        </p:spPr>
        <p:txBody>
          <a:bodyPr>
            <a:normAutofit/>
          </a:bodyPr>
          <a:lstStyle/>
          <a:p>
            <a:r>
              <a:rPr lang="en-US" dirty="0" smtClean="0"/>
              <a:t>Some nematodes, such as the filariae and </a:t>
            </a:r>
            <a:r>
              <a:rPr lang="en-US" i="1" dirty="0" smtClean="0"/>
              <a:t>Trichinella spiralis</a:t>
            </a:r>
            <a:r>
              <a:rPr lang="en-US" dirty="0" smtClean="0"/>
              <a:t>, produce larvae that are deposited in host tissues. </a:t>
            </a:r>
            <a:endParaRPr lang="en-US" dirty="0" smtClean="0"/>
          </a:p>
          <a:p>
            <a:r>
              <a:rPr lang="en-US" dirty="0" smtClean="0"/>
              <a:t>The </a:t>
            </a:r>
            <a:r>
              <a:rPr lang="en-US" dirty="0" smtClean="0"/>
              <a:t>developmental process involves egg, larval and adult </a:t>
            </a:r>
            <a:r>
              <a:rPr lang="en-US" dirty="0" smtClean="0"/>
              <a:t>stages.</a:t>
            </a:r>
            <a:r>
              <a:rPr lang="en-US" dirty="0" smtClean="0"/>
              <a:t> </a:t>
            </a:r>
            <a:endParaRPr lang="en-US" dirty="0" smtClean="0"/>
          </a:p>
          <a:p>
            <a:endParaRPr lang="uk-UA" dirty="0"/>
          </a:p>
        </p:txBody>
      </p:sp>
      <p:pic>
        <p:nvPicPr>
          <p:cNvPr id="4" name="Содержимое 4" descr="images.jpg"/>
          <p:cNvPicPr>
            <a:picLocks noChangeAspect="1"/>
          </p:cNvPicPr>
          <p:nvPr/>
        </p:nvPicPr>
        <p:blipFill>
          <a:blip r:embed="rId2" cstate="print"/>
          <a:srcRect/>
          <a:stretch>
            <a:fillRect/>
          </a:stretch>
        </p:blipFill>
        <p:spPr>
          <a:xfrm>
            <a:off x="1259632" y="3717032"/>
            <a:ext cx="3200400" cy="2157412"/>
          </a:xfrm>
          <a:prstGeom prst="rect">
            <a:avLst/>
          </a:prstGeom>
        </p:spPr>
      </p:pic>
      <p:pic>
        <p:nvPicPr>
          <p:cNvPr id="5" name="Picture 4" descr="d:\home\e150875pov\Desktop\askaridoz-ab5.jpg"/>
          <p:cNvPicPr>
            <a:picLocks noChangeAspect="1" noChangeArrowheads="1"/>
          </p:cNvPicPr>
          <p:nvPr/>
        </p:nvPicPr>
        <p:blipFill>
          <a:blip r:embed="rId3" cstate="print"/>
          <a:srcRect/>
          <a:stretch>
            <a:fillRect/>
          </a:stretch>
        </p:blipFill>
        <p:spPr bwMode="auto">
          <a:xfrm>
            <a:off x="4932040" y="3501008"/>
            <a:ext cx="3409950" cy="250031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688672"/>
          </a:xfrm>
        </p:spPr>
        <p:txBody>
          <a:bodyPr>
            <a:normAutofit fontScale="92500" lnSpcReduction="10000"/>
          </a:bodyPr>
          <a:lstStyle/>
          <a:p>
            <a:r>
              <a:rPr lang="en-US" dirty="0" smtClean="0"/>
              <a:t>Classification is via infection mode: direct, modified direct, or skin penetration. Direct infection occurs when eggs are transmitted from anus to mouth without reaching soil (e.g. </a:t>
            </a:r>
            <a:r>
              <a:rPr lang="en-US" i="1" dirty="0" smtClean="0"/>
              <a:t>Enterobius vermicularis</a:t>
            </a:r>
            <a:r>
              <a:rPr lang="en-US" dirty="0" smtClean="0"/>
              <a:t>  and </a:t>
            </a:r>
            <a:r>
              <a:rPr lang="en-US" i="1" dirty="0" smtClean="0"/>
              <a:t>Trichuris trichuria</a:t>
            </a:r>
            <a:r>
              <a:rPr lang="en-US" dirty="0" smtClean="0"/>
              <a:t>). </a:t>
            </a:r>
          </a:p>
          <a:p>
            <a:r>
              <a:rPr lang="en-US" dirty="0" smtClean="0"/>
              <a:t>Modified direct infection occurs when eggs passed in faeces only become infectious following incubation time in soil (e.g. </a:t>
            </a:r>
            <a:r>
              <a:rPr lang="en-US" i="1" dirty="0" smtClean="0"/>
              <a:t>Ascaris lumbricoides</a:t>
            </a:r>
            <a:r>
              <a:rPr lang="en-US" dirty="0" smtClean="0"/>
              <a:t>). </a:t>
            </a:r>
          </a:p>
          <a:p>
            <a:r>
              <a:rPr lang="en-US" dirty="0" smtClean="0"/>
              <a:t>Skin penetration is used by hookworms (</a:t>
            </a:r>
            <a:r>
              <a:rPr lang="en-US" i="1" dirty="0" smtClean="0"/>
              <a:t>Ancylostoma duodenale </a:t>
            </a:r>
            <a:r>
              <a:rPr lang="en-US" dirty="0" smtClean="0"/>
              <a:t>and</a:t>
            </a:r>
            <a:r>
              <a:rPr lang="en-US" i="1" dirty="0" smtClean="0"/>
              <a:t>Necator americanus</a:t>
            </a:r>
            <a:r>
              <a:rPr lang="en-US" dirty="0" smtClean="0"/>
              <a:t>). </a:t>
            </a:r>
            <a:endParaRPr lang="uk-UA" dirty="0" smtClean="0"/>
          </a:p>
          <a:p>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544656"/>
          </a:xfrm>
        </p:spPr>
        <p:txBody>
          <a:bodyPr>
            <a:normAutofit fontScale="92500" lnSpcReduction="20000"/>
          </a:bodyPr>
          <a:lstStyle/>
          <a:p>
            <a:r>
              <a:rPr lang="en-US" b="1" dirty="0" smtClean="0"/>
              <a:t>Tapeworms, or cestodes</a:t>
            </a:r>
            <a:r>
              <a:rPr lang="en-US" dirty="0" smtClean="0"/>
              <a:t>, are flat, hermaphroditic, parasitic worms that colonise the human gastrointestinal tract. Some are primarily human pathogens, others are animal pathogens that also infect humans. </a:t>
            </a:r>
            <a:endParaRPr lang="en-US" dirty="0" smtClean="0"/>
          </a:p>
          <a:p>
            <a:r>
              <a:rPr lang="en-US" dirty="0" smtClean="0"/>
              <a:t>Adult </a:t>
            </a:r>
            <a:r>
              <a:rPr lang="en-US" dirty="0" smtClean="0"/>
              <a:t>tapeworms are elongated, segmented, flatworms that inhabit the intestinal lumen. </a:t>
            </a:r>
            <a:endParaRPr lang="en-US" dirty="0" smtClean="0"/>
          </a:p>
          <a:p>
            <a:r>
              <a:rPr lang="en-US" dirty="0" smtClean="0"/>
              <a:t>Larval </a:t>
            </a:r>
            <a:r>
              <a:rPr lang="en-US" dirty="0" smtClean="0"/>
              <a:t>forms, which are cystic or solid, inhabit extra-intestinal tissues and include </a:t>
            </a:r>
            <a:r>
              <a:rPr lang="en-US" i="1" dirty="0" smtClean="0"/>
              <a:t>Taenia saginata, Taenia solium, Diphyllobothrium latum, Hymenolepis nana </a:t>
            </a:r>
            <a:r>
              <a:rPr lang="en-US" dirty="0" smtClean="0"/>
              <a:t>and</a:t>
            </a:r>
            <a:r>
              <a:rPr lang="en-US" i="1" dirty="0" smtClean="0"/>
              <a:t>Echinococcus</a:t>
            </a:r>
            <a:r>
              <a:rPr lang="en-US" dirty="0" smtClean="0"/>
              <a:t> species.</a:t>
            </a:r>
          </a:p>
          <a:p>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96752"/>
            <a:ext cx="8229600" cy="5112608"/>
          </a:xfrm>
        </p:spPr>
        <p:txBody>
          <a:bodyPr>
            <a:normAutofit fontScale="92500" lnSpcReduction="10000"/>
          </a:bodyPr>
          <a:lstStyle/>
          <a:p>
            <a:r>
              <a:rPr lang="en-US" dirty="0" smtClean="0"/>
              <a:t> </a:t>
            </a:r>
            <a:r>
              <a:rPr lang="en-US" dirty="0" smtClean="0"/>
              <a:t>Segments (proglottids) are hermaphroditic and vary in length from 2mm–10m, with three to several thousand segments per adult tapeworm. </a:t>
            </a:r>
            <a:endParaRPr lang="en-US" dirty="0" smtClean="0"/>
          </a:p>
          <a:p>
            <a:r>
              <a:rPr lang="en-US" dirty="0" smtClean="0"/>
              <a:t>Eggs </a:t>
            </a:r>
            <a:r>
              <a:rPr lang="en-US" dirty="0" smtClean="0"/>
              <a:t>are released when tapeworms shed gravid proglottids into the intestine, which are then shed in stools. All eggs are embryos that develop into different larval stages in both the immediate host (crustacean) and intermediate host (vertebrate). Larvae develop into adults in the definitive (human) </a:t>
            </a:r>
            <a:r>
              <a:rPr lang="en-US" dirty="0" smtClean="0"/>
              <a:t>host.</a:t>
            </a:r>
            <a:endParaRPr lang="en-US" dirty="0" smtClean="0"/>
          </a:p>
          <a:p>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20000"/>
          </a:bodyPr>
          <a:lstStyle/>
          <a:p>
            <a:r>
              <a:rPr lang="en-US" b="1" dirty="0" smtClean="0"/>
              <a:t>Flukes, or trematodes</a:t>
            </a:r>
            <a:r>
              <a:rPr lang="en-US" dirty="0" smtClean="0"/>
              <a:t>, are leaf-shaped, and vary in length from a few millimetres to 8cm. Excluding blood flukes, trematodes are hermaphroditic, having both male and female reproductive organs. </a:t>
            </a:r>
            <a:endParaRPr lang="en-US" dirty="0" smtClean="0"/>
          </a:p>
          <a:p>
            <a:r>
              <a:rPr lang="en-US" dirty="0" smtClean="0"/>
              <a:t>Both </a:t>
            </a:r>
            <a:r>
              <a:rPr lang="en-US" dirty="0" smtClean="0"/>
              <a:t>self-fertilisation and cross-fertilisation occur. Blood flukes (schistosomes) are the only bisexual flukes that infect </a:t>
            </a:r>
            <a:r>
              <a:rPr lang="en-US" dirty="0" smtClean="0"/>
              <a:t>humans. </a:t>
            </a:r>
            <a:r>
              <a:rPr lang="en-US" dirty="0" smtClean="0"/>
              <a:t>Within the definitive (human) host, male and female worms inhabit the lumen of blood vessels and are found in close physical association. </a:t>
            </a:r>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80728"/>
            <a:ext cx="8229600" cy="5328632"/>
          </a:xfrm>
        </p:spPr>
        <p:txBody>
          <a:bodyPr>
            <a:normAutofit fontScale="92500" lnSpcReduction="10000"/>
          </a:bodyPr>
          <a:lstStyle/>
          <a:p>
            <a:r>
              <a:rPr lang="en-US" dirty="0" smtClean="0"/>
              <a:t>Flukes go through several larval stages before reaching adulthood. Eggs are passed in the faeces, urine, or sputum of humans and, on reaching an aquatic environment, the eggs hatch, releasing ciliated larvae, which either penetrate or are eaten by snail intermediate hosts. </a:t>
            </a:r>
            <a:endParaRPr lang="en-US" dirty="0" smtClean="0"/>
          </a:p>
          <a:p>
            <a:r>
              <a:rPr lang="en-US" dirty="0" smtClean="0"/>
              <a:t>A </a:t>
            </a:r>
            <a:r>
              <a:rPr lang="en-US" dirty="0" smtClean="0"/>
              <a:t>sporocyst develops from a miracidium within the tissues of the snail, producing cercariae that migrate to the external, usually aquatic, environment. Cercariae penetrate the definitive host and transform directly into adults.</a:t>
            </a:r>
            <a:endParaRPr lang="uk-U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Classification</a:t>
            </a:r>
            <a:endParaRPr lang="ru-RU" dirty="0"/>
          </a:p>
        </p:txBody>
      </p:sp>
      <p:sp>
        <p:nvSpPr>
          <p:cNvPr id="3" name="Содержимое 2"/>
          <p:cNvSpPr>
            <a:spLocks noGrp="1"/>
          </p:cNvSpPr>
          <p:nvPr>
            <p:ph idx="1"/>
          </p:nvPr>
        </p:nvSpPr>
        <p:spPr/>
        <p:txBody>
          <a:bodyPr/>
          <a:lstStyle/>
          <a:p>
            <a:pPr eaLnBrk="1" hangingPunct="1">
              <a:lnSpc>
                <a:spcPct val="90000"/>
              </a:lnSpc>
              <a:defRPr/>
            </a:pPr>
            <a:r>
              <a:rPr lang="en-US" sz="2800" b="1" u="sng" dirty="0" err="1" smtClean="0">
                <a:effectLst/>
              </a:rPr>
              <a:t>geohelminths</a:t>
            </a:r>
            <a:r>
              <a:rPr lang="en-US" sz="2800" dirty="0" smtClean="0">
                <a:effectLst/>
              </a:rPr>
              <a:t> – eggs  and  larvae  develop    in  environment</a:t>
            </a:r>
          </a:p>
          <a:p>
            <a:pPr eaLnBrk="1" hangingPunct="1">
              <a:lnSpc>
                <a:spcPct val="90000"/>
              </a:lnSpc>
              <a:defRPr/>
            </a:pPr>
            <a:r>
              <a:rPr lang="en-US" sz="2800" b="1" u="sng" dirty="0" err="1" smtClean="0">
                <a:effectLst/>
              </a:rPr>
              <a:t>biohelminths</a:t>
            </a:r>
            <a:r>
              <a:rPr lang="en-US" sz="2800" dirty="0" smtClean="0">
                <a:effectLst/>
              </a:rPr>
              <a:t> –   parasite  in  the   organism  of  intermediate  hosts.</a:t>
            </a:r>
          </a:p>
          <a:p>
            <a:pPr eaLnBrk="1" hangingPunct="1">
              <a:lnSpc>
                <a:spcPct val="90000"/>
              </a:lnSpc>
              <a:defRPr/>
            </a:pPr>
            <a:endParaRPr lang="en-US" sz="2800" dirty="0" smtClean="0">
              <a:effectLst/>
            </a:endParaRPr>
          </a:p>
          <a:p>
            <a:pPr eaLnBrk="1" hangingPunct="1">
              <a:lnSpc>
                <a:spcPct val="90000"/>
              </a:lnSpc>
              <a:defRPr/>
            </a:pPr>
            <a:r>
              <a:rPr lang="en-US" sz="2800" dirty="0" err="1" smtClean="0">
                <a:effectLst/>
              </a:rPr>
              <a:t>Helminthiases</a:t>
            </a:r>
            <a:r>
              <a:rPr lang="en-US" sz="2800" dirty="0" smtClean="0">
                <a:effectLst/>
              </a:rPr>
              <a:t>  are  divided  on  </a:t>
            </a:r>
            <a:r>
              <a:rPr lang="en-US" sz="2800" b="1" u="sng" dirty="0" err="1" smtClean="0">
                <a:effectLst/>
              </a:rPr>
              <a:t>anthroponoses</a:t>
            </a:r>
            <a:r>
              <a:rPr lang="en-US" sz="2800" dirty="0" smtClean="0">
                <a:effectLst/>
              </a:rPr>
              <a:t>  and  </a:t>
            </a:r>
            <a:r>
              <a:rPr lang="en-US" sz="2800" b="1" u="sng" dirty="0" err="1" smtClean="0">
                <a:effectLst/>
              </a:rPr>
              <a:t>zoonoses</a:t>
            </a:r>
            <a:r>
              <a:rPr lang="en-US" sz="2800" dirty="0" smtClean="0">
                <a:effectLst/>
              </a:rPr>
              <a:t>.</a:t>
            </a:r>
            <a:endParaRPr lang="ru-RU" sz="2800" dirty="0" smtClean="0">
              <a:effectLst/>
            </a:endParaRPr>
          </a:p>
          <a:p>
            <a:pPr>
              <a:defRPr/>
            </a:pP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381000" y="381000"/>
            <a:ext cx="8458200" cy="6019800"/>
          </a:xfrm>
        </p:spPr>
        <p:txBody>
          <a:bodyPr/>
          <a:lstStyle/>
          <a:p>
            <a:pPr algn="ctr" eaLnBrk="1" hangingPunct="1">
              <a:lnSpc>
                <a:spcPct val="90000"/>
              </a:lnSpc>
              <a:buFont typeface="Wingdings" pitchFamily="2" charset="2"/>
              <a:buNone/>
              <a:defRPr/>
            </a:pPr>
            <a:r>
              <a:rPr lang="en-US" sz="2400" dirty="0" smtClean="0"/>
              <a:t>Depending  </a:t>
            </a:r>
            <a:r>
              <a:rPr lang="en-US" sz="2400" b="1" u="sng" dirty="0" smtClean="0"/>
              <a:t>on  ways  of  penetration  of  invasive  stage</a:t>
            </a:r>
            <a:endParaRPr lang="en-US" sz="2400" dirty="0" smtClean="0"/>
          </a:p>
          <a:p>
            <a:pPr eaLnBrk="1" hangingPunct="1">
              <a:lnSpc>
                <a:spcPct val="90000"/>
              </a:lnSpc>
              <a:defRPr/>
            </a:pPr>
            <a:r>
              <a:rPr lang="en-US" sz="2400" dirty="0" err="1" smtClean="0"/>
              <a:t>peroral</a:t>
            </a:r>
            <a:r>
              <a:rPr lang="en-US" sz="2400" dirty="0" smtClean="0"/>
              <a:t>  </a:t>
            </a:r>
          </a:p>
          <a:p>
            <a:pPr eaLnBrk="1" hangingPunct="1">
              <a:lnSpc>
                <a:spcPct val="90000"/>
              </a:lnSpc>
              <a:defRPr/>
            </a:pPr>
            <a:r>
              <a:rPr lang="en-US" sz="2400" dirty="0" err="1" smtClean="0"/>
              <a:t>percutaneous</a:t>
            </a:r>
            <a:r>
              <a:rPr lang="en-US" sz="2400" dirty="0" smtClean="0"/>
              <a:t>  </a:t>
            </a:r>
          </a:p>
          <a:p>
            <a:pPr eaLnBrk="1" hangingPunct="1">
              <a:lnSpc>
                <a:spcPct val="90000"/>
              </a:lnSpc>
              <a:buFont typeface="Wingdings" pitchFamily="2" charset="2"/>
              <a:buNone/>
              <a:defRPr/>
            </a:pPr>
            <a:endParaRPr lang="en-US" sz="2400" dirty="0" smtClean="0"/>
          </a:p>
          <a:p>
            <a:pPr algn="ctr" eaLnBrk="1" hangingPunct="1">
              <a:lnSpc>
                <a:spcPct val="90000"/>
              </a:lnSpc>
              <a:buFont typeface="Wingdings" pitchFamily="2" charset="2"/>
              <a:buNone/>
              <a:defRPr/>
            </a:pPr>
            <a:r>
              <a:rPr lang="en-US" sz="2400" dirty="0" smtClean="0"/>
              <a:t>Depending  </a:t>
            </a:r>
            <a:r>
              <a:rPr lang="en-US" sz="2400" b="1" u="sng" dirty="0" smtClean="0"/>
              <a:t>on localization of  </a:t>
            </a:r>
            <a:r>
              <a:rPr lang="en-US" sz="2400" dirty="0" smtClean="0"/>
              <a:t>larval  and  adults  stages  </a:t>
            </a:r>
          </a:p>
          <a:p>
            <a:pPr eaLnBrk="1" hangingPunct="1">
              <a:lnSpc>
                <a:spcPct val="90000"/>
              </a:lnSpc>
              <a:defRPr/>
            </a:pPr>
            <a:r>
              <a:rPr lang="en-US" sz="2400" dirty="0" smtClean="0"/>
              <a:t>blood  and  lymphatic  vessels</a:t>
            </a:r>
          </a:p>
          <a:p>
            <a:pPr eaLnBrk="1" hangingPunct="1">
              <a:lnSpc>
                <a:spcPct val="90000"/>
              </a:lnSpc>
              <a:defRPr/>
            </a:pPr>
            <a:r>
              <a:rPr lang="en-US" sz="2400" dirty="0" smtClean="0"/>
              <a:t>lungs</a:t>
            </a:r>
          </a:p>
          <a:p>
            <a:pPr eaLnBrk="1" hangingPunct="1">
              <a:lnSpc>
                <a:spcPct val="90000"/>
              </a:lnSpc>
              <a:defRPr/>
            </a:pPr>
            <a:r>
              <a:rPr lang="en-US" sz="2400" dirty="0" err="1" smtClean="0"/>
              <a:t>biliary</a:t>
            </a:r>
            <a:r>
              <a:rPr lang="en-US" sz="2400" dirty="0" smtClean="0"/>
              <a:t>  system</a:t>
            </a:r>
          </a:p>
          <a:p>
            <a:pPr eaLnBrk="1" hangingPunct="1">
              <a:lnSpc>
                <a:spcPct val="90000"/>
              </a:lnSpc>
              <a:defRPr/>
            </a:pPr>
            <a:r>
              <a:rPr lang="en-US" sz="2400" dirty="0" smtClean="0"/>
              <a:t>intestine</a:t>
            </a:r>
          </a:p>
          <a:p>
            <a:pPr eaLnBrk="1" hangingPunct="1">
              <a:lnSpc>
                <a:spcPct val="90000"/>
              </a:lnSpc>
              <a:defRPr/>
            </a:pPr>
            <a:r>
              <a:rPr lang="en-US" sz="2400" dirty="0" smtClean="0"/>
              <a:t>connective  tissue.</a:t>
            </a:r>
            <a:endParaRPr lang="en-US" sz="2400" b="1" u="sng" dirty="0" smtClean="0"/>
          </a:p>
          <a:p>
            <a:pPr algn="ctr" eaLnBrk="1" hangingPunct="1">
              <a:lnSpc>
                <a:spcPct val="90000"/>
              </a:lnSpc>
              <a:buFont typeface="Wingdings" pitchFamily="2" charset="2"/>
              <a:buNone/>
              <a:defRPr/>
            </a:pPr>
            <a:endParaRPr lang="en-US" sz="2400" b="1" u="sng" dirty="0" smtClean="0"/>
          </a:p>
          <a:p>
            <a:pPr algn="ctr" eaLnBrk="1" hangingPunct="1">
              <a:lnSpc>
                <a:spcPct val="90000"/>
              </a:lnSpc>
              <a:buFont typeface="Wingdings" pitchFamily="2" charset="2"/>
              <a:buNone/>
              <a:defRPr/>
            </a:pPr>
            <a:r>
              <a:rPr lang="en-US" sz="2400" b="1" u="sng" dirty="0" smtClean="0"/>
              <a:t>The  stages  of  invasive  process:</a:t>
            </a:r>
            <a:r>
              <a:rPr lang="en-US" sz="2400" dirty="0" smtClean="0"/>
              <a:t>  </a:t>
            </a:r>
          </a:p>
          <a:p>
            <a:pPr algn="ctr" eaLnBrk="1" hangingPunct="1">
              <a:lnSpc>
                <a:spcPct val="90000"/>
              </a:lnSpc>
              <a:buFont typeface="Wingdings" pitchFamily="2" charset="2"/>
              <a:buNone/>
              <a:defRPr/>
            </a:pPr>
            <a:r>
              <a:rPr lang="en-US" sz="2400" dirty="0" smtClean="0"/>
              <a:t>acute, latent  and chronic </a:t>
            </a:r>
            <a:endParaRPr lang="ru-RU" sz="24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7813"/>
            <a:ext cx="8229600" cy="636587"/>
          </a:xfrm>
        </p:spPr>
        <p:txBody>
          <a:bodyPr>
            <a:normAutofit fontScale="90000"/>
          </a:bodyPr>
          <a:lstStyle/>
          <a:p>
            <a:pPr eaLnBrk="1" hangingPunct="1">
              <a:defRPr/>
            </a:pPr>
            <a:r>
              <a:rPr lang="en-US" sz="4000" b="1" dirty="0" smtClean="0"/>
              <a:t>DIAGNOSTICS</a:t>
            </a:r>
            <a:r>
              <a:rPr lang="ru-RU" sz="4000" dirty="0" smtClean="0"/>
              <a:t> </a:t>
            </a:r>
          </a:p>
        </p:txBody>
      </p:sp>
      <p:sp>
        <p:nvSpPr>
          <p:cNvPr id="13315" name="Rectangle 3"/>
          <p:cNvSpPr>
            <a:spLocks noGrp="1" noChangeArrowheads="1"/>
          </p:cNvSpPr>
          <p:nvPr>
            <p:ph idx="1"/>
          </p:nvPr>
        </p:nvSpPr>
        <p:spPr>
          <a:xfrm>
            <a:off x="457200" y="1066800"/>
            <a:ext cx="8229600" cy="4267200"/>
          </a:xfrm>
        </p:spPr>
        <p:txBody>
          <a:bodyPr/>
          <a:lstStyle/>
          <a:p>
            <a:pPr eaLnBrk="1" hangingPunct="1">
              <a:lnSpc>
                <a:spcPct val="90000"/>
              </a:lnSpc>
              <a:defRPr/>
            </a:pPr>
            <a:r>
              <a:rPr lang="en-US" sz="2800" b="1" u="sng" dirty="0" smtClean="0"/>
              <a:t>Parasitological  methods</a:t>
            </a:r>
            <a:r>
              <a:rPr lang="en-US" sz="2800" dirty="0" smtClean="0"/>
              <a:t>  propose  discovery  of  </a:t>
            </a:r>
            <a:r>
              <a:rPr lang="en-US" sz="2800" dirty="0" err="1" smtClean="0"/>
              <a:t>helminths</a:t>
            </a:r>
            <a:r>
              <a:rPr lang="en-US" sz="2800" dirty="0" smtClean="0"/>
              <a:t>, their  larvae  or  eggs  in  tissues, excretions  or  secretions  of  the  organism</a:t>
            </a:r>
            <a:r>
              <a:rPr lang="ru-RU" sz="2800" dirty="0" smtClean="0"/>
              <a:t> </a:t>
            </a:r>
            <a:r>
              <a:rPr lang="en-US" sz="2800" dirty="0" smtClean="0"/>
              <a:t> (macro- and microscopic methods).</a:t>
            </a:r>
            <a:endParaRPr lang="en-US" sz="2800" b="1" u="sng" dirty="0" smtClean="0"/>
          </a:p>
        </p:txBody>
      </p:sp>
      <p:pic>
        <p:nvPicPr>
          <p:cNvPr id="13316" name="Picture 4"/>
          <p:cNvPicPr>
            <a:picLocks noChangeAspect="1" noChangeArrowheads="1"/>
          </p:cNvPicPr>
          <p:nvPr/>
        </p:nvPicPr>
        <p:blipFill>
          <a:blip r:embed="rId2" cstate="print"/>
          <a:srcRect/>
          <a:stretch>
            <a:fillRect/>
          </a:stretch>
        </p:blipFill>
        <p:spPr bwMode="auto">
          <a:xfrm>
            <a:off x="914400" y="3276600"/>
            <a:ext cx="3398838" cy="2543175"/>
          </a:xfrm>
          <a:prstGeom prst="rect">
            <a:avLst/>
          </a:prstGeom>
          <a:noFill/>
          <a:ln w="9525">
            <a:noFill/>
            <a:miter lim="800000"/>
            <a:headEnd/>
            <a:tailEnd/>
          </a:ln>
        </p:spPr>
      </p:pic>
      <p:pic>
        <p:nvPicPr>
          <p:cNvPr id="13317" name="Picture 5"/>
          <p:cNvPicPr>
            <a:picLocks noChangeAspect="1" noChangeArrowheads="1"/>
          </p:cNvPicPr>
          <p:nvPr/>
        </p:nvPicPr>
        <p:blipFill>
          <a:blip r:embed="rId3" cstate="print"/>
          <a:srcRect/>
          <a:stretch>
            <a:fillRect/>
          </a:stretch>
        </p:blipFill>
        <p:spPr bwMode="auto">
          <a:xfrm>
            <a:off x="5257800" y="6394450"/>
            <a:ext cx="87313" cy="46038"/>
          </a:xfrm>
          <a:prstGeom prst="rect">
            <a:avLst/>
          </a:prstGeom>
          <a:noFill/>
          <a:ln w="9525">
            <a:noFill/>
            <a:miter lim="800000"/>
            <a:headEnd/>
            <a:tailEnd/>
          </a:ln>
        </p:spPr>
      </p:pic>
      <p:pic>
        <p:nvPicPr>
          <p:cNvPr id="13318" name="Picture 7" descr="d:\home\e150875pov\Desktop\2806_0_f59bf_c89956ca_orig.jpg"/>
          <p:cNvPicPr>
            <a:picLocks noChangeAspect="1" noChangeArrowheads="1"/>
          </p:cNvPicPr>
          <p:nvPr/>
        </p:nvPicPr>
        <p:blipFill>
          <a:blip r:embed="rId4" cstate="print"/>
          <a:srcRect/>
          <a:stretch>
            <a:fillRect/>
          </a:stretch>
        </p:blipFill>
        <p:spPr bwMode="auto">
          <a:xfrm>
            <a:off x="4876800" y="3276600"/>
            <a:ext cx="3619500" cy="242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half" idx="1"/>
          </p:nvPr>
        </p:nvSpPr>
        <p:spPr/>
        <p:txBody>
          <a:bodyPr>
            <a:normAutofit/>
          </a:bodyPr>
          <a:lstStyle/>
          <a:p>
            <a:pPr eaLnBrk="1" hangingPunct="1">
              <a:defRPr/>
            </a:pPr>
            <a:r>
              <a:rPr lang="en-US" sz="2800" b="1" u="sng" dirty="0" smtClean="0"/>
              <a:t>Serological  methods</a:t>
            </a:r>
            <a:r>
              <a:rPr lang="en-US" sz="2800" dirty="0" smtClean="0"/>
              <a:t> (reaction  of  complement  fixation, latex-agglutination, indirect  </a:t>
            </a:r>
            <a:r>
              <a:rPr lang="en-US" sz="2800" dirty="0" err="1" smtClean="0"/>
              <a:t>hemagglutination</a:t>
            </a:r>
            <a:r>
              <a:rPr lang="en-US" sz="2800" dirty="0" smtClean="0"/>
              <a:t>  and  other) are  used  in  low  intensity  of  </a:t>
            </a:r>
            <a:r>
              <a:rPr lang="en-US" sz="2800" dirty="0" err="1" smtClean="0"/>
              <a:t>helminths</a:t>
            </a:r>
            <a:r>
              <a:rPr lang="en-US" sz="2800" dirty="0" smtClean="0"/>
              <a:t>, which  no  discharge  eggs  and  larvae  into  environment.</a:t>
            </a:r>
          </a:p>
          <a:p>
            <a:pPr eaLnBrk="1" hangingPunct="1">
              <a:defRPr/>
            </a:pPr>
            <a:r>
              <a:rPr lang="en-US" sz="2800" b="1" u="sng" dirty="0" smtClean="0"/>
              <a:t>skin  allergic  test</a:t>
            </a:r>
            <a:endParaRPr lang="en-US" b="1" u="sng" dirty="0" smtClean="0"/>
          </a:p>
          <a:p>
            <a:pPr eaLnBrk="1" hangingPunct="1">
              <a:defRPr/>
            </a:pPr>
            <a:endParaRPr lang="ru-RU" dirty="0" smtClean="0"/>
          </a:p>
        </p:txBody>
      </p:sp>
      <p:pic>
        <p:nvPicPr>
          <p:cNvPr id="14341" name="Picture 2" descr="d:\home\e150875pov\Desktop\163.jpg"/>
          <p:cNvPicPr>
            <a:picLocks noChangeAspect="1" noChangeArrowheads="1"/>
          </p:cNvPicPr>
          <p:nvPr/>
        </p:nvPicPr>
        <p:blipFill>
          <a:blip r:embed="rId2" cstate="print"/>
          <a:srcRect/>
          <a:stretch>
            <a:fillRect/>
          </a:stretch>
        </p:blipFill>
        <p:spPr bwMode="auto">
          <a:xfrm>
            <a:off x="683568" y="1916832"/>
            <a:ext cx="2663825" cy="4048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uk-UA"/>
          </a:p>
        </p:txBody>
      </p:sp>
      <p:pic>
        <p:nvPicPr>
          <p:cNvPr id="7" name="Содержимое 6" descr="1-s2.0-S2772427122001024-gr7.jpg"/>
          <p:cNvPicPr>
            <a:picLocks noGrp="1" noChangeAspect="1"/>
          </p:cNvPicPr>
          <p:nvPr>
            <p:ph idx="1"/>
          </p:nvPr>
        </p:nvPicPr>
        <p:blipFill>
          <a:blip r:embed="rId2" cstate="print"/>
          <a:stretch>
            <a:fillRect/>
          </a:stretch>
        </p:blipFill>
        <p:spPr>
          <a:xfrm>
            <a:off x="-382729" y="0"/>
            <a:ext cx="9526729" cy="68580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21</TotalTime>
  <Words>749</Words>
  <Application>Microsoft Office PowerPoint</Application>
  <PresentationFormat>Экран (4:3)</PresentationFormat>
  <Paragraphs>75</Paragraphs>
  <Slides>22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Яркая</vt:lpstr>
      <vt:lpstr>HELMINTHIASES. Classifications.</vt:lpstr>
      <vt:lpstr>Слайд 2</vt:lpstr>
      <vt:lpstr>Слайд 3</vt:lpstr>
      <vt:lpstr>Слайд 4</vt:lpstr>
      <vt:lpstr>Слайд 5</vt:lpstr>
      <vt:lpstr>Слайд 6</vt:lpstr>
      <vt:lpstr>Слайд 7</vt:lpstr>
      <vt:lpstr>Class  roundworms (Nematodas)</vt:lpstr>
      <vt:lpstr>Class  tapeworms  (Cestodas) </vt:lpstr>
      <vt:lpstr>Class  flukes (Trematodas) </vt:lpstr>
      <vt:lpstr>Слайд 11</vt:lpstr>
      <vt:lpstr>Слайд 12</vt:lpstr>
      <vt:lpstr>Слайд 13</vt:lpstr>
      <vt:lpstr>Слайд 14</vt:lpstr>
      <vt:lpstr>Слайд 15</vt:lpstr>
      <vt:lpstr>Слайд 16</vt:lpstr>
      <vt:lpstr>Слайд 17</vt:lpstr>
      <vt:lpstr>Classification</vt:lpstr>
      <vt:lpstr>Слайд 19</vt:lpstr>
      <vt:lpstr>DIAGNOSTICS </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HELMINTHIASES</dc:title>
  <dc:creator>Павленко Олена Віталіївна</dc:creator>
  <cp:lastModifiedBy>e150875pov</cp:lastModifiedBy>
  <cp:revision>3</cp:revision>
  <dcterms:created xsi:type="dcterms:W3CDTF">2024-02-16T10:10:00Z</dcterms:created>
  <dcterms:modified xsi:type="dcterms:W3CDTF">2024-02-16T11:04:25Z</dcterms:modified>
</cp:coreProperties>
</file>