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92"/>
  </p:notesMasterIdLst>
  <p:sldIdLst>
    <p:sldId id="346"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252F16-6414-48C5-B0C8-F0400F2C8DC3}" type="datetimeFigureOut">
              <a:rPr lang="uk-UA" smtClean="0"/>
              <a:pPr/>
              <a:t>16.02.2024</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54306C-179D-4DF0-8349-863E6C6F295F}" type="slidenum">
              <a:rPr lang="uk-UA" smtClean="0"/>
              <a:pPr/>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Образ слайда 1"/>
          <p:cNvSpPr>
            <a:spLocks noGrp="1" noRot="1" noChangeAspect="1" noTextEdit="1"/>
          </p:cNvSpPr>
          <p:nvPr>
            <p:ph type="sldImg"/>
          </p:nvPr>
        </p:nvSpPr>
        <p:spPr bwMode="auto">
          <a:noFill/>
          <a:ln>
            <a:solidFill>
              <a:srgbClr val="000000"/>
            </a:solidFill>
            <a:miter lim="800000"/>
            <a:headEnd/>
            <a:tailEnd/>
          </a:ln>
        </p:spPr>
      </p:sp>
      <p:sp>
        <p:nvSpPr>
          <p:cNvPr id="156675" name="Заметки 2"/>
          <p:cNvSpPr>
            <a:spLocks noGrp="1"/>
          </p:cNvSpPr>
          <p:nvPr>
            <p:ph type="body" idx="1"/>
          </p:nvPr>
        </p:nvSpPr>
        <p:spPr bwMode="auto">
          <a:noFill/>
        </p:spPr>
        <p:txBody>
          <a:bodyPr wrap="square" numCol="1" anchor="t" anchorCtr="0" compatLnSpc="1">
            <a:prstTxWarp prst="textNoShape">
              <a:avLst/>
            </a:prstTxWarp>
          </a:bodyPr>
          <a:lstStyle/>
          <a:p>
            <a:endParaRPr lang="uk-UA" smtClean="0"/>
          </a:p>
        </p:txBody>
      </p:sp>
      <p:sp>
        <p:nvSpPr>
          <p:cNvPr id="15667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9A14B31-78A2-45A3-8CD2-C7D840AA2E3B}" type="slidenum">
              <a:rPr lang="ru-RU" smtClean="0"/>
              <a:pPr/>
              <a:t>9</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4F54306C-179D-4DF0-8349-863E6C6F295F}" type="slidenum">
              <a:rPr lang="uk-UA" smtClean="0"/>
              <a:pPr/>
              <a:t>42</a:t>
            </a:fld>
            <a:endParaRPr lang="uk-U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4F54306C-179D-4DF0-8349-863E6C6F295F}" type="slidenum">
              <a:rPr lang="uk-UA" smtClean="0"/>
              <a:pPr/>
              <a:t>52</a:t>
            </a:fld>
            <a:endParaRPr lang="uk-U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4F54306C-179D-4DF0-8349-863E6C6F295F}" type="slidenum">
              <a:rPr lang="uk-UA" smtClean="0"/>
              <a:pPr/>
              <a:t>57</a:t>
            </a:fld>
            <a:endParaRPr lang="uk-U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Образ слайда 1"/>
          <p:cNvSpPr>
            <a:spLocks noGrp="1" noRot="1" noChangeAspect="1" noTextEdit="1"/>
          </p:cNvSpPr>
          <p:nvPr>
            <p:ph type="sldImg"/>
          </p:nvPr>
        </p:nvSpPr>
        <p:spPr bwMode="auto">
          <a:noFill/>
          <a:ln>
            <a:solidFill>
              <a:srgbClr val="000000"/>
            </a:solidFill>
            <a:miter lim="800000"/>
            <a:headEnd/>
            <a:tailEnd/>
          </a:ln>
        </p:spPr>
      </p:sp>
      <p:sp>
        <p:nvSpPr>
          <p:cNvPr id="15769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uk-UA" smtClean="0"/>
          </a:p>
        </p:txBody>
      </p:sp>
      <p:sp>
        <p:nvSpPr>
          <p:cNvPr id="15770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38C561A-4838-4D29-88CD-C3FEFF6A0335}" type="slidenum">
              <a:rPr lang="ru-RU" smtClean="0"/>
              <a:pPr/>
              <a:t>82</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4F54306C-179D-4DF0-8349-863E6C6F295F}" type="slidenum">
              <a:rPr lang="uk-UA" smtClean="0"/>
              <a:pPr/>
              <a:t>88</a:t>
            </a:fld>
            <a:endParaRPr lang="uk-U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5B106E36-FD25-4E2D-B0AA-010F637433A0}" type="datetimeFigureOut">
              <a:rPr lang="ru-RU" smtClean="0"/>
              <a:pPr/>
              <a:t>16.02.2024</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5B106E36-FD25-4E2D-B0AA-010F637433A0}" type="datetimeFigureOut">
              <a:rPr lang="ru-RU" smtClean="0"/>
              <a:pPr/>
              <a:t>16.02.2024</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5B106E36-FD25-4E2D-B0AA-010F637433A0}" type="datetimeFigureOut">
              <a:rPr lang="ru-RU" smtClean="0"/>
              <a:pPr/>
              <a:t>16.02.2024</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725C68B6-61C2-468F-89AB-4B9F7531AA68}"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5B106E36-FD25-4E2D-B0AA-010F637433A0}" type="datetimeFigureOut">
              <a:rPr lang="ru-RU" smtClean="0"/>
              <a:pPr/>
              <a:t>16.02.2024</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5B106E36-FD25-4E2D-B0AA-010F637433A0}" type="datetimeFigureOut">
              <a:rPr lang="ru-RU" smtClean="0"/>
              <a:pPr/>
              <a:t>16.02.2024</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16.02.2024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5B106E36-FD25-4E2D-B0AA-010F637433A0}" type="datetimeFigureOut">
              <a:rPr lang="ru-RU" smtClean="0"/>
              <a:pPr/>
              <a:t>16.02.2024</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5B106E36-FD25-4E2D-B0AA-010F637433A0}" type="datetimeFigureOut">
              <a:rPr lang="ru-RU" smtClean="0"/>
              <a:pPr/>
              <a:t>16.02.2024</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5B106E36-FD25-4E2D-B0AA-010F637433A0}" type="datetimeFigureOut">
              <a:rPr lang="ru-RU" smtClean="0"/>
              <a:pPr/>
              <a:t>16.02.2024</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B106E36-FD25-4E2D-B0AA-010F637433A0}" type="datetimeFigureOut">
              <a:rPr lang="ru-RU" smtClean="0"/>
              <a:pPr/>
              <a:t>16.02.2024</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ted.com/talks/e_o_wilson_on_saving_life_on_earth.html?quote=114"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6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hyperlink" Target="https://www.merriam-webster.com/dictionary/hooks"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hyperlink" Target="https://en.wikipedia.org/wiki/Miner" TargetMode="External"/><Relationship Id="rId7" Type="http://schemas.openxmlformats.org/officeDocument/2006/relationships/image" Target="../media/image58.jpeg"/><Relationship Id="rId2" Type="http://schemas.openxmlformats.org/officeDocument/2006/relationships/hyperlink" Target="https://en.wikipedia.org/wiki/Ancylostomiasis" TargetMode="External"/><Relationship Id="rId1" Type="http://schemas.openxmlformats.org/officeDocument/2006/relationships/slideLayout" Target="../slideLayouts/slideLayout4.xml"/><Relationship Id="rId6" Type="http://schemas.openxmlformats.org/officeDocument/2006/relationships/image" Target="../media/image57.jpeg"/><Relationship Id="rId5" Type="http://schemas.openxmlformats.org/officeDocument/2006/relationships/hyperlink" Target="https://en.wikipedia.org/wiki/Switzerland" TargetMode="External"/><Relationship Id="rId4" Type="http://schemas.openxmlformats.org/officeDocument/2006/relationships/hyperlink" Target="https://en.wikipedia.org/wiki/Gotthard_Tunnel"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Nematodoses. Fslariases.</a:t>
            </a:r>
            <a:endParaRPr lang="uk-UA" dirty="0"/>
          </a:p>
        </p:txBody>
      </p:sp>
      <p:pic>
        <p:nvPicPr>
          <p:cNvPr id="6" name="Содержимое 5" descr="1000_F_203829864_P6frf92kGbfzj50GTFFd8Z5Gxa05vpuB.jpg"/>
          <p:cNvPicPr>
            <a:picLocks noGrp="1" noChangeAspect="1"/>
          </p:cNvPicPr>
          <p:nvPr>
            <p:ph idx="1"/>
          </p:nvPr>
        </p:nvPicPr>
        <p:blipFill>
          <a:blip r:embed="rId2" cstate="print"/>
          <a:stretch>
            <a:fillRect/>
          </a:stretch>
        </p:blipFill>
        <p:spPr>
          <a:xfrm>
            <a:off x="150225" y="1988840"/>
            <a:ext cx="8763651" cy="4320480"/>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smtClean="0"/>
              <a:t>NEMATODOSES</a:t>
            </a:r>
            <a:r>
              <a:rPr lang="ru-RU" smtClean="0"/>
              <a:t> </a:t>
            </a:r>
          </a:p>
        </p:txBody>
      </p:sp>
      <p:sp>
        <p:nvSpPr>
          <p:cNvPr id="15363" name="Rectangle 3"/>
          <p:cNvSpPr>
            <a:spLocks noGrp="1" noChangeArrowheads="1"/>
          </p:cNvSpPr>
          <p:nvPr>
            <p:ph idx="1"/>
          </p:nvPr>
        </p:nvSpPr>
        <p:spPr/>
        <p:txBody>
          <a:bodyPr/>
          <a:lstStyle/>
          <a:p>
            <a:pPr algn="ctr" eaLnBrk="1" hangingPunct="1">
              <a:buFont typeface="Wingdings" pitchFamily="2" charset="2"/>
              <a:buNone/>
            </a:pPr>
            <a:r>
              <a:rPr lang="en-US" smtClean="0">
                <a:effectLst/>
              </a:rPr>
              <a:t>Nematodoses  are  invasions, causes  by  representatives  of  round  worms (Nematodas) with elongated, cylindrical,  thread-like  bodies. Length  is  from  1  mm  till  1  meter  and  more.</a:t>
            </a:r>
          </a:p>
          <a:p>
            <a:pPr algn="ctr" eaLnBrk="1" hangingPunct="1">
              <a:buFont typeface="Wingdings" pitchFamily="2" charset="2"/>
              <a:buNone/>
            </a:pPr>
            <a:r>
              <a:rPr lang="en-US" smtClean="0">
                <a:effectLst/>
              </a:rPr>
              <a:t>They inhabit intestinal and extraintestinal sites.</a:t>
            </a:r>
          </a:p>
          <a:p>
            <a:pPr algn="ctr" eaLnBrk="1" hangingPunct="1">
              <a:buFont typeface="Wingdings" pitchFamily="2" charset="2"/>
              <a:buNone/>
            </a:pPr>
            <a:r>
              <a:rPr lang="en-US" smtClean="0">
                <a:effectLst/>
              </a:rPr>
              <a:t> </a:t>
            </a:r>
            <a:endParaRPr lang="ru-RU" smtClean="0">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Содержимое 2"/>
          <p:cNvSpPr>
            <a:spLocks noGrp="1"/>
          </p:cNvSpPr>
          <p:nvPr>
            <p:ph idx="1"/>
          </p:nvPr>
        </p:nvSpPr>
        <p:spPr/>
        <p:txBody>
          <a:bodyPr/>
          <a:lstStyle/>
          <a:p>
            <a:r>
              <a:rPr lang="en-US" sz="2800" dirty="0" smtClean="0">
                <a:effectLst/>
              </a:rPr>
              <a:t>Nematodes  </a:t>
            </a:r>
            <a:r>
              <a:rPr lang="en-US" sz="2800" dirty="0" smtClean="0">
                <a:solidFill>
                  <a:srgbClr val="FF0000"/>
                </a:solidFill>
                <a:effectLst/>
                <a:hlinkClick r:id="rId2"/>
              </a:rPr>
              <a:t>are the most numerically abundant animals on Earth</a:t>
            </a:r>
            <a:endParaRPr lang="en-US" sz="2800" dirty="0" smtClean="0">
              <a:solidFill>
                <a:srgbClr val="FF0000"/>
              </a:solidFill>
              <a:effectLst/>
            </a:endParaRPr>
          </a:p>
          <a:p>
            <a:r>
              <a:rPr lang="en-US" dirty="0" smtClean="0">
                <a:effectLst/>
              </a:rPr>
              <a:t>They’re not just a slim majority. </a:t>
            </a:r>
          </a:p>
          <a:p>
            <a:endParaRPr lang="en-US" i="1" dirty="0" smtClean="0">
              <a:effectLst/>
            </a:endParaRPr>
          </a:p>
          <a:p>
            <a:r>
              <a:rPr lang="en-US" sz="4000" i="1" dirty="0" smtClean="0">
                <a:effectLst/>
              </a:rPr>
              <a:t>Four out of every five</a:t>
            </a:r>
            <a:r>
              <a:rPr lang="en-US" sz="4000" dirty="0" smtClean="0">
                <a:effectLst/>
              </a:rPr>
              <a:t> animals on Earth is a nematode.</a:t>
            </a:r>
            <a:endParaRPr lang="ru-RU" sz="4000" dirty="0" smtClean="0">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941387"/>
          </a:xfrm>
        </p:spPr>
        <p:txBody>
          <a:bodyPr>
            <a:normAutofit fontScale="90000"/>
          </a:bodyPr>
          <a:lstStyle/>
          <a:p>
            <a:pPr>
              <a:defRPr/>
            </a:pPr>
            <a:r>
              <a:rPr lang="en-US" sz="2800" dirty="0" smtClean="0"/>
              <a:t>Nathan Augustus Cobb, a  famous </a:t>
            </a:r>
            <a:r>
              <a:rPr lang="en-US" sz="2800" dirty="0" err="1" smtClean="0"/>
              <a:t>nematologist</a:t>
            </a:r>
            <a:r>
              <a:rPr lang="en-US" sz="2800" dirty="0" smtClean="0"/>
              <a:t>  said :</a:t>
            </a:r>
            <a:endParaRPr lang="ru-RU" dirty="0"/>
          </a:p>
        </p:txBody>
      </p:sp>
      <p:sp>
        <p:nvSpPr>
          <p:cNvPr id="3" name="Содержимое 2"/>
          <p:cNvSpPr>
            <a:spLocks noGrp="1"/>
          </p:cNvSpPr>
          <p:nvPr>
            <p:ph idx="1"/>
          </p:nvPr>
        </p:nvSpPr>
        <p:spPr/>
        <p:txBody>
          <a:bodyPr/>
          <a:lstStyle/>
          <a:p>
            <a:pPr>
              <a:defRPr/>
            </a:pPr>
            <a:r>
              <a:rPr lang="en-US" sz="2000" dirty="0" smtClean="0"/>
              <a:t>In short, if all the matter in the universe except the nematodes were swept away, our world would still be dimly recognizable, and if, as disembodied spirits, we could then investigate it, we should find its mountains, hills, vales, rivers, lakes, and oceans represented by a film of nematodes. The location of towns would be decipherable, since for every massing of human beings, there would be a corresponding massing of certain nematodes. Trees would still stand in ghostly rows representing our streets and highways. The location of the various plants and animals would still be decipherable, and, had we sufficient knowledge, in many cases even their species could be determined by an examination of their erstwhile nematode parasites</a:t>
            </a:r>
            <a:r>
              <a:rPr lang="en-US" sz="2800" dirty="0" smtClean="0"/>
              <a:t>.</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en-US" sz="4000" b="1" smtClean="0"/>
              <a:t>FILARIASES.</a:t>
            </a:r>
            <a:endParaRPr lang="ru-RU" sz="4000" b="1" smtClean="0"/>
          </a:p>
        </p:txBody>
      </p:sp>
      <p:sp>
        <p:nvSpPr>
          <p:cNvPr id="18435" name="Rectangle 3"/>
          <p:cNvSpPr>
            <a:spLocks noGrp="1" noChangeArrowheads="1"/>
          </p:cNvSpPr>
          <p:nvPr>
            <p:ph sz="half" idx="1"/>
          </p:nvPr>
        </p:nvSpPr>
        <p:spPr>
          <a:xfrm>
            <a:off x="304800" y="1600200"/>
            <a:ext cx="4191000" cy="4530725"/>
          </a:xfrm>
        </p:spPr>
        <p:txBody>
          <a:bodyPr/>
          <a:lstStyle/>
          <a:p>
            <a:pPr algn="just" eaLnBrk="1" hangingPunct="1">
              <a:lnSpc>
                <a:spcPct val="90000"/>
              </a:lnSpc>
              <a:buFont typeface="Wingdings" pitchFamily="2" charset="2"/>
              <a:buNone/>
            </a:pPr>
            <a:r>
              <a:rPr lang="ru-RU" smtClean="0">
                <a:effectLst/>
              </a:rPr>
              <a:t>   </a:t>
            </a:r>
            <a:r>
              <a:rPr lang="en-US" smtClean="0">
                <a:effectLst/>
              </a:rPr>
              <a:t>Filariases  are  group  of  tropical  helminthiases, characterized  by  chronic  course. </a:t>
            </a:r>
            <a:endParaRPr lang="ru-RU" smtClean="0">
              <a:effectLst/>
            </a:endParaRPr>
          </a:p>
          <a:p>
            <a:pPr eaLnBrk="1" hangingPunct="1">
              <a:lnSpc>
                <a:spcPct val="90000"/>
              </a:lnSpc>
              <a:buFont typeface="Wingdings" pitchFamily="2" charset="2"/>
              <a:buNone/>
            </a:pPr>
            <a:r>
              <a:rPr lang="ru-RU" smtClean="0">
                <a:effectLst/>
              </a:rPr>
              <a:t>   </a:t>
            </a:r>
            <a:r>
              <a:rPr lang="en-US" smtClean="0">
                <a:effectLst/>
              </a:rPr>
              <a:t>The  agents  of Filariases  are  round  worms  from  family Filariidae  with  transmissive  type  of  transmission. </a:t>
            </a:r>
            <a:endParaRPr lang="ru-RU" smtClean="0">
              <a:effectLst/>
            </a:endParaRPr>
          </a:p>
        </p:txBody>
      </p:sp>
      <p:pic>
        <p:nvPicPr>
          <p:cNvPr id="18436" name="Picture 6" descr="d:\home\e150875pov\Desktop\L_loa_adult_GA1.jpg"/>
          <p:cNvPicPr>
            <a:picLocks noGrp="1" noChangeAspect="1" noChangeArrowheads="1"/>
          </p:cNvPicPr>
          <p:nvPr>
            <p:ph sz="half" idx="2"/>
          </p:nvPr>
        </p:nvPicPr>
        <p:blipFill>
          <a:blip r:embed="rId2" cstate="print"/>
          <a:srcRect/>
          <a:stretch>
            <a:fillRect/>
          </a:stretch>
        </p:blipFill>
        <p:spPr>
          <a:xfrm>
            <a:off x="4876800" y="1676400"/>
            <a:ext cx="4038600" cy="3179763"/>
          </a:xfr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Текст 5"/>
          <p:cNvSpPr>
            <a:spLocks noGrp="1"/>
          </p:cNvSpPr>
          <p:nvPr>
            <p:ph type="body" sz="half" idx="4294967295"/>
          </p:nvPr>
        </p:nvSpPr>
        <p:spPr>
          <a:xfrm>
            <a:off x="0" y="304800"/>
            <a:ext cx="4953000" cy="6096000"/>
          </a:xfrm>
          <a:noFill/>
        </p:spPr>
        <p:txBody>
          <a:bodyPr/>
          <a:lstStyle/>
          <a:p>
            <a:r>
              <a:rPr lang="en-US" sz="2800" smtClean="0">
                <a:effectLst/>
              </a:rPr>
              <a:t>Final  host  is  human. </a:t>
            </a:r>
            <a:endParaRPr lang="ru-RU" sz="2800" smtClean="0">
              <a:effectLst/>
            </a:endParaRPr>
          </a:p>
          <a:p>
            <a:r>
              <a:rPr lang="en-US" sz="2800" smtClean="0">
                <a:effectLst/>
              </a:rPr>
              <a:t>Intermediate  host  are  anthropodes (mosquitoes, biting  flies, gagflies). </a:t>
            </a:r>
            <a:endParaRPr lang="ru-RU" sz="2800" smtClean="0">
              <a:effectLst/>
            </a:endParaRPr>
          </a:p>
          <a:p>
            <a:r>
              <a:rPr lang="en-US" sz="2800" smtClean="0">
                <a:effectLst/>
              </a:rPr>
              <a:t>Adult filariae  parasitize in  closed  systems  and  cavities  of  human’s  body. </a:t>
            </a:r>
            <a:endParaRPr lang="ru-RU" sz="2800" smtClean="0">
              <a:effectLst/>
            </a:endParaRPr>
          </a:p>
          <a:p>
            <a:r>
              <a:rPr lang="en-US" sz="2800" smtClean="0">
                <a:effectLst/>
              </a:rPr>
              <a:t>Larvae (microfilariae) circulate  in  the  blood or  parasitize  in  the  tissues of host.</a:t>
            </a:r>
            <a:endParaRPr lang="ru-RU" sz="2800" smtClean="0">
              <a:effectLst/>
            </a:endParaRPr>
          </a:p>
        </p:txBody>
      </p:sp>
      <p:pic>
        <p:nvPicPr>
          <p:cNvPr id="19459" name="Picture 5"/>
          <p:cNvPicPr>
            <a:picLocks noGrp="1" noChangeAspect="1" noChangeArrowheads="1"/>
          </p:cNvPicPr>
          <p:nvPr>
            <p:ph idx="4294967295"/>
          </p:nvPr>
        </p:nvPicPr>
        <p:blipFill>
          <a:blip r:embed="rId2" cstate="print"/>
          <a:srcRect/>
          <a:stretch>
            <a:fillRect/>
          </a:stretch>
        </p:blipFill>
        <p:spPr>
          <a:xfrm>
            <a:off x="5227638" y="304800"/>
            <a:ext cx="3916362" cy="3048000"/>
          </a:xfr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defRPr/>
            </a:pPr>
            <a:endParaRPr lang="ru-RU"/>
          </a:p>
        </p:txBody>
      </p:sp>
      <p:pic>
        <p:nvPicPr>
          <p:cNvPr id="20483" name="Picture 2" descr="d:\home\e150875pov\Desktop\1200px-Filariasis_01.png"/>
          <p:cNvPicPr>
            <a:picLocks noGrp="1" noChangeAspect="1" noChangeArrowheads="1"/>
          </p:cNvPicPr>
          <p:nvPr>
            <p:ph idx="1"/>
          </p:nvPr>
        </p:nvPicPr>
        <p:blipFill>
          <a:blip r:embed="rId2" cstate="print"/>
          <a:srcRect/>
          <a:stretch>
            <a:fillRect/>
          </a:stretch>
        </p:blipFill>
        <p:spPr>
          <a:xfrm>
            <a:off x="304800" y="228600"/>
            <a:ext cx="8524875" cy="6334125"/>
          </a:xfr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lstStyle/>
          <a:p>
            <a:r>
              <a:rPr lang="en-US" sz="4400" dirty="0" smtClean="0"/>
              <a:t>Lymphatic filariasis</a:t>
            </a:r>
            <a:endParaRPr lang="uk-UA" dirty="0"/>
          </a:p>
        </p:txBody>
      </p:sp>
      <p:pic>
        <p:nvPicPr>
          <p:cNvPr id="21508" name="Содержимое 5" descr="brugioz-foto-1.jpg"/>
          <p:cNvPicPr>
            <a:picLocks noGrp="1" noChangeAspect="1"/>
          </p:cNvPicPr>
          <p:nvPr>
            <p:ph sz="half" idx="1"/>
          </p:nvPr>
        </p:nvPicPr>
        <p:blipFill>
          <a:blip r:embed="rId2" cstate="print"/>
          <a:stretch>
            <a:fillRect/>
          </a:stretch>
        </p:blipFill>
        <p:spPr>
          <a:xfrm>
            <a:off x="457200" y="2849562"/>
            <a:ext cx="4038600" cy="2271713"/>
          </a:xfrm>
        </p:spPr>
      </p:pic>
      <p:sp>
        <p:nvSpPr>
          <p:cNvPr id="4" name="Текст 3"/>
          <p:cNvSpPr>
            <a:spLocks noGrp="1"/>
          </p:cNvSpPr>
          <p:nvPr>
            <p:ph sz="half" idx="2"/>
          </p:nvPr>
        </p:nvSpPr>
        <p:spPr/>
        <p:txBody>
          <a:bodyPr/>
          <a:lstStyle/>
          <a:p>
            <a:pPr>
              <a:defRPr/>
            </a:pPr>
            <a:r>
              <a:rPr lang="en-US" sz="2800" dirty="0" smtClean="0"/>
              <a:t>Lymphatic filariasis caused by </a:t>
            </a:r>
            <a:r>
              <a:rPr lang="en-US" sz="2800" b="1" dirty="0" smtClean="0"/>
              <a:t>Wuchereria bancrofti, </a:t>
            </a:r>
            <a:endParaRPr lang="ru-RU" sz="2800" b="1" dirty="0" smtClean="0"/>
          </a:p>
          <a:p>
            <a:pPr>
              <a:defRPr/>
            </a:pPr>
            <a:r>
              <a:rPr lang="en-US" sz="2800" b="1" dirty="0" smtClean="0"/>
              <a:t>Brugia malayi or B.timory. </a:t>
            </a:r>
            <a:endParaRPr lang="ru-RU" sz="2800" b="1" dirty="0" smtClean="0"/>
          </a:p>
          <a:p>
            <a:pPr>
              <a:defRPr/>
            </a:pPr>
            <a:r>
              <a:rPr lang="en-US" sz="2800" dirty="0" smtClean="0"/>
              <a:t>The</a:t>
            </a:r>
            <a:r>
              <a:rPr lang="ru-RU" sz="2800" dirty="0" smtClean="0"/>
              <a:t>у</a:t>
            </a:r>
            <a:r>
              <a:rPr lang="en-US" sz="2800" dirty="0" smtClean="0"/>
              <a:t>  reside in lymphatic channels or lymph nodes.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sz="3600" dirty="0" smtClean="0"/>
              <a:t>Lymphatic </a:t>
            </a:r>
            <a:r>
              <a:rPr lang="en-US" sz="3600" dirty="0" err="1" smtClean="0"/>
              <a:t>filariasis</a:t>
            </a:r>
            <a:endParaRPr lang="ru-RU" sz="3600" dirty="0"/>
          </a:p>
        </p:txBody>
      </p:sp>
      <p:pic>
        <p:nvPicPr>
          <p:cNvPr id="22532" name="Picture 2" descr="d:\home\e150875pov\Desktop\lymphfilmap.gif"/>
          <p:cNvPicPr>
            <a:picLocks noGrp="1" noChangeAspect="1" noChangeArrowheads="1"/>
          </p:cNvPicPr>
          <p:nvPr>
            <p:ph sz="half" idx="1"/>
          </p:nvPr>
        </p:nvPicPr>
        <p:blipFill>
          <a:blip r:embed="rId3" cstate="print"/>
          <a:stretch>
            <a:fillRect/>
          </a:stretch>
        </p:blipFill>
        <p:spPr>
          <a:xfrm>
            <a:off x="395536" y="1844824"/>
            <a:ext cx="4465742" cy="2592288"/>
          </a:xfrm>
          <a:noFill/>
        </p:spPr>
      </p:pic>
      <p:sp>
        <p:nvSpPr>
          <p:cNvPr id="4" name="Текст 3"/>
          <p:cNvSpPr>
            <a:spLocks noGrp="1"/>
          </p:cNvSpPr>
          <p:nvPr>
            <p:ph sz="half" idx="2"/>
          </p:nvPr>
        </p:nvSpPr>
        <p:spPr>
          <a:xfrm>
            <a:off x="4788024" y="1722437"/>
            <a:ext cx="3898776" cy="4525963"/>
          </a:xfrm>
        </p:spPr>
        <p:txBody>
          <a:bodyPr/>
          <a:lstStyle/>
          <a:p>
            <a:pPr>
              <a:defRPr/>
            </a:pPr>
            <a:r>
              <a:rPr lang="en-US" sz="2400" dirty="0" err="1" smtClean="0"/>
              <a:t>Wuchereria</a:t>
            </a:r>
            <a:r>
              <a:rPr lang="en-US" sz="2400" dirty="0" smtClean="0"/>
              <a:t> </a:t>
            </a:r>
            <a:r>
              <a:rPr lang="en-US" sz="2400" dirty="0" err="1" smtClean="0"/>
              <a:t>bancrofti</a:t>
            </a:r>
            <a:r>
              <a:rPr lang="en-US" sz="2400" dirty="0" smtClean="0"/>
              <a:t> is most widely distributed parasite.</a:t>
            </a:r>
          </a:p>
          <a:p>
            <a:pPr>
              <a:defRPr/>
            </a:pPr>
            <a:endParaRPr lang="en-US" sz="2400" dirty="0" smtClean="0"/>
          </a:p>
          <a:p>
            <a:pPr>
              <a:defRPr/>
            </a:pPr>
            <a:r>
              <a:rPr lang="en-US" sz="2400" dirty="0" err="1" smtClean="0"/>
              <a:t>Brugian</a:t>
            </a:r>
            <a:r>
              <a:rPr lang="en-US" sz="2400" dirty="0" smtClean="0"/>
              <a:t> </a:t>
            </a:r>
            <a:r>
              <a:rPr lang="en-US" sz="2400" dirty="0" err="1" smtClean="0"/>
              <a:t>filariasis</a:t>
            </a:r>
            <a:r>
              <a:rPr lang="en-US" sz="2400" dirty="0" smtClean="0"/>
              <a:t> due to </a:t>
            </a:r>
            <a:r>
              <a:rPr lang="en-US" sz="2400" dirty="0" err="1" smtClean="0"/>
              <a:t>Brugia</a:t>
            </a:r>
            <a:r>
              <a:rPr lang="en-US" sz="2400" dirty="0" smtClean="0"/>
              <a:t> </a:t>
            </a:r>
            <a:r>
              <a:rPr lang="en-US" sz="2400" dirty="0" err="1" smtClean="0"/>
              <a:t>malayi</a:t>
            </a:r>
            <a:r>
              <a:rPr lang="en-US" sz="2400" dirty="0" smtClean="0"/>
              <a:t> </a:t>
            </a:r>
            <a:r>
              <a:rPr lang="en-US" sz="2400" dirty="0" err="1" smtClean="0"/>
              <a:t>occures</a:t>
            </a:r>
            <a:r>
              <a:rPr lang="en-US" sz="2400" dirty="0" smtClean="0"/>
              <a:t> primarily in eastern </a:t>
            </a:r>
            <a:r>
              <a:rPr lang="en-US" sz="2400" dirty="0" smtClean="0">
                <a:solidFill>
                  <a:srgbClr val="FFC000"/>
                </a:solidFill>
              </a:rPr>
              <a:t>India, Indonesia, </a:t>
            </a:r>
            <a:r>
              <a:rPr lang="en-US" sz="2400" dirty="0" err="1" smtClean="0">
                <a:solidFill>
                  <a:srgbClr val="FFC000"/>
                </a:solidFill>
              </a:rPr>
              <a:t>Malasia</a:t>
            </a:r>
            <a:r>
              <a:rPr lang="en-US" sz="2400" dirty="0" smtClean="0">
                <a:solidFill>
                  <a:srgbClr val="FFC000"/>
                </a:solidFill>
              </a:rPr>
              <a:t>, Philippines</a:t>
            </a:r>
            <a:r>
              <a:rPr lang="en-US" sz="2400" dirty="0" smtClean="0"/>
              <a:t>. </a:t>
            </a:r>
          </a:p>
        </p:txBody>
      </p:sp>
      <p:sp>
        <p:nvSpPr>
          <p:cNvPr id="22533" name="Прямоугольник 4"/>
          <p:cNvSpPr>
            <a:spLocks noChangeArrowheads="1"/>
          </p:cNvSpPr>
          <p:nvPr/>
        </p:nvSpPr>
        <p:spPr bwMode="auto">
          <a:xfrm>
            <a:off x="755576" y="5301208"/>
            <a:ext cx="4800600" cy="1200150"/>
          </a:xfrm>
          <a:prstGeom prst="rect">
            <a:avLst/>
          </a:prstGeom>
          <a:noFill/>
          <a:ln w="9525">
            <a:noFill/>
            <a:miter lim="800000"/>
            <a:headEnd/>
            <a:tailEnd/>
          </a:ln>
        </p:spPr>
        <p:txBody>
          <a:bodyPr>
            <a:spAutoFit/>
          </a:bodyPr>
          <a:lstStyle/>
          <a:p>
            <a:r>
              <a:rPr lang="en-US" sz="2400" dirty="0"/>
              <a:t>The distribution of B.timory is limited to the islands of </a:t>
            </a:r>
            <a:r>
              <a:rPr lang="en-US" sz="2400" dirty="0">
                <a:solidFill>
                  <a:srgbClr val="FFC000"/>
                </a:solidFill>
              </a:rPr>
              <a:t>southeastern Indonesia</a:t>
            </a:r>
            <a:endParaRPr lang="ru-RU" sz="2400" dirty="0">
              <a:solidFill>
                <a:srgbClr val="FFC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788988"/>
          </a:xfrm>
        </p:spPr>
        <p:txBody>
          <a:bodyPr/>
          <a:lstStyle/>
          <a:p>
            <a:pPr eaLnBrk="1" hangingPunct="1">
              <a:defRPr/>
            </a:pPr>
            <a:r>
              <a:rPr lang="en-US" sz="4000" b="1" u="sng" dirty="0" smtClean="0"/>
              <a:t>WUCHERERIOSIS.</a:t>
            </a:r>
            <a:endParaRPr lang="ru-RU" sz="4000" b="1" u="sng" dirty="0" smtClean="0"/>
          </a:p>
        </p:txBody>
      </p:sp>
      <p:pic>
        <p:nvPicPr>
          <p:cNvPr id="23555" name="Picture 5" descr="d:\home\e150875pov\Desktop\Wuchereria+bancrofti+_270+mm+long+4-8+cm+long.jpg"/>
          <p:cNvPicPr>
            <a:picLocks noGrp="1" noChangeAspect="1" noChangeArrowheads="1"/>
          </p:cNvPicPr>
          <p:nvPr>
            <p:ph sz="half" idx="1"/>
          </p:nvPr>
        </p:nvPicPr>
        <p:blipFill>
          <a:blip r:embed="rId2" cstate="print"/>
          <a:srcRect/>
          <a:stretch>
            <a:fillRect/>
          </a:stretch>
        </p:blipFill>
        <p:spPr>
          <a:xfrm>
            <a:off x="304800" y="685800"/>
            <a:ext cx="5029200" cy="3657600"/>
          </a:xfrm>
          <a:noFill/>
        </p:spPr>
      </p:pic>
      <p:sp>
        <p:nvSpPr>
          <p:cNvPr id="2" name="Rectangle 3"/>
          <p:cNvSpPr>
            <a:spLocks noGrp="1" noChangeArrowheads="1"/>
          </p:cNvSpPr>
          <p:nvPr>
            <p:ph sz="half" idx="2"/>
          </p:nvPr>
        </p:nvSpPr>
        <p:spPr>
          <a:xfrm>
            <a:off x="5257800" y="838200"/>
            <a:ext cx="3886200" cy="6019800"/>
          </a:xfrm>
        </p:spPr>
        <p:txBody>
          <a:bodyPr/>
          <a:lstStyle/>
          <a:p>
            <a:pPr eaLnBrk="1" hangingPunct="1">
              <a:lnSpc>
                <a:spcPct val="80000"/>
              </a:lnSpc>
              <a:defRPr/>
            </a:pPr>
            <a:r>
              <a:rPr lang="en-US" dirty="0" err="1" smtClean="0">
                <a:solidFill>
                  <a:srgbClr val="FFC000"/>
                </a:solidFill>
              </a:rPr>
              <a:t>Wuchereriosis</a:t>
            </a:r>
            <a:r>
              <a:rPr lang="en-US" dirty="0" smtClean="0">
                <a:solidFill>
                  <a:srgbClr val="FFC000"/>
                </a:solidFill>
              </a:rPr>
              <a:t> </a:t>
            </a:r>
            <a:r>
              <a:rPr lang="en-US" dirty="0" smtClean="0"/>
              <a:t>is  </a:t>
            </a:r>
            <a:r>
              <a:rPr lang="en-US" dirty="0" err="1" smtClean="0"/>
              <a:t>helminthiasis</a:t>
            </a:r>
            <a:r>
              <a:rPr lang="en-US" dirty="0" smtClean="0"/>
              <a:t>, characterized  by  chronic  course  and  principal  damage  of  lymphatic  system (lymphatic  </a:t>
            </a:r>
            <a:r>
              <a:rPr lang="en-US" dirty="0" err="1" smtClean="0"/>
              <a:t>filariasis</a:t>
            </a:r>
            <a:r>
              <a:rPr lang="en-US" dirty="0" smtClean="0"/>
              <a:t>).</a:t>
            </a:r>
          </a:p>
          <a:p>
            <a:pPr eaLnBrk="1" hangingPunct="1">
              <a:lnSpc>
                <a:spcPct val="80000"/>
              </a:lnSpc>
              <a:defRPr/>
            </a:pPr>
            <a:endParaRPr lang="en-US" b="1" u="sng" dirty="0" smtClean="0"/>
          </a:p>
        </p:txBody>
      </p:sp>
      <p:sp>
        <p:nvSpPr>
          <p:cNvPr id="23557" name="Прямоугольник 8"/>
          <p:cNvSpPr>
            <a:spLocks noChangeArrowheads="1"/>
          </p:cNvSpPr>
          <p:nvPr/>
        </p:nvSpPr>
        <p:spPr bwMode="auto">
          <a:xfrm>
            <a:off x="457200" y="4495800"/>
            <a:ext cx="8305800" cy="1471613"/>
          </a:xfrm>
          <a:prstGeom prst="rect">
            <a:avLst/>
          </a:prstGeom>
          <a:noFill/>
          <a:ln w="9525">
            <a:noFill/>
            <a:miter lim="800000"/>
            <a:headEnd/>
            <a:tailEnd/>
          </a:ln>
        </p:spPr>
        <p:txBody>
          <a:bodyPr>
            <a:spAutoFit/>
          </a:bodyPr>
          <a:lstStyle/>
          <a:p>
            <a:pPr>
              <a:lnSpc>
                <a:spcPct val="80000"/>
              </a:lnSpc>
            </a:pPr>
            <a:r>
              <a:rPr lang="en-US" sz="2800" u="sng"/>
              <a:t>Etiology.  </a:t>
            </a:r>
            <a:r>
              <a:rPr lang="en-US" sz="2800"/>
              <a:t>The  agent  is Wuchereriae bancrofti – 40-100 mm long cylindrical worm with quite delicate body making it difficult to remove from tissues.</a:t>
            </a:r>
            <a:endParaRPr lang="en-US" sz="2800" b="1" u="sng"/>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Pathogenesis</a:t>
            </a:r>
            <a:endParaRPr lang="ru-RU" dirty="0"/>
          </a:p>
        </p:txBody>
      </p:sp>
      <p:sp>
        <p:nvSpPr>
          <p:cNvPr id="3" name="Содержимое 2"/>
          <p:cNvSpPr>
            <a:spLocks noGrp="1"/>
          </p:cNvSpPr>
          <p:nvPr>
            <p:ph idx="1"/>
          </p:nvPr>
        </p:nvSpPr>
        <p:spPr>
          <a:xfrm>
            <a:off x="457200" y="1295400"/>
            <a:ext cx="8229600" cy="4530725"/>
          </a:xfrm>
        </p:spPr>
        <p:txBody>
          <a:bodyPr/>
          <a:lstStyle/>
          <a:p>
            <a:pPr>
              <a:defRPr/>
            </a:pPr>
            <a:r>
              <a:rPr lang="en-US" dirty="0" smtClean="0"/>
              <a:t>There are 3 stages:</a:t>
            </a:r>
          </a:p>
          <a:p>
            <a:pPr>
              <a:defRPr/>
            </a:pPr>
            <a:r>
              <a:rPr lang="en-US" dirty="0" smtClean="0"/>
              <a:t>Acute - an organism's response to the parasitism of </a:t>
            </a:r>
            <a:r>
              <a:rPr lang="en-US" dirty="0" err="1" smtClean="0"/>
              <a:t>filarias</a:t>
            </a:r>
            <a:r>
              <a:rPr lang="en-US" dirty="0" smtClean="0"/>
              <a:t> in the vessels of the lymphatic system: cellular infiltration of walls with a predominance of </a:t>
            </a:r>
            <a:r>
              <a:rPr lang="en-US" dirty="0" err="1" smtClean="0"/>
              <a:t>eosinophils</a:t>
            </a:r>
            <a:r>
              <a:rPr lang="en-US" dirty="0" smtClean="0"/>
              <a:t> in  </a:t>
            </a:r>
            <a:r>
              <a:rPr lang="en-US" dirty="0" err="1" smtClean="0"/>
              <a:t>granulomas</a:t>
            </a:r>
            <a:r>
              <a:rPr lang="en-US" dirty="0" smtClean="0"/>
              <a:t>.</a:t>
            </a:r>
          </a:p>
          <a:p>
            <a:pPr>
              <a:defRPr/>
            </a:pPr>
            <a:r>
              <a:rPr lang="en-US" dirty="0" err="1" smtClean="0"/>
              <a:t>Subacute</a:t>
            </a:r>
            <a:r>
              <a:rPr lang="en-US" dirty="0" smtClean="0"/>
              <a:t> - the reaction is enhanced, developing </a:t>
            </a:r>
            <a:r>
              <a:rPr lang="en-US" dirty="0" err="1" smtClean="0"/>
              <a:t>granulomatous</a:t>
            </a:r>
            <a:r>
              <a:rPr lang="en-US" dirty="0" smtClean="0"/>
              <a:t> lymphadenitis and </a:t>
            </a:r>
            <a:r>
              <a:rPr lang="en-US" dirty="0" err="1" smtClean="0"/>
              <a:t>lymphangitis</a:t>
            </a:r>
            <a:r>
              <a:rPr lang="en-US" dirty="0" smtClean="0"/>
              <a:t>.</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Pathogenesis</a:t>
            </a:r>
            <a:endParaRPr lang="ru-RU" dirty="0"/>
          </a:p>
        </p:txBody>
      </p:sp>
      <p:sp>
        <p:nvSpPr>
          <p:cNvPr id="3" name="Содержимое 2"/>
          <p:cNvSpPr>
            <a:spLocks noGrp="1"/>
          </p:cNvSpPr>
          <p:nvPr>
            <p:ph idx="1"/>
          </p:nvPr>
        </p:nvSpPr>
        <p:spPr/>
        <p:txBody>
          <a:bodyPr/>
          <a:lstStyle/>
          <a:p>
            <a:pPr>
              <a:defRPr/>
            </a:pPr>
            <a:r>
              <a:rPr lang="en-US" dirty="0" smtClean="0"/>
              <a:t>Chronic - proliferation of the endothelium, thickening of the wall leads to a narrowing of the lumen of the lymphatic vessels. Adult </a:t>
            </a:r>
            <a:r>
              <a:rPr lang="en-US" dirty="0" err="1" smtClean="0"/>
              <a:t>filaria</a:t>
            </a:r>
            <a:r>
              <a:rPr lang="en-US" dirty="0" smtClean="0"/>
              <a:t> injure the wall, often closing their lumen. The rupture of  vessels leads to the release of lymph in the tissue. As a result of </a:t>
            </a:r>
            <a:r>
              <a:rPr lang="en-US" dirty="0" err="1" smtClean="0"/>
              <a:t>lymphostasis</a:t>
            </a:r>
            <a:r>
              <a:rPr lang="en-US" dirty="0" smtClean="0"/>
              <a:t>, lymphatic edema and elephantiasis develop.</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There are 4 clinical types of the disease:</a:t>
            </a:r>
            <a:endParaRPr lang="ru-RU" dirty="0"/>
          </a:p>
        </p:txBody>
      </p:sp>
      <p:sp>
        <p:nvSpPr>
          <p:cNvPr id="3" name="Содержимое 2"/>
          <p:cNvSpPr>
            <a:spLocks noGrp="1"/>
          </p:cNvSpPr>
          <p:nvPr>
            <p:ph idx="1"/>
          </p:nvPr>
        </p:nvSpPr>
        <p:spPr/>
        <p:txBody>
          <a:bodyPr/>
          <a:lstStyle/>
          <a:p>
            <a:pPr>
              <a:defRPr/>
            </a:pPr>
            <a:r>
              <a:rPr lang="en-US" dirty="0" smtClean="0"/>
              <a:t>1. asymptomatic, but with </a:t>
            </a:r>
            <a:r>
              <a:rPr lang="en-US" dirty="0" err="1" smtClean="0"/>
              <a:t>microfilmaremia</a:t>
            </a:r>
            <a:r>
              <a:rPr lang="en-US" dirty="0" smtClean="0"/>
              <a:t> </a:t>
            </a:r>
          </a:p>
          <a:p>
            <a:pPr>
              <a:defRPr/>
            </a:pPr>
            <a:r>
              <a:rPr lang="en-US" dirty="0" smtClean="0"/>
              <a:t>2. acute manifestations - with recurrence of fever, lymphadenitis, </a:t>
            </a:r>
            <a:r>
              <a:rPr lang="en-US" dirty="0" err="1" smtClean="0"/>
              <a:t>lymphangitis</a:t>
            </a:r>
            <a:r>
              <a:rPr lang="en-US" dirty="0" smtClean="0"/>
              <a:t>. </a:t>
            </a:r>
          </a:p>
          <a:p>
            <a:pPr>
              <a:defRPr/>
            </a:pPr>
            <a:r>
              <a:rPr lang="en-US" dirty="0" smtClean="0"/>
              <a:t>3. Chronic manifestations - with obstruction of the lymphatic vessels (elephantiasis, </a:t>
            </a:r>
            <a:r>
              <a:rPr lang="en-US" dirty="0" err="1" smtClean="0"/>
              <a:t>hydrocele</a:t>
            </a:r>
            <a:r>
              <a:rPr lang="en-US" dirty="0" smtClean="0"/>
              <a:t>). </a:t>
            </a:r>
          </a:p>
          <a:p>
            <a:pPr>
              <a:defRPr/>
            </a:pPr>
            <a:r>
              <a:rPr lang="en-US" dirty="0" smtClean="0"/>
              <a:t>4. Tropical pulmonary </a:t>
            </a:r>
            <a:r>
              <a:rPr lang="en-US" dirty="0" err="1" smtClean="0"/>
              <a:t>eosinophilia</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14400"/>
          </a:xfrm>
        </p:spPr>
        <p:txBody>
          <a:bodyPr/>
          <a:lstStyle/>
          <a:p>
            <a:pPr eaLnBrk="1" hangingPunct="1">
              <a:defRPr/>
            </a:pPr>
            <a:r>
              <a:rPr lang="en-US" b="1" dirty="0" smtClean="0"/>
              <a:t>Clinical manifestation</a:t>
            </a:r>
            <a:endParaRPr lang="ru-RU" dirty="0" smtClean="0"/>
          </a:p>
        </p:txBody>
      </p:sp>
      <p:sp>
        <p:nvSpPr>
          <p:cNvPr id="3" name="Содержимое 2"/>
          <p:cNvSpPr>
            <a:spLocks noGrp="1"/>
          </p:cNvSpPr>
          <p:nvPr>
            <p:ph idx="1"/>
          </p:nvPr>
        </p:nvSpPr>
        <p:spPr>
          <a:xfrm>
            <a:off x="533400" y="914400"/>
            <a:ext cx="8229600" cy="4530725"/>
          </a:xfrm>
        </p:spPr>
        <p:txBody>
          <a:bodyPr>
            <a:normAutofit fontScale="92500" lnSpcReduction="10000"/>
          </a:bodyPr>
          <a:lstStyle/>
          <a:p>
            <a:pPr eaLnBrk="1" hangingPunct="1">
              <a:lnSpc>
                <a:spcPct val="80000"/>
              </a:lnSpc>
              <a:defRPr/>
            </a:pPr>
            <a:r>
              <a:rPr lang="en-US" sz="2800" dirty="0" smtClean="0"/>
              <a:t>After infection the worms will mature within 6-18 month</a:t>
            </a:r>
          </a:p>
          <a:p>
            <a:pPr eaLnBrk="1" hangingPunct="1">
              <a:lnSpc>
                <a:spcPct val="80000"/>
              </a:lnSpc>
              <a:defRPr/>
            </a:pPr>
            <a:r>
              <a:rPr lang="en-US" sz="2800" dirty="0" smtClean="0"/>
              <a:t>The asymptomatic phase can occur many years</a:t>
            </a:r>
          </a:p>
          <a:p>
            <a:pPr eaLnBrk="1" hangingPunct="1">
              <a:lnSpc>
                <a:spcPct val="80000"/>
              </a:lnSpc>
              <a:defRPr/>
            </a:pPr>
            <a:r>
              <a:rPr lang="en-US" sz="2800" dirty="0" smtClean="0"/>
              <a:t>In the inflammatory (acute) phase the antigens from the </a:t>
            </a:r>
            <a:r>
              <a:rPr lang="en-US" sz="2800" dirty="0" err="1" smtClean="0"/>
              <a:t>helminths</a:t>
            </a:r>
            <a:r>
              <a:rPr lang="en-US" sz="2800" dirty="0" smtClean="0"/>
              <a:t> elicit inflammatory response. The worms in lymph channels cause </a:t>
            </a:r>
            <a:r>
              <a:rPr lang="en-US" sz="2800" dirty="0" err="1" smtClean="0"/>
              <a:t>lymphedema</a:t>
            </a:r>
            <a:r>
              <a:rPr lang="en-US" sz="2800" dirty="0" smtClean="0"/>
              <a:t>. Patient feel:</a:t>
            </a:r>
          </a:p>
          <a:p>
            <a:pPr eaLnBrk="1" hangingPunct="1">
              <a:lnSpc>
                <a:spcPct val="80000"/>
              </a:lnSpc>
              <a:defRPr/>
            </a:pPr>
            <a:r>
              <a:rPr lang="en-US" sz="2800" dirty="0" smtClean="0"/>
              <a:t> fever</a:t>
            </a:r>
          </a:p>
          <a:p>
            <a:pPr eaLnBrk="1" hangingPunct="1">
              <a:lnSpc>
                <a:spcPct val="80000"/>
              </a:lnSpc>
              <a:defRPr/>
            </a:pPr>
            <a:r>
              <a:rPr lang="en-US" sz="2800" dirty="0" smtClean="0"/>
              <a:t> chills</a:t>
            </a:r>
          </a:p>
          <a:p>
            <a:pPr eaLnBrk="1" hangingPunct="1">
              <a:lnSpc>
                <a:spcPct val="80000"/>
              </a:lnSpc>
              <a:defRPr/>
            </a:pPr>
            <a:r>
              <a:rPr lang="en-US" sz="2800" dirty="0" smtClean="0"/>
              <a:t>skin rash, </a:t>
            </a:r>
            <a:r>
              <a:rPr lang="en-US" sz="2800" dirty="0" err="1" smtClean="0"/>
              <a:t>urticaria</a:t>
            </a:r>
            <a:r>
              <a:rPr lang="en-US" sz="2800" dirty="0" smtClean="0"/>
              <a:t>, itching</a:t>
            </a:r>
          </a:p>
          <a:p>
            <a:pPr eaLnBrk="1" hangingPunct="1">
              <a:lnSpc>
                <a:spcPct val="80000"/>
              </a:lnSpc>
              <a:defRPr/>
            </a:pPr>
            <a:r>
              <a:rPr lang="en-US" sz="2800" dirty="0" smtClean="0"/>
              <a:t> painful lymph nodes</a:t>
            </a:r>
          </a:p>
          <a:p>
            <a:pPr eaLnBrk="1" hangingPunct="1">
              <a:lnSpc>
                <a:spcPct val="80000"/>
              </a:lnSpc>
              <a:defRPr/>
            </a:pPr>
            <a:r>
              <a:rPr lang="en-US" sz="2800" dirty="0" smtClean="0"/>
              <a:t>may occur </a:t>
            </a:r>
            <a:r>
              <a:rPr lang="en-US" sz="2800" dirty="0" err="1" smtClean="0"/>
              <a:t>orchitis</a:t>
            </a:r>
            <a:r>
              <a:rPr lang="en-US" sz="2800" dirty="0" smtClean="0"/>
              <a:t> and </a:t>
            </a:r>
            <a:r>
              <a:rPr lang="en-US" sz="2800" dirty="0" err="1" smtClean="0"/>
              <a:t>epididimitis</a:t>
            </a:r>
            <a:endParaRPr lang="en-US" sz="2800" dirty="0" smtClean="0"/>
          </a:p>
          <a:p>
            <a:pPr eaLnBrk="1" hangingPunct="1">
              <a:lnSpc>
                <a:spcPct val="80000"/>
              </a:lnSpc>
              <a:defRPr/>
            </a:pPr>
            <a:endParaRPr lang="en-US" sz="24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Содержимое 5" descr="300px-Elephantiasis.jpg"/>
          <p:cNvPicPr>
            <a:picLocks noGrp="1" noChangeAspect="1"/>
          </p:cNvPicPr>
          <p:nvPr>
            <p:ph sz="half" idx="1"/>
          </p:nvPr>
        </p:nvPicPr>
        <p:blipFill>
          <a:blip r:embed="rId2" cstate="print"/>
          <a:stretch>
            <a:fillRect/>
          </a:stretch>
        </p:blipFill>
        <p:spPr>
          <a:xfrm>
            <a:off x="251520" y="1700808"/>
            <a:ext cx="4696173" cy="3240359"/>
          </a:xfrm>
        </p:spPr>
      </p:pic>
      <p:sp>
        <p:nvSpPr>
          <p:cNvPr id="5" name="Текст 4"/>
          <p:cNvSpPr>
            <a:spLocks noGrp="1"/>
          </p:cNvSpPr>
          <p:nvPr>
            <p:ph sz="half" idx="2"/>
          </p:nvPr>
        </p:nvSpPr>
        <p:spPr>
          <a:xfrm>
            <a:off x="5076056" y="980728"/>
            <a:ext cx="3606552" cy="4525963"/>
          </a:xfrm>
        </p:spPr>
        <p:txBody>
          <a:bodyPr>
            <a:normAutofit fontScale="92500" lnSpcReduction="10000"/>
          </a:bodyPr>
          <a:lstStyle/>
          <a:p>
            <a:pPr>
              <a:defRPr/>
            </a:pPr>
            <a:r>
              <a:rPr lang="en-US" sz="2800" dirty="0" smtClean="0"/>
              <a:t>If lymphatic damage progresses, transient </a:t>
            </a:r>
            <a:r>
              <a:rPr lang="en-US" sz="2800" dirty="0" err="1" smtClean="0"/>
              <a:t>lymphedema</a:t>
            </a:r>
            <a:r>
              <a:rPr lang="en-US" sz="2800" dirty="0" smtClean="0"/>
              <a:t> can develop into lymphatic obstruction:  </a:t>
            </a:r>
            <a:r>
              <a:rPr lang="en-US" sz="2800" dirty="0" err="1" smtClean="0"/>
              <a:t>limph</a:t>
            </a:r>
            <a:r>
              <a:rPr lang="en-US" sz="2800" dirty="0" smtClean="0"/>
              <a:t> </a:t>
            </a:r>
            <a:r>
              <a:rPr lang="en-US" sz="2800" dirty="0" err="1" smtClean="0"/>
              <a:t>varices</a:t>
            </a:r>
            <a:r>
              <a:rPr lang="en-US" sz="2800" dirty="0" smtClean="0"/>
              <a:t>, lymph scrotum, </a:t>
            </a:r>
            <a:r>
              <a:rPr lang="en-US" sz="2800" dirty="0" err="1" smtClean="0"/>
              <a:t>hydrocele</a:t>
            </a:r>
            <a:r>
              <a:rPr lang="en-US" sz="2800" dirty="0" smtClean="0"/>
              <a:t> and elephantiasis</a:t>
            </a:r>
          </a:p>
          <a:p>
            <a:pPr>
              <a:defRPr/>
            </a:pPr>
            <a:endParaRPr lang="ru-RU"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2" descr="d:\home\e150875pov\Desktop\тропики картинки\Elephant-Feet.jpg"/>
          <p:cNvPicPr>
            <a:picLocks noGrp="1" noChangeAspect="1" noChangeArrowheads="1"/>
          </p:cNvPicPr>
          <p:nvPr>
            <p:ph sz="half" idx="2"/>
          </p:nvPr>
        </p:nvPicPr>
        <p:blipFill>
          <a:blip r:embed="rId2" cstate="print"/>
          <a:srcRect/>
          <a:stretch>
            <a:fillRect/>
          </a:stretch>
        </p:blipFill>
        <p:spPr>
          <a:xfrm>
            <a:off x="4275138" y="2590800"/>
            <a:ext cx="4868862" cy="3657600"/>
          </a:xfrm>
          <a:noFill/>
        </p:spPr>
      </p:pic>
      <p:pic>
        <p:nvPicPr>
          <p:cNvPr id="30724" name="Picture 3"/>
          <p:cNvPicPr>
            <a:picLocks noGrp="1" noChangeAspect="1" noChangeArrowheads="1"/>
          </p:cNvPicPr>
          <p:nvPr>
            <p:ph sz="half" idx="1"/>
          </p:nvPr>
        </p:nvPicPr>
        <p:blipFill>
          <a:blip r:embed="rId3" cstate="print"/>
          <a:srcRect/>
          <a:stretch>
            <a:fillRect/>
          </a:stretch>
        </p:blipFill>
        <p:spPr>
          <a:xfrm>
            <a:off x="457200" y="838200"/>
            <a:ext cx="4498975" cy="3971925"/>
          </a:xfr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381000" y="1371600"/>
            <a:ext cx="3581400" cy="5140325"/>
          </a:xfrm>
        </p:spPr>
        <p:txBody>
          <a:bodyPr/>
          <a:lstStyle/>
          <a:p>
            <a:pPr>
              <a:defRPr/>
            </a:pPr>
            <a:r>
              <a:rPr lang="en-US" dirty="0" smtClean="0"/>
              <a:t>Furthermore, increased renal lymphatic pressure leads to rupture of the renal </a:t>
            </a:r>
            <a:r>
              <a:rPr lang="en-US" dirty="0" err="1" smtClean="0"/>
              <a:t>lymphatics</a:t>
            </a:r>
            <a:r>
              <a:rPr lang="en-US" dirty="0" smtClean="0"/>
              <a:t> and the development of </a:t>
            </a:r>
            <a:r>
              <a:rPr lang="en-US" dirty="0" err="1" smtClean="0"/>
              <a:t>chyluria</a:t>
            </a:r>
            <a:endParaRPr lang="ru-RU" dirty="0"/>
          </a:p>
        </p:txBody>
      </p:sp>
      <p:pic>
        <p:nvPicPr>
          <p:cNvPr id="31748" name="Picture 2" descr="d:\home\e150875pov\Desktop\Chyluria.jpg"/>
          <p:cNvPicPr>
            <a:picLocks noGrp="1" noChangeAspect="1" noChangeArrowheads="1"/>
          </p:cNvPicPr>
          <p:nvPr>
            <p:ph sz="half" idx="2"/>
          </p:nvPr>
        </p:nvPicPr>
        <p:blipFill>
          <a:blip r:embed="rId2" cstate="print"/>
          <a:srcRect/>
          <a:stretch>
            <a:fillRect/>
          </a:stretch>
        </p:blipFill>
        <p:spPr>
          <a:xfrm>
            <a:off x="3962400" y="1752600"/>
            <a:ext cx="4868863" cy="3200400"/>
          </a:xfr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defRPr/>
            </a:pPr>
            <a:r>
              <a:rPr lang="en-US" dirty="0" smtClean="0"/>
              <a:t>Tropical pulmonary </a:t>
            </a:r>
            <a:r>
              <a:rPr lang="en-US" dirty="0" err="1" smtClean="0"/>
              <a:t>eosinophilia</a:t>
            </a:r>
            <a:endParaRPr lang="ru-RU" dirty="0"/>
          </a:p>
        </p:txBody>
      </p:sp>
      <p:sp>
        <p:nvSpPr>
          <p:cNvPr id="6" name="Содержимое 5"/>
          <p:cNvSpPr>
            <a:spLocks noGrp="1"/>
          </p:cNvSpPr>
          <p:nvPr>
            <p:ph idx="1"/>
          </p:nvPr>
        </p:nvSpPr>
        <p:spPr/>
        <p:txBody>
          <a:bodyPr/>
          <a:lstStyle/>
          <a:p>
            <a:pPr>
              <a:defRPr/>
            </a:pPr>
            <a:r>
              <a:rPr lang="en-US" dirty="0" smtClean="0"/>
              <a:t>TPE is typically found in persons living with the diseases in Asia. Symptoms include cough, shortness of breath and wheezing (usually nocturnal), weight loss, low-grade fever. The </a:t>
            </a:r>
            <a:r>
              <a:rPr lang="en-US" dirty="0" err="1" smtClean="0"/>
              <a:t>eosinophilia</a:t>
            </a:r>
            <a:r>
              <a:rPr lang="en-US" dirty="0" smtClean="0"/>
              <a:t> is often accompanied by high levels of </a:t>
            </a:r>
            <a:r>
              <a:rPr lang="en-US" dirty="0" err="1" smtClean="0"/>
              <a:t>IgE</a:t>
            </a:r>
            <a:r>
              <a:rPr lang="en-US" dirty="0" smtClean="0"/>
              <a:t> and </a:t>
            </a:r>
            <a:r>
              <a:rPr lang="en-US" dirty="0" err="1" smtClean="0"/>
              <a:t>antifilarial</a:t>
            </a:r>
            <a:r>
              <a:rPr lang="en-US" dirty="0" smtClean="0"/>
              <a:t> antibodies.</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7813"/>
            <a:ext cx="8229600" cy="865187"/>
          </a:xfrm>
        </p:spPr>
        <p:txBody>
          <a:bodyPr/>
          <a:lstStyle/>
          <a:p>
            <a:pPr eaLnBrk="1" hangingPunct="1">
              <a:defRPr/>
            </a:pPr>
            <a:r>
              <a:rPr lang="en-US" b="1" u="sng" dirty="0" smtClean="0"/>
              <a:t>BRUGIOSIS.</a:t>
            </a:r>
            <a:endParaRPr lang="ru-RU" b="1" u="sng" dirty="0" smtClean="0"/>
          </a:p>
        </p:txBody>
      </p:sp>
      <p:sp>
        <p:nvSpPr>
          <p:cNvPr id="18435" name="Rectangle 3"/>
          <p:cNvSpPr>
            <a:spLocks noGrp="1" noChangeArrowheads="1"/>
          </p:cNvSpPr>
          <p:nvPr>
            <p:ph type="body" idx="1"/>
          </p:nvPr>
        </p:nvSpPr>
        <p:spPr>
          <a:xfrm>
            <a:off x="457200" y="1295400"/>
            <a:ext cx="8229600" cy="5257800"/>
          </a:xfrm>
        </p:spPr>
        <p:txBody>
          <a:bodyPr/>
          <a:lstStyle/>
          <a:p>
            <a:pPr eaLnBrk="1" hangingPunct="1">
              <a:lnSpc>
                <a:spcPct val="80000"/>
              </a:lnSpc>
              <a:buFont typeface="Wingdings" pitchFamily="2" charset="2"/>
              <a:buNone/>
              <a:defRPr/>
            </a:pPr>
            <a:r>
              <a:rPr lang="en-US" sz="2800" dirty="0" smtClean="0"/>
              <a:t>   </a:t>
            </a:r>
            <a:r>
              <a:rPr lang="en-US" sz="2800" dirty="0" err="1" smtClean="0"/>
              <a:t>Brugiosis</a:t>
            </a:r>
            <a:r>
              <a:rPr lang="en-US" sz="2800" dirty="0" smtClean="0"/>
              <a:t> is  chronic  </a:t>
            </a:r>
            <a:r>
              <a:rPr lang="en-US" sz="2800" dirty="0" err="1" smtClean="0"/>
              <a:t>helminthiasis</a:t>
            </a:r>
            <a:r>
              <a:rPr lang="en-US" sz="2800" dirty="0" smtClean="0"/>
              <a:t>. It  is  concerned  to  group  of  lymphatic  </a:t>
            </a:r>
            <a:r>
              <a:rPr lang="en-US" sz="2800" dirty="0" err="1" smtClean="0"/>
              <a:t>filariases</a:t>
            </a:r>
            <a:r>
              <a:rPr lang="en-US" sz="2800" dirty="0" smtClean="0"/>
              <a:t>.</a:t>
            </a:r>
            <a:endParaRPr lang="en-US" sz="2800" b="1" u="sng" dirty="0" smtClean="0"/>
          </a:p>
          <a:p>
            <a:pPr eaLnBrk="1" hangingPunct="1">
              <a:lnSpc>
                <a:spcPct val="80000"/>
              </a:lnSpc>
              <a:buFont typeface="Wingdings" pitchFamily="2" charset="2"/>
              <a:buNone/>
              <a:defRPr/>
            </a:pPr>
            <a:r>
              <a:rPr lang="en-US" sz="2800" b="1" i="1" u="sng" dirty="0" smtClean="0"/>
              <a:t>Etiology.</a:t>
            </a:r>
            <a:r>
              <a:rPr lang="en-US" sz="2800" u="sng" dirty="0" smtClean="0"/>
              <a:t> </a:t>
            </a:r>
            <a:r>
              <a:rPr lang="en-US" sz="2800" dirty="0" smtClean="0"/>
              <a:t>The  agent  is  </a:t>
            </a:r>
            <a:r>
              <a:rPr lang="en-US" sz="2800" dirty="0" err="1" smtClean="0"/>
              <a:t>Brugia</a:t>
            </a:r>
            <a:r>
              <a:rPr lang="en-US" sz="2800" dirty="0" smtClean="0"/>
              <a:t>  </a:t>
            </a:r>
            <a:r>
              <a:rPr lang="en-US" sz="2800" dirty="0" err="1" smtClean="0"/>
              <a:t>malayi</a:t>
            </a:r>
            <a:r>
              <a:rPr lang="en-US" sz="2800" dirty="0" smtClean="0"/>
              <a:t>. </a:t>
            </a:r>
            <a:endParaRPr lang="en-US" sz="2800" b="1" i="1" u="sng" dirty="0" smtClean="0"/>
          </a:p>
          <a:p>
            <a:pPr algn="ctr" eaLnBrk="1" hangingPunct="1">
              <a:lnSpc>
                <a:spcPct val="80000"/>
              </a:lnSpc>
              <a:buFont typeface="Wingdings" pitchFamily="2" charset="2"/>
              <a:buNone/>
              <a:defRPr/>
            </a:pPr>
            <a:r>
              <a:rPr lang="en-US" sz="2400" b="1" i="1" u="sng" dirty="0" smtClean="0"/>
              <a:t>Epidemiology.</a:t>
            </a:r>
            <a:endParaRPr lang="en-US" sz="2400" dirty="0" smtClean="0"/>
          </a:p>
          <a:p>
            <a:pPr eaLnBrk="1" hangingPunct="1">
              <a:lnSpc>
                <a:spcPct val="80000"/>
              </a:lnSpc>
              <a:defRPr/>
            </a:pPr>
            <a:r>
              <a:rPr lang="en-US" sz="2800" dirty="0" smtClean="0"/>
              <a:t> </a:t>
            </a:r>
            <a:r>
              <a:rPr lang="en-US" sz="2800" dirty="0" err="1" smtClean="0"/>
              <a:t>Brugiosis</a:t>
            </a:r>
            <a:r>
              <a:rPr lang="en-US" sz="2800" dirty="0" smtClean="0"/>
              <a:t>  is </a:t>
            </a:r>
            <a:r>
              <a:rPr lang="en-US" sz="2800" dirty="0" err="1" smtClean="0"/>
              <a:t>percutaneous</a:t>
            </a:r>
            <a:r>
              <a:rPr lang="en-US" sz="2800" dirty="0" smtClean="0"/>
              <a:t>  </a:t>
            </a:r>
            <a:r>
              <a:rPr lang="en-US" sz="2800" dirty="0" err="1" smtClean="0"/>
              <a:t>transmissive</a:t>
            </a:r>
            <a:r>
              <a:rPr lang="en-US" sz="2800" dirty="0" smtClean="0"/>
              <a:t>  </a:t>
            </a:r>
            <a:r>
              <a:rPr lang="en-US" sz="2800" dirty="0" err="1" smtClean="0"/>
              <a:t>biohelminthiasis</a:t>
            </a:r>
            <a:r>
              <a:rPr lang="en-US" sz="2800" dirty="0" smtClean="0"/>
              <a:t>. </a:t>
            </a:r>
          </a:p>
          <a:p>
            <a:pPr eaLnBrk="1" hangingPunct="1">
              <a:lnSpc>
                <a:spcPct val="80000"/>
              </a:lnSpc>
              <a:defRPr/>
            </a:pPr>
            <a:r>
              <a:rPr lang="en-US" sz="2800" dirty="0" smtClean="0"/>
              <a:t>The  source  of  invasion  and  final  host  of  periodical  strain  is  human. </a:t>
            </a:r>
          </a:p>
          <a:p>
            <a:pPr eaLnBrk="1" hangingPunct="1">
              <a:lnSpc>
                <a:spcPct val="80000"/>
              </a:lnSpc>
              <a:defRPr/>
            </a:pPr>
            <a:r>
              <a:rPr lang="en-US" sz="2800" dirty="0" smtClean="0"/>
              <a:t>The  vectors  are  mosquitoes  of  geneses </a:t>
            </a:r>
            <a:r>
              <a:rPr lang="en-US" sz="2800" dirty="0" err="1" smtClean="0"/>
              <a:t>Mansonia</a:t>
            </a:r>
            <a:r>
              <a:rPr lang="en-US" sz="2800" dirty="0" smtClean="0"/>
              <a:t>, Anopheles, </a:t>
            </a:r>
            <a:r>
              <a:rPr lang="en-US" sz="2800" dirty="0" err="1" smtClean="0"/>
              <a:t>Aedes</a:t>
            </a:r>
            <a:r>
              <a:rPr lang="en-US" sz="2800" dirty="0" smtClean="0"/>
              <a:t>. Periodical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a:defRPr/>
            </a:pPr>
            <a:r>
              <a:rPr lang="en-US" dirty="0" smtClean="0">
                <a:effectLst/>
              </a:rPr>
              <a:t>A feature of Brugiosis is developing of granulomatous lymphangitis and lymphadenitis  in both the upper and lower extremities, but the development of elephantiasis is observed </a:t>
            </a:r>
            <a:r>
              <a:rPr lang="en-US" u="sng" dirty="0" smtClean="0">
                <a:effectLst/>
              </a:rPr>
              <a:t>only in the lower extremities</a:t>
            </a:r>
            <a:r>
              <a:rPr lang="en-US" dirty="0" smtClean="0">
                <a:effectLst/>
              </a:rPr>
              <a:t>, involvement of the </a:t>
            </a:r>
            <a:r>
              <a:rPr lang="en-US" u="sng" dirty="0" smtClean="0">
                <a:effectLst/>
              </a:rPr>
              <a:t>genital lymphatics not typical</a:t>
            </a:r>
            <a:r>
              <a:rPr lang="en-US" dirty="0" smtClean="0">
                <a:effectLst/>
              </a:rPr>
              <a:t>.</a:t>
            </a:r>
            <a:endParaRPr lang="ru-RU" dirty="0" smtClean="0">
              <a:effectLst/>
            </a:endParaRPr>
          </a:p>
          <a:p>
            <a:pPr>
              <a:defRPr/>
            </a:pP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Diagnosis</a:t>
            </a:r>
            <a:endParaRPr lang="ru-RU" dirty="0"/>
          </a:p>
        </p:txBody>
      </p:sp>
      <p:sp>
        <p:nvSpPr>
          <p:cNvPr id="3" name="Содержимое 2"/>
          <p:cNvSpPr>
            <a:spLocks noGrp="1"/>
          </p:cNvSpPr>
          <p:nvPr>
            <p:ph sz="half" idx="1"/>
          </p:nvPr>
        </p:nvSpPr>
        <p:spPr>
          <a:xfrm>
            <a:off x="228600" y="1143000"/>
            <a:ext cx="4267200" cy="4530725"/>
          </a:xfrm>
        </p:spPr>
        <p:txBody>
          <a:bodyPr>
            <a:normAutofit lnSpcReduction="10000"/>
          </a:bodyPr>
          <a:lstStyle/>
          <a:p>
            <a:pPr>
              <a:defRPr/>
            </a:pPr>
            <a:r>
              <a:rPr lang="en-US" dirty="0" smtClean="0"/>
              <a:t>Adult worms localized in lymphatic vessels or nodes are largely inaccessible.</a:t>
            </a:r>
          </a:p>
          <a:p>
            <a:pPr>
              <a:defRPr/>
            </a:pPr>
            <a:r>
              <a:rPr lang="en-US" dirty="0" smtClean="0"/>
              <a:t>Microfilaria can be found in the blood, </a:t>
            </a:r>
            <a:r>
              <a:rPr lang="en-US" dirty="0" err="1" smtClean="0"/>
              <a:t>hydrocele</a:t>
            </a:r>
            <a:r>
              <a:rPr lang="en-US" dirty="0" smtClean="0"/>
              <a:t> fluid.</a:t>
            </a:r>
          </a:p>
          <a:p>
            <a:pPr>
              <a:defRPr/>
            </a:pPr>
            <a:r>
              <a:rPr lang="en-US" dirty="0" smtClean="0"/>
              <a:t>Night blood sampling - collect blood specimen from 8 pm to 4 am</a:t>
            </a:r>
          </a:p>
        </p:txBody>
      </p:sp>
      <p:pic>
        <p:nvPicPr>
          <p:cNvPr id="35844" name="Picture 3" descr="d:\home\e150875pov\Desktop\ec4a33ed637efab9dcc2d0514c618c2d--blood.jpg"/>
          <p:cNvPicPr>
            <a:picLocks noGrp="1" noChangeAspect="1" noChangeArrowheads="1"/>
          </p:cNvPicPr>
          <p:nvPr>
            <p:ph sz="half" idx="2"/>
          </p:nvPr>
        </p:nvPicPr>
        <p:blipFill>
          <a:blip r:embed="rId2" cstate="print"/>
          <a:srcRect/>
          <a:stretch>
            <a:fillRect/>
          </a:stretch>
        </p:blipFill>
        <p:spPr>
          <a:xfrm>
            <a:off x="4387850" y="1524000"/>
            <a:ext cx="4756150" cy="3429000"/>
          </a:xfr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33400" y="0"/>
            <a:ext cx="8229600" cy="1139825"/>
          </a:xfrm>
        </p:spPr>
        <p:txBody>
          <a:bodyPr/>
          <a:lstStyle/>
          <a:p>
            <a:pPr algn="l">
              <a:defRPr/>
            </a:pPr>
            <a:r>
              <a:rPr lang="en-US" sz="2800" dirty="0" smtClean="0"/>
              <a:t>Periodicity of </a:t>
            </a:r>
            <a:r>
              <a:rPr lang="en-US" sz="2800" dirty="0" err="1" smtClean="0"/>
              <a:t>W.bancrofti</a:t>
            </a:r>
            <a:r>
              <a:rPr lang="en-US" sz="2800" dirty="0" smtClean="0"/>
              <a:t> in peripheral blood</a:t>
            </a:r>
            <a:endParaRPr lang="ru-RU" sz="2800" dirty="0"/>
          </a:p>
        </p:txBody>
      </p:sp>
      <p:pic>
        <p:nvPicPr>
          <p:cNvPr id="36867" name="Содержимое 6" descr="img14.jpg"/>
          <p:cNvPicPr>
            <a:picLocks noGrp="1" noChangeAspect="1"/>
          </p:cNvPicPr>
          <p:nvPr>
            <p:ph idx="1"/>
          </p:nvPr>
        </p:nvPicPr>
        <p:blipFill>
          <a:blip r:embed="rId2" cstate="print"/>
          <a:srcRect/>
          <a:stretch>
            <a:fillRect/>
          </a:stretch>
        </p:blipFill>
        <p:spPr>
          <a:xfrm>
            <a:off x="762000" y="874713"/>
            <a:ext cx="7620000" cy="5770562"/>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762000"/>
            <a:ext cx="8229600" cy="990600"/>
          </a:xfrm>
        </p:spPr>
        <p:txBody>
          <a:bodyPr>
            <a:normAutofit fontScale="90000"/>
          </a:bodyPr>
          <a:lstStyle/>
          <a:p>
            <a:pPr algn="l">
              <a:defRPr/>
            </a:pPr>
            <a:r>
              <a:rPr lang="en-US" sz="3200" dirty="0" smtClean="0"/>
              <a:t>The modified Knott’s method is used for the concentration and identification of </a:t>
            </a:r>
            <a:r>
              <a:rPr lang="en-US" sz="3200" dirty="0" err="1" smtClean="0"/>
              <a:t>microfilariae</a:t>
            </a:r>
            <a:r>
              <a:rPr lang="ru-RU" dirty="0" smtClean="0"/>
              <a:t/>
            </a:r>
            <a:br>
              <a:rPr lang="ru-RU" dirty="0" smtClean="0"/>
            </a:br>
            <a:endParaRPr lang="ru-RU" dirty="0"/>
          </a:p>
        </p:txBody>
      </p:sp>
      <p:sp>
        <p:nvSpPr>
          <p:cNvPr id="5" name="Содержимое 4"/>
          <p:cNvSpPr>
            <a:spLocks noGrp="1"/>
          </p:cNvSpPr>
          <p:nvPr>
            <p:ph idx="1"/>
          </p:nvPr>
        </p:nvSpPr>
        <p:spPr>
          <a:xfrm>
            <a:off x="685800" y="1600200"/>
            <a:ext cx="8001000" cy="4530725"/>
          </a:xfrm>
        </p:spPr>
        <p:txBody>
          <a:bodyPr/>
          <a:lstStyle/>
          <a:p>
            <a:pPr>
              <a:defRPr/>
            </a:pPr>
            <a:endParaRPr lang="ru-RU" dirty="0"/>
          </a:p>
        </p:txBody>
      </p:sp>
      <p:pic>
        <p:nvPicPr>
          <p:cNvPr id="37892" name="Picture 2" descr="d:\home\e150875pov\Desktop\diagnosis-36-728 (1).jpg"/>
          <p:cNvPicPr>
            <a:picLocks noGrp="1" noChangeAspect="1" noChangeArrowheads="1"/>
          </p:cNvPicPr>
          <p:nvPr>
            <p:ph sz="half" idx="4294967295"/>
          </p:nvPr>
        </p:nvPicPr>
        <p:blipFill>
          <a:blip r:embed="rId2" cstate="print"/>
          <a:srcRect/>
          <a:stretch>
            <a:fillRect/>
          </a:stretch>
        </p:blipFill>
        <p:spPr>
          <a:xfrm>
            <a:off x="457200" y="1752600"/>
            <a:ext cx="8382000" cy="4876800"/>
          </a:xfr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636587"/>
          </a:xfrm>
        </p:spPr>
        <p:txBody>
          <a:bodyPr>
            <a:normAutofit fontScale="90000"/>
          </a:bodyPr>
          <a:lstStyle/>
          <a:p>
            <a:pPr>
              <a:defRPr/>
            </a:pPr>
            <a:r>
              <a:rPr lang="en-US" dirty="0" smtClean="0"/>
              <a:t>Diagnosis</a:t>
            </a:r>
            <a:endParaRPr lang="ru-RU" dirty="0"/>
          </a:p>
        </p:txBody>
      </p:sp>
      <p:sp>
        <p:nvSpPr>
          <p:cNvPr id="3" name="Содержимое 2"/>
          <p:cNvSpPr>
            <a:spLocks noGrp="1"/>
          </p:cNvSpPr>
          <p:nvPr>
            <p:ph idx="1"/>
          </p:nvPr>
        </p:nvSpPr>
        <p:spPr>
          <a:xfrm>
            <a:off x="457200" y="1447800"/>
            <a:ext cx="7543800" cy="5064125"/>
          </a:xfrm>
        </p:spPr>
        <p:txBody>
          <a:bodyPr/>
          <a:lstStyle/>
          <a:p>
            <a:pPr>
              <a:defRPr/>
            </a:pPr>
            <a:r>
              <a:rPr lang="en-US" sz="2800" dirty="0" smtClean="0"/>
              <a:t>ELISA</a:t>
            </a:r>
          </a:p>
          <a:p>
            <a:pPr>
              <a:defRPr/>
            </a:pPr>
            <a:r>
              <a:rPr lang="en-US" sz="2800" dirty="0" smtClean="0"/>
              <a:t>PCR – the </a:t>
            </a:r>
            <a:r>
              <a:rPr lang="en-US" sz="2800" dirty="0" err="1" smtClean="0"/>
              <a:t>sensetivity</a:t>
            </a:r>
            <a:r>
              <a:rPr lang="en-US" sz="2800" dirty="0" smtClean="0"/>
              <a:t> of this diagnostic method is greater than that of </a:t>
            </a:r>
            <a:r>
              <a:rPr lang="en-US" sz="2800" dirty="0" err="1" smtClean="0"/>
              <a:t>parasitologic</a:t>
            </a:r>
            <a:r>
              <a:rPr lang="en-US" sz="2800" dirty="0" smtClean="0"/>
              <a:t> one, because of many infected individuals do not have </a:t>
            </a:r>
            <a:r>
              <a:rPr lang="en-US" sz="2800" dirty="0" err="1" smtClean="0"/>
              <a:t>microfilariemia</a:t>
            </a:r>
            <a:r>
              <a:rPr lang="en-US" sz="2800" dirty="0" smtClean="0"/>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sz="half" idx="1"/>
          </p:nvPr>
        </p:nvSpPr>
        <p:spPr>
          <a:xfrm>
            <a:off x="457200" y="609600"/>
            <a:ext cx="4038600" cy="5521325"/>
          </a:xfrm>
        </p:spPr>
        <p:txBody>
          <a:bodyPr/>
          <a:lstStyle/>
          <a:p>
            <a:pPr>
              <a:defRPr/>
            </a:pPr>
            <a:r>
              <a:rPr lang="en-US" sz="2400" dirty="0" err="1" smtClean="0"/>
              <a:t>Ultrasonography</a:t>
            </a:r>
            <a:r>
              <a:rPr lang="en-US" sz="2400" dirty="0" smtClean="0"/>
              <a:t> is able to detect adult </a:t>
            </a:r>
            <a:r>
              <a:rPr lang="en-US" sz="2400" i="1" dirty="0" err="1" smtClean="0"/>
              <a:t>Wuchereria</a:t>
            </a:r>
            <a:r>
              <a:rPr lang="en-US" sz="2400" i="1" dirty="0" smtClean="0"/>
              <a:t> </a:t>
            </a:r>
            <a:r>
              <a:rPr lang="en-US" sz="2400" i="1" dirty="0" err="1" smtClean="0"/>
              <a:t>bancrofti</a:t>
            </a:r>
            <a:r>
              <a:rPr lang="en-US" sz="2400" dirty="0" smtClean="0"/>
              <a:t> worms</a:t>
            </a:r>
          </a:p>
          <a:p>
            <a:pPr>
              <a:buFont typeface="Wingdings" pitchFamily="2" charset="2"/>
              <a:buNone/>
              <a:defRPr/>
            </a:pPr>
            <a:r>
              <a:rPr lang="en-US" sz="2400" dirty="0" smtClean="0"/>
              <a:t>   in scrotal lymphatic vessels of infected</a:t>
            </a:r>
          </a:p>
          <a:p>
            <a:pPr>
              <a:buFont typeface="Wingdings" pitchFamily="2" charset="2"/>
              <a:buNone/>
              <a:defRPr/>
            </a:pPr>
            <a:r>
              <a:rPr lang="en-US" sz="2400" dirty="0" smtClean="0"/>
              <a:t>   men on account of the characteristic</a:t>
            </a:r>
          </a:p>
          <a:p>
            <a:pPr>
              <a:buFont typeface="Wingdings" pitchFamily="2" charset="2"/>
              <a:buNone/>
              <a:defRPr/>
            </a:pPr>
            <a:r>
              <a:rPr lang="en-US" sz="2400" dirty="0" smtClean="0"/>
              <a:t>   pattern </a:t>
            </a:r>
          </a:p>
          <a:p>
            <a:pPr>
              <a:buFont typeface="Wingdings" pitchFamily="2" charset="2"/>
              <a:buNone/>
              <a:defRPr/>
            </a:pPr>
            <a:r>
              <a:rPr lang="en-US" sz="2400" dirty="0" smtClean="0"/>
              <a:t>   of adult worm movements, </a:t>
            </a:r>
          </a:p>
          <a:p>
            <a:pPr>
              <a:buFont typeface="Wingdings" pitchFamily="2" charset="2"/>
              <a:buNone/>
              <a:defRPr/>
            </a:pPr>
            <a:r>
              <a:rPr lang="en-US" sz="2400" dirty="0" smtClean="0"/>
              <a:t>   known as the</a:t>
            </a:r>
          </a:p>
          <a:p>
            <a:pPr>
              <a:buFont typeface="Wingdings" pitchFamily="2" charset="2"/>
              <a:buNone/>
              <a:defRPr/>
            </a:pPr>
            <a:r>
              <a:rPr lang="en-US" sz="2400" dirty="0" smtClean="0"/>
              <a:t>   </a:t>
            </a:r>
            <a:r>
              <a:rPr lang="en-US" sz="2400" dirty="0" smtClean="0">
                <a:solidFill>
                  <a:srgbClr val="FFC000"/>
                </a:solidFill>
              </a:rPr>
              <a:t>filarial dance sign. </a:t>
            </a:r>
            <a:endParaRPr lang="ru-RU" sz="2000" dirty="0" smtClean="0">
              <a:solidFill>
                <a:srgbClr val="FFC000"/>
              </a:solidFill>
            </a:endParaRPr>
          </a:p>
          <a:p>
            <a:pPr>
              <a:defRPr/>
            </a:pPr>
            <a:endParaRPr lang="ru-RU" sz="2000" dirty="0"/>
          </a:p>
        </p:txBody>
      </p:sp>
      <p:pic>
        <p:nvPicPr>
          <p:cNvPr id="39940" name="Рисунок 3" descr="13564_2002_4_MOESM10_ESM.jpeg"/>
          <p:cNvPicPr>
            <a:picLocks noGrp="1" noChangeAspect="1"/>
          </p:cNvPicPr>
          <p:nvPr>
            <p:ph sz="half" idx="2"/>
          </p:nvPr>
        </p:nvPicPr>
        <p:blipFill>
          <a:blip r:embed="rId2" cstate="print"/>
          <a:srcRect/>
          <a:stretch>
            <a:fillRect/>
          </a:stretch>
        </p:blipFill>
        <p:spPr>
          <a:xfrm>
            <a:off x="4572000" y="747713"/>
            <a:ext cx="4114800" cy="5373687"/>
          </a:xfr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defRPr/>
            </a:pPr>
            <a:r>
              <a:rPr lang="en-US" dirty="0" smtClean="0"/>
              <a:t>Treatment</a:t>
            </a:r>
            <a:endParaRPr lang="ru-RU" dirty="0"/>
          </a:p>
        </p:txBody>
      </p:sp>
      <p:sp>
        <p:nvSpPr>
          <p:cNvPr id="10" name="Содержимое 9"/>
          <p:cNvSpPr>
            <a:spLocks noGrp="1"/>
          </p:cNvSpPr>
          <p:nvPr>
            <p:ph sz="half" idx="1"/>
          </p:nvPr>
        </p:nvSpPr>
        <p:spPr>
          <a:xfrm>
            <a:off x="0" y="1143000"/>
            <a:ext cx="4343400" cy="4987925"/>
          </a:xfrm>
        </p:spPr>
        <p:txBody>
          <a:bodyPr/>
          <a:lstStyle/>
          <a:p>
            <a:pPr>
              <a:defRPr/>
            </a:pPr>
            <a:r>
              <a:rPr lang="en-US" dirty="0" err="1" smtClean="0">
                <a:solidFill>
                  <a:srgbClr val="FFC000"/>
                </a:solidFill>
              </a:rPr>
              <a:t>Diethylcarbamazine</a:t>
            </a:r>
            <a:r>
              <a:rPr lang="en-US" dirty="0" smtClean="0">
                <a:solidFill>
                  <a:srgbClr val="FFC000"/>
                </a:solidFill>
              </a:rPr>
              <a:t> citrate (DEC) </a:t>
            </a:r>
            <a:r>
              <a:rPr lang="en-US" dirty="0" smtClean="0"/>
              <a:t>in an oral dose of 6 mg/kg  daily for 12 days reduces the number of microfilaria in the peripheral blood. </a:t>
            </a:r>
            <a:endParaRPr lang="ru-RU" dirty="0" smtClean="0"/>
          </a:p>
          <a:p>
            <a:pPr>
              <a:defRPr/>
            </a:pPr>
            <a:endParaRPr lang="ru-RU" dirty="0"/>
          </a:p>
        </p:txBody>
      </p:sp>
      <p:pic>
        <p:nvPicPr>
          <p:cNvPr id="40964" name="Picture 5" descr="d:\home\e150875pov\Desktop\diethylcarbamazine-citrate-100mg-250x250.jpg"/>
          <p:cNvPicPr>
            <a:picLocks noGrp="1" noChangeAspect="1" noChangeArrowheads="1"/>
          </p:cNvPicPr>
          <p:nvPr>
            <p:ph sz="half" idx="2"/>
          </p:nvPr>
        </p:nvPicPr>
        <p:blipFill>
          <a:blip r:embed="rId2" cstate="print"/>
          <a:srcRect/>
          <a:stretch>
            <a:fillRect/>
          </a:stretch>
        </p:blipFill>
        <p:spPr>
          <a:xfrm>
            <a:off x="4724400" y="2133600"/>
            <a:ext cx="3917950" cy="2209800"/>
          </a:xfrm>
          <a:noFill/>
        </p:spPr>
      </p:pic>
      <p:sp>
        <p:nvSpPr>
          <p:cNvPr id="40965" name="Прямоугольник 12"/>
          <p:cNvSpPr>
            <a:spLocks noChangeArrowheads="1"/>
          </p:cNvSpPr>
          <p:nvPr/>
        </p:nvSpPr>
        <p:spPr bwMode="auto">
          <a:xfrm>
            <a:off x="304800" y="4343400"/>
            <a:ext cx="4572000" cy="1816100"/>
          </a:xfrm>
          <a:prstGeom prst="rect">
            <a:avLst/>
          </a:prstGeom>
          <a:noFill/>
          <a:ln w="9525">
            <a:noFill/>
            <a:miter lim="800000"/>
            <a:headEnd/>
            <a:tailEnd/>
          </a:ln>
        </p:spPr>
        <p:txBody>
          <a:bodyPr>
            <a:spAutoFit/>
          </a:bodyPr>
          <a:lstStyle/>
          <a:p>
            <a:r>
              <a:rPr lang="en-US" sz="2800">
                <a:solidFill>
                  <a:srgbClr val="FFC000"/>
                </a:solidFill>
              </a:rPr>
              <a:t>Albendazol</a:t>
            </a:r>
            <a:r>
              <a:rPr lang="en-US" sz="2800"/>
              <a:t> 400 mg twice daily – 21 days</a:t>
            </a:r>
          </a:p>
          <a:p>
            <a:endParaRPr lang="en-US" sz="2800"/>
          </a:p>
          <a:p>
            <a:r>
              <a:rPr lang="en-US" sz="2800"/>
              <a:t> </a:t>
            </a:r>
            <a:endParaRPr lang="ru-RU" sz="280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52400"/>
            <a:ext cx="8229600" cy="636588"/>
          </a:xfrm>
        </p:spPr>
        <p:txBody>
          <a:bodyPr>
            <a:normAutofit fontScale="90000"/>
          </a:bodyPr>
          <a:lstStyle/>
          <a:p>
            <a:pPr>
              <a:defRPr/>
            </a:pPr>
            <a:r>
              <a:rPr lang="en-US" dirty="0" smtClean="0"/>
              <a:t>Treatment</a:t>
            </a:r>
            <a:endParaRPr lang="ru-RU" dirty="0"/>
          </a:p>
        </p:txBody>
      </p:sp>
      <p:sp>
        <p:nvSpPr>
          <p:cNvPr id="3" name="Содержимое 2"/>
          <p:cNvSpPr>
            <a:spLocks noGrp="1"/>
          </p:cNvSpPr>
          <p:nvPr>
            <p:ph sz="half" idx="1"/>
          </p:nvPr>
        </p:nvSpPr>
        <p:spPr>
          <a:xfrm>
            <a:off x="381000" y="838200"/>
            <a:ext cx="4038600" cy="4530725"/>
          </a:xfrm>
        </p:spPr>
        <p:txBody>
          <a:bodyPr>
            <a:normAutofit lnSpcReduction="10000"/>
          </a:bodyPr>
          <a:lstStyle/>
          <a:p>
            <a:pPr>
              <a:defRPr/>
            </a:pPr>
            <a:r>
              <a:rPr lang="en-US" dirty="0" smtClean="0"/>
              <a:t>The addition of </a:t>
            </a:r>
            <a:r>
              <a:rPr lang="en-US" dirty="0" smtClean="0">
                <a:solidFill>
                  <a:srgbClr val="FFC000"/>
                </a:solidFill>
              </a:rPr>
              <a:t>DEC</a:t>
            </a:r>
            <a:r>
              <a:rPr lang="en-US" dirty="0" smtClean="0"/>
              <a:t> to a 3 week course of </a:t>
            </a:r>
            <a:r>
              <a:rPr lang="en-US" dirty="0" err="1" smtClean="0">
                <a:solidFill>
                  <a:srgbClr val="FFC000"/>
                </a:solidFill>
              </a:rPr>
              <a:t>doxicycline</a:t>
            </a:r>
            <a:r>
              <a:rPr lang="en-US" dirty="0" smtClean="0"/>
              <a:t> is efficacious in </a:t>
            </a:r>
            <a:r>
              <a:rPr lang="en-US" dirty="0" err="1" smtClean="0"/>
              <a:t>lymfatic</a:t>
            </a:r>
            <a:r>
              <a:rPr lang="en-US" dirty="0" smtClean="0"/>
              <a:t> </a:t>
            </a:r>
            <a:r>
              <a:rPr lang="en-US" dirty="0" err="1" smtClean="0"/>
              <a:t>filariasis</a:t>
            </a:r>
            <a:r>
              <a:rPr lang="en-US" dirty="0" smtClean="0"/>
              <a:t>.</a:t>
            </a:r>
          </a:p>
          <a:p>
            <a:pPr>
              <a:defRPr/>
            </a:pPr>
            <a:r>
              <a:rPr lang="en-US" dirty="0" smtClean="0"/>
              <a:t>Early treatment of asymptomatic persons who have </a:t>
            </a:r>
            <a:r>
              <a:rPr lang="en-US" dirty="0" err="1" smtClean="0"/>
              <a:t>microfilariemia</a:t>
            </a:r>
            <a:r>
              <a:rPr lang="en-US" dirty="0" smtClean="0"/>
              <a:t> is recommended to prevent further lymphatic damage </a:t>
            </a:r>
          </a:p>
        </p:txBody>
      </p:sp>
      <p:sp>
        <p:nvSpPr>
          <p:cNvPr id="4" name="Содержимое 3"/>
          <p:cNvSpPr>
            <a:spLocks noGrp="1"/>
          </p:cNvSpPr>
          <p:nvPr>
            <p:ph sz="half" idx="2"/>
          </p:nvPr>
        </p:nvSpPr>
        <p:spPr>
          <a:xfrm>
            <a:off x="4572000" y="990600"/>
            <a:ext cx="4038600" cy="4530725"/>
          </a:xfrm>
        </p:spPr>
        <p:txBody>
          <a:bodyPr>
            <a:normAutofit lnSpcReduction="10000"/>
          </a:bodyPr>
          <a:lstStyle/>
          <a:p>
            <a:pPr>
              <a:defRPr/>
            </a:pPr>
            <a:r>
              <a:rPr lang="en-US" dirty="0" smtClean="0"/>
              <a:t>Acute inflammatory reactions should be treated with anti-inflammatory agents.</a:t>
            </a:r>
            <a:endParaRPr lang="ru-RU" dirty="0" smtClean="0"/>
          </a:p>
          <a:p>
            <a:pPr>
              <a:defRPr/>
            </a:pPr>
            <a:r>
              <a:rPr lang="en-US" dirty="0" smtClean="0"/>
              <a:t>Antibiotic therapy of secondary bacterial infections is likely</a:t>
            </a:r>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b="1" u="sng" dirty="0" smtClean="0"/>
              <a:t>LOIASIS.</a:t>
            </a:r>
            <a:endParaRPr lang="ru-RU" b="1" u="sng" dirty="0" smtClean="0"/>
          </a:p>
        </p:txBody>
      </p:sp>
      <p:pic>
        <p:nvPicPr>
          <p:cNvPr id="43012" name="Picture 6"/>
          <p:cNvPicPr>
            <a:picLocks noGrp="1" noChangeAspect="1" noChangeArrowheads="1"/>
          </p:cNvPicPr>
          <p:nvPr>
            <p:ph sz="half" idx="1"/>
          </p:nvPr>
        </p:nvPicPr>
        <p:blipFill>
          <a:blip r:embed="rId2" cstate="print"/>
          <a:stretch>
            <a:fillRect/>
          </a:stretch>
        </p:blipFill>
        <p:spPr>
          <a:xfrm>
            <a:off x="539552" y="3861048"/>
            <a:ext cx="3354185" cy="2464724"/>
          </a:xfrm>
          <a:noFill/>
        </p:spPr>
      </p:pic>
      <p:sp>
        <p:nvSpPr>
          <p:cNvPr id="17411" name="Rectangle 3"/>
          <p:cNvSpPr>
            <a:spLocks noGrp="1" noChangeArrowheads="1"/>
          </p:cNvSpPr>
          <p:nvPr>
            <p:ph sz="half" idx="2"/>
          </p:nvPr>
        </p:nvSpPr>
        <p:spPr/>
        <p:txBody>
          <a:bodyPr>
            <a:normAutofit fontScale="92500" lnSpcReduction="20000"/>
          </a:bodyPr>
          <a:lstStyle/>
          <a:p>
            <a:pPr eaLnBrk="1" hangingPunct="1">
              <a:lnSpc>
                <a:spcPct val="80000"/>
              </a:lnSpc>
              <a:defRPr/>
            </a:pPr>
            <a:r>
              <a:rPr lang="en-US" sz="3200" b="0" dirty="0" err="1" smtClean="0">
                <a:latin typeface="Times New Roman" pitchFamily="18" charset="0"/>
                <a:cs typeface="Times New Roman" pitchFamily="18" charset="0"/>
              </a:rPr>
              <a:t>Loiasis</a:t>
            </a:r>
            <a:r>
              <a:rPr lang="en-US" sz="3200" b="0" dirty="0" smtClean="0">
                <a:latin typeface="Times New Roman" pitchFamily="18" charset="0"/>
                <a:cs typeface="Times New Roman" pitchFamily="18" charset="0"/>
              </a:rPr>
              <a:t> is caused by Loa </a:t>
            </a:r>
            <a:r>
              <a:rPr lang="en-US" sz="3200" b="0" dirty="0" err="1" smtClean="0">
                <a:latin typeface="Times New Roman" pitchFamily="18" charset="0"/>
                <a:cs typeface="Times New Roman" pitchFamily="18" charset="0"/>
              </a:rPr>
              <a:t>loa</a:t>
            </a:r>
            <a:r>
              <a:rPr lang="en-US" sz="3200" b="0" dirty="0" smtClean="0">
                <a:latin typeface="Times New Roman" pitchFamily="18" charset="0"/>
                <a:cs typeface="Times New Roman" pitchFamily="18" charset="0"/>
              </a:rPr>
              <a:t> and is transmitted to humans by </a:t>
            </a:r>
            <a:r>
              <a:rPr lang="en-US" sz="3200" b="0" dirty="0" err="1" smtClean="0">
                <a:latin typeface="Times New Roman" pitchFamily="18" charset="0"/>
                <a:cs typeface="Times New Roman" pitchFamily="18" charset="0"/>
              </a:rPr>
              <a:t>tabanid</a:t>
            </a:r>
            <a:r>
              <a:rPr lang="en-US" sz="3200" b="0" dirty="0" smtClean="0">
                <a:latin typeface="Times New Roman" pitchFamily="18" charset="0"/>
                <a:cs typeface="Times New Roman" pitchFamily="18" charset="0"/>
              </a:rPr>
              <a:t> flies. It is characterized by transient subcutaneous swellings. </a:t>
            </a:r>
            <a:endParaRPr lang="en-US" sz="3200" b="0" u="sng" dirty="0" smtClean="0">
              <a:latin typeface="Times New Roman" pitchFamily="18" charset="0"/>
              <a:cs typeface="Times New Roman" pitchFamily="18" charset="0"/>
            </a:endParaRPr>
          </a:p>
          <a:p>
            <a:pPr eaLnBrk="1" hangingPunct="1">
              <a:lnSpc>
                <a:spcPct val="80000"/>
              </a:lnSpc>
              <a:defRPr/>
            </a:pPr>
            <a:r>
              <a:rPr lang="en-US" sz="3200" b="0" u="sng" dirty="0" smtClean="0">
                <a:latin typeface="Times New Roman" pitchFamily="18" charset="0"/>
                <a:cs typeface="Times New Roman" pitchFamily="18" charset="0"/>
              </a:rPr>
              <a:t>Epidemiology. </a:t>
            </a:r>
            <a:r>
              <a:rPr lang="en-US" sz="3200" b="0" dirty="0" smtClean="0">
                <a:latin typeface="Times New Roman" pitchFamily="18" charset="0"/>
                <a:cs typeface="Times New Roman" pitchFamily="18" charset="0"/>
              </a:rPr>
              <a:t>The vectors are diurnally </a:t>
            </a:r>
            <a:r>
              <a:rPr lang="en-US" sz="3200" b="0" u="sng" dirty="0" smtClean="0">
                <a:latin typeface="Times New Roman" pitchFamily="18" charset="0"/>
                <a:cs typeface="Times New Roman" pitchFamily="18" charset="0"/>
              </a:rPr>
              <a:t>biting flies</a:t>
            </a:r>
            <a:r>
              <a:rPr lang="en-US" sz="3200" b="0" dirty="0" smtClean="0">
                <a:latin typeface="Times New Roman" pitchFamily="18" charset="0"/>
                <a:cs typeface="Times New Roman" pitchFamily="18" charset="0"/>
              </a:rPr>
              <a:t> (</a:t>
            </a:r>
            <a:r>
              <a:rPr lang="en-US" sz="3200" b="0" dirty="0" err="1" smtClean="0">
                <a:latin typeface="Times New Roman" pitchFamily="18" charset="0"/>
                <a:cs typeface="Times New Roman" pitchFamily="18" charset="0"/>
              </a:rPr>
              <a:t>Chrysops</a:t>
            </a:r>
            <a:r>
              <a:rPr lang="en-US" sz="3200" b="0" dirty="0" smtClean="0">
                <a:latin typeface="Times New Roman" pitchFamily="18" charset="0"/>
                <a:cs typeface="Times New Roman" pitchFamily="18" charset="0"/>
              </a:rPr>
              <a:t> species) that live in the canopy of the rain forest. </a:t>
            </a:r>
            <a:endParaRPr lang="en-US" sz="3200" b="0" i="1" u="sng" dirty="0" smtClean="0">
              <a:latin typeface="Times New Roman" pitchFamily="18" charset="0"/>
              <a:cs typeface="Times New Roman" pitchFamily="18" charset="0"/>
            </a:endParaRPr>
          </a:p>
        </p:txBody>
      </p:sp>
      <p:pic>
        <p:nvPicPr>
          <p:cNvPr id="43015" name="Picture 4" descr="loa loa4"/>
          <p:cNvPicPr>
            <a:picLocks noChangeAspect="1" noChangeArrowheads="1"/>
          </p:cNvPicPr>
          <p:nvPr/>
        </p:nvPicPr>
        <p:blipFill>
          <a:blip r:embed="rId3" cstate="print"/>
          <a:srcRect/>
          <a:stretch>
            <a:fillRect/>
          </a:stretch>
        </p:blipFill>
        <p:spPr bwMode="auto">
          <a:xfrm>
            <a:off x="323528" y="1628800"/>
            <a:ext cx="428625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одержимое 7"/>
          <p:cNvSpPr>
            <a:spLocks noGrp="1"/>
          </p:cNvSpPr>
          <p:nvPr>
            <p:ph sz="half" idx="1"/>
          </p:nvPr>
        </p:nvSpPr>
        <p:spPr/>
        <p:txBody>
          <a:bodyPr/>
          <a:lstStyle/>
          <a:p>
            <a:pPr>
              <a:defRPr/>
            </a:pPr>
            <a:r>
              <a:rPr lang="en-US" sz="3600" dirty="0" smtClean="0">
                <a:latin typeface="Times New Roman" pitchFamily="18" charset="0"/>
                <a:cs typeface="Times New Roman" pitchFamily="18" charset="0"/>
              </a:rPr>
              <a:t>Loa </a:t>
            </a:r>
            <a:r>
              <a:rPr lang="en-US" sz="3600" dirty="0" err="1" smtClean="0">
                <a:latin typeface="Times New Roman" pitchFamily="18" charset="0"/>
                <a:cs typeface="Times New Roman" pitchFamily="18" charset="0"/>
              </a:rPr>
              <a:t>loa</a:t>
            </a:r>
            <a:r>
              <a:rPr lang="en-US" sz="3600" dirty="0" smtClean="0">
                <a:latin typeface="Times New Roman" pitchFamily="18" charset="0"/>
                <a:cs typeface="Times New Roman" pitchFamily="18" charset="0"/>
              </a:rPr>
              <a:t> is irregularly distributed in West and central Africa.</a:t>
            </a:r>
            <a:endParaRPr lang="ru-RU" sz="3600" dirty="0"/>
          </a:p>
        </p:txBody>
      </p:sp>
      <p:pic>
        <p:nvPicPr>
          <p:cNvPr id="44036" name="Picture 2" descr="d:\home\e150875pov\Desktop\Geo Dist Map.jpg"/>
          <p:cNvPicPr>
            <a:picLocks noGrp="1" noChangeAspect="1" noChangeArrowheads="1"/>
          </p:cNvPicPr>
          <p:nvPr>
            <p:ph sz="half" idx="2"/>
          </p:nvPr>
        </p:nvPicPr>
        <p:blipFill>
          <a:blip r:embed="rId2" cstate="print"/>
          <a:srcRect/>
          <a:stretch>
            <a:fillRect/>
          </a:stretch>
        </p:blipFill>
        <p:spPr>
          <a:xfrm>
            <a:off x="4837113" y="1905000"/>
            <a:ext cx="3495675" cy="4114800"/>
          </a:xfr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712787"/>
          </a:xfrm>
        </p:spPr>
        <p:txBody>
          <a:bodyPr>
            <a:normAutofit fontScale="90000"/>
          </a:bodyPr>
          <a:lstStyle/>
          <a:p>
            <a:pPr>
              <a:defRPr/>
            </a:pPr>
            <a:r>
              <a:rPr lang="en-US" b="1" u="sng" dirty="0" smtClean="0"/>
              <a:t>LOIASIS.</a:t>
            </a:r>
            <a:endParaRPr lang="ru-RU" dirty="0"/>
          </a:p>
        </p:txBody>
      </p:sp>
      <p:sp>
        <p:nvSpPr>
          <p:cNvPr id="45059" name="Прямоугольник 3"/>
          <p:cNvSpPr>
            <a:spLocks noChangeArrowheads="1"/>
          </p:cNvSpPr>
          <p:nvPr/>
        </p:nvSpPr>
        <p:spPr bwMode="auto">
          <a:xfrm>
            <a:off x="533400" y="1219200"/>
            <a:ext cx="8153400" cy="2505075"/>
          </a:xfrm>
          <a:prstGeom prst="rect">
            <a:avLst/>
          </a:prstGeom>
          <a:noFill/>
          <a:ln w="9525">
            <a:noFill/>
            <a:miter lim="800000"/>
            <a:headEnd/>
            <a:tailEnd/>
          </a:ln>
        </p:spPr>
        <p:txBody>
          <a:bodyPr>
            <a:spAutoFit/>
          </a:bodyPr>
          <a:lstStyle/>
          <a:p>
            <a:pPr>
              <a:lnSpc>
                <a:spcPct val="80000"/>
              </a:lnSpc>
            </a:pPr>
            <a:r>
              <a:rPr lang="en-US" sz="2800" b="1" i="1" u="sng"/>
              <a:t>Clinical features. </a:t>
            </a:r>
            <a:endParaRPr lang="en-US" sz="2800"/>
          </a:p>
          <a:p>
            <a:pPr>
              <a:lnSpc>
                <a:spcPct val="80000"/>
              </a:lnSpc>
            </a:pPr>
            <a:r>
              <a:rPr lang="en-US" sz="2800"/>
              <a:t>Transient swellings of localized subcutaneous edema, called Calabar swellings, may develop. </a:t>
            </a:r>
            <a:endParaRPr lang="ru-RU" sz="2800"/>
          </a:p>
          <a:p>
            <a:pPr>
              <a:lnSpc>
                <a:spcPct val="80000"/>
              </a:lnSpc>
            </a:pPr>
            <a:endParaRPr lang="ru-RU" sz="2800"/>
          </a:p>
          <a:p>
            <a:pPr>
              <a:lnSpc>
                <a:spcPct val="80000"/>
              </a:lnSpc>
            </a:pPr>
            <a:endParaRPr lang="ru-RU" sz="2800"/>
          </a:p>
          <a:p>
            <a:pPr>
              <a:lnSpc>
                <a:spcPct val="80000"/>
              </a:lnSpc>
            </a:pPr>
            <a:endParaRPr lang="en-US" sz="2800"/>
          </a:p>
        </p:txBody>
      </p:sp>
      <p:pic>
        <p:nvPicPr>
          <p:cNvPr id="45060" name="Picture 5"/>
          <p:cNvPicPr>
            <a:picLocks noGrp="1" noChangeAspect="1" noChangeArrowheads="1"/>
          </p:cNvPicPr>
          <p:nvPr>
            <p:ph idx="1"/>
          </p:nvPr>
        </p:nvPicPr>
        <p:blipFill>
          <a:blip r:embed="rId2" cstate="print"/>
          <a:srcRect/>
          <a:stretch>
            <a:fillRect/>
          </a:stretch>
        </p:blipFill>
        <p:spPr>
          <a:xfrm>
            <a:off x="685800" y="3048000"/>
            <a:ext cx="3238500" cy="2962275"/>
          </a:xfrm>
          <a:noFill/>
        </p:spPr>
      </p:pic>
      <p:pic>
        <p:nvPicPr>
          <p:cNvPr id="45061" name="Picture 6"/>
          <p:cNvPicPr>
            <a:picLocks noChangeAspect="1" noChangeArrowheads="1"/>
          </p:cNvPicPr>
          <p:nvPr/>
        </p:nvPicPr>
        <p:blipFill>
          <a:blip r:embed="rId3" cstate="print"/>
          <a:srcRect/>
          <a:stretch>
            <a:fillRect/>
          </a:stretch>
        </p:blipFill>
        <p:spPr bwMode="auto">
          <a:xfrm>
            <a:off x="4718050" y="3048000"/>
            <a:ext cx="252095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0" y="990600"/>
            <a:ext cx="3962400" cy="4530725"/>
          </a:xfrm>
        </p:spPr>
        <p:txBody>
          <a:bodyPr>
            <a:normAutofit fontScale="92500"/>
          </a:bodyPr>
          <a:lstStyle/>
          <a:p>
            <a:pPr>
              <a:defRPr/>
            </a:pPr>
            <a:r>
              <a:rPr lang="en-US" sz="2400" dirty="0" smtClean="0"/>
              <a:t>The most visual sign of an adult worm infections with Loa </a:t>
            </a:r>
            <a:r>
              <a:rPr lang="en-US" sz="2400" dirty="0" err="1" smtClean="0"/>
              <a:t>loa</a:t>
            </a:r>
            <a:r>
              <a:rPr lang="en-US" sz="2400" dirty="0" smtClean="0"/>
              <a:t> is when the worm crosses the sclera of the eye. The migration to the eye causes significant pain to the host and is usually associated with inflammation and less likely, blindness. Eye worms typically cause little eye damage</a:t>
            </a:r>
            <a:r>
              <a:rPr lang="ru-RU" sz="2400" dirty="0" smtClean="0"/>
              <a:t>.</a:t>
            </a:r>
            <a:r>
              <a:rPr lang="en-US" sz="2400" dirty="0" smtClean="0"/>
              <a:t> </a:t>
            </a:r>
            <a:endParaRPr lang="ru-RU" sz="2400" dirty="0"/>
          </a:p>
        </p:txBody>
      </p:sp>
      <p:pic>
        <p:nvPicPr>
          <p:cNvPr id="46084" name="Picture 2" descr="d:\home\e150875pov\Desktop\тропики картинки\4cdb8b9d821babf945809dd76efcb635.jpg"/>
          <p:cNvPicPr>
            <a:picLocks noGrp="1" noChangeAspect="1" noChangeArrowheads="1"/>
          </p:cNvPicPr>
          <p:nvPr>
            <p:ph sz="half" idx="2"/>
          </p:nvPr>
        </p:nvPicPr>
        <p:blipFill>
          <a:blip r:embed="rId2" cstate="print"/>
          <a:srcRect/>
          <a:stretch>
            <a:fillRect/>
          </a:stretch>
        </p:blipFill>
        <p:spPr>
          <a:xfrm>
            <a:off x="4572000" y="914400"/>
            <a:ext cx="2571750" cy="2571750"/>
          </a:xfrm>
          <a:noFill/>
        </p:spPr>
      </p:pic>
      <p:pic>
        <p:nvPicPr>
          <p:cNvPr id="46085" name="Picture 3" descr="d:\home\e150875pov\Desktop\тропики картинки\582c1aafcdfe7.jpg"/>
          <p:cNvPicPr>
            <a:picLocks noChangeAspect="1" noChangeArrowheads="1"/>
          </p:cNvPicPr>
          <p:nvPr/>
        </p:nvPicPr>
        <p:blipFill>
          <a:blip r:embed="rId3" cstate="print"/>
          <a:srcRect/>
          <a:stretch>
            <a:fillRect/>
          </a:stretch>
        </p:blipFill>
        <p:spPr bwMode="auto">
          <a:xfrm>
            <a:off x="4038600" y="3505200"/>
            <a:ext cx="2844800" cy="2133600"/>
          </a:xfrm>
          <a:prstGeom prst="rect">
            <a:avLst/>
          </a:prstGeom>
          <a:noFill/>
          <a:ln w="9525">
            <a:noFill/>
            <a:miter lim="800000"/>
            <a:headEnd/>
            <a:tailEnd/>
          </a:ln>
        </p:spPr>
      </p:pic>
      <p:pic>
        <p:nvPicPr>
          <p:cNvPr id="46086" name="Picture 4"/>
          <p:cNvPicPr>
            <a:picLocks noChangeAspect="1" noChangeArrowheads="1"/>
          </p:cNvPicPr>
          <p:nvPr/>
        </p:nvPicPr>
        <p:blipFill>
          <a:blip r:embed="rId4" cstate="print"/>
          <a:srcRect/>
          <a:stretch>
            <a:fillRect/>
          </a:stretch>
        </p:blipFill>
        <p:spPr bwMode="auto">
          <a:xfrm>
            <a:off x="6648450" y="3048000"/>
            <a:ext cx="2495550" cy="1838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Прямоугольник 1"/>
          <p:cNvSpPr>
            <a:spLocks noChangeArrowheads="1"/>
          </p:cNvSpPr>
          <p:nvPr/>
        </p:nvSpPr>
        <p:spPr bwMode="auto">
          <a:xfrm>
            <a:off x="228600" y="762000"/>
            <a:ext cx="8915400" cy="4524375"/>
          </a:xfrm>
          <a:prstGeom prst="rect">
            <a:avLst/>
          </a:prstGeom>
          <a:noFill/>
          <a:ln w="9525">
            <a:noFill/>
            <a:miter lim="800000"/>
            <a:headEnd/>
            <a:tailEnd/>
          </a:ln>
        </p:spPr>
        <p:txBody>
          <a:bodyPr>
            <a:spAutoFit/>
          </a:bodyPr>
          <a:lstStyle/>
          <a:p>
            <a:r>
              <a:rPr lang="en-US" sz="3200"/>
              <a:t>Other tissues in which this worm can be found includes: the penis, testes, nipples, bridge of the nose, kidneys, and heart. The worms in these locations are not always possible to visualize.</a:t>
            </a:r>
            <a:endParaRPr lang="ru-RU" sz="3200"/>
          </a:p>
          <a:p>
            <a:endParaRPr lang="ru-RU" sz="3200"/>
          </a:p>
          <a:p>
            <a:r>
              <a:rPr lang="en-US" sz="3200"/>
              <a:t>Complications: renal disease, endomyocardialfibrosis, retinopathy, encephalopathy and arthritis.  </a:t>
            </a:r>
            <a:endParaRPr lang="en-US" sz="3200" b="1" i="1" u="sng"/>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7813"/>
            <a:ext cx="8229600" cy="712787"/>
          </a:xfrm>
        </p:spPr>
        <p:txBody>
          <a:bodyPr/>
          <a:lstStyle/>
          <a:p>
            <a:pPr eaLnBrk="1" hangingPunct="1">
              <a:defRPr/>
            </a:pPr>
            <a:r>
              <a:rPr lang="en-US" sz="4000" b="1" u="sng" dirty="0" smtClean="0"/>
              <a:t>ONCHOCERCIASIS.</a:t>
            </a:r>
            <a:endParaRPr lang="ru-RU" sz="4000" b="1" u="sng" dirty="0" smtClean="0"/>
          </a:p>
        </p:txBody>
      </p:sp>
      <p:sp>
        <p:nvSpPr>
          <p:cNvPr id="19459" name="Rectangle 3"/>
          <p:cNvSpPr>
            <a:spLocks noGrp="1" noChangeArrowheads="1"/>
          </p:cNvSpPr>
          <p:nvPr>
            <p:ph sz="half" idx="1"/>
          </p:nvPr>
        </p:nvSpPr>
        <p:spPr>
          <a:xfrm>
            <a:off x="152400" y="1143000"/>
            <a:ext cx="5029200" cy="5410200"/>
          </a:xfrm>
        </p:spPr>
        <p:txBody>
          <a:bodyPr/>
          <a:lstStyle/>
          <a:p>
            <a:pPr eaLnBrk="1" hangingPunct="1">
              <a:lnSpc>
                <a:spcPct val="80000"/>
              </a:lnSpc>
              <a:defRPr/>
            </a:pPr>
            <a:r>
              <a:rPr lang="en-US" dirty="0" err="1" smtClean="0"/>
              <a:t>Onchocerciasis</a:t>
            </a:r>
            <a:r>
              <a:rPr lang="en-US" dirty="0" smtClean="0"/>
              <a:t> (river blindness) is caused by </a:t>
            </a:r>
            <a:r>
              <a:rPr lang="en-US" b="1" dirty="0" err="1" smtClean="0"/>
              <a:t>Onchocerca</a:t>
            </a:r>
            <a:r>
              <a:rPr lang="en-US" b="1" dirty="0" smtClean="0"/>
              <a:t> </a:t>
            </a:r>
            <a:r>
              <a:rPr lang="en-US" b="1" dirty="0" err="1" smtClean="0"/>
              <a:t>volvulus</a:t>
            </a:r>
            <a:endParaRPr lang="en-US" b="1" dirty="0" smtClean="0"/>
          </a:p>
          <a:p>
            <a:pPr eaLnBrk="1" hangingPunct="1">
              <a:lnSpc>
                <a:spcPct val="80000"/>
              </a:lnSpc>
              <a:defRPr/>
            </a:pPr>
            <a:r>
              <a:rPr lang="en-US" dirty="0" smtClean="0"/>
              <a:t>transmitted to humans by </a:t>
            </a:r>
            <a:r>
              <a:rPr lang="en-US" dirty="0" err="1" smtClean="0"/>
              <a:t>blackflies</a:t>
            </a:r>
            <a:endParaRPr lang="en-US" dirty="0" smtClean="0"/>
          </a:p>
          <a:p>
            <a:pPr eaLnBrk="1" hangingPunct="1">
              <a:lnSpc>
                <a:spcPct val="80000"/>
              </a:lnSpc>
              <a:defRPr/>
            </a:pPr>
            <a:r>
              <a:rPr lang="en-US" dirty="0" smtClean="0"/>
              <a:t> characterized by  </a:t>
            </a:r>
            <a:r>
              <a:rPr lang="en-US" dirty="0" err="1" smtClean="0"/>
              <a:t>pruritic</a:t>
            </a:r>
            <a:r>
              <a:rPr lang="en-US" dirty="0" smtClean="0"/>
              <a:t> dermatitis, subcutaneous nodules, and </a:t>
            </a:r>
            <a:r>
              <a:rPr lang="en-US" dirty="0" err="1" smtClean="0"/>
              <a:t>keratitis</a:t>
            </a:r>
            <a:r>
              <a:rPr lang="en-US" dirty="0" smtClean="0"/>
              <a:t>. </a:t>
            </a:r>
          </a:p>
          <a:p>
            <a:pPr eaLnBrk="1" hangingPunct="1">
              <a:lnSpc>
                <a:spcPct val="80000"/>
              </a:lnSpc>
              <a:buFont typeface="Wingdings" pitchFamily="2" charset="2"/>
              <a:buNone/>
              <a:defRPr/>
            </a:pPr>
            <a:endParaRPr lang="en-US" dirty="0" smtClean="0"/>
          </a:p>
          <a:p>
            <a:pPr eaLnBrk="1" hangingPunct="1">
              <a:lnSpc>
                <a:spcPct val="80000"/>
              </a:lnSpc>
              <a:buFont typeface="Wingdings" pitchFamily="2" charset="2"/>
              <a:buNone/>
              <a:defRPr/>
            </a:pPr>
            <a:r>
              <a:rPr lang="en-US" dirty="0" smtClean="0"/>
              <a:t>  </a:t>
            </a:r>
            <a:r>
              <a:rPr lang="en-US" sz="3200" dirty="0" smtClean="0">
                <a:solidFill>
                  <a:srgbClr val="FFC000"/>
                </a:solidFill>
              </a:rPr>
              <a:t>It is the world’s second leading infectious cause of blindness</a:t>
            </a:r>
            <a:r>
              <a:rPr lang="en-US" dirty="0" smtClean="0">
                <a:solidFill>
                  <a:srgbClr val="FFC000"/>
                </a:solidFill>
              </a:rPr>
              <a:t>.</a:t>
            </a:r>
            <a:endParaRPr lang="en-US" b="1" i="1" u="sng" dirty="0" smtClean="0">
              <a:solidFill>
                <a:srgbClr val="FFC000"/>
              </a:solidFill>
            </a:endParaRPr>
          </a:p>
        </p:txBody>
      </p:sp>
      <p:pic>
        <p:nvPicPr>
          <p:cNvPr id="49156" name="Picture 4" descr="d:\home\e150875pov\Desktop\5634399336_8737e9fb2b_o-300x201.jpg"/>
          <p:cNvPicPr>
            <a:picLocks noGrp="1" noChangeAspect="1" noChangeArrowheads="1"/>
          </p:cNvPicPr>
          <p:nvPr>
            <p:ph sz="half" idx="2"/>
          </p:nvPr>
        </p:nvPicPr>
        <p:blipFill>
          <a:blip r:embed="rId2" cstate="print"/>
          <a:srcRect/>
          <a:stretch>
            <a:fillRect/>
          </a:stretch>
        </p:blipFill>
        <p:spPr>
          <a:xfrm>
            <a:off x="4876800" y="1981200"/>
            <a:ext cx="4298950" cy="3200400"/>
          </a:xfr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331787"/>
          </a:xfrm>
        </p:spPr>
        <p:txBody>
          <a:bodyPr>
            <a:normAutofit fontScale="90000"/>
          </a:bodyPr>
          <a:lstStyle/>
          <a:p>
            <a:pPr>
              <a:defRPr/>
            </a:pPr>
            <a:endParaRPr lang="ru-RU" dirty="0"/>
          </a:p>
        </p:txBody>
      </p:sp>
      <p:sp>
        <p:nvSpPr>
          <p:cNvPr id="3" name="Содержимое 2"/>
          <p:cNvSpPr>
            <a:spLocks noGrp="1"/>
          </p:cNvSpPr>
          <p:nvPr>
            <p:ph sz="half" idx="1"/>
          </p:nvPr>
        </p:nvSpPr>
        <p:spPr>
          <a:xfrm>
            <a:off x="228600" y="914400"/>
            <a:ext cx="4267200" cy="5562600"/>
          </a:xfrm>
        </p:spPr>
        <p:txBody>
          <a:bodyPr/>
          <a:lstStyle/>
          <a:p>
            <a:pPr>
              <a:lnSpc>
                <a:spcPct val="80000"/>
              </a:lnSpc>
              <a:defRPr/>
            </a:pPr>
            <a:r>
              <a:rPr lang="en-US" b="1" i="1" u="sng" dirty="0" smtClean="0"/>
              <a:t>Epidemiology. </a:t>
            </a:r>
            <a:endParaRPr lang="en-US" dirty="0" smtClean="0"/>
          </a:p>
          <a:p>
            <a:pPr>
              <a:lnSpc>
                <a:spcPct val="80000"/>
              </a:lnSpc>
              <a:defRPr/>
            </a:pPr>
            <a:r>
              <a:rPr lang="en-US" dirty="0" err="1" smtClean="0"/>
              <a:t>Onchocerca</a:t>
            </a:r>
            <a:r>
              <a:rPr lang="en-US" dirty="0" smtClean="0"/>
              <a:t> </a:t>
            </a:r>
            <a:r>
              <a:rPr lang="en-US" dirty="0" err="1" smtClean="0"/>
              <a:t>volvulus</a:t>
            </a:r>
            <a:r>
              <a:rPr lang="en-US" dirty="0" smtClean="0"/>
              <a:t> infects 30 million people in </a:t>
            </a:r>
            <a:r>
              <a:rPr lang="en-US" dirty="0" smtClean="0">
                <a:solidFill>
                  <a:srgbClr val="FFC000"/>
                </a:solidFill>
              </a:rPr>
              <a:t>West, central, and East Africa</a:t>
            </a:r>
            <a:r>
              <a:rPr lang="en-US" dirty="0" smtClean="0"/>
              <a:t> and another 1 million people in scattered foci in </a:t>
            </a:r>
            <a:r>
              <a:rPr lang="en-US" dirty="0" smtClean="0">
                <a:solidFill>
                  <a:srgbClr val="FFC000"/>
                </a:solidFill>
              </a:rPr>
              <a:t>Central and South America. </a:t>
            </a:r>
            <a:r>
              <a:rPr lang="en-US" dirty="0" err="1" smtClean="0"/>
              <a:t>Onchocerciasis</a:t>
            </a:r>
            <a:r>
              <a:rPr lang="en-US" dirty="0" smtClean="0"/>
              <a:t>  is  </a:t>
            </a:r>
            <a:r>
              <a:rPr lang="en-US" dirty="0" err="1" smtClean="0"/>
              <a:t>transmissive</a:t>
            </a:r>
            <a:r>
              <a:rPr lang="en-US" dirty="0" smtClean="0"/>
              <a:t>  </a:t>
            </a:r>
            <a:r>
              <a:rPr lang="en-US" dirty="0" err="1" smtClean="0"/>
              <a:t>percutaneous</a:t>
            </a:r>
            <a:r>
              <a:rPr lang="en-US" dirty="0" smtClean="0"/>
              <a:t>  </a:t>
            </a:r>
            <a:r>
              <a:rPr lang="en-US" dirty="0" err="1" smtClean="0"/>
              <a:t>biohelminthiasis</a:t>
            </a:r>
            <a:r>
              <a:rPr lang="en-US" dirty="0" smtClean="0"/>
              <a:t>, </a:t>
            </a:r>
            <a:r>
              <a:rPr lang="en-US" dirty="0" err="1" smtClean="0"/>
              <a:t>anthroponosis</a:t>
            </a:r>
            <a:r>
              <a:rPr lang="en-US" dirty="0" smtClean="0"/>
              <a:t>. </a:t>
            </a:r>
            <a:endParaRPr lang="en-US" b="1" i="1" u="sng" dirty="0" smtClean="0"/>
          </a:p>
          <a:p>
            <a:pPr>
              <a:defRPr/>
            </a:pPr>
            <a:endParaRPr lang="ru-RU" dirty="0"/>
          </a:p>
        </p:txBody>
      </p:sp>
      <p:pic>
        <p:nvPicPr>
          <p:cNvPr id="50180" name="Picture 2" descr="d:\home\e150875pov\Desktop\detailedmicro.jpg"/>
          <p:cNvPicPr>
            <a:picLocks noGrp="1" noChangeAspect="1" noChangeArrowheads="1"/>
          </p:cNvPicPr>
          <p:nvPr>
            <p:ph sz="half" idx="2"/>
          </p:nvPr>
        </p:nvPicPr>
        <p:blipFill>
          <a:blip r:embed="rId2" cstate="print"/>
          <a:srcRect/>
          <a:stretch>
            <a:fillRect/>
          </a:stretch>
        </p:blipFill>
        <p:spPr>
          <a:xfrm>
            <a:off x="4495800" y="533400"/>
            <a:ext cx="4038600" cy="2736850"/>
          </a:xfrm>
          <a:noFill/>
        </p:spPr>
      </p:pic>
      <p:pic>
        <p:nvPicPr>
          <p:cNvPr id="50181" name="Picture 3" descr="d:\home\e150875pov\Desktop\Без названия (1).jpg"/>
          <p:cNvPicPr>
            <a:picLocks noChangeAspect="1" noChangeArrowheads="1"/>
          </p:cNvPicPr>
          <p:nvPr/>
        </p:nvPicPr>
        <p:blipFill>
          <a:blip r:embed="rId3" cstate="print"/>
          <a:srcRect/>
          <a:stretch>
            <a:fillRect/>
          </a:stretch>
        </p:blipFill>
        <p:spPr bwMode="auto">
          <a:xfrm>
            <a:off x="4611688" y="3581400"/>
            <a:ext cx="378460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defRPr/>
            </a:pPr>
            <a:endParaRPr lang="ru-RU"/>
          </a:p>
        </p:txBody>
      </p:sp>
      <p:pic>
        <p:nvPicPr>
          <p:cNvPr id="51203" name="Picture 2" descr="d:\home\e150875pov\Desktop\oncho_world.gif"/>
          <p:cNvPicPr>
            <a:picLocks noGrp="1" noChangeAspect="1" noChangeArrowheads="1"/>
          </p:cNvPicPr>
          <p:nvPr>
            <p:ph idx="1"/>
          </p:nvPr>
        </p:nvPicPr>
        <p:blipFill>
          <a:blip r:embed="rId2" cstate="print"/>
          <a:srcRect/>
          <a:stretch>
            <a:fillRect/>
          </a:stretch>
        </p:blipFill>
        <p:spPr>
          <a:xfrm>
            <a:off x="0" y="1143000"/>
            <a:ext cx="9144000" cy="4800600"/>
          </a:xfr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Clinical features</a:t>
            </a:r>
            <a:endParaRPr lang="ru-RU" dirty="0"/>
          </a:p>
        </p:txBody>
      </p:sp>
      <p:sp>
        <p:nvSpPr>
          <p:cNvPr id="3" name="Содержимое 2"/>
          <p:cNvSpPr>
            <a:spLocks noGrp="1"/>
          </p:cNvSpPr>
          <p:nvPr>
            <p:ph idx="1"/>
          </p:nvPr>
        </p:nvSpPr>
        <p:spPr/>
        <p:txBody>
          <a:bodyPr/>
          <a:lstStyle/>
          <a:p>
            <a:pPr>
              <a:defRPr/>
            </a:pPr>
            <a:r>
              <a:rPr lang="en-US" dirty="0" smtClean="0"/>
              <a:t> </a:t>
            </a:r>
            <a:r>
              <a:rPr lang="en-US" dirty="0" err="1" smtClean="0"/>
              <a:t>Onchocerciasis</a:t>
            </a:r>
            <a:r>
              <a:rPr lang="en-US" dirty="0" smtClean="0"/>
              <a:t> affects many systems and organs, but most important morbidity is due to </a:t>
            </a:r>
            <a:r>
              <a:rPr lang="en-US" dirty="0" err="1" smtClean="0"/>
              <a:t>cutaneous</a:t>
            </a:r>
            <a:r>
              <a:rPr lang="en-US" dirty="0" smtClean="0"/>
              <a:t> and ophthalmologic manifestations, with different clinical grades</a:t>
            </a:r>
            <a:endParaRPr lang="ru-RU"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28600"/>
            <a:ext cx="8229600" cy="762000"/>
          </a:xfrm>
        </p:spPr>
        <p:txBody>
          <a:bodyPr>
            <a:normAutofit fontScale="90000"/>
          </a:bodyPr>
          <a:lstStyle/>
          <a:p>
            <a:pPr>
              <a:defRPr/>
            </a:pPr>
            <a:r>
              <a:rPr lang="en-US" sz="3600" b="1" i="1" dirty="0" smtClean="0"/>
              <a:t>The skin manifestations of </a:t>
            </a:r>
            <a:r>
              <a:rPr lang="en-US" sz="3600" b="1" i="1" dirty="0" err="1" smtClean="0"/>
              <a:t>onchocerciasis</a:t>
            </a:r>
            <a:r>
              <a:rPr lang="en-US" sz="3600" b="1" i="1" dirty="0" smtClean="0"/>
              <a:t> are highly variable.</a:t>
            </a:r>
            <a:endParaRPr lang="ru-RU" sz="3600" dirty="0"/>
          </a:p>
        </p:txBody>
      </p:sp>
      <p:sp>
        <p:nvSpPr>
          <p:cNvPr id="5" name="Содержимое 4"/>
          <p:cNvSpPr>
            <a:spLocks noGrp="1"/>
          </p:cNvSpPr>
          <p:nvPr>
            <p:ph sz="half" idx="1"/>
          </p:nvPr>
        </p:nvSpPr>
        <p:spPr>
          <a:xfrm>
            <a:off x="457200" y="1143000"/>
            <a:ext cx="4648200" cy="5486400"/>
          </a:xfrm>
        </p:spPr>
        <p:txBody>
          <a:bodyPr/>
          <a:lstStyle/>
          <a:p>
            <a:pPr eaLnBrk="1" hangingPunct="1">
              <a:lnSpc>
                <a:spcPct val="80000"/>
              </a:lnSpc>
              <a:defRPr/>
            </a:pPr>
            <a:endParaRPr lang="en-US" dirty="0" smtClean="0"/>
          </a:p>
          <a:p>
            <a:pPr eaLnBrk="1" hangingPunct="1">
              <a:lnSpc>
                <a:spcPct val="80000"/>
              </a:lnSpc>
              <a:defRPr/>
            </a:pPr>
            <a:r>
              <a:rPr lang="en-US" dirty="0" smtClean="0"/>
              <a:t>They include: acute </a:t>
            </a:r>
            <a:r>
              <a:rPr lang="en-US" dirty="0" err="1" smtClean="0"/>
              <a:t>papular</a:t>
            </a:r>
            <a:r>
              <a:rPr lang="en-US" dirty="0" smtClean="0"/>
              <a:t> </a:t>
            </a:r>
            <a:r>
              <a:rPr lang="en-US" dirty="0" err="1" smtClean="0"/>
              <a:t>onchodermatitis</a:t>
            </a:r>
            <a:r>
              <a:rPr lang="en-US" dirty="0" smtClean="0"/>
              <a:t>, which denotes an eczematous rash with multiple small widely scattered </a:t>
            </a:r>
            <a:r>
              <a:rPr lang="en-US" dirty="0" err="1" smtClean="0"/>
              <a:t>pruritic</a:t>
            </a:r>
            <a:r>
              <a:rPr lang="en-US" dirty="0" smtClean="0"/>
              <a:t> papules, that might progress to vesicles and pustules in severe cases. </a:t>
            </a:r>
            <a:endParaRPr lang="en-US" b="1" i="1" u="sng" dirty="0" smtClean="0"/>
          </a:p>
          <a:p>
            <a:pPr>
              <a:defRPr/>
            </a:pPr>
            <a:endParaRPr lang="ru-RU" dirty="0" smtClean="0"/>
          </a:p>
          <a:p>
            <a:pPr>
              <a:defRPr/>
            </a:pPr>
            <a:endParaRPr lang="ru-RU" dirty="0"/>
          </a:p>
        </p:txBody>
      </p:sp>
      <p:pic>
        <p:nvPicPr>
          <p:cNvPr id="53252" name="Picture 3" descr="d:\home\e150875pov\Desktop\ch1280.fig1.jpg"/>
          <p:cNvPicPr>
            <a:picLocks noGrp="1" noChangeAspect="1" noChangeArrowheads="1"/>
          </p:cNvPicPr>
          <p:nvPr>
            <p:ph sz="half" idx="2"/>
          </p:nvPr>
        </p:nvPicPr>
        <p:blipFill>
          <a:blip r:embed="rId2" cstate="print"/>
          <a:srcRect/>
          <a:stretch>
            <a:fillRect/>
          </a:stretch>
        </p:blipFill>
        <p:spPr>
          <a:xfrm>
            <a:off x="5029200" y="1752600"/>
            <a:ext cx="3808413" cy="3389313"/>
          </a:xfr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941387"/>
          </a:xfrm>
        </p:spPr>
        <p:txBody>
          <a:bodyPr/>
          <a:lstStyle/>
          <a:p>
            <a:pPr>
              <a:defRPr/>
            </a:pPr>
            <a:r>
              <a:rPr lang="en-US" dirty="0" smtClean="0"/>
              <a:t>Skin lesions</a:t>
            </a:r>
            <a:endParaRPr lang="ru-RU" dirty="0"/>
          </a:p>
        </p:txBody>
      </p:sp>
      <p:sp>
        <p:nvSpPr>
          <p:cNvPr id="3" name="Содержимое 2"/>
          <p:cNvSpPr>
            <a:spLocks noGrp="1"/>
          </p:cNvSpPr>
          <p:nvPr>
            <p:ph sz="half" idx="1"/>
          </p:nvPr>
        </p:nvSpPr>
        <p:spPr>
          <a:xfrm>
            <a:off x="228600" y="1219200"/>
            <a:ext cx="4267200" cy="4911725"/>
          </a:xfrm>
        </p:spPr>
        <p:txBody>
          <a:bodyPr/>
          <a:lstStyle/>
          <a:p>
            <a:pPr eaLnBrk="1" hangingPunct="1">
              <a:lnSpc>
                <a:spcPct val="80000"/>
              </a:lnSpc>
              <a:buFont typeface="Wingdings" pitchFamily="2" charset="2"/>
              <a:buNone/>
              <a:defRPr/>
            </a:pPr>
            <a:r>
              <a:rPr lang="en-US" dirty="0" smtClean="0"/>
              <a:t>   </a:t>
            </a:r>
            <a:r>
              <a:rPr lang="en-US" dirty="0" err="1" smtClean="0"/>
              <a:t>Onchodermatitis</a:t>
            </a:r>
            <a:r>
              <a:rPr lang="en-US" dirty="0" smtClean="0"/>
              <a:t> often affects the face, trunk, buttocks, or extremities. After repeated years of exposure, these lesions may lead to </a:t>
            </a:r>
            <a:r>
              <a:rPr lang="en-US" dirty="0" err="1" smtClean="0"/>
              <a:t>disfigurative</a:t>
            </a:r>
            <a:r>
              <a:rPr lang="en-US" dirty="0" smtClean="0"/>
              <a:t> skin diseases sometimes named "leopard" skin </a:t>
            </a:r>
          </a:p>
        </p:txBody>
      </p:sp>
      <p:pic>
        <p:nvPicPr>
          <p:cNvPr id="54276" name="Picture 2" descr="d:\home\e150875pov\Desktop\Без названия (2).jpg"/>
          <p:cNvPicPr>
            <a:picLocks noGrp="1" noChangeAspect="1" noChangeArrowheads="1"/>
          </p:cNvPicPr>
          <p:nvPr>
            <p:ph sz="half" idx="2"/>
          </p:nvPr>
        </p:nvPicPr>
        <p:blipFill>
          <a:blip r:embed="rId2" cstate="print"/>
          <a:srcRect/>
          <a:stretch>
            <a:fillRect/>
          </a:stretch>
        </p:blipFill>
        <p:spPr>
          <a:xfrm>
            <a:off x="4524375" y="1905000"/>
            <a:ext cx="3933825" cy="3505200"/>
          </a:xfr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“Leopard” skin</a:t>
            </a:r>
            <a:endParaRPr lang="ru-RU" dirty="0"/>
          </a:p>
        </p:txBody>
      </p:sp>
      <p:pic>
        <p:nvPicPr>
          <p:cNvPr id="55299" name="Picture 2" descr="d:\home\e150875pov\Desktop\leopard_skin.jpg"/>
          <p:cNvPicPr>
            <a:picLocks noGrp="1" noChangeAspect="1" noChangeArrowheads="1"/>
          </p:cNvPicPr>
          <p:nvPr>
            <p:ph sz="half" idx="1"/>
          </p:nvPr>
        </p:nvPicPr>
        <p:blipFill>
          <a:blip r:embed="rId2" cstate="print"/>
          <a:srcRect/>
          <a:stretch>
            <a:fillRect/>
          </a:stretch>
        </p:blipFill>
        <p:spPr>
          <a:xfrm>
            <a:off x="381000" y="1752600"/>
            <a:ext cx="3571875" cy="3962400"/>
          </a:xfrm>
          <a:noFill/>
        </p:spPr>
      </p:pic>
      <p:pic>
        <p:nvPicPr>
          <p:cNvPr id="55300" name="Picture 3" descr="d:\home\e150875pov\Desktop\Dark-Forest-Black-Fly-leopardskin.jpg"/>
          <p:cNvPicPr>
            <a:picLocks noGrp="1" noChangeAspect="1" noChangeArrowheads="1"/>
          </p:cNvPicPr>
          <p:nvPr>
            <p:ph sz="half" idx="2"/>
          </p:nvPr>
        </p:nvPicPr>
        <p:blipFill>
          <a:blip r:embed="rId3" cstate="print"/>
          <a:srcRect/>
          <a:stretch>
            <a:fillRect/>
          </a:stretch>
        </p:blipFill>
        <p:spPr>
          <a:xfrm>
            <a:off x="4181475" y="2286000"/>
            <a:ext cx="4810125" cy="3429000"/>
          </a:xfr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“Lizard” skin</a:t>
            </a:r>
            <a:endParaRPr lang="ru-RU" dirty="0"/>
          </a:p>
        </p:txBody>
      </p:sp>
      <p:sp>
        <p:nvSpPr>
          <p:cNvPr id="3" name="Содержимое 2"/>
          <p:cNvSpPr>
            <a:spLocks noGrp="1"/>
          </p:cNvSpPr>
          <p:nvPr>
            <p:ph sz="half" idx="1"/>
          </p:nvPr>
        </p:nvSpPr>
        <p:spPr/>
        <p:txBody>
          <a:bodyPr/>
          <a:lstStyle/>
          <a:p>
            <a:pPr>
              <a:defRPr/>
            </a:pPr>
            <a:r>
              <a:rPr lang="en-US" dirty="0" smtClean="0"/>
              <a:t>Other classical clinical pictures include “lizard skin” with dry </a:t>
            </a:r>
            <a:r>
              <a:rPr lang="en-US" dirty="0" err="1" smtClean="0"/>
              <a:t>ichthyosis</a:t>
            </a:r>
            <a:r>
              <a:rPr lang="en-US" dirty="0" smtClean="0"/>
              <a:t>-like lesions with a mosaic pattern resembling the scales of a lizard skin.</a:t>
            </a:r>
            <a:endParaRPr lang="ru-RU" dirty="0" smtClean="0"/>
          </a:p>
          <a:p>
            <a:pPr>
              <a:defRPr/>
            </a:pPr>
            <a:endParaRPr lang="ru-RU" dirty="0"/>
          </a:p>
        </p:txBody>
      </p:sp>
      <p:pic>
        <p:nvPicPr>
          <p:cNvPr id="56324" name="Picture 2" descr="d:\home\e150875pov\Desktop\ch1280.fig6.jpg"/>
          <p:cNvPicPr>
            <a:picLocks noGrp="1" noChangeAspect="1" noChangeArrowheads="1"/>
          </p:cNvPicPr>
          <p:nvPr>
            <p:ph sz="half" idx="2"/>
          </p:nvPr>
        </p:nvPicPr>
        <p:blipFill>
          <a:blip r:embed="rId2" cstate="print"/>
          <a:srcRect/>
          <a:stretch>
            <a:fillRect/>
          </a:stretch>
        </p:blipFill>
        <p:spPr>
          <a:xfrm>
            <a:off x="4052888" y="1905000"/>
            <a:ext cx="4633912" cy="3475038"/>
          </a:xfr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“Elephant skin”</a:t>
            </a:r>
            <a:endParaRPr lang="ru-RU" dirty="0"/>
          </a:p>
        </p:txBody>
      </p:sp>
      <p:sp>
        <p:nvSpPr>
          <p:cNvPr id="3" name="Содержимое 2"/>
          <p:cNvSpPr>
            <a:spLocks noGrp="1"/>
          </p:cNvSpPr>
          <p:nvPr>
            <p:ph sz="half" idx="1"/>
          </p:nvPr>
        </p:nvSpPr>
        <p:spPr>
          <a:xfrm>
            <a:off x="457200" y="1295400"/>
            <a:ext cx="4038600" cy="4835525"/>
          </a:xfrm>
        </p:spPr>
        <p:txBody>
          <a:bodyPr/>
          <a:lstStyle/>
          <a:p>
            <a:pPr>
              <a:defRPr/>
            </a:pPr>
            <a:r>
              <a:rPr lang="en-US" dirty="0" smtClean="0">
                <a:effectLst/>
              </a:rPr>
              <a:t>wrinkled and dry skin with loss of elasticity and contours</a:t>
            </a:r>
          </a:p>
          <a:p>
            <a:pPr>
              <a:defRPr/>
            </a:pPr>
            <a:endParaRPr lang="ru-RU" dirty="0"/>
          </a:p>
        </p:txBody>
      </p:sp>
      <p:pic>
        <p:nvPicPr>
          <p:cNvPr id="57348" name="Содержимое 4" descr="13.jpg"/>
          <p:cNvPicPr>
            <a:picLocks noGrp="1" noChangeAspect="1"/>
          </p:cNvPicPr>
          <p:nvPr>
            <p:ph sz="half" idx="2"/>
          </p:nvPr>
        </p:nvPicPr>
        <p:blipFill>
          <a:blip r:embed="rId2" cstate="print"/>
          <a:srcRect/>
          <a:stretch>
            <a:fillRect/>
          </a:stretch>
        </p:blipFill>
        <p:spPr>
          <a:xfrm>
            <a:off x="5638800" y="1371600"/>
            <a:ext cx="2898775" cy="4157663"/>
          </a:xfrm>
        </p:spPr>
      </p:pic>
      <p:pic>
        <p:nvPicPr>
          <p:cNvPr id="57349" name="Picture 2" descr="d:\home\e150875pov\Desktop\NodAtr-11.jpg"/>
          <p:cNvPicPr>
            <a:picLocks noChangeAspect="1" noChangeArrowheads="1"/>
          </p:cNvPicPr>
          <p:nvPr/>
        </p:nvPicPr>
        <p:blipFill>
          <a:blip r:embed="rId3" cstate="print"/>
          <a:srcRect/>
          <a:stretch>
            <a:fillRect/>
          </a:stretch>
        </p:blipFill>
        <p:spPr bwMode="auto">
          <a:xfrm>
            <a:off x="533400" y="3124200"/>
            <a:ext cx="4786313" cy="3211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ru-RU"/>
          </a:p>
        </p:txBody>
      </p:sp>
      <p:sp>
        <p:nvSpPr>
          <p:cNvPr id="4" name="Содержимое 3"/>
          <p:cNvSpPr>
            <a:spLocks noGrp="1"/>
          </p:cNvSpPr>
          <p:nvPr>
            <p:ph sz="half" idx="2"/>
          </p:nvPr>
        </p:nvSpPr>
        <p:spPr/>
        <p:txBody>
          <a:bodyPr/>
          <a:lstStyle/>
          <a:p>
            <a:pPr>
              <a:defRPr/>
            </a:pPr>
            <a:r>
              <a:rPr lang="en-US" dirty="0" smtClean="0"/>
              <a:t>Hanging groin. Involvement of the </a:t>
            </a:r>
            <a:r>
              <a:rPr lang="en-US" dirty="0" err="1" smtClean="0"/>
              <a:t>inguinocrural</a:t>
            </a:r>
            <a:r>
              <a:rPr lang="en-US" dirty="0" smtClean="0"/>
              <a:t> glands can result in an appearance described as 'hanging groin'.</a:t>
            </a:r>
            <a:endParaRPr lang="ru-RU" dirty="0"/>
          </a:p>
        </p:txBody>
      </p:sp>
      <p:pic>
        <p:nvPicPr>
          <p:cNvPr id="58372" name="Picture 2" descr="d:\home\e150875pov\Desktop\fe2e42da70abca17b3a876d6b0b8f98f_0_200_0.jpg"/>
          <p:cNvPicPr>
            <a:picLocks noGrp="1" noChangeAspect="1" noChangeArrowheads="1"/>
          </p:cNvPicPr>
          <p:nvPr>
            <p:ph sz="half" idx="1"/>
          </p:nvPr>
        </p:nvPicPr>
        <p:blipFill>
          <a:blip r:embed="rId3" cstate="print"/>
          <a:srcRect/>
          <a:stretch>
            <a:fillRect/>
          </a:stretch>
        </p:blipFill>
        <p:spPr>
          <a:xfrm>
            <a:off x="762000" y="584200"/>
            <a:ext cx="3962400" cy="5784850"/>
          </a:xfr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ru-RU"/>
          </a:p>
        </p:txBody>
      </p:sp>
      <p:sp>
        <p:nvSpPr>
          <p:cNvPr id="4" name="Содержимое 3"/>
          <p:cNvSpPr>
            <a:spLocks noGrp="1"/>
          </p:cNvSpPr>
          <p:nvPr>
            <p:ph sz="half" idx="2"/>
          </p:nvPr>
        </p:nvSpPr>
        <p:spPr/>
        <p:txBody>
          <a:bodyPr/>
          <a:lstStyle/>
          <a:p>
            <a:pPr>
              <a:defRPr/>
            </a:pPr>
            <a:r>
              <a:rPr lang="en-US" dirty="0" smtClean="0"/>
              <a:t>Tissue paper skin. In chronic infections atrophy of the skin may occur resulting in a 'tissue paper' appearance.</a:t>
            </a:r>
            <a:endParaRPr lang="ru-RU" dirty="0"/>
          </a:p>
        </p:txBody>
      </p:sp>
      <p:pic>
        <p:nvPicPr>
          <p:cNvPr id="59396" name="Picture 2" descr="d:\home\e150875pov\Desktop\15.jpg"/>
          <p:cNvPicPr>
            <a:picLocks noGrp="1" noChangeAspect="1" noChangeArrowheads="1"/>
          </p:cNvPicPr>
          <p:nvPr>
            <p:ph sz="half" idx="1"/>
          </p:nvPr>
        </p:nvPicPr>
        <p:blipFill>
          <a:blip r:embed="rId2" cstate="print"/>
          <a:srcRect/>
          <a:stretch>
            <a:fillRect/>
          </a:stretch>
        </p:blipFill>
        <p:spPr>
          <a:xfrm>
            <a:off x="533400" y="428625"/>
            <a:ext cx="4148138" cy="6046788"/>
          </a:xfr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484187"/>
          </a:xfrm>
        </p:spPr>
        <p:txBody>
          <a:bodyPr>
            <a:normAutofit fontScale="90000"/>
          </a:bodyPr>
          <a:lstStyle/>
          <a:p>
            <a:pPr>
              <a:defRPr/>
            </a:pPr>
            <a:endParaRPr lang="ru-RU" dirty="0"/>
          </a:p>
        </p:txBody>
      </p:sp>
      <p:sp>
        <p:nvSpPr>
          <p:cNvPr id="3" name="Содержимое 2"/>
          <p:cNvSpPr>
            <a:spLocks noGrp="1"/>
          </p:cNvSpPr>
          <p:nvPr>
            <p:ph sz="half" idx="1"/>
          </p:nvPr>
        </p:nvSpPr>
        <p:spPr>
          <a:xfrm>
            <a:off x="0" y="762000"/>
            <a:ext cx="4495800" cy="5715000"/>
          </a:xfrm>
        </p:spPr>
        <p:txBody>
          <a:bodyPr>
            <a:normAutofit lnSpcReduction="10000"/>
          </a:bodyPr>
          <a:lstStyle/>
          <a:p>
            <a:pPr>
              <a:defRPr/>
            </a:pPr>
            <a:r>
              <a:rPr lang="en-US" sz="2400" dirty="0" err="1" smtClean="0"/>
              <a:t>Sowda</a:t>
            </a:r>
            <a:r>
              <a:rPr lang="en-US" sz="2400" dirty="0" smtClean="0"/>
              <a:t> is a severe form of chronic </a:t>
            </a:r>
            <a:r>
              <a:rPr lang="en-US" sz="2400" dirty="0" err="1" smtClean="0"/>
              <a:t>lichenified</a:t>
            </a:r>
            <a:r>
              <a:rPr lang="en-US" sz="2400" dirty="0" smtClean="0"/>
              <a:t> dermatitis first described in Yemen, and  associated with an active delayed swollen, darkened, </a:t>
            </a:r>
            <a:r>
              <a:rPr lang="en-US" sz="2400" dirty="0" err="1" smtClean="0"/>
              <a:t>pruritic</a:t>
            </a:r>
            <a:r>
              <a:rPr lang="en-US" sz="2400" dirty="0" smtClean="0"/>
              <a:t>, </a:t>
            </a:r>
            <a:r>
              <a:rPr lang="en-US" sz="2400" dirty="0" err="1" smtClean="0"/>
              <a:t>papular</a:t>
            </a:r>
            <a:r>
              <a:rPr lang="en-US" sz="2400" dirty="0" smtClean="0"/>
              <a:t> skin changes that were usually limited to one leg, more rarely to one arm, and large soft regional lymph nodes. Dermal changes were deeper and more diffuse than in African </a:t>
            </a:r>
            <a:r>
              <a:rPr lang="en-US" sz="2400" dirty="0" err="1" smtClean="0"/>
              <a:t>onchocerciasis</a:t>
            </a:r>
            <a:endParaRPr lang="en-US" sz="2400" dirty="0" smtClean="0"/>
          </a:p>
        </p:txBody>
      </p:sp>
      <p:pic>
        <p:nvPicPr>
          <p:cNvPr id="60420" name="Picture 2" descr="d:\home\e150875pov\Desktop\slide_24.jpg"/>
          <p:cNvPicPr>
            <a:picLocks noGrp="1" noChangeAspect="1" noChangeArrowheads="1"/>
          </p:cNvPicPr>
          <p:nvPr>
            <p:ph sz="half" idx="2"/>
          </p:nvPr>
        </p:nvPicPr>
        <p:blipFill>
          <a:blip r:embed="rId2" cstate="print"/>
          <a:srcRect/>
          <a:stretch>
            <a:fillRect/>
          </a:stretch>
        </p:blipFill>
        <p:spPr>
          <a:xfrm>
            <a:off x="4368800" y="1066800"/>
            <a:ext cx="4775200" cy="3581400"/>
          </a:xfr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865187"/>
          </a:xfrm>
        </p:spPr>
        <p:txBody>
          <a:bodyPr/>
          <a:lstStyle/>
          <a:p>
            <a:pPr>
              <a:defRPr/>
            </a:pPr>
            <a:r>
              <a:rPr lang="en-US" dirty="0" err="1" smtClean="0"/>
              <a:t>Onchocercomata</a:t>
            </a:r>
            <a:endParaRPr lang="ru-RU" dirty="0"/>
          </a:p>
        </p:txBody>
      </p:sp>
      <p:sp>
        <p:nvSpPr>
          <p:cNvPr id="3" name="Содержимое 2"/>
          <p:cNvSpPr>
            <a:spLocks noGrp="1"/>
          </p:cNvSpPr>
          <p:nvPr>
            <p:ph sz="half" idx="1"/>
          </p:nvPr>
        </p:nvSpPr>
        <p:spPr>
          <a:xfrm>
            <a:off x="228600" y="914400"/>
            <a:ext cx="4419600" cy="5410200"/>
          </a:xfrm>
        </p:spPr>
        <p:txBody>
          <a:bodyPr/>
          <a:lstStyle/>
          <a:p>
            <a:pPr>
              <a:defRPr/>
            </a:pPr>
            <a:r>
              <a:rPr lang="en-US" sz="2400" dirty="0" smtClean="0"/>
              <a:t>The adult </a:t>
            </a:r>
            <a:r>
              <a:rPr lang="en-US" sz="2400" dirty="0" err="1" smtClean="0"/>
              <a:t>filariae</a:t>
            </a:r>
            <a:r>
              <a:rPr lang="en-US" sz="2400" dirty="0" smtClean="0"/>
              <a:t> become encapsulated-in fibrous material which forms nodules in the subcutaneous tissues. </a:t>
            </a:r>
          </a:p>
          <a:p>
            <a:pPr>
              <a:defRPr/>
            </a:pPr>
            <a:r>
              <a:rPr lang="en-US" sz="2400" dirty="0" smtClean="0"/>
              <a:t>Nodules vary in size and characteristically are firm and not tender.</a:t>
            </a:r>
          </a:p>
          <a:p>
            <a:pPr>
              <a:defRPr/>
            </a:pPr>
            <a:r>
              <a:rPr lang="en-US" sz="2400" dirty="0" smtClean="0"/>
              <a:t>It has been estimated that for every palpable nodule, there are four deeper </a:t>
            </a:r>
            <a:r>
              <a:rPr lang="en-US" sz="2400" dirty="0" err="1" smtClean="0"/>
              <a:t>nonpalpapable</a:t>
            </a:r>
            <a:r>
              <a:rPr lang="en-US" sz="2400" dirty="0" smtClean="0"/>
              <a:t> ones.</a:t>
            </a:r>
            <a:endParaRPr lang="ru-RU" sz="2400" dirty="0"/>
          </a:p>
        </p:txBody>
      </p:sp>
      <p:pic>
        <p:nvPicPr>
          <p:cNvPr id="61444" name="Picture 2" descr="d:\home\e150875pov\Desktop\Figure-3-Intradermal-Nodules-Containing-Adult-Onchocerca-ochengi-on-Ventral-Hide-of-a.png"/>
          <p:cNvPicPr>
            <a:picLocks noGrp="1" noChangeAspect="1" noChangeArrowheads="1"/>
          </p:cNvPicPr>
          <p:nvPr>
            <p:ph sz="half" idx="2"/>
          </p:nvPr>
        </p:nvPicPr>
        <p:blipFill>
          <a:blip r:embed="rId2" cstate="print"/>
          <a:srcRect/>
          <a:stretch>
            <a:fillRect/>
          </a:stretch>
        </p:blipFill>
        <p:spPr>
          <a:xfrm>
            <a:off x="4800600" y="2057400"/>
            <a:ext cx="4038600" cy="3033713"/>
          </a:xfr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ru-RU"/>
          </a:p>
        </p:txBody>
      </p:sp>
      <p:sp>
        <p:nvSpPr>
          <p:cNvPr id="3" name="Содержимое 2"/>
          <p:cNvSpPr>
            <a:spLocks noGrp="1"/>
          </p:cNvSpPr>
          <p:nvPr>
            <p:ph sz="half" idx="1"/>
          </p:nvPr>
        </p:nvSpPr>
        <p:spPr>
          <a:xfrm>
            <a:off x="304800" y="1143000"/>
            <a:ext cx="4191000" cy="5029200"/>
          </a:xfrm>
        </p:spPr>
        <p:txBody>
          <a:bodyPr/>
          <a:lstStyle/>
          <a:p>
            <a:pPr>
              <a:defRPr/>
            </a:pPr>
            <a:r>
              <a:rPr lang="en-US" dirty="0" smtClean="0"/>
              <a:t>They are found predominantly in the lower part of the body in Africa, while in South and Central America they are more commonly found on the head and upper trunk.</a:t>
            </a:r>
            <a:endParaRPr lang="ru-RU" dirty="0"/>
          </a:p>
        </p:txBody>
      </p:sp>
      <p:pic>
        <p:nvPicPr>
          <p:cNvPr id="62468" name="Содержимое 4" descr="Onchocercoma-subcutaneous-nodule-over-shin-area.png"/>
          <p:cNvPicPr>
            <a:picLocks noGrp="1" noChangeAspect="1"/>
          </p:cNvPicPr>
          <p:nvPr>
            <p:ph sz="half" idx="2"/>
          </p:nvPr>
        </p:nvPicPr>
        <p:blipFill>
          <a:blip r:embed="rId2" cstate="print"/>
          <a:srcRect/>
          <a:stretch>
            <a:fillRect/>
          </a:stretch>
        </p:blipFill>
        <p:spPr>
          <a:xfrm>
            <a:off x="4267200" y="1600200"/>
            <a:ext cx="4633913" cy="3475038"/>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lstStyle/>
          <a:p>
            <a:pPr>
              <a:defRPr/>
            </a:pPr>
            <a:endParaRPr lang="ru-RU"/>
          </a:p>
        </p:txBody>
      </p:sp>
      <p:pic>
        <p:nvPicPr>
          <p:cNvPr id="63491" name="Содержимое 6" descr="nodules onchoc.jpg"/>
          <p:cNvPicPr>
            <a:picLocks noGrp="1" noChangeAspect="1"/>
          </p:cNvPicPr>
          <p:nvPr>
            <p:ph sz="half" idx="1"/>
          </p:nvPr>
        </p:nvPicPr>
        <p:blipFill>
          <a:blip r:embed="rId2" cstate="print"/>
          <a:srcRect/>
          <a:stretch>
            <a:fillRect/>
          </a:stretch>
        </p:blipFill>
        <p:spPr>
          <a:xfrm>
            <a:off x="533400" y="387350"/>
            <a:ext cx="4191000" cy="5962650"/>
          </a:xfrm>
        </p:spPr>
      </p:pic>
      <p:sp>
        <p:nvSpPr>
          <p:cNvPr id="10" name="Содержимое 9"/>
          <p:cNvSpPr>
            <a:spLocks noGrp="1"/>
          </p:cNvSpPr>
          <p:nvPr>
            <p:ph sz="half" idx="2"/>
          </p:nvPr>
        </p:nvSpPr>
        <p:spPr/>
        <p:txBody>
          <a:bodyPr/>
          <a:lstStyle/>
          <a:p>
            <a:pPr>
              <a:defRPr/>
            </a:pPr>
            <a:r>
              <a:rPr lang="en-US" dirty="0" smtClean="0"/>
              <a:t>Macroscopic section of nodule. In this gross section of a nodule the adult worms are seen entwined.</a:t>
            </a:r>
            <a:endParaRPr lang="ru-RU"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Ocular tissue</a:t>
            </a:r>
            <a:endParaRPr lang="ru-RU" dirty="0"/>
          </a:p>
        </p:txBody>
      </p:sp>
      <p:sp>
        <p:nvSpPr>
          <p:cNvPr id="3" name="Содержимое 2"/>
          <p:cNvSpPr>
            <a:spLocks noGrp="1"/>
          </p:cNvSpPr>
          <p:nvPr>
            <p:ph sz="half" idx="1"/>
          </p:nvPr>
        </p:nvSpPr>
        <p:spPr>
          <a:xfrm>
            <a:off x="304800" y="1916832"/>
            <a:ext cx="4800600" cy="4560168"/>
          </a:xfrm>
        </p:spPr>
        <p:txBody>
          <a:bodyPr/>
          <a:lstStyle/>
          <a:p>
            <a:pPr>
              <a:defRPr/>
            </a:pPr>
            <a:r>
              <a:rPr lang="en-US" dirty="0" smtClean="0"/>
              <a:t>Visual impairment is most serious complication of </a:t>
            </a:r>
            <a:r>
              <a:rPr lang="en-US" dirty="0" err="1" smtClean="0"/>
              <a:t>onchocerciasis</a:t>
            </a:r>
            <a:r>
              <a:rPr lang="en-US" dirty="0" smtClean="0"/>
              <a:t>. Lesions may develop in all parts or the eye. The most common early sign – is conjunctivitis.</a:t>
            </a:r>
          </a:p>
          <a:p>
            <a:pPr>
              <a:defRPr/>
            </a:pPr>
            <a:endParaRPr lang="ru-RU" dirty="0"/>
          </a:p>
        </p:txBody>
      </p:sp>
      <p:pic>
        <p:nvPicPr>
          <p:cNvPr id="64516" name="Picture 2" descr="d:\home\e150875pov\Desktop\realpinkeye.jpg"/>
          <p:cNvPicPr>
            <a:picLocks noGrp="1" noChangeAspect="1" noChangeArrowheads="1"/>
          </p:cNvPicPr>
          <p:nvPr>
            <p:ph sz="half" idx="2"/>
          </p:nvPr>
        </p:nvPicPr>
        <p:blipFill>
          <a:blip r:embed="rId2" cstate="print"/>
          <a:srcRect/>
          <a:stretch>
            <a:fillRect/>
          </a:stretch>
        </p:blipFill>
        <p:spPr>
          <a:xfrm>
            <a:off x="5043488" y="2133600"/>
            <a:ext cx="4100512" cy="2438400"/>
          </a:xfr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sz="half" idx="2"/>
          </p:nvPr>
        </p:nvSpPr>
        <p:spPr/>
        <p:txBody>
          <a:bodyPr/>
          <a:lstStyle/>
          <a:p>
            <a:pPr>
              <a:defRPr/>
            </a:pPr>
            <a:r>
              <a:rPr lang="en-US" dirty="0" err="1" smtClean="0"/>
              <a:t>Punctate</a:t>
            </a:r>
            <a:r>
              <a:rPr lang="en-US" dirty="0" smtClean="0"/>
              <a:t> </a:t>
            </a:r>
            <a:r>
              <a:rPr lang="en-US" dirty="0" err="1" smtClean="0"/>
              <a:t>ceratitis</a:t>
            </a:r>
            <a:r>
              <a:rPr lang="en-US" dirty="0" smtClean="0"/>
              <a:t> – acute inflammatory reactions surrounding dying </a:t>
            </a:r>
            <a:r>
              <a:rPr lang="en-US" dirty="0" err="1" smtClean="0"/>
              <a:t>microfilariae</a:t>
            </a:r>
            <a:r>
              <a:rPr lang="en-US" dirty="0" smtClean="0"/>
              <a:t> and manifested as “snowflake” opacities</a:t>
            </a:r>
          </a:p>
          <a:p>
            <a:pPr>
              <a:defRPr/>
            </a:pPr>
            <a:endParaRPr lang="ru-RU" dirty="0"/>
          </a:p>
        </p:txBody>
      </p:sp>
      <p:pic>
        <p:nvPicPr>
          <p:cNvPr id="65540" name="Picture 3" descr="d:\home\e150875pov\Desktop\punctate keratitis.jpg"/>
          <p:cNvPicPr>
            <a:picLocks noGrp="1" noChangeAspect="1" noChangeArrowheads="1"/>
          </p:cNvPicPr>
          <p:nvPr>
            <p:ph sz="half" idx="1"/>
          </p:nvPr>
        </p:nvPicPr>
        <p:blipFill>
          <a:blip r:embed="rId2" cstate="print"/>
          <a:srcRect/>
          <a:stretch>
            <a:fillRect/>
          </a:stretch>
        </p:blipFill>
        <p:spPr>
          <a:xfrm>
            <a:off x="457200" y="457200"/>
            <a:ext cx="4092575" cy="5835650"/>
          </a:xfr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0"/>
            <a:ext cx="8229600" cy="838200"/>
          </a:xfrm>
        </p:spPr>
        <p:txBody>
          <a:bodyPr/>
          <a:lstStyle/>
          <a:p>
            <a:pPr>
              <a:defRPr/>
            </a:pPr>
            <a:r>
              <a:rPr lang="en-US" dirty="0" smtClean="0"/>
              <a:t>Ocular tissue</a:t>
            </a:r>
            <a:endParaRPr lang="ru-RU" dirty="0"/>
          </a:p>
        </p:txBody>
      </p:sp>
      <p:sp>
        <p:nvSpPr>
          <p:cNvPr id="3" name="Содержимое 2"/>
          <p:cNvSpPr>
            <a:spLocks noGrp="1"/>
          </p:cNvSpPr>
          <p:nvPr>
            <p:ph sz="half" idx="1"/>
          </p:nvPr>
        </p:nvSpPr>
        <p:spPr/>
        <p:txBody>
          <a:bodyPr/>
          <a:lstStyle/>
          <a:p>
            <a:pPr>
              <a:defRPr/>
            </a:pPr>
            <a:r>
              <a:rPr lang="en-US" dirty="0" err="1" smtClean="0"/>
              <a:t>Sclerosing</a:t>
            </a:r>
            <a:r>
              <a:rPr lang="en-US" dirty="0" smtClean="0"/>
              <a:t> </a:t>
            </a:r>
            <a:r>
              <a:rPr lang="en-US" dirty="0" err="1" smtClean="0"/>
              <a:t>keratitis</a:t>
            </a:r>
            <a:r>
              <a:rPr lang="en-US" dirty="0" smtClean="0"/>
              <a:t> occurs in 1-5% infected persons and it is leading cause of </a:t>
            </a:r>
            <a:r>
              <a:rPr lang="en-US" dirty="0" err="1" smtClean="0"/>
              <a:t>onchcercal</a:t>
            </a:r>
            <a:r>
              <a:rPr lang="en-US" dirty="0" smtClean="0"/>
              <a:t> blindness in Africa</a:t>
            </a:r>
            <a:endParaRPr lang="ru-RU" dirty="0"/>
          </a:p>
        </p:txBody>
      </p:sp>
      <p:pic>
        <p:nvPicPr>
          <p:cNvPr id="66564" name="Picture 2" descr="d:\home\e150875pov\Desktop\Onchocerciasis-eye.jpg"/>
          <p:cNvPicPr>
            <a:picLocks noGrp="1" noChangeAspect="1" noChangeArrowheads="1"/>
          </p:cNvPicPr>
          <p:nvPr>
            <p:ph sz="half" idx="2"/>
          </p:nvPr>
        </p:nvPicPr>
        <p:blipFill>
          <a:blip r:embed="rId2" cstate="print"/>
          <a:srcRect/>
          <a:stretch>
            <a:fillRect/>
          </a:stretch>
        </p:blipFill>
        <p:spPr>
          <a:xfrm>
            <a:off x="5105400" y="914400"/>
            <a:ext cx="3429000" cy="2571750"/>
          </a:xfrm>
          <a:noFill/>
        </p:spPr>
      </p:pic>
      <p:pic>
        <p:nvPicPr>
          <p:cNvPr id="66565" name="Picture 3" descr="d:\home\e150875pov\Desktop\boy_leading_blind_men.jpg"/>
          <p:cNvPicPr>
            <a:picLocks noChangeAspect="1" noChangeArrowheads="1"/>
          </p:cNvPicPr>
          <p:nvPr/>
        </p:nvPicPr>
        <p:blipFill>
          <a:blip r:embed="rId3" cstate="print"/>
          <a:srcRect/>
          <a:stretch>
            <a:fillRect/>
          </a:stretch>
        </p:blipFill>
        <p:spPr bwMode="auto">
          <a:xfrm>
            <a:off x="4800600" y="3657600"/>
            <a:ext cx="3925888"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b="1" dirty="0" smtClean="0"/>
              <a:t>Treatment</a:t>
            </a:r>
            <a:endParaRPr lang="ru-RU" dirty="0"/>
          </a:p>
        </p:txBody>
      </p:sp>
      <p:sp>
        <p:nvSpPr>
          <p:cNvPr id="3" name="Содержимое 2"/>
          <p:cNvSpPr>
            <a:spLocks noGrp="1"/>
          </p:cNvSpPr>
          <p:nvPr>
            <p:ph idx="1"/>
          </p:nvPr>
        </p:nvSpPr>
        <p:spPr/>
        <p:txBody>
          <a:bodyPr/>
          <a:lstStyle/>
          <a:p>
            <a:pPr>
              <a:defRPr/>
            </a:pPr>
            <a:r>
              <a:rPr lang="en-US" sz="2800" dirty="0" smtClean="0"/>
              <a:t>Traditionally, patients with skin disease have been treated with </a:t>
            </a:r>
            <a:r>
              <a:rPr lang="en-US" sz="2800" dirty="0" err="1" smtClean="0"/>
              <a:t>diethylcarbamazine</a:t>
            </a:r>
            <a:r>
              <a:rPr lang="en-US" sz="2800" dirty="0" smtClean="0"/>
              <a:t>. This drug kills </a:t>
            </a:r>
            <a:r>
              <a:rPr lang="en-US" sz="2800" dirty="0" err="1" smtClean="0"/>
              <a:t>microfilariae</a:t>
            </a:r>
            <a:r>
              <a:rPr lang="en-US" sz="2800" dirty="0" smtClean="0"/>
              <a:t> but has little effect on the adult worm. Severe reactions such as rash, fever, generalized body pains, </a:t>
            </a:r>
            <a:r>
              <a:rPr lang="en-US" sz="2800" dirty="0" err="1" smtClean="0"/>
              <a:t>keratitis</a:t>
            </a:r>
            <a:r>
              <a:rPr lang="en-US" sz="2800" dirty="0" smtClean="0"/>
              <a:t>, and </a:t>
            </a:r>
            <a:r>
              <a:rPr lang="en-US" sz="2800" dirty="0" err="1" smtClean="0"/>
              <a:t>iritis</a:t>
            </a:r>
            <a:r>
              <a:rPr lang="en-US" sz="2800" dirty="0" smtClean="0"/>
              <a:t> may occur, so the dose must be built up gradually as follows: day 1 - 50 mg; day 2 - 50 mg three times; day 3 - 100 mg three times; and day 4 –21- 3 mg/kg three times a day. </a:t>
            </a:r>
            <a:endParaRPr lang="ru-RU" sz="2800" dirty="0" smtClean="0"/>
          </a:p>
          <a:p>
            <a:pPr>
              <a:defRPr/>
            </a:pPr>
            <a:endParaRPr lang="ru-RU" sz="2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sz="4000" u="sng" dirty="0" smtClean="0"/>
              <a:t>DRACUNCULIASIS.</a:t>
            </a:r>
            <a:endParaRPr lang="ru-RU" sz="4000" u="sng" dirty="0" smtClean="0"/>
          </a:p>
        </p:txBody>
      </p:sp>
      <p:pic>
        <p:nvPicPr>
          <p:cNvPr id="68611" name="Picture 4" descr="d:\home\e150875pov\Desktop\images(6).jpg"/>
          <p:cNvPicPr>
            <a:picLocks noGrp="1" noChangeAspect="1" noChangeArrowheads="1"/>
          </p:cNvPicPr>
          <p:nvPr>
            <p:ph idx="1"/>
          </p:nvPr>
        </p:nvPicPr>
        <p:blipFill>
          <a:blip r:embed="rId3" cstate="print"/>
          <a:srcRect/>
          <a:stretch>
            <a:fillRect/>
          </a:stretch>
        </p:blipFill>
        <p:spPr>
          <a:xfrm>
            <a:off x="1981200" y="1604963"/>
            <a:ext cx="5029200" cy="4579937"/>
          </a:xfr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defRPr/>
            </a:pPr>
            <a:endParaRPr lang="ru-RU"/>
          </a:p>
        </p:txBody>
      </p:sp>
      <p:sp>
        <p:nvSpPr>
          <p:cNvPr id="6" name="Содержимое 5"/>
          <p:cNvSpPr>
            <a:spLocks noGrp="1"/>
          </p:cNvSpPr>
          <p:nvPr>
            <p:ph idx="1"/>
          </p:nvPr>
        </p:nvSpPr>
        <p:spPr/>
        <p:txBody>
          <a:bodyPr/>
          <a:lstStyle/>
          <a:p>
            <a:pPr>
              <a:defRPr/>
            </a:pPr>
            <a:r>
              <a:rPr lang="en-US" dirty="0" err="1" smtClean="0"/>
              <a:t>Dracunculiasis</a:t>
            </a:r>
            <a:r>
              <a:rPr lang="en-US" dirty="0" smtClean="0"/>
              <a:t> (</a:t>
            </a:r>
            <a:r>
              <a:rPr lang="en-US" dirty="0" err="1" smtClean="0"/>
              <a:t>dracontiasis</a:t>
            </a:r>
            <a:r>
              <a:rPr lang="en-US" dirty="0" smtClean="0"/>
              <a:t>, guinea worm infection) develops after drinking water containing crustaceans infected with </a:t>
            </a:r>
            <a:r>
              <a:rPr lang="en-US" dirty="0" err="1" smtClean="0"/>
              <a:t>Dracunculus</a:t>
            </a:r>
            <a:r>
              <a:rPr lang="en-US" dirty="0" smtClean="0"/>
              <a:t> </a:t>
            </a:r>
            <a:r>
              <a:rPr lang="en-US" dirty="0" err="1" smtClean="0"/>
              <a:t>medinensis</a:t>
            </a:r>
            <a:r>
              <a:rPr lang="en-US" dirty="0" smtClean="0"/>
              <a:t>. It is characterized by a chronic </a:t>
            </a:r>
            <a:r>
              <a:rPr lang="en-US" dirty="0" err="1" smtClean="0"/>
              <a:t>cutaneous</a:t>
            </a:r>
            <a:r>
              <a:rPr lang="en-US" dirty="0" smtClean="0"/>
              <a:t> ulcer from which the worm protrudes.</a:t>
            </a:r>
            <a:endParaRPr lang="en-US" b="1" i="1" u="sng" dirty="0" smtClean="0"/>
          </a:p>
          <a:p>
            <a:pPr>
              <a:defRPr/>
            </a:pPr>
            <a:endParaRPr lang="ru-RU"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defRPr/>
            </a:pPr>
            <a:r>
              <a:rPr lang="en-US" b="1" i="1" u="sng" smtClean="0"/>
              <a:t>Epidemiology. </a:t>
            </a:r>
            <a:r>
              <a:rPr lang="en-US" smtClean="0"/>
              <a:t/>
            </a:r>
            <a:br>
              <a:rPr lang="en-US" smtClean="0"/>
            </a:br>
            <a:endParaRPr lang="ru-RU"/>
          </a:p>
        </p:txBody>
      </p:sp>
      <p:sp>
        <p:nvSpPr>
          <p:cNvPr id="3" name="Содержимое 2"/>
          <p:cNvSpPr>
            <a:spLocks noGrp="1"/>
          </p:cNvSpPr>
          <p:nvPr>
            <p:ph idx="1"/>
          </p:nvPr>
        </p:nvSpPr>
        <p:spPr/>
        <p:txBody>
          <a:bodyPr/>
          <a:lstStyle/>
          <a:p>
            <a:pPr eaLnBrk="1" hangingPunct="1">
              <a:lnSpc>
                <a:spcPct val="80000"/>
              </a:lnSpc>
              <a:defRPr/>
            </a:pPr>
            <a:r>
              <a:rPr lang="en-US" sz="4000" dirty="0" smtClean="0"/>
              <a:t>At the beginning of the 20th century, </a:t>
            </a:r>
            <a:r>
              <a:rPr lang="en-US" sz="4000" dirty="0" err="1" smtClean="0"/>
              <a:t>Rishta</a:t>
            </a:r>
            <a:r>
              <a:rPr lang="en-US" sz="4000" dirty="0" smtClean="0"/>
              <a:t> disease was widespread in many countries in Africa and Asia. </a:t>
            </a:r>
          </a:p>
          <a:p>
            <a:pPr eaLnBrk="1" hangingPunct="1">
              <a:lnSpc>
                <a:spcPct val="80000"/>
              </a:lnSpc>
              <a:defRPr/>
            </a:pPr>
            <a:r>
              <a:rPr lang="en-US" sz="4000" dirty="0" smtClean="0"/>
              <a:t>According to reports, in the 1950s, there were about 50 million cases of the disease. </a:t>
            </a:r>
          </a:p>
          <a:p>
            <a:pPr>
              <a:defRPr/>
            </a:pPr>
            <a:endParaRPr lang="ru-RU"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ru-RU"/>
          </a:p>
        </p:txBody>
      </p:sp>
      <p:sp>
        <p:nvSpPr>
          <p:cNvPr id="3" name="Содержимое 2"/>
          <p:cNvSpPr>
            <a:spLocks noGrp="1"/>
          </p:cNvSpPr>
          <p:nvPr>
            <p:ph idx="1"/>
          </p:nvPr>
        </p:nvSpPr>
        <p:spPr/>
        <p:txBody>
          <a:bodyPr/>
          <a:lstStyle/>
          <a:p>
            <a:pPr>
              <a:defRPr/>
            </a:pPr>
            <a:r>
              <a:rPr lang="en-US" dirty="0" smtClean="0"/>
              <a:t>The incidence of </a:t>
            </a:r>
            <a:r>
              <a:rPr lang="en-US" dirty="0" err="1" smtClean="0"/>
              <a:t>dracunculiasis</a:t>
            </a:r>
            <a:r>
              <a:rPr lang="en-US" dirty="0" smtClean="0"/>
              <a:t> has declined dramatically because of global eradication effort.</a:t>
            </a:r>
          </a:p>
          <a:p>
            <a:pPr>
              <a:defRPr/>
            </a:pPr>
            <a:r>
              <a:rPr lang="en-US" dirty="0" smtClean="0"/>
              <a:t>In 2012 only 542 cases worldwide has been identified.</a:t>
            </a:r>
          </a:p>
          <a:p>
            <a:pPr>
              <a:defRPr/>
            </a:pPr>
            <a:r>
              <a:rPr lang="en-US" dirty="0" smtClean="0"/>
              <a:t> Only a few endemic areas remain in 4 African countries: </a:t>
            </a:r>
            <a:r>
              <a:rPr lang="en-US" dirty="0" smtClean="0">
                <a:solidFill>
                  <a:srgbClr val="FFC000"/>
                </a:solidFill>
              </a:rPr>
              <a:t>South Sudan, Ethiopia, Chad and Mali. </a:t>
            </a:r>
          </a:p>
          <a:p>
            <a:pPr>
              <a:defRPr/>
            </a:pPr>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ru-RU"/>
          </a:p>
        </p:txBody>
      </p:sp>
      <p:pic>
        <p:nvPicPr>
          <p:cNvPr id="72707" name="Picture 2" descr="d:\home\e150875pov\Desktop\F4.large.jpg"/>
          <p:cNvPicPr>
            <a:picLocks noGrp="1" noChangeAspect="1" noChangeArrowheads="1"/>
          </p:cNvPicPr>
          <p:nvPr>
            <p:ph idx="1"/>
          </p:nvPr>
        </p:nvPicPr>
        <p:blipFill>
          <a:blip r:embed="rId2" cstate="print"/>
          <a:srcRect/>
          <a:stretch>
            <a:fillRect/>
          </a:stretch>
        </p:blipFill>
        <p:spPr>
          <a:xfrm>
            <a:off x="228600" y="609600"/>
            <a:ext cx="8672513" cy="5562600"/>
          </a:xfr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ru-RU"/>
          </a:p>
        </p:txBody>
      </p:sp>
      <p:sp>
        <p:nvSpPr>
          <p:cNvPr id="3" name="Содержимое 2"/>
          <p:cNvSpPr>
            <a:spLocks noGrp="1"/>
          </p:cNvSpPr>
          <p:nvPr>
            <p:ph sz="half" idx="1"/>
          </p:nvPr>
        </p:nvSpPr>
        <p:spPr>
          <a:xfrm>
            <a:off x="457200" y="1143000"/>
            <a:ext cx="4038600" cy="4987925"/>
          </a:xfrm>
        </p:spPr>
        <p:txBody>
          <a:bodyPr/>
          <a:lstStyle/>
          <a:p>
            <a:pPr>
              <a:defRPr/>
            </a:pPr>
            <a:r>
              <a:rPr lang="en-US" dirty="0" smtClean="0"/>
              <a:t>The  final  hosts  are  human, cattle, horses, dogs. Intermediate  hosts  are  copepods  of  genus  Cyclops,. Copepods  live  in  fresh  water. </a:t>
            </a:r>
          </a:p>
          <a:p>
            <a:pPr>
              <a:defRPr/>
            </a:pPr>
            <a:endParaRPr lang="ru-RU" dirty="0"/>
          </a:p>
        </p:txBody>
      </p:sp>
      <p:pic>
        <p:nvPicPr>
          <p:cNvPr id="73732" name="Picture 2" descr="d:\home\e150875pov\Desktop\05822-Cyclops.jpg"/>
          <p:cNvPicPr>
            <a:picLocks noGrp="1" noChangeAspect="1" noChangeArrowheads="1"/>
          </p:cNvPicPr>
          <p:nvPr>
            <p:ph sz="half" idx="2"/>
          </p:nvPr>
        </p:nvPicPr>
        <p:blipFill>
          <a:blip r:embed="rId3" cstate="print"/>
          <a:srcRect/>
          <a:stretch>
            <a:fillRect/>
          </a:stretch>
        </p:blipFill>
        <p:spPr>
          <a:xfrm>
            <a:off x="4625975" y="2057400"/>
            <a:ext cx="4518025" cy="3132138"/>
          </a:xfr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defRPr/>
            </a:pPr>
            <a:endParaRPr lang="ru-RU"/>
          </a:p>
        </p:txBody>
      </p:sp>
      <p:sp>
        <p:nvSpPr>
          <p:cNvPr id="6" name="Содержимое 5"/>
          <p:cNvSpPr>
            <a:spLocks noGrp="1"/>
          </p:cNvSpPr>
          <p:nvPr>
            <p:ph idx="1"/>
          </p:nvPr>
        </p:nvSpPr>
        <p:spPr/>
        <p:txBody>
          <a:bodyPr/>
          <a:lstStyle/>
          <a:p>
            <a:pPr>
              <a:defRPr/>
            </a:pPr>
            <a:r>
              <a:rPr lang="en-US" dirty="0" smtClean="0"/>
              <a:t>Human acquire D.med. when they ingest water containing infective larvae. </a:t>
            </a:r>
          </a:p>
          <a:p>
            <a:pPr>
              <a:defRPr/>
            </a:pPr>
            <a:r>
              <a:rPr lang="en-US" dirty="0" smtClean="0"/>
              <a:t>Larva penetrate to stomach or intestinal wall, mate and mature.</a:t>
            </a:r>
          </a:p>
          <a:p>
            <a:pPr>
              <a:defRPr/>
            </a:pPr>
            <a:r>
              <a:rPr lang="en-US" dirty="0" smtClean="0"/>
              <a:t>A female warm migrates to subcutaneous tissues. </a:t>
            </a:r>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457200" y="990600"/>
            <a:ext cx="8229600" cy="5597525"/>
          </a:xfrm>
        </p:spPr>
        <p:txBody>
          <a:bodyPr/>
          <a:lstStyle/>
          <a:p>
            <a:pPr algn="ctr" eaLnBrk="1" hangingPunct="1">
              <a:lnSpc>
                <a:spcPct val="80000"/>
              </a:lnSpc>
              <a:buFont typeface="Wingdings" pitchFamily="2" charset="2"/>
              <a:buNone/>
              <a:defRPr/>
            </a:pPr>
            <a:endParaRPr lang="en-US" sz="2400" b="1" i="1" u="sng" dirty="0" smtClean="0"/>
          </a:p>
          <a:p>
            <a:pPr eaLnBrk="1" hangingPunct="1">
              <a:lnSpc>
                <a:spcPct val="80000"/>
              </a:lnSpc>
              <a:buFont typeface="Wingdings" pitchFamily="2" charset="2"/>
              <a:buNone/>
              <a:defRPr/>
            </a:pPr>
            <a:r>
              <a:rPr lang="en-US" sz="3600" dirty="0" smtClean="0"/>
              <a:t>  Adult  female  worms  parasitize:  </a:t>
            </a:r>
          </a:p>
          <a:p>
            <a:pPr eaLnBrk="1" hangingPunct="1">
              <a:lnSpc>
                <a:spcPct val="80000"/>
              </a:lnSpc>
              <a:buFont typeface="Wingdings" pitchFamily="2" charset="2"/>
              <a:buNone/>
              <a:defRPr/>
            </a:pPr>
            <a:endParaRPr lang="en-US" sz="3600" dirty="0" smtClean="0"/>
          </a:p>
          <a:p>
            <a:pPr eaLnBrk="1" hangingPunct="1">
              <a:lnSpc>
                <a:spcPct val="80000"/>
              </a:lnSpc>
              <a:defRPr/>
            </a:pPr>
            <a:r>
              <a:rPr lang="en-US" sz="3600" dirty="0" smtClean="0"/>
              <a:t>in  subcutaneous  fatty  cellulose  of lower  extremities</a:t>
            </a:r>
          </a:p>
          <a:p>
            <a:pPr eaLnBrk="1" hangingPunct="1">
              <a:lnSpc>
                <a:spcPct val="80000"/>
              </a:lnSpc>
              <a:defRPr/>
            </a:pPr>
            <a:r>
              <a:rPr lang="en-US" sz="3600" dirty="0" smtClean="0"/>
              <a:t>rarely -  in  other  parts  of  the  body, including  head, neck  </a:t>
            </a:r>
          </a:p>
          <a:p>
            <a:pPr eaLnBrk="1" hangingPunct="1">
              <a:lnSpc>
                <a:spcPct val="80000"/>
              </a:lnSpc>
              <a:defRPr/>
            </a:pPr>
            <a:r>
              <a:rPr lang="en-US" sz="3600" dirty="0" smtClean="0"/>
              <a:t>cavities  of  joints  </a:t>
            </a:r>
          </a:p>
          <a:p>
            <a:pPr eaLnBrk="1" hangingPunct="1">
              <a:lnSpc>
                <a:spcPct val="80000"/>
              </a:lnSpc>
              <a:defRPr/>
            </a:pPr>
            <a:r>
              <a:rPr lang="en-US" sz="3600" dirty="0" smtClean="0"/>
              <a:t>pericardium  </a:t>
            </a:r>
          </a:p>
          <a:p>
            <a:pPr eaLnBrk="1" hangingPunct="1">
              <a:lnSpc>
                <a:spcPct val="80000"/>
              </a:lnSpc>
              <a:defRPr/>
            </a:pPr>
            <a:r>
              <a:rPr lang="en-US" sz="3600" dirty="0" smtClean="0"/>
              <a:t>membranes  of  spinal  cord.</a:t>
            </a:r>
            <a:r>
              <a:rPr lang="en-US" dirty="0" smtClean="0"/>
              <a:t> </a:t>
            </a:r>
            <a:endParaRPr lang="ru-RU" dirty="0" smtClean="0"/>
          </a:p>
          <a:p>
            <a:pPr algn="ctr" eaLnBrk="1" hangingPunct="1">
              <a:lnSpc>
                <a:spcPct val="80000"/>
              </a:lnSpc>
              <a:buFont typeface="Wingdings" pitchFamily="2" charset="2"/>
              <a:buNone/>
              <a:defRPr/>
            </a:pPr>
            <a:endParaRPr lang="en-US" sz="3600" b="1" i="1" u="sng"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Clinical features </a:t>
            </a:r>
            <a:r>
              <a:rPr lang="ru-RU" b="1" dirty="0" smtClean="0"/>
              <a:t/>
            </a:r>
            <a:br>
              <a:rPr lang="ru-RU" b="1" dirty="0" smtClean="0"/>
            </a:br>
            <a:endParaRPr lang="ru-RU" dirty="0"/>
          </a:p>
        </p:txBody>
      </p:sp>
      <p:sp>
        <p:nvSpPr>
          <p:cNvPr id="3" name="Содержимое 2"/>
          <p:cNvSpPr>
            <a:spLocks noGrp="1"/>
          </p:cNvSpPr>
          <p:nvPr>
            <p:ph idx="1"/>
          </p:nvPr>
        </p:nvSpPr>
        <p:spPr>
          <a:xfrm>
            <a:off x="457200" y="990600"/>
            <a:ext cx="8229600" cy="4530725"/>
          </a:xfrm>
        </p:spPr>
        <p:txBody>
          <a:bodyPr>
            <a:normAutofit lnSpcReduction="10000"/>
          </a:bodyPr>
          <a:lstStyle/>
          <a:p>
            <a:pPr algn="ctr" eaLnBrk="1" hangingPunct="1">
              <a:lnSpc>
                <a:spcPct val="80000"/>
              </a:lnSpc>
              <a:buFont typeface="Wingdings" pitchFamily="2" charset="2"/>
              <a:buNone/>
              <a:defRPr/>
            </a:pPr>
            <a:endParaRPr lang="ru-RU" b="1" dirty="0" smtClean="0"/>
          </a:p>
          <a:p>
            <a:pPr eaLnBrk="1" hangingPunct="1">
              <a:lnSpc>
                <a:spcPct val="80000"/>
              </a:lnSpc>
              <a:defRPr/>
            </a:pPr>
            <a:r>
              <a:rPr lang="en-US" dirty="0" smtClean="0"/>
              <a:t>The emergence of the worm from the lower extremity causes a painful blister that becomes abscessed due to the host’s immune reaction. </a:t>
            </a:r>
          </a:p>
          <a:p>
            <a:pPr eaLnBrk="1" hangingPunct="1">
              <a:lnSpc>
                <a:spcPct val="80000"/>
              </a:lnSpc>
              <a:defRPr/>
            </a:pPr>
            <a:r>
              <a:rPr lang="en-US" dirty="0" smtClean="0"/>
              <a:t>At this time, some patients may have a generalized reaction with:</a:t>
            </a:r>
          </a:p>
          <a:p>
            <a:pPr eaLnBrk="1" hangingPunct="1">
              <a:lnSpc>
                <a:spcPct val="80000"/>
              </a:lnSpc>
              <a:defRPr/>
            </a:pPr>
            <a:r>
              <a:rPr lang="en-US" dirty="0" smtClean="0"/>
              <a:t> </a:t>
            </a:r>
            <a:r>
              <a:rPr lang="en-US" dirty="0" err="1" smtClean="0"/>
              <a:t>urticaria</a:t>
            </a:r>
            <a:r>
              <a:rPr lang="en-US" dirty="0" smtClean="0"/>
              <a:t>, </a:t>
            </a:r>
          </a:p>
          <a:p>
            <a:pPr eaLnBrk="1" hangingPunct="1">
              <a:lnSpc>
                <a:spcPct val="80000"/>
              </a:lnSpc>
              <a:defRPr/>
            </a:pPr>
            <a:r>
              <a:rPr lang="en-US" dirty="0" smtClean="0"/>
              <a:t> nausea, vomiting, </a:t>
            </a:r>
          </a:p>
          <a:p>
            <a:pPr eaLnBrk="1" hangingPunct="1">
              <a:lnSpc>
                <a:spcPct val="80000"/>
              </a:lnSpc>
              <a:defRPr/>
            </a:pPr>
            <a:r>
              <a:rPr lang="en-US" dirty="0" smtClean="0"/>
              <a:t> diarrhea, </a:t>
            </a:r>
          </a:p>
          <a:p>
            <a:pPr eaLnBrk="1" hangingPunct="1">
              <a:lnSpc>
                <a:spcPct val="80000"/>
              </a:lnSpc>
              <a:defRPr/>
            </a:pPr>
            <a:r>
              <a:rPr lang="en-US" dirty="0" smtClean="0"/>
              <a:t> </a:t>
            </a:r>
            <a:r>
              <a:rPr lang="en-US" dirty="0" err="1" smtClean="0"/>
              <a:t>dyspnea</a:t>
            </a:r>
            <a:r>
              <a:rPr lang="en-US" dirty="0" smtClean="0"/>
              <a:t>. </a:t>
            </a:r>
            <a:endParaRPr lang="ru-RU" b="1" dirty="0" smtClean="0"/>
          </a:p>
          <a:p>
            <a:pPr>
              <a:defRPr/>
            </a:pPr>
            <a:endParaRPr lang="ru-RU"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ru-RU"/>
          </a:p>
        </p:txBody>
      </p:sp>
      <p:sp>
        <p:nvSpPr>
          <p:cNvPr id="3" name="Содержимое 2"/>
          <p:cNvSpPr>
            <a:spLocks noGrp="1"/>
          </p:cNvSpPr>
          <p:nvPr>
            <p:ph idx="1"/>
          </p:nvPr>
        </p:nvSpPr>
        <p:spPr/>
        <p:txBody>
          <a:bodyPr/>
          <a:lstStyle/>
          <a:p>
            <a:pPr>
              <a:defRPr/>
            </a:pPr>
            <a:r>
              <a:rPr lang="en-US" dirty="0" smtClean="0"/>
              <a:t>Over the next few days the lesion </a:t>
            </a:r>
            <a:r>
              <a:rPr lang="en-US" dirty="0" err="1" smtClean="0"/>
              <a:t>vesiculates</a:t>
            </a:r>
            <a:r>
              <a:rPr lang="en-US" dirty="0" smtClean="0"/>
              <a:t>, and then the blister ruptures and forms a painful ulcer within which part of the worm is often visible.</a:t>
            </a:r>
            <a:endParaRPr lang="ru-RU"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ru-RU"/>
          </a:p>
        </p:txBody>
      </p:sp>
      <p:pic>
        <p:nvPicPr>
          <p:cNvPr id="78851" name="Picture 2" descr="d:\home\e150875pov\Desktop\тропики картинки\250px-Dracunculus_medinensis.jpg"/>
          <p:cNvPicPr>
            <a:picLocks noGrp="1" noChangeAspect="1" noChangeArrowheads="1"/>
          </p:cNvPicPr>
          <p:nvPr>
            <p:ph idx="1"/>
          </p:nvPr>
        </p:nvPicPr>
        <p:blipFill>
          <a:blip r:embed="rId2" cstate="print"/>
          <a:srcRect/>
          <a:stretch>
            <a:fillRect/>
          </a:stretch>
        </p:blipFill>
        <p:spPr>
          <a:xfrm>
            <a:off x="685800" y="609600"/>
            <a:ext cx="4064000" cy="2665413"/>
          </a:xfrm>
          <a:noFill/>
        </p:spPr>
      </p:pic>
      <p:pic>
        <p:nvPicPr>
          <p:cNvPr id="78852" name="Picture 3" descr="d:\home\e150875pov\Desktop\тропики картинки\1318924702_10.jpg"/>
          <p:cNvPicPr>
            <a:picLocks noChangeAspect="1" noChangeArrowheads="1"/>
          </p:cNvPicPr>
          <p:nvPr/>
        </p:nvPicPr>
        <p:blipFill>
          <a:blip r:embed="rId3" cstate="print"/>
          <a:srcRect/>
          <a:stretch>
            <a:fillRect/>
          </a:stretch>
        </p:blipFill>
        <p:spPr bwMode="auto">
          <a:xfrm>
            <a:off x="4800600" y="1524000"/>
            <a:ext cx="3200400" cy="4267200"/>
          </a:xfrm>
          <a:prstGeom prst="rect">
            <a:avLst/>
          </a:prstGeom>
          <a:noFill/>
          <a:ln w="9525">
            <a:noFill/>
            <a:miter lim="800000"/>
            <a:headEnd/>
            <a:tailEnd/>
          </a:ln>
        </p:spPr>
      </p:pic>
      <p:pic>
        <p:nvPicPr>
          <p:cNvPr id="78853" name="Picture 4"/>
          <p:cNvPicPr>
            <a:picLocks noChangeAspect="1" noChangeArrowheads="1"/>
          </p:cNvPicPr>
          <p:nvPr/>
        </p:nvPicPr>
        <p:blipFill>
          <a:blip r:embed="rId4" cstate="print"/>
          <a:srcRect/>
          <a:stretch>
            <a:fillRect/>
          </a:stretch>
        </p:blipFill>
        <p:spPr bwMode="auto">
          <a:xfrm>
            <a:off x="2362200" y="3352800"/>
            <a:ext cx="2295525"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533400"/>
            <a:ext cx="8229600" cy="4530725"/>
          </a:xfrm>
        </p:spPr>
        <p:txBody>
          <a:bodyPr/>
          <a:lstStyle/>
          <a:p>
            <a:pPr algn="ctr" eaLnBrk="1" hangingPunct="1">
              <a:lnSpc>
                <a:spcPct val="80000"/>
              </a:lnSpc>
              <a:buFont typeface="Wingdings" pitchFamily="2" charset="2"/>
              <a:buNone/>
              <a:defRPr/>
            </a:pPr>
            <a:r>
              <a:rPr lang="en-US" sz="2800" b="1" i="1" u="sng" dirty="0" smtClean="0"/>
              <a:t>Treatment</a:t>
            </a:r>
            <a:r>
              <a:rPr lang="en-US" sz="2800" b="1" i="1" dirty="0" smtClean="0"/>
              <a:t>. </a:t>
            </a:r>
            <a:endParaRPr lang="en-US" sz="2800" dirty="0" smtClean="0"/>
          </a:p>
          <a:p>
            <a:pPr eaLnBrk="1" hangingPunct="1">
              <a:lnSpc>
                <a:spcPct val="80000"/>
              </a:lnSpc>
              <a:defRPr/>
            </a:pPr>
            <a:r>
              <a:rPr lang="en-US" sz="2400" dirty="0" smtClean="0"/>
              <a:t>Worms that have emerged from skin may be successfully removed by wrapping the worm around a small stick. This process often lasts a few weeks to months. </a:t>
            </a:r>
            <a:r>
              <a:rPr lang="en-US" sz="2400" dirty="0" err="1" smtClean="0"/>
              <a:t>Ocassionaly</a:t>
            </a:r>
            <a:r>
              <a:rPr lang="en-US" sz="2400" dirty="0" smtClean="0"/>
              <a:t> it may take only a few days.  There is no successful drug treatment, although some drugs may be used to treat </a:t>
            </a:r>
            <a:r>
              <a:rPr lang="en-US" sz="2400" dirty="0" err="1" smtClean="0"/>
              <a:t>symptoms.Worms</a:t>
            </a:r>
            <a:r>
              <a:rPr lang="en-US" sz="2400" dirty="0" smtClean="0"/>
              <a:t> may also be surgically removed before ulcer formation. Analgesics (aspirin and ibuprofen) are used to reduce swelling. Antibiotic ointment may be used to prevent bacterial infections</a:t>
            </a:r>
            <a:endParaRPr lang="ru-RU" sz="2800" dirty="0"/>
          </a:p>
        </p:txBody>
      </p:sp>
      <p:pic>
        <p:nvPicPr>
          <p:cNvPr id="79875" name="Picture 2"/>
          <p:cNvPicPr>
            <a:picLocks noChangeAspect="1" noChangeArrowheads="1"/>
          </p:cNvPicPr>
          <p:nvPr/>
        </p:nvPicPr>
        <p:blipFill>
          <a:blip r:embed="rId2" cstate="print"/>
          <a:srcRect/>
          <a:stretch>
            <a:fillRect/>
          </a:stretch>
        </p:blipFill>
        <p:spPr bwMode="auto">
          <a:xfrm>
            <a:off x="2133600" y="4495800"/>
            <a:ext cx="6477000" cy="209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81000" y="0"/>
            <a:ext cx="8229600" cy="636588"/>
          </a:xfrm>
        </p:spPr>
        <p:txBody>
          <a:bodyPr/>
          <a:lstStyle/>
          <a:p>
            <a:pPr eaLnBrk="1" hangingPunct="1">
              <a:defRPr/>
            </a:pPr>
            <a:r>
              <a:rPr lang="en-US" sz="3000" b="1" u="sng" dirty="0" smtClean="0"/>
              <a:t>HOOKWORM. (ANCYLOSTOMIASES).</a:t>
            </a:r>
            <a:endParaRPr lang="ru-RU" sz="3000" b="1" u="sng" dirty="0" smtClean="0"/>
          </a:p>
        </p:txBody>
      </p:sp>
      <p:sp>
        <p:nvSpPr>
          <p:cNvPr id="22531" name="Rectangle 3"/>
          <p:cNvSpPr>
            <a:spLocks noGrp="1" noChangeArrowheads="1"/>
          </p:cNvSpPr>
          <p:nvPr>
            <p:ph type="body" idx="1"/>
          </p:nvPr>
        </p:nvSpPr>
        <p:spPr>
          <a:xfrm>
            <a:off x="381000" y="685800"/>
            <a:ext cx="8305800" cy="5791200"/>
          </a:xfrm>
        </p:spPr>
        <p:txBody>
          <a:bodyPr/>
          <a:lstStyle/>
          <a:p>
            <a:pPr algn="ctr" eaLnBrk="1" hangingPunct="1">
              <a:lnSpc>
                <a:spcPct val="80000"/>
              </a:lnSpc>
              <a:buFont typeface="Wingdings" pitchFamily="2" charset="2"/>
              <a:buNone/>
              <a:defRPr/>
            </a:pPr>
            <a:r>
              <a:rPr lang="en-US" sz="2800" dirty="0" smtClean="0"/>
              <a:t>Human infection with two species of hookworm that have strong </a:t>
            </a:r>
            <a:r>
              <a:rPr lang="en-US" sz="2800" dirty="0" err="1" smtClean="0"/>
              <a:t>buccal</a:t>
            </a:r>
            <a:r>
              <a:rPr lang="en-US" sz="2800" dirty="0" smtClean="0"/>
              <a:t> </a:t>
            </a:r>
            <a:r>
              <a:rPr lang="en-US" sz="2800" dirty="0" smtClean="0">
                <a:hlinkClick r:id="rId2"/>
              </a:rPr>
              <a:t>hooks</a:t>
            </a:r>
            <a:r>
              <a:rPr lang="en-US" sz="2800" dirty="0" smtClean="0"/>
              <a:t> or plates for attaching to the host's intestinal mucosa</a:t>
            </a:r>
            <a:endParaRPr lang="en-US" sz="2800" u="sng" dirty="0" smtClean="0"/>
          </a:p>
        </p:txBody>
      </p:sp>
      <p:pic>
        <p:nvPicPr>
          <p:cNvPr id="81924" name="Picture 6" descr="Картинки по запросу ancylostoma duodenale"/>
          <p:cNvPicPr>
            <a:picLocks noChangeAspect="1" noChangeArrowheads="1"/>
          </p:cNvPicPr>
          <p:nvPr/>
        </p:nvPicPr>
        <p:blipFill>
          <a:blip r:embed="rId3" cstate="print"/>
          <a:srcRect/>
          <a:stretch>
            <a:fillRect/>
          </a:stretch>
        </p:blipFill>
        <p:spPr bwMode="auto">
          <a:xfrm>
            <a:off x="1143000" y="2209800"/>
            <a:ext cx="6477000" cy="4857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331787"/>
          </a:xfrm>
        </p:spPr>
        <p:txBody>
          <a:bodyPr>
            <a:normAutofit fontScale="90000"/>
          </a:bodyPr>
          <a:lstStyle/>
          <a:p>
            <a:pPr>
              <a:defRPr/>
            </a:pPr>
            <a:r>
              <a:rPr lang="en-US" u="sng" dirty="0" smtClean="0"/>
              <a:t>Epidemiology</a:t>
            </a:r>
            <a:endParaRPr lang="ru-RU" dirty="0"/>
          </a:p>
        </p:txBody>
      </p:sp>
      <p:sp>
        <p:nvSpPr>
          <p:cNvPr id="3" name="Содержимое 2"/>
          <p:cNvSpPr>
            <a:spLocks noGrp="1"/>
          </p:cNvSpPr>
          <p:nvPr>
            <p:ph idx="1"/>
          </p:nvPr>
        </p:nvSpPr>
        <p:spPr>
          <a:xfrm>
            <a:off x="381000" y="609600"/>
            <a:ext cx="8229600" cy="4911725"/>
          </a:xfrm>
        </p:spPr>
        <p:txBody>
          <a:bodyPr>
            <a:normAutofit fontScale="92500"/>
          </a:bodyPr>
          <a:lstStyle/>
          <a:p>
            <a:pPr>
              <a:lnSpc>
                <a:spcPct val="80000"/>
              </a:lnSpc>
              <a:buFont typeface="Wingdings" pitchFamily="2" charset="2"/>
              <a:buNone/>
              <a:defRPr/>
            </a:pPr>
            <a:endParaRPr lang="en-US" sz="2800" dirty="0" smtClean="0"/>
          </a:p>
          <a:p>
            <a:pPr>
              <a:lnSpc>
                <a:spcPct val="150000"/>
              </a:lnSpc>
              <a:defRPr/>
            </a:pPr>
            <a:r>
              <a:rPr lang="en-US" sz="2800" i="1" dirty="0" err="1" smtClean="0">
                <a:solidFill>
                  <a:srgbClr val="FFC000"/>
                </a:solidFill>
              </a:rPr>
              <a:t>Ancylostoma</a:t>
            </a:r>
            <a:r>
              <a:rPr lang="en-US" sz="2800" i="1" dirty="0" smtClean="0">
                <a:solidFill>
                  <a:srgbClr val="FFC000"/>
                </a:solidFill>
              </a:rPr>
              <a:t> </a:t>
            </a:r>
            <a:r>
              <a:rPr lang="en-US" sz="2800" i="1" dirty="0" err="1" smtClean="0">
                <a:solidFill>
                  <a:srgbClr val="FFC000"/>
                </a:solidFill>
              </a:rPr>
              <a:t>duodenale</a:t>
            </a:r>
            <a:r>
              <a:rPr lang="en-US" sz="2800" dirty="0" smtClean="0"/>
              <a:t>  commonly known as the Old World hookworm, occurs in southern Europe, North Africa, India, China, Japan, and Southeast Asia. </a:t>
            </a:r>
          </a:p>
          <a:p>
            <a:pPr>
              <a:lnSpc>
                <a:spcPct val="150000"/>
              </a:lnSpc>
              <a:defRPr/>
            </a:pPr>
            <a:r>
              <a:rPr lang="en-US" sz="2800" dirty="0" smtClean="0"/>
              <a:t>It also has been reported in the New World among Paraguayan Indians, in isolated areas of the United States, and in the Caribbean. </a:t>
            </a:r>
          </a:p>
          <a:p>
            <a:pPr>
              <a:lnSpc>
                <a:spcPct val="80000"/>
              </a:lnSpc>
              <a:defRPr/>
            </a:pPr>
            <a:endParaRPr lang="en-US" sz="2800" dirty="0" smtClean="0"/>
          </a:p>
          <a:p>
            <a:pPr>
              <a:lnSpc>
                <a:spcPct val="80000"/>
              </a:lnSpc>
              <a:buFont typeface="Wingdings" pitchFamily="2" charset="2"/>
              <a:buNone/>
              <a:defRPr/>
            </a:pPr>
            <a:endParaRPr lang="en-US" sz="2800" dirty="0" smtClean="0"/>
          </a:p>
          <a:p>
            <a:pPr>
              <a:defRPr/>
            </a:pPr>
            <a:endParaRPr lang="ru-RU" sz="36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152400" y="838200"/>
            <a:ext cx="4648200" cy="5292725"/>
          </a:xfrm>
        </p:spPr>
        <p:txBody>
          <a:bodyPr/>
          <a:lstStyle/>
          <a:p>
            <a:pPr>
              <a:defRPr/>
            </a:pPr>
            <a:r>
              <a:rPr lang="en-US" sz="3200" dirty="0" smtClean="0"/>
              <a:t>This hookworm is well known in mines because of the combination of temperature and humidity that provide an ideal habitat for egg and larvae. </a:t>
            </a:r>
          </a:p>
          <a:p>
            <a:pPr>
              <a:defRPr/>
            </a:pPr>
            <a:endParaRPr lang="ru-RU" dirty="0"/>
          </a:p>
        </p:txBody>
      </p:sp>
      <p:pic>
        <p:nvPicPr>
          <p:cNvPr id="83971" name="Содержимое 7" descr="Abandoned-Iron-Ore-Mine-6.jpg"/>
          <p:cNvPicPr>
            <a:picLocks noGrp="1" noChangeAspect="1"/>
          </p:cNvPicPr>
          <p:nvPr>
            <p:ph sz="half" idx="2"/>
          </p:nvPr>
        </p:nvPicPr>
        <p:blipFill>
          <a:blip r:embed="rId2" cstate="print"/>
          <a:srcRect/>
          <a:stretch>
            <a:fillRect/>
          </a:stretch>
        </p:blipFill>
        <p:spPr>
          <a:xfrm>
            <a:off x="4556125" y="1066800"/>
            <a:ext cx="4587875" cy="2971800"/>
          </a:xfrm>
        </p:spPr>
      </p:pic>
      <p:sp>
        <p:nvSpPr>
          <p:cNvPr id="83972" name="Прямоугольник 9"/>
          <p:cNvSpPr>
            <a:spLocks noChangeArrowheads="1"/>
          </p:cNvSpPr>
          <p:nvPr/>
        </p:nvSpPr>
        <p:spPr bwMode="auto">
          <a:xfrm>
            <a:off x="4267200" y="4495800"/>
            <a:ext cx="4572000" cy="1816100"/>
          </a:xfrm>
          <a:prstGeom prst="rect">
            <a:avLst/>
          </a:prstGeom>
          <a:noFill/>
          <a:ln w="9525">
            <a:noFill/>
            <a:miter lim="800000"/>
            <a:headEnd/>
            <a:tailEnd/>
          </a:ln>
        </p:spPr>
        <p:txBody>
          <a:bodyPr>
            <a:spAutoFit/>
          </a:bodyPr>
          <a:lstStyle/>
          <a:p>
            <a:r>
              <a:rPr lang="en-US" sz="2800"/>
              <a:t>It is estimated more than 500 million people are infected with hookworms.</a:t>
            </a:r>
            <a:endParaRPr lang="ru-RU" sz="280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600200"/>
            <a:ext cx="3810000" cy="4530725"/>
          </a:xfrm>
        </p:spPr>
        <p:txBody>
          <a:bodyPr/>
          <a:lstStyle/>
          <a:p>
            <a:pPr>
              <a:buFont typeface="Wingdings" pitchFamily="2" charset="2"/>
              <a:buNone/>
              <a:defRPr/>
            </a:pPr>
            <a:r>
              <a:rPr lang="en-US" sz="3200" dirty="0" smtClean="0"/>
              <a:t>Transmission of </a:t>
            </a:r>
          </a:p>
          <a:p>
            <a:pPr marL="514350" indent="-514350">
              <a:buFont typeface="Wingdings" pitchFamily="2" charset="2"/>
              <a:buNone/>
              <a:defRPr/>
            </a:pPr>
            <a:r>
              <a:rPr lang="en-US" sz="3200" i="1" dirty="0" smtClean="0"/>
              <a:t>A. </a:t>
            </a:r>
            <a:r>
              <a:rPr lang="en-US" sz="3200" i="1" dirty="0" err="1" smtClean="0"/>
              <a:t>duodenale</a:t>
            </a:r>
            <a:r>
              <a:rPr lang="en-US" sz="3200" dirty="0" smtClean="0"/>
              <a:t> is</a:t>
            </a:r>
          </a:p>
          <a:p>
            <a:pPr marL="514350" indent="-514350">
              <a:buFont typeface="Wingdings" pitchFamily="2" charset="2"/>
              <a:buNone/>
              <a:defRPr/>
            </a:pPr>
            <a:r>
              <a:rPr lang="en-US" sz="3200" dirty="0" smtClean="0"/>
              <a:t>by contact of skin</a:t>
            </a:r>
          </a:p>
          <a:p>
            <a:pPr marL="514350" indent="-514350">
              <a:buFont typeface="Wingdings" pitchFamily="2" charset="2"/>
              <a:buNone/>
              <a:defRPr/>
            </a:pPr>
            <a:r>
              <a:rPr lang="en-US" sz="3200" dirty="0" smtClean="0"/>
              <a:t>with soil</a:t>
            </a:r>
          </a:p>
          <a:p>
            <a:pPr marL="514350" indent="-514350">
              <a:buFont typeface="Wingdings" pitchFamily="2" charset="2"/>
              <a:buNone/>
              <a:defRPr/>
            </a:pPr>
            <a:r>
              <a:rPr lang="en-US" sz="3200" dirty="0" smtClean="0"/>
              <a:t>contaminated</a:t>
            </a:r>
          </a:p>
          <a:p>
            <a:pPr marL="514350" indent="-514350">
              <a:buFont typeface="Wingdings" pitchFamily="2" charset="2"/>
              <a:buNone/>
              <a:defRPr/>
            </a:pPr>
            <a:r>
              <a:rPr lang="en-US" sz="3200" dirty="0" smtClean="0"/>
              <a:t>with larvae.</a:t>
            </a:r>
          </a:p>
          <a:p>
            <a:pPr>
              <a:defRPr/>
            </a:pPr>
            <a:endParaRPr lang="ru-RU" dirty="0"/>
          </a:p>
        </p:txBody>
      </p:sp>
      <p:pic>
        <p:nvPicPr>
          <p:cNvPr id="84995" name="Содержимое 4" descr="walking-barefoot-on-soil.jpg"/>
          <p:cNvPicPr>
            <a:picLocks noGrp="1" noChangeAspect="1"/>
          </p:cNvPicPr>
          <p:nvPr>
            <p:ph sz="half" idx="2"/>
          </p:nvPr>
        </p:nvPicPr>
        <p:blipFill>
          <a:blip r:embed="rId2" cstate="print"/>
          <a:srcRect/>
          <a:stretch>
            <a:fillRect/>
          </a:stretch>
        </p:blipFill>
        <p:spPr>
          <a:xfrm>
            <a:off x="4572000" y="1676400"/>
            <a:ext cx="4386263" cy="2927350"/>
          </a:xfr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sz="half" idx="1"/>
          </p:nvPr>
        </p:nvSpPr>
        <p:spPr>
          <a:xfrm>
            <a:off x="-228600" y="1066800"/>
            <a:ext cx="4648200" cy="5064125"/>
          </a:xfrm>
        </p:spPr>
        <p:txBody>
          <a:bodyPr/>
          <a:lstStyle/>
          <a:p>
            <a:pPr>
              <a:defRPr/>
            </a:pPr>
            <a:r>
              <a:rPr lang="en-US" dirty="0" smtClean="0"/>
              <a:t>The way </a:t>
            </a:r>
            <a:r>
              <a:rPr lang="en-US" i="1" dirty="0" err="1" smtClean="0"/>
              <a:t>Ancylostoma</a:t>
            </a:r>
            <a:r>
              <a:rPr lang="en-US" i="1" dirty="0" smtClean="0"/>
              <a:t> </a:t>
            </a:r>
            <a:r>
              <a:rPr lang="en-US" i="1" dirty="0" err="1" smtClean="0"/>
              <a:t>duodenale</a:t>
            </a:r>
            <a:r>
              <a:rPr lang="en-US" dirty="0" smtClean="0"/>
              <a:t> enters the human body was understood in the 1880s, after an epidemic of </a:t>
            </a:r>
            <a:r>
              <a:rPr lang="en-US" dirty="0" err="1" smtClean="0">
                <a:hlinkClick r:id="rId2" tooltip="Ancylostomiasis"/>
              </a:rPr>
              <a:t>ancylostomiasis</a:t>
            </a:r>
            <a:endParaRPr lang="en-US" dirty="0" smtClean="0"/>
          </a:p>
          <a:p>
            <a:pPr>
              <a:buFont typeface="Wingdings" pitchFamily="2" charset="2"/>
              <a:buNone/>
              <a:defRPr/>
            </a:pPr>
            <a:r>
              <a:rPr lang="en-US" dirty="0" smtClean="0"/>
              <a:t>   among </a:t>
            </a:r>
            <a:r>
              <a:rPr lang="en-US" dirty="0" smtClean="0">
                <a:hlinkClick r:id="rId3" tooltip="Miner"/>
              </a:rPr>
              <a:t>miners</a:t>
            </a:r>
            <a:r>
              <a:rPr lang="en-US" dirty="0" smtClean="0"/>
              <a:t> working in the hot and humid </a:t>
            </a:r>
            <a:r>
              <a:rPr lang="en-US" dirty="0" smtClean="0">
                <a:hlinkClick r:id="rId4" tooltip="Gotthard Tunnel"/>
              </a:rPr>
              <a:t>Gotthard Tunnel</a:t>
            </a:r>
            <a:r>
              <a:rPr lang="en-US" dirty="0" smtClean="0"/>
              <a:t> (</a:t>
            </a:r>
            <a:r>
              <a:rPr lang="en-US" dirty="0" smtClean="0">
                <a:hlinkClick r:id="rId5" tooltip="Switzerland"/>
              </a:rPr>
              <a:t>Switzerland</a:t>
            </a:r>
            <a:r>
              <a:rPr lang="en-US" dirty="0" smtClean="0"/>
              <a:t>). </a:t>
            </a:r>
          </a:p>
          <a:p>
            <a:pPr>
              <a:defRPr/>
            </a:pPr>
            <a:endParaRPr lang="ru-RU" sz="3200" dirty="0"/>
          </a:p>
        </p:txBody>
      </p:sp>
      <p:pic>
        <p:nvPicPr>
          <p:cNvPr id="86019" name="Picture 4" descr="G:\Тропики\p04l4dxy.jpg"/>
          <p:cNvPicPr>
            <a:picLocks noGrp="1" noChangeAspect="1" noChangeArrowheads="1"/>
          </p:cNvPicPr>
          <p:nvPr>
            <p:ph sz="half" idx="2"/>
          </p:nvPr>
        </p:nvPicPr>
        <p:blipFill>
          <a:blip r:embed="rId6" cstate="print"/>
          <a:srcRect/>
          <a:stretch>
            <a:fillRect/>
          </a:stretch>
        </p:blipFill>
        <p:spPr>
          <a:xfrm>
            <a:off x="4724400" y="1066800"/>
            <a:ext cx="4038600" cy="2271713"/>
          </a:xfrm>
          <a:noFill/>
        </p:spPr>
      </p:pic>
      <p:pic>
        <p:nvPicPr>
          <p:cNvPr id="86020" name="Picture 5" descr="G:\Тропики\1024px-Gotthardtunnel_Bauzug_klein.jpg"/>
          <p:cNvPicPr>
            <a:picLocks noChangeAspect="1" noChangeArrowheads="1"/>
          </p:cNvPicPr>
          <p:nvPr/>
        </p:nvPicPr>
        <p:blipFill>
          <a:blip r:embed="rId7" cstate="print"/>
          <a:srcRect/>
          <a:stretch>
            <a:fillRect/>
          </a:stretch>
        </p:blipFill>
        <p:spPr bwMode="auto">
          <a:xfrm>
            <a:off x="4545013" y="3810000"/>
            <a:ext cx="4598987" cy="2528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fontScale="90000"/>
          </a:bodyPr>
          <a:lstStyle/>
          <a:p>
            <a:pPr>
              <a:defRPr/>
            </a:pPr>
            <a:r>
              <a:rPr lang="en-US" sz="2400" b="0" dirty="0" smtClean="0">
                <a:effectLst>
                  <a:outerShdw blurRad="38100" dist="38100" dir="2700000" algn="tl">
                    <a:srgbClr val="000000">
                      <a:alpha val="43137"/>
                    </a:srgbClr>
                  </a:outerShdw>
                </a:effectLst>
              </a:rPr>
              <a:t>Eggs are passed in the stool  , and under favorable conditions (moisture, warmth, shade), larvae hatch in 1 to 2 days. </a:t>
            </a:r>
            <a:r>
              <a:rPr lang="en-US" b="0" dirty="0" smtClean="0">
                <a:effectLst>
                  <a:outerShdw blurRad="38100" dist="38100" dir="2700000" algn="tl">
                    <a:srgbClr val="000000">
                      <a:alpha val="43137"/>
                    </a:srgbClr>
                  </a:outerShdw>
                </a:effectLst>
              </a:rPr>
              <a:t/>
            </a:r>
            <a:br>
              <a:rPr lang="en-US" b="0" dirty="0" smtClean="0">
                <a:effectLst>
                  <a:outerShdw blurRad="38100" dist="38100" dir="2700000" algn="tl">
                    <a:srgbClr val="000000">
                      <a:alpha val="43137"/>
                    </a:srgbClr>
                  </a:outerShdw>
                </a:effectLst>
              </a:rPr>
            </a:br>
            <a:endParaRPr lang="uk-UA" b="0" dirty="0">
              <a:effectLst>
                <a:outerShdw blurRad="38100" dist="38100" dir="2700000" algn="tl">
                  <a:srgbClr val="000000">
                    <a:alpha val="43137"/>
                  </a:srgbClr>
                </a:outerShdw>
              </a:effectLst>
            </a:endParaRPr>
          </a:p>
        </p:txBody>
      </p:sp>
      <p:pic>
        <p:nvPicPr>
          <p:cNvPr id="87043" name="Рисунок 13" descr="hookworms-5-728.jpg"/>
          <p:cNvPicPr>
            <a:picLocks noGrp="1" noChangeAspect="1"/>
          </p:cNvPicPr>
          <p:nvPr>
            <p:ph sz="half" idx="1"/>
          </p:nvPr>
        </p:nvPicPr>
        <p:blipFill>
          <a:blip r:embed="rId2" cstate="print"/>
          <a:stretch>
            <a:fillRect/>
          </a:stretch>
        </p:blipFill>
        <p:spPr>
          <a:xfrm>
            <a:off x="457200" y="2470944"/>
            <a:ext cx="4038600" cy="3028950"/>
          </a:xfrm>
        </p:spPr>
      </p:pic>
      <p:sp>
        <p:nvSpPr>
          <p:cNvPr id="6" name="Содержимое 5"/>
          <p:cNvSpPr>
            <a:spLocks noGrp="1"/>
          </p:cNvSpPr>
          <p:nvPr>
            <p:ph sz="half" idx="2"/>
          </p:nvPr>
        </p:nvSpPr>
        <p:spPr/>
        <p:txBody>
          <a:bodyPr/>
          <a:lstStyle/>
          <a:p>
            <a:pPr>
              <a:defRPr/>
            </a:pPr>
            <a:r>
              <a:rPr lang="en-US" sz="2000" dirty="0" smtClean="0"/>
              <a:t>The released </a:t>
            </a:r>
            <a:r>
              <a:rPr lang="en-US" sz="2000" b="1" dirty="0" smtClean="0"/>
              <a:t>rhabditiform</a:t>
            </a:r>
            <a:r>
              <a:rPr lang="en-US" sz="2000" dirty="0" smtClean="0"/>
              <a:t> larvae grow in the feces and/or the soil , and after 5 to 10 days (and two molts) they become </a:t>
            </a:r>
            <a:r>
              <a:rPr lang="en-US" sz="2000" b="1" dirty="0" smtClean="0"/>
              <a:t>filariform</a:t>
            </a:r>
            <a:r>
              <a:rPr lang="en-US" sz="2000" dirty="0" smtClean="0"/>
              <a:t> (third-stage) larvae that are infective. </a:t>
            </a:r>
          </a:p>
          <a:p>
            <a:pPr>
              <a:defRPr/>
            </a:pPr>
            <a:endParaRPr lang="en-US" sz="2000" dirty="0" smtClean="0"/>
          </a:p>
          <a:p>
            <a:pPr>
              <a:defRPr/>
            </a:pPr>
            <a:r>
              <a:rPr lang="en-US" sz="2000" dirty="0" smtClean="0"/>
              <a:t>These infective larvae can survive 3 to 4 weeks in favorable environmental conditions. </a:t>
            </a:r>
          </a:p>
          <a:p>
            <a:pPr>
              <a:defRPr/>
            </a:pPr>
            <a:endParaRPr lang="ru-RU" sz="20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sz="half" idx="1"/>
          </p:nvPr>
        </p:nvSpPr>
        <p:spPr>
          <a:xfrm>
            <a:off x="0" y="1600200"/>
            <a:ext cx="4038600" cy="4530725"/>
          </a:xfrm>
        </p:spPr>
        <p:txBody>
          <a:bodyPr/>
          <a:lstStyle/>
          <a:p>
            <a:pPr>
              <a:defRPr/>
            </a:pPr>
            <a:r>
              <a:rPr lang="en-US" dirty="0" smtClean="0"/>
              <a:t>On contact with the human host, the larvae penetrate the skin and are carried through the blood vessels to the heart and then to the lungs.</a:t>
            </a:r>
          </a:p>
          <a:p>
            <a:pPr>
              <a:defRPr/>
            </a:pPr>
            <a:endParaRPr lang="ru-RU" dirty="0"/>
          </a:p>
        </p:txBody>
      </p:sp>
      <p:pic>
        <p:nvPicPr>
          <p:cNvPr id="88067" name="Содержимое 7" descr="ancylost.jpeg"/>
          <p:cNvPicPr>
            <a:picLocks noGrp="1" noChangeAspect="1"/>
          </p:cNvPicPr>
          <p:nvPr>
            <p:ph sz="half" idx="2"/>
          </p:nvPr>
        </p:nvPicPr>
        <p:blipFill>
          <a:blip r:embed="rId2" cstate="print"/>
          <a:srcRect/>
          <a:stretch>
            <a:fillRect/>
          </a:stretch>
        </p:blipFill>
        <p:spPr>
          <a:xfrm>
            <a:off x="4191000" y="1066800"/>
            <a:ext cx="4710113" cy="4648200"/>
          </a:xfrm>
        </p:spPr>
      </p:pic>
      <p:pic>
        <p:nvPicPr>
          <p:cNvPr id="88068" name="Содержимое 7" descr="ancylost.jpeg"/>
          <p:cNvPicPr>
            <a:picLocks noChangeAspect="1"/>
          </p:cNvPicPr>
          <p:nvPr/>
        </p:nvPicPr>
        <p:blipFill>
          <a:blip r:embed="rId2" cstate="print"/>
          <a:srcRect/>
          <a:stretch>
            <a:fillRect/>
          </a:stretch>
        </p:blipFill>
        <p:spPr bwMode="auto">
          <a:xfrm>
            <a:off x="4114800" y="1066800"/>
            <a:ext cx="4710113"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0" y="1600200"/>
            <a:ext cx="4114800" cy="4530725"/>
          </a:xfrm>
        </p:spPr>
        <p:txBody>
          <a:bodyPr/>
          <a:lstStyle/>
          <a:p>
            <a:pPr>
              <a:defRPr/>
            </a:pPr>
            <a:r>
              <a:rPr lang="en-US" dirty="0" smtClean="0"/>
              <a:t>They penetrate into the pulmonary alveoli, ascend the bronchial tree to the pharynx, and are swallowed. </a:t>
            </a:r>
          </a:p>
          <a:p>
            <a:pPr>
              <a:defRPr/>
            </a:pPr>
            <a:endParaRPr lang="ru-RU" dirty="0"/>
          </a:p>
        </p:txBody>
      </p:sp>
      <p:pic>
        <p:nvPicPr>
          <p:cNvPr id="89091" name="Содержимое 4" descr="nejmra032492_f2.jpeg"/>
          <p:cNvPicPr>
            <a:picLocks noGrp="1" noChangeAspect="1"/>
          </p:cNvPicPr>
          <p:nvPr>
            <p:ph sz="half" idx="2"/>
          </p:nvPr>
        </p:nvPicPr>
        <p:blipFill>
          <a:blip r:embed="rId2" cstate="print"/>
          <a:srcRect/>
          <a:stretch>
            <a:fillRect/>
          </a:stretch>
        </p:blipFill>
        <p:spPr>
          <a:xfrm>
            <a:off x="4038600" y="1219200"/>
            <a:ext cx="4870450" cy="4800600"/>
          </a:xfrm>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304800" y="914400"/>
            <a:ext cx="4191000" cy="5216525"/>
          </a:xfrm>
        </p:spPr>
        <p:txBody>
          <a:bodyPr>
            <a:normAutofit lnSpcReduction="10000"/>
          </a:bodyPr>
          <a:lstStyle/>
          <a:p>
            <a:pPr>
              <a:defRPr/>
            </a:pPr>
            <a:r>
              <a:rPr lang="en-US" sz="2400" dirty="0" smtClean="0"/>
              <a:t>The larvae reach the small intestine, where they reside and mature into adults. Adult worms live in the lumen of the small intestine, where they attach to the intestinal wall with resultant blood loss by the host. </a:t>
            </a:r>
          </a:p>
          <a:p>
            <a:pPr>
              <a:defRPr/>
            </a:pPr>
            <a:r>
              <a:rPr lang="en-US" sz="2400" dirty="0" smtClean="0"/>
              <a:t>Most adult worms are eliminated in 1 to 2 years, but the longevity may reach several years.</a:t>
            </a:r>
            <a:endParaRPr lang="ru-RU" sz="2400" dirty="0"/>
          </a:p>
        </p:txBody>
      </p:sp>
      <p:pic>
        <p:nvPicPr>
          <p:cNvPr id="90115" name="Содержимое 5" descr="anc penetr. 2.jpeg"/>
          <p:cNvPicPr>
            <a:picLocks noGrp="1" noChangeAspect="1"/>
          </p:cNvPicPr>
          <p:nvPr>
            <p:ph sz="half" idx="2"/>
          </p:nvPr>
        </p:nvPicPr>
        <p:blipFill>
          <a:blip r:embed="rId2" cstate="print"/>
          <a:srcRect/>
          <a:stretch>
            <a:fillRect/>
          </a:stretch>
        </p:blipFill>
        <p:spPr>
          <a:xfrm>
            <a:off x="4648200" y="1870075"/>
            <a:ext cx="4038600" cy="3990975"/>
          </a:xfrm>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ru-RU"/>
          </a:p>
        </p:txBody>
      </p:sp>
      <p:pic>
        <p:nvPicPr>
          <p:cNvPr id="91139" name="Содержимое 3" descr="ancylostoma life cycle.jpg"/>
          <p:cNvPicPr>
            <a:picLocks noGrp="1" noChangeAspect="1"/>
          </p:cNvPicPr>
          <p:nvPr>
            <p:ph idx="1"/>
          </p:nvPr>
        </p:nvPicPr>
        <p:blipFill>
          <a:blip r:embed="rId2" cstate="print"/>
          <a:srcRect/>
          <a:stretch>
            <a:fillRect/>
          </a:stretch>
        </p:blipFill>
        <p:spPr>
          <a:xfrm>
            <a:off x="838200" y="334963"/>
            <a:ext cx="7315200" cy="6338887"/>
          </a:xfr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7813"/>
            <a:ext cx="8229600" cy="788987"/>
          </a:xfrm>
        </p:spPr>
        <p:txBody>
          <a:bodyPr>
            <a:normAutofit fontScale="90000"/>
          </a:bodyPr>
          <a:lstStyle/>
          <a:p>
            <a:pPr>
              <a:defRPr/>
            </a:pPr>
            <a:r>
              <a:rPr lang="en-US" sz="3600" dirty="0" smtClean="0"/>
              <a:t>There are 3 clinical phases: invasive, migratory, and intestinal.</a:t>
            </a:r>
            <a:endParaRPr lang="ru-RU" sz="3600" dirty="0"/>
          </a:p>
        </p:txBody>
      </p:sp>
      <p:sp>
        <p:nvSpPr>
          <p:cNvPr id="3" name="Содержимое 2"/>
          <p:cNvSpPr>
            <a:spLocks noGrp="1"/>
          </p:cNvSpPr>
          <p:nvPr>
            <p:ph sz="half" idx="1"/>
          </p:nvPr>
        </p:nvSpPr>
        <p:spPr>
          <a:xfrm>
            <a:off x="0" y="1295400"/>
            <a:ext cx="4876800" cy="4835525"/>
          </a:xfrm>
        </p:spPr>
        <p:txBody>
          <a:bodyPr/>
          <a:lstStyle/>
          <a:p>
            <a:pPr>
              <a:spcAft>
                <a:spcPts val="600"/>
              </a:spcAft>
              <a:defRPr/>
            </a:pPr>
            <a:r>
              <a:rPr lang="en-US" dirty="0" smtClean="0"/>
              <a:t>infective larvae may provoke intense </a:t>
            </a:r>
            <a:r>
              <a:rPr lang="en-US" u="sng" dirty="0" err="1" smtClean="0"/>
              <a:t>pruritic</a:t>
            </a:r>
            <a:r>
              <a:rPr lang="en-US" u="sng" dirty="0" smtClean="0"/>
              <a:t> </a:t>
            </a:r>
            <a:r>
              <a:rPr lang="en-US" u="sng" dirty="0" err="1" smtClean="0"/>
              <a:t>maculopapular</a:t>
            </a:r>
            <a:r>
              <a:rPr lang="en-US" u="sng" dirty="0" smtClean="0"/>
              <a:t> dermatitis</a:t>
            </a:r>
            <a:r>
              <a:rPr lang="en-US" dirty="0" smtClean="0"/>
              <a:t> (“ground itch”) at the site of skin penetration as well as </a:t>
            </a:r>
            <a:r>
              <a:rPr lang="en-US" u="sng" dirty="0" err="1" smtClean="0"/>
              <a:t>serpiginous</a:t>
            </a:r>
            <a:r>
              <a:rPr lang="en-US" u="sng" dirty="0" smtClean="0"/>
              <a:t> tracks </a:t>
            </a:r>
            <a:r>
              <a:rPr lang="en-US" dirty="0" smtClean="0"/>
              <a:t>of subcutaneous migration, </a:t>
            </a:r>
            <a:r>
              <a:rPr lang="en-US" u="sng" dirty="0" smtClean="0"/>
              <a:t>local edema, burning and itching of the skin </a:t>
            </a:r>
            <a:r>
              <a:rPr lang="en-US" dirty="0" smtClean="0"/>
              <a:t>that persists for 10-12 days.</a:t>
            </a:r>
            <a:endParaRPr lang="ru-RU" dirty="0" smtClean="0"/>
          </a:p>
          <a:p>
            <a:pPr>
              <a:lnSpc>
                <a:spcPct val="80000"/>
              </a:lnSpc>
              <a:defRPr/>
            </a:pPr>
            <a:endParaRPr lang="en-US" b="1" i="1" u="sng" dirty="0" smtClean="0"/>
          </a:p>
        </p:txBody>
      </p:sp>
      <p:pic>
        <p:nvPicPr>
          <p:cNvPr id="92164" name="Picture 5" descr="d:\home\e150875pov\Desktop\ANCYLOSTOMIASIS.jpeg"/>
          <p:cNvPicPr>
            <a:picLocks noGrp="1" noChangeAspect="1" noChangeArrowheads="1"/>
          </p:cNvPicPr>
          <p:nvPr>
            <p:ph sz="half" idx="2"/>
          </p:nvPr>
        </p:nvPicPr>
        <p:blipFill>
          <a:blip r:embed="rId2" cstate="print"/>
          <a:srcRect/>
          <a:stretch>
            <a:fillRect/>
          </a:stretch>
        </p:blipFill>
        <p:spPr>
          <a:xfrm>
            <a:off x="5038725" y="1752600"/>
            <a:ext cx="3810000" cy="2590800"/>
          </a:xfrm>
          <a:noFill/>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p:txBody>
          <a:bodyPr/>
          <a:lstStyle/>
          <a:p>
            <a:pPr>
              <a:defRPr/>
            </a:pPr>
            <a:r>
              <a:rPr lang="en-US" sz="2800" dirty="0" smtClean="0"/>
              <a:t>The migration phase is the period during which larvae escape from capillary beds in the lung, enter the alveoli, and progress up the bronchi to the throat. </a:t>
            </a:r>
          </a:p>
          <a:p>
            <a:pPr>
              <a:defRPr/>
            </a:pPr>
            <a:r>
              <a:rPr lang="en-US" sz="2800" dirty="0" smtClean="0"/>
              <a:t>This migration can produce severe hemorrhaging when large numbers of worms are involved; </a:t>
            </a:r>
          </a:p>
          <a:p>
            <a:pPr>
              <a:defRPr/>
            </a:pPr>
            <a:r>
              <a:rPr lang="en-US" sz="2800" dirty="0" smtClean="0"/>
              <a:t>otherwise, a dry cough and sore throat may be the only symptoms.</a:t>
            </a:r>
            <a:endParaRPr lang="ru-RU" sz="2800" dirty="0" smtClean="0"/>
          </a:p>
          <a:p>
            <a:pPr>
              <a:defRPr/>
            </a:pPr>
            <a:endParaRPr lang="ru-RU"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sz="half" idx="1"/>
          </p:nvPr>
        </p:nvSpPr>
        <p:spPr>
          <a:xfrm>
            <a:off x="381000" y="1219200"/>
            <a:ext cx="4114800" cy="4835525"/>
          </a:xfrm>
        </p:spPr>
        <p:txBody>
          <a:bodyPr>
            <a:normAutofit lnSpcReduction="10000"/>
          </a:bodyPr>
          <a:lstStyle/>
          <a:p>
            <a:pPr>
              <a:defRPr/>
            </a:pPr>
            <a:r>
              <a:rPr lang="en-US" sz="2400" dirty="0" smtClean="0"/>
              <a:t>The most serious stage of hookworm infection arises when the parasites become established in the host’s intestine. </a:t>
            </a:r>
          </a:p>
          <a:p>
            <a:pPr>
              <a:defRPr/>
            </a:pPr>
            <a:r>
              <a:rPr lang="en-US" sz="2400" dirty="0" smtClean="0"/>
              <a:t>Upon reaching the small intestine, young worms use their </a:t>
            </a:r>
            <a:r>
              <a:rPr lang="en-US" sz="2400" dirty="0" err="1" smtClean="0"/>
              <a:t>buccal</a:t>
            </a:r>
            <a:r>
              <a:rPr lang="en-US" sz="2400" dirty="0" smtClean="0"/>
              <a:t> capsule and “teeth” to burrow through the mucosa where they  begin feeding upon blood</a:t>
            </a:r>
            <a:endParaRPr lang="ru-RU" sz="2400" dirty="0"/>
          </a:p>
        </p:txBody>
      </p:sp>
      <p:pic>
        <p:nvPicPr>
          <p:cNvPr id="94211" name="Picture 2" descr="d:\home\e150875pov\Desktop\РАБОТА\Тропики\фото тропики\800px-Hookworms.JPG"/>
          <p:cNvPicPr>
            <a:picLocks noGrp="1" noChangeAspect="1" noChangeArrowheads="1"/>
          </p:cNvPicPr>
          <p:nvPr>
            <p:ph sz="half" idx="2"/>
          </p:nvPr>
        </p:nvPicPr>
        <p:blipFill>
          <a:blip r:embed="rId2" cstate="print"/>
          <a:srcRect/>
          <a:stretch>
            <a:fillRect/>
          </a:stretch>
        </p:blipFill>
        <p:spPr>
          <a:xfrm>
            <a:off x="4495800" y="1447800"/>
            <a:ext cx="4378325" cy="2928938"/>
          </a:xfrm>
          <a:noFill/>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457200" y="838200"/>
            <a:ext cx="8229600" cy="5292725"/>
          </a:xfrm>
        </p:spPr>
        <p:txBody>
          <a:bodyPr>
            <a:normAutofit lnSpcReduction="10000"/>
          </a:bodyPr>
          <a:lstStyle/>
          <a:p>
            <a:pPr>
              <a:defRPr/>
            </a:pPr>
            <a:r>
              <a:rPr lang="en-US" sz="2800" dirty="0" smtClean="0"/>
              <a:t>Salivary secretions of the worms contain anticoagulants to facilitate blood-feeding.</a:t>
            </a:r>
            <a:br>
              <a:rPr lang="en-US" sz="2800" dirty="0" smtClean="0"/>
            </a:br>
            <a:r>
              <a:rPr lang="en-US" sz="2800" dirty="0" smtClean="0"/>
              <a:t>In the place of fixation of the parasite, erosion and ulcers are formed, which can bleed for a long time, leading to the development of iron deficiency anemia.</a:t>
            </a:r>
          </a:p>
          <a:p>
            <a:pPr>
              <a:defRPr/>
            </a:pPr>
            <a:r>
              <a:rPr lang="en-US" sz="2800" dirty="0" smtClean="0"/>
              <a:t/>
            </a:r>
            <a:br>
              <a:rPr lang="en-US" sz="2800" dirty="0" smtClean="0"/>
            </a:br>
            <a:r>
              <a:rPr lang="en-US" sz="2800" dirty="0" smtClean="0"/>
              <a:t>In addition, being </a:t>
            </a:r>
            <a:r>
              <a:rPr lang="en-US" sz="2800" dirty="0" err="1" smtClean="0"/>
              <a:t>hematophagous</a:t>
            </a:r>
            <a:r>
              <a:rPr lang="en-US" sz="2800" dirty="0" smtClean="0"/>
              <a:t> by the way of feeding, each individual of the </a:t>
            </a:r>
            <a:r>
              <a:rPr lang="en-US" sz="2800" dirty="0" err="1" smtClean="0"/>
              <a:t>necator</a:t>
            </a:r>
            <a:r>
              <a:rPr lang="en-US" sz="2800" dirty="0" smtClean="0"/>
              <a:t> consumes 0.03-0.05 ml of blood per day, </a:t>
            </a:r>
            <a:r>
              <a:rPr lang="en-US" sz="2800" dirty="0" err="1" smtClean="0"/>
              <a:t>ancylostoma</a:t>
            </a:r>
            <a:r>
              <a:rPr lang="en-US" sz="2800" dirty="0" smtClean="0"/>
              <a:t> - 0.16-0.34 ml, which also contributes to chronic blood loss.</a:t>
            </a:r>
          </a:p>
          <a:p>
            <a:pPr>
              <a:defRPr/>
            </a:pPr>
            <a:endParaRPr lang="ru-RU" sz="28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a:defRPr/>
            </a:pPr>
            <a:r>
              <a:rPr lang="en-US" dirty="0" smtClean="0"/>
              <a:t>The intestinal phase of hookworm infection occurs with symptoms of </a:t>
            </a:r>
            <a:r>
              <a:rPr lang="en-US" dirty="0" err="1" smtClean="0"/>
              <a:t>duodenitis</a:t>
            </a:r>
            <a:r>
              <a:rPr lang="en-US" dirty="0" smtClean="0"/>
              <a:t> - anorexia, taste perversion (craving to eat soil (</a:t>
            </a:r>
            <a:r>
              <a:rPr lang="en-US" dirty="0" err="1" smtClean="0"/>
              <a:t>geophagy</a:t>
            </a:r>
            <a:r>
              <a:rPr lang="en-US" dirty="0" smtClean="0"/>
              <a:t>), nausea, vomiting, </a:t>
            </a:r>
            <a:r>
              <a:rPr lang="en-US" dirty="0" err="1" smtClean="0"/>
              <a:t>epigastric</a:t>
            </a:r>
            <a:r>
              <a:rPr lang="en-US" dirty="0" smtClean="0"/>
              <a:t> pain, diarrhea or constipation.</a:t>
            </a:r>
            <a:endParaRPr lang="ru-RU"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a:defRPr/>
            </a:pPr>
            <a:r>
              <a:rPr lang="en-US" dirty="0" smtClean="0"/>
              <a:t>Positive diagnosis requires identification of eggs in the feces. For light infections, concentration-type diagnostic techniques, such as zinc sulfate flotation or several modifications of the formalin-ether method, are employed.</a:t>
            </a:r>
            <a:endParaRPr lang="ru-RU"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d:\home\e150875pov\Desktop\hookworms in duodenum.jpg"/>
          <p:cNvPicPr>
            <a:picLocks noChangeAspect="1" noChangeArrowheads="1"/>
          </p:cNvPicPr>
          <p:nvPr/>
        </p:nvPicPr>
        <p:blipFill>
          <a:blip r:embed="rId2" cstate="print"/>
          <a:srcRect/>
          <a:stretch>
            <a:fillRect/>
          </a:stretch>
        </p:blipFill>
        <p:spPr bwMode="auto">
          <a:xfrm>
            <a:off x="1371600" y="304800"/>
            <a:ext cx="6507163" cy="5108575"/>
          </a:xfrm>
          <a:prstGeom prst="rect">
            <a:avLst/>
          </a:prstGeom>
          <a:noFill/>
          <a:ln w="9525">
            <a:noFill/>
            <a:miter lim="800000"/>
            <a:headEnd/>
            <a:tailEnd/>
          </a:ln>
        </p:spPr>
      </p:pic>
      <p:sp>
        <p:nvSpPr>
          <p:cNvPr id="8" name="Текст 7"/>
          <p:cNvSpPr>
            <a:spLocks noGrp="1"/>
          </p:cNvSpPr>
          <p:nvPr>
            <p:ph type="body" sz="half" idx="2"/>
          </p:nvPr>
        </p:nvSpPr>
        <p:spPr>
          <a:xfrm>
            <a:off x="457200" y="5367338"/>
            <a:ext cx="8458200" cy="1033462"/>
          </a:xfrm>
        </p:spPr>
        <p:txBody>
          <a:bodyPr/>
          <a:lstStyle/>
          <a:p>
            <a:pPr>
              <a:defRPr/>
            </a:pPr>
            <a:r>
              <a:rPr lang="en-US" sz="2800" dirty="0" smtClean="0"/>
              <a:t> Hookworms attached to the duodenal mucosa seen at endoscopy.</a:t>
            </a:r>
            <a:endParaRPr lang="ru-RU" sz="2800"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Treatment</a:t>
            </a:r>
            <a:endParaRPr lang="ru-RU" dirty="0"/>
          </a:p>
        </p:txBody>
      </p:sp>
      <p:sp>
        <p:nvSpPr>
          <p:cNvPr id="3" name="Содержимое 2"/>
          <p:cNvSpPr>
            <a:spLocks noGrp="1"/>
          </p:cNvSpPr>
          <p:nvPr>
            <p:ph idx="1"/>
          </p:nvPr>
        </p:nvSpPr>
        <p:spPr/>
        <p:txBody>
          <a:bodyPr/>
          <a:lstStyle/>
          <a:p>
            <a:pPr algn="ctr">
              <a:lnSpc>
                <a:spcPct val="80000"/>
              </a:lnSpc>
              <a:buFont typeface="Wingdings" pitchFamily="2" charset="2"/>
              <a:buNone/>
              <a:defRPr/>
            </a:pPr>
            <a:r>
              <a:rPr lang="en-US" b="1" i="1" dirty="0" smtClean="0"/>
              <a:t> </a:t>
            </a:r>
            <a:endParaRPr lang="en-US" dirty="0" smtClean="0"/>
          </a:p>
          <a:p>
            <a:pPr>
              <a:lnSpc>
                <a:spcPct val="80000"/>
              </a:lnSpc>
              <a:defRPr/>
            </a:pPr>
            <a:r>
              <a:rPr lang="en-US" dirty="0" err="1" smtClean="0"/>
              <a:t>Mebendazole</a:t>
            </a:r>
            <a:r>
              <a:rPr lang="en-US" dirty="0" smtClean="0"/>
              <a:t> (</a:t>
            </a:r>
            <a:r>
              <a:rPr lang="en-US" dirty="0" err="1" smtClean="0"/>
              <a:t>Vermox</a:t>
            </a:r>
            <a:r>
              <a:rPr lang="en-US" dirty="0" smtClean="0"/>
              <a:t>) is the current drug of choice. It is administered as 100mg twice a day for 3 days regardless of the patient’s body weight. </a:t>
            </a:r>
          </a:p>
          <a:p>
            <a:pPr>
              <a:lnSpc>
                <a:spcPct val="80000"/>
              </a:lnSpc>
              <a:defRPr/>
            </a:pPr>
            <a:r>
              <a:rPr lang="en-US" dirty="0" smtClean="0"/>
              <a:t>This regimen results in a 95% cure rate and a 99,9% reduction of egg counts. </a:t>
            </a:r>
            <a:r>
              <a:rPr lang="ru-RU" dirty="0" smtClean="0"/>
              <a:t>                       </a:t>
            </a:r>
            <a:endParaRPr lang="en-US" dirty="0" smtClean="0"/>
          </a:p>
          <a:p>
            <a:pPr>
              <a:lnSpc>
                <a:spcPct val="80000"/>
              </a:lnSpc>
              <a:defRPr/>
            </a:pPr>
            <a:r>
              <a:rPr lang="en-US" dirty="0" smtClean="0"/>
              <a:t>Anemia should be corrected by iron therapy. </a:t>
            </a:r>
            <a:endParaRPr lang="ru-RU" dirty="0" smtClean="0"/>
          </a:p>
          <a:p>
            <a:pPr>
              <a:defRPr/>
            </a:pPr>
            <a:endParaRPr lang="ru-RU"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en-US" sz="4000" b="1" u="sng" smtClean="0"/>
              <a:t>STRONGYLOIDIASIS.</a:t>
            </a:r>
            <a:endParaRPr lang="ru-RU" sz="4000" b="1" u="sng" smtClean="0"/>
          </a:p>
        </p:txBody>
      </p:sp>
      <p:sp>
        <p:nvSpPr>
          <p:cNvPr id="23555" name="Rectangle 3"/>
          <p:cNvSpPr>
            <a:spLocks noGrp="1" noChangeArrowheads="1"/>
          </p:cNvSpPr>
          <p:nvPr>
            <p:ph sz="half" idx="1"/>
          </p:nvPr>
        </p:nvSpPr>
        <p:spPr>
          <a:xfrm>
            <a:off x="304800" y="1447800"/>
            <a:ext cx="4724400" cy="4835525"/>
          </a:xfrm>
        </p:spPr>
        <p:txBody>
          <a:bodyPr/>
          <a:lstStyle/>
          <a:p>
            <a:pPr eaLnBrk="1" hangingPunct="1">
              <a:lnSpc>
                <a:spcPct val="80000"/>
              </a:lnSpc>
              <a:defRPr/>
            </a:pPr>
            <a:r>
              <a:rPr lang="en-US" dirty="0" smtClean="0"/>
              <a:t>Infection with the nematode </a:t>
            </a:r>
            <a:r>
              <a:rPr lang="en-US" dirty="0" err="1" smtClean="0"/>
              <a:t>Strongyloides</a:t>
            </a:r>
            <a:r>
              <a:rPr lang="en-US" dirty="0" smtClean="0"/>
              <a:t> </a:t>
            </a:r>
            <a:r>
              <a:rPr lang="en-US" dirty="0" err="1" smtClean="0"/>
              <a:t>stercoralis</a:t>
            </a:r>
            <a:r>
              <a:rPr lang="en-US" dirty="0" smtClean="0"/>
              <a:t> is potentially lethal because of its capacity to cause an overwhelming autoinfection, particularly in the </a:t>
            </a:r>
            <a:r>
              <a:rPr lang="en-US" dirty="0" err="1" smtClean="0"/>
              <a:t>immunosuppressed</a:t>
            </a:r>
            <a:r>
              <a:rPr lang="en-US" dirty="0" smtClean="0"/>
              <a:t> host. </a:t>
            </a:r>
          </a:p>
        </p:txBody>
      </p:sp>
      <p:sp>
        <p:nvSpPr>
          <p:cNvPr id="100356" name="AutoShape 7" descr="Картинки по запросу strongyloides stercoralis"/>
          <p:cNvSpPr>
            <a:spLocks noChangeAspect="1" noChangeArrowheads="1"/>
          </p:cNvSpPr>
          <p:nvPr/>
        </p:nvSpPr>
        <p:spPr bwMode="auto">
          <a:xfrm>
            <a:off x="173038" y="-144463"/>
            <a:ext cx="304800" cy="304801"/>
          </a:xfrm>
          <a:prstGeom prst="rect">
            <a:avLst/>
          </a:prstGeom>
          <a:noFill/>
          <a:ln w="9525">
            <a:noFill/>
            <a:miter lim="800000"/>
            <a:headEnd/>
            <a:tailEnd/>
          </a:ln>
        </p:spPr>
        <p:txBody>
          <a:bodyPr/>
          <a:lstStyle/>
          <a:p>
            <a:endParaRPr lang="uk-UA"/>
          </a:p>
        </p:txBody>
      </p:sp>
      <p:sp>
        <p:nvSpPr>
          <p:cNvPr id="100357" name="AutoShape 9" descr="Картинки по запросу strongyloides stercoralis"/>
          <p:cNvSpPr>
            <a:spLocks noChangeAspect="1" noChangeArrowheads="1"/>
          </p:cNvSpPr>
          <p:nvPr/>
        </p:nvSpPr>
        <p:spPr bwMode="auto">
          <a:xfrm>
            <a:off x="173038" y="-144463"/>
            <a:ext cx="304800" cy="304801"/>
          </a:xfrm>
          <a:prstGeom prst="rect">
            <a:avLst/>
          </a:prstGeom>
          <a:noFill/>
          <a:ln w="9525">
            <a:noFill/>
            <a:miter lim="800000"/>
            <a:headEnd/>
            <a:tailEnd/>
          </a:ln>
        </p:spPr>
        <p:txBody>
          <a:bodyPr/>
          <a:lstStyle/>
          <a:p>
            <a:endParaRPr lang="uk-UA"/>
          </a:p>
        </p:txBody>
      </p:sp>
      <p:sp>
        <p:nvSpPr>
          <p:cNvPr id="100358" name="AutoShape 8" descr="https://mail.ukr.net/attach/show/14897340062217617752/5/20161104_115332.jpg"/>
          <p:cNvSpPr>
            <a:spLocks noChangeAspect="1" noChangeArrowheads="1"/>
          </p:cNvSpPr>
          <p:nvPr/>
        </p:nvSpPr>
        <p:spPr bwMode="auto">
          <a:xfrm>
            <a:off x="173038" y="-144463"/>
            <a:ext cx="304800" cy="304801"/>
          </a:xfrm>
          <a:prstGeom prst="rect">
            <a:avLst/>
          </a:prstGeom>
          <a:noFill/>
          <a:ln w="9525">
            <a:noFill/>
            <a:miter lim="800000"/>
            <a:headEnd/>
            <a:tailEnd/>
          </a:ln>
        </p:spPr>
        <p:txBody>
          <a:bodyPr/>
          <a:lstStyle/>
          <a:p>
            <a:endParaRPr lang="uk-UA"/>
          </a:p>
        </p:txBody>
      </p:sp>
      <p:pic>
        <p:nvPicPr>
          <p:cNvPr id="100359" name="Picture 9" descr="d:\home\e150875pov\Desktop\20161104_115332.jpg"/>
          <p:cNvPicPr>
            <a:picLocks noChangeAspect="1" noChangeArrowheads="1"/>
          </p:cNvPicPr>
          <p:nvPr/>
        </p:nvPicPr>
        <p:blipFill>
          <a:blip r:embed="rId3" cstate="print"/>
          <a:srcRect/>
          <a:stretch>
            <a:fillRect/>
          </a:stretch>
        </p:blipFill>
        <p:spPr bwMode="auto">
          <a:xfrm>
            <a:off x="5105400" y="1752600"/>
            <a:ext cx="35814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Прямоугольник 3"/>
          <p:cNvSpPr>
            <a:spLocks noChangeArrowheads="1"/>
          </p:cNvSpPr>
          <p:nvPr/>
        </p:nvSpPr>
        <p:spPr bwMode="auto">
          <a:xfrm>
            <a:off x="838200" y="990600"/>
            <a:ext cx="7924800" cy="5213350"/>
          </a:xfrm>
          <a:prstGeom prst="rect">
            <a:avLst/>
          </a:prstGeom>
          <a:noFill/>
          <a:ln w="9525">
            <a:noFill/>
            <a:miter lim="800000"/>
            <a:headEnd/>
            <a:tailEnd/>
          </a:ln>
        </p:spPr>
        <p:txBody>
          <a:bodyPr>
            <a:spAutoFit/>
          </a:bodyPr>
          <a:lstStyle/>
          <a:p>
            <a:pPr>
              <a:lnSpc>
                <a:spcPct val="80000"/>
              </a:lnSpc>
            </a:pPr>
            <a:r>
              <a:rPr lang="en-US" sz="3200"/>
              <a:t>Strongyloides stercoralis worms can survive and reproduce as parasitic forms in humans or as free-living forms in soil. </a:t>
            </a:r>
          </a:p>
          <a:p>
            <a:pPr>
              <a:lnSpc>
                <a:spcPct val="80000"/>
              </a:lnSpc>
            </a:pPr>
            <a:r>
              <a:rPr lang="en-US" sz="3200" b="1"/>
              <a:t>The symptoms </a:t>
            </a:r>
            <a:r>
              <a:rPr lang="en-US" sz="3200"/>
              <a:t>of strongyloidiasis correspond to the 3 stages of infection:</a:t>
            </a:r>
          </a:p>
          <a:p>
            <a:pPr>
              <a:lnSpc>
                <a:spcPct val="80000"/>
              </a:lnSpc>
              <a:buFont typeface="Arial" pitchFamily="34" charset="0"/>
              <a:buChar char="•"/>
            </a:pPr>
            <a:r>
              <a:rPr lang="en-US" sz="3200"/>
              <a:t> invasion of the skin</a:t>
            </a:r>
          </a:p>
          <a:p>
            <a:pPr>
              <a:lnSpc>
                <a:spcPct val="80000"/>
              </a:lnSpc>
              <a:buFont typeface="Arial" pitchFamily="34" charset="0"/>
              <a:buChar char="•"/>
            </a:pPr>
            <a:r>
              <a:rPr lang="en-US" sz="3200"/>
              <a:t> migration of larvae </a:t>
            </a:r>
          </a:p>
          <a:p>
            <a:pPr>
              <a:lnSpc>
                <a:spcPct val="80000"/>
              </a:lnSpc>
              <a:buFont typeface="Arial" pitchFamily="34" charset="0"/>
              <a:buChar char="•"/>
            </a:pPr>
            <a:r>
              <a:rPr lang="en-US" sz="3200"/>
              <a:t> penetration of the intestinal mucous by adults</a:t>
            </a:r>
          </a:p>
          <a:p>
            <a:pPr>
              <a:lnSpc>
                <a:spcPct val="80000"/>
              </a:lnSpc>
              <a:buFont typeface="Arial" pitchFamily="34" charset="0"/>
              <a:buChar char="•"/>
            </a:pPr>
            <a:endParaRPr lang="en-US" sz="3200"/>
          </a:p>
          <a:p>
            <a:pPr>
              <a:lnSpc>
                <a:spcPct val="80000"/>
              </a:lnSpc>
            </a:pPr>
            <a:r>
              <a:rPr lang="en-US" sz="3200"/>
              <a:t> </a:t>
            </a:r>
            <a:endParaRPr lang="en-US" sz="3200" b="1" i="1" u="sng"/>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457200" y="1219200"/>
            <a:ext cx="8229600" cy="4530725"/>
          </a:xfrm>
        </p:spPr>
        <p:txBody>
          <a:bodyPr/>
          <a:lstStyle/>
          <a:p>
            <a:pPr>
              <a:buFont typeface="Wingdings" pitchFamily="2" charset="2"/>
              <a:buNone/>
              <a:defRPr/>
            </a:pPr>
            <a:r>
              <a:rPr lang="en-US" dirty="0" smtClean="0"/>
              <a:t>The skin and pulmonary symptoms:</a:t>
            </a:r>
          </a:p>
          <a:p>
            <a:pPr>
              <a:defRPr/>
            </a:pPr>
            <a:r>
              <a:rPr lang="en-US" dirty="0" err="1" smtClean="0"/>
              <a:t>pruritic</a:t>
            </a:r>
            <a:r>
              <a:rPr lang="en-US" dirty="0" smtClean="0"/>
              <a:t> </a:t>
            </a:r>
            <a:r>
              <a:rPr lang="en-US" dirty="0" err="1" smtClean="0"/>
              <a:t>papular</a:t>
            </a:r>
            <a:r>
              <a:rPr lang="en-US" dirty="0" smtClean="0"/>
              <a:t> </a:t>
            </a:r>
            <a:r>
              <a:rPr lang="en-US" dirty="0" err="1" smtClean="0"/>
              <a:t>erythematous</a:t>
            </a:r>
            <a:r>
              <a:rPr lang="en-US" dirty="0" smtClean="0"/>
              <a:t> rash </a:t>
            </a:r>
          </a:p>
          <a:p>
            <a:pPr>
              <a:defRPr/>
            </a:pPr>
            <a:r>
              <a:rPr lang="en-US" dirty="0" smtClean="0"/>
              <a:t>a Loffler-like syndrome with </a:t>
            </a:r>
            <a:r>
              <a:rPr lang="en-US" dirty="0" err="1" smtClean="0"/>
              <a:t>eosinophilia</a:t>
            </a:r>
            <a:r>
              <a:rPr lang="en-US" dirty="0" smtClean="0"/>
              <a:t>. </a:t>
            </a:r>
          </a:p>
          <a:p>
            <a:pPr>
              <a:defRPr/>
            </a:pPr>
            <a:r>
              <a:rPr lang="en-US" dirty="0" smtClean="0"/>
              <a:t>Intestinal phase:  abdominal pain, diarrhea, nausea, vomiting and weight loss. </a:t>
            </a:r>
          </a:p>
          <a:p>
            <a:pPr>
              <a:defRPr/>
            </a:pPr>
            <a:r>
              <a:rPr lang="en-US" dirty="0" err="1" smtClean="0"/>
              <a:t>Eosinophilia</a:t>
            </a:r>
            <a:r>
              <a:rPr lang="en-US" dirty="0" smtClean="0"/>
              <a:t> is a prominent feature of this infection till  80-90%.</a:t>
            </a:r>
            <a:endParaRPr lang="ru-RU"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Treatment</a:t>
            </a:r>
            <a:endParaRPr lang="ru-RU" dirty="0"/>
          </a:p>
        </p:txBody>
      </p:sp>
      <p:sp>
        <p:nvSpPr>
          <p:cNvPr id="3" name="Содержимое 2"/>
          <p:cNvSpPr>
            <a:spLocks noGrp="1"/>
          </p:cNvSpPr>
          <p:nvPr>
            <p:ph idx="1"/>
          </p:nvPr>
        </p:nvSpPr>
        <p:spPr/>
        <p:txBody>
          <a:bodyPr/>
          <a:lstStyle/>
          <a:p>
            <a:pPr>
              <a:defRPr/>
            </a:pPr>
            <a:r>
              <a:rPr lang="en-US" dirty="0" err="1" smtClean="0"/>
              <a:t>Thiabendazole</a:t>
            </a:r>
            <a:r>
              <a:rPr lang="en-US" dirty="0" smtClean="0"/>
              <a:t> (</a:t>
            </a:r>
            <a:r>
              <a:rPr lang="en-US" dirty="0" err="1" smtClean="0"/>
              <a:t>Mintezol</a:t>
            </a:r>
            <a:r>
              <a:rPr lang="en-US" dirty="0" smtClean="0"/>
              <a:t>) is the only known effective agent. It is given in a dose of 25 mg/kg twice a day for 2 days.</a:t>
            </a:r>
            <a:endParaRPr lang="ru-RU" dirty="0" smtClean="0"/>
          </a:p>
          <a:p>
            <a:pPr>
              <a:defRPr/>
            </a:pPr>
            <a:endParaRPr lang="ru-RU"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7813"/>
            <a:ext cx="8229600" cy="560387"/>
          </a:xfrm>
        </p:spPr>
        <p:txBody>
          <a:bodyPr>
            <a:normAutofit fontScale="90000"/>
          </a:bodyPr>
          <a:lstStyle/>
          <a:p>
            <a:pPr eaLnBrk="1" hangingPunct="1">
              <a:defRPr/>
            </a:pPr>
            <a:r>
              <a:rPr lang="en-US" sz="4000" b="1" u="sng" smtClean="0"/>
              <a:t>ASCARIASIS.</a:t>
            </a:r>
            <a:endParaRPr lang="ru-RU" sz="4000" b="1" u="sng" smtClean="0"/>
          </a:p>
        </p:txBody>
      </p:sp>
      <p:sp>
        <p:nvSpPr>
          <p:cNvPr id="24579" name="Rectangle 3"/>
          <p:cNvSpPr>
            <a:spLocks noGrp="1" noChangeArrowheads="1"/>
          </p:cNvSpPr>
          <p:nvPr>
            <p:ph type="body" idx="1"/>
          </p:nvPr>
        </p:nvSpPr>
        <p:spPr>
          <a:xfrm>
            <a:off x="457200" y="1600200"/>
            <a:ext cx="8229600" cy="4911725"/>
          </a:xfrm>
        </p:spPr>
        <p:txBody>
          <a:bodyPr/>
          <a:lstStyle/>
          <a:p>
            <a:pPr eaLnBrk="1" hangingPunct="1">
              <a:lnSpc>
                <a:spcPct val="80000"/>
              </a:lnSpc>
              <a:defRPr/>
            </a:pPr>
            <a:endParaRPr lang="en-US" sz="2800" dirty="0" smtClean="0"/>
          </a:p>
          <a:p>
            <a:pPr eaLnBrk="1" hangingPunct="1">
              <a:lnSpc>
                <a:spcPct val="80000"/>
              </a:lnSpc>
              <a:defRPr/>
            </a:pPr>
            <a:r>
              <a:rPr lang="en-US" sz="2800" dirty="0" err="1" smtClean="0"/>
              <a:t>Ascariasis</a:t>
            </a:r>
            <a:r>
              <a:rPr lang="en-US" sz="2800" dirty="0" smtClean="0"/>
              <a:t>, or roundworm, infection is the most common </a:t>
            </a:r>
            <a:r>
              <a:rPr lang="en-US" sz="2800" dirty="0" err="1" smtClean="0"/>
              <a:t>helminthic</a:t>
            </a:r>
            <a:r>
              <a:rPr lang="en-US" sz="2800" dirty="0" smtClean="0"/>
              <a:t> infection of humans with an estimated worldwide prevalence of 1 billion. The causative organism is </a:t>
            </a:r>
            <a:r>
              <a:rPr lang="en-US" sz="2800" u="sng" dirty="0" err="1" smtClean="0"/>
              <a:t>Ascaris</a:t>
            </a:r>
            <a:r>
              <a:rPr lang="en-US" sz="2800" u="sng" dirty="0" smtClean="0"/>
              <a:t> </a:t>
            </a:r>
            <a:r>
              <a:rPr lang="en-US" sz="2800" u="sng" dirty="0" err="1" smtClean="0"/>
              <a:t>lumbricoides</a:t>
            </a:r>
            <a:r>
              <a:rPr lang="en-US" sz="2800" u="sng" dirty="0" smtClean="0"/>
              <a:t>.</a:t>
            </a:r>
          </a:p>
          <a:p>
            <a:pPr eaLnBrk="1" hangingPunct="1">
              <a:lnSpc>
                <a:spcPct val="80000"/>
              </a:lnSpc>
              <a:defRPr/>
            </a:pPr>
            <a:endParaRPr lang="en-US" sz="2800" b="1" i="1" u="sng" dirty="0" smtClean="0"/>
          </a:p>
          <a:p>
            <a:pPr eaLnBrk="1" hangingPunct="1">
              <a:lnSpc>
                <a:spcPct val="80000"/>
              </a:lnSpc>
              <a:defRPr/>
            </a:pPr>
            <a:r>
              <a:rPr lang="en-US" sz="2800" b="1" i="1" u="sng" dirty="0" smtClean="0"/>
              <a:t>Epidemiology. </a:t>
            </a:r>
            <a:r>
              <a:rPr lang="en-US" sz="2800" dirty="0" err="1" smtClean="0"/>
              <a:t>Ascariasis</a:t>
            </a:r>
            <a:r>
              <a:rPr lang="en-US" sz="2800" dirty="0" smtClean="0"/>
              <a:t>  is  </a:t>
            </a:r>
            <a:r>
              <a:rPr lang="en-US" sz="2800" dirty="0" err="1" smtClean="0"/>
              <a:t>anthroponosis</a:t>
            </a:r>
            <a:r>
              <a:rPr lang="en-US" sz="2800" dirty="0" smtClean="0"/>
              <a:t>, </a:t>
            </a:r>
            <a:r>
              <a:rPr lang="en-US" sz="2800" dirty="0" err="1" smtClean="0"/>
              <a:t>peroral</a:t>
            </a:r>
            <a:r>
              <a:rPr lang="en-US" sz="2800" dirty="0" smtClean="0"/>
              <a:t> </a:t>
            </a:r>
            <a:r>
              <a:rPr lang="en-US" sz="2800" dirty="0" err="1" smtClean="0"/>
              <a:t>geohelminthiasis</a:t>
            </a:r>
            <a:r>
              <a:rPr lang="en-US" sz="2800" dirty="0" smtClean="0"/>
              <a:t>. </a:t>
            </a:r>
            <a:endParaRPr lang="en-US" sz="2800" b="1" i="1" u="sng" dirty="0" smtClean="0"/>
          </a:p>
        </p:txBody>
      </p:sp>
      <p:pic>
        <p:nvPicPr>
          <p:cNvPr id="104452" name="Picture 6" descr="Похожее изображение"/>
          <p:cNvPicPr>
            <a:picLocks noChangeAspect="1" noChangeArrowheads="1"/>
          </p:cNvPicPr>
          <p:nvPr/>
        </p:nvPicPr>
        <p:blipFill>
          <a:blip r:embed="rId2" cstate="print"/>
          <a:srcRect/>
          <a:stretch>
            <a:fillRect/>
          </a:stretch>
        </p:blipFill>
        <p:spPr bwMode="auto">
          <a:xfrm>
            <a:off x="6553200" y="304800"/>
            <a:ext cx="2286000" cy="1665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407987"/>
          </a:xfrm>
        </p:spPr>
        <p:txBody>
          <a:bodyPr>
            <a:normAutofit fontScale="90000"/>
          </a:bodyPr>
          <a:lstStyle/>
          <a:p>
            <a:pPr>
              <a:defRPr/>
            </a:pPr>
            <a:r>
              <a:rPr lang="en-US" b="1" i="1" u="sng" dirty="0" smtClean="0"/>
              <a:t>Clinical syndromes.</a:t>
            </a:r>
            <a:endParaRPr lang="ru-RU" dirty="0"/>
          </a:p>
        </p:txBody>
      </p:sp>
      <p:sp>
        <p:nvSpPr>
          <p:cNvPr id="3" name="Содержимое 2"/>
          <p:cNvSpPr>
            <a:spLocks noGrp="1"/>
          </p:cNvSpPr>
          <p:nvPr>
            <p:ph idx="1"/>
          </p:nvPr>
        </p:nvSpPr>
        <p:spPr>
          <a:xfrm>
            <a:off x="381000" y="1565275"/>
            <a:ext cx="8229600" cy="5292725"/>
          </a:xfrm>
        </p:spPr>
        <p:txBody>
          <a:bodyPr/>
          <a:lstStyle/>
          <a:p>
            <a:pPr eaLnBrk="1" hangingPunct="1">
              <a:lnSpc>
                <a:spcPct val="80000"/>
              </a:lnSpc>
              <a:defRPr/>
            </a:pPr>
            <a:r>
              <a:rPr lang="en-US" sz="2800" dirty="0" smtClean="0"/>
              <a:t>The pulmonary manifestations of </a:t>
            </a:r>
            <a:r>
              <a:rPr lang="en-US" sz="2800" dirty="0" err="1" smtClean="0"/>
              <a:t>ascariasis</a:t>
            </a:r>
            <a:r>
              <a:rPr lang="en-US" sz="2800" dirty="0" smtClean="0"/>
              <a:t> occur during the stage of larval migration through the lungs and resemble Loffler syndrome. </a:t>
            </a:r>
          </a:p>
          <a:p>
            <a:pPr eaLnBrk="1" hangingPunct="1">
              <a:lnSpc>
                <a:spcPct val="80000"/>
              </a:lnSpc>
              <a:defRPr/>
            </a:pPr>
            <a:r>
              <a:rPr lang="en-US" sz="2800" dirty="0" err="1" smtClean="0"/>
              <a:t>Eosinophilia</a:t>
            </a:r>
            <a:r>
              <a:rPr lang="en-US" sz="2800" dirty="0" smtClean="0"/>
              <a:t> are the main features of this syndrome. </a:t>
            </a:r>
          </a:p>
          <a:p>
            <a:pPr eaLnBrk="1" hangingPunct="1">
              <a:lnSpc>
                <a:spcPct val="80000"/>
              </a:lnSpc>
              <a:defRPr/>
            </a:pPr>
            <a:r>
              <a:rPr lang="en-US" sz="2800" dirty="0" smtClean="0"/>
              <a:t>A small number of worms in the intestine does not usually cause digestive symptoms.</a:t>
            </a:r>
          </a:p>
          <a:p>
            <a:pPr>
              <a:defRPr/>
            </a:pPr>
            <a:endParaRPr lang="ru-RU" sz="3600"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9" name="Рисунок 6" descr="Extraction-of-Ascaris-lumbricoides-from-jejunum-via-enterotomy.png"/>
          <p:cNvPicPr>
            <a:picLocks noGrp="1" noChangeAspect="1"/>
          </p:cNvPicPr>
          <p:nvPr>
            <p:ph sz="half" idx="1"/>
          </p:nvPr>
        </p:nvPicPr>
        <p:blipFill>
          <a:blip r:embed="rId3" cstate="print"/>
          <a:stretch>
            <a:fillRect/>
          </a:stretch>
        </p:blipFill>
        <p:spPr>
          <a:xfrm>
            <a:off x="683568" y="1268760"/>
            <a:ext cx="3941401" cy="3494709"/>
          </a:xfrm>
        </p:spPr>
      </p:pic>
      <p:sp>
        <p:nvSpPr>
          <p:cNvPr id="6" name="Текст 5"/>
          <p:cNvSpPr>
            <a:spLocks noGrp="1"/>
          </p:cNvSpPr>
          <p:nvPr>
            <p:ph sz="half" idx="2"/>
          </p:nvPr>
        </p:nvSpPr>
        <p:spPr/>
        <p:txBody>
          <a:bodyPr/>
          <a:lstStyle/>
          <a:p>
            <a:pPr>
              <a:defRPr/>
            </a:pPr>
            <a:r>
              <a:rPr lang="en-US" sz="2400" dirty="0" smtClean="0"/>
              <a:t>Serious complication of </a:t>
            </a:r>
            <a:r>
              <a:rPr lang="en-US" sz="2400" dirty="0" err="1" smtClean="0"/>
              <a:t>Ascariasis</a:t>
            </a:r>
            <a:r>
              <a:rPr lang="en-US" sz="2400" dirty="0" smtClean="0"/>
              <a:t> infection is encountered when a mass of worms obstructs the lumen of the small bowel (acute intestinal obstruction). </a:t>
            </a:r>
          </a:p>
          <a:p>
            <a:pPr>
              <a:defRPr/>
            </a:pPr>
            <a:endParaRPr lang="ru-RU" sz="1600"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3" name="Рисунок 4" descr="ascariasis2.png"/>
          <p:cNvPicPr>
            <a:picLocks noGrp="1" noChangeAspect="1"/>
          </p:cNvPicPr>
          <p:nvPr>
            <p:ph idx="1"/>
          </p:nvPr>
        </p:nvPicPr>
        <p:blipFill>
          <a:blip r:embed="rId2" cstate="print"/>
          <a:stretch>
            <a:fillRect/>
          </a:stretch>
        </p:blipFill>
        <p:spPr>
          <a:xfrm>
            <a:off x="1835696" y="692696"/>
            <a:ext cx="4924425" cy="4105275"/>
          </a:xfrm>
        </p:spPr>
      </p:pic>
      <p:sp>
        <p:nvSpPr>
          <p:cNvPr id="4" name="Текст 3"/>
          <p:cNvSpPr>
            <a:spLocks noGrp="1"/>
          </p:cNvSpPr>
          <p:nvPr>
            <p:ph type="body" sz="half" idx="4294967295"/>
          </p:nvPr>
        </p:nvSpPr>
        <p:spPr>
          <a:xfrm>
            <a:off x="990600" y="5085184"/>
            <a:ext cx="8153400" cy="804862"/>
          </a:xfrm>
        </p:spPr>
        <p:txBody>
          <a:bodyPr>
            <a:noAutofit/>
          </a:bodyPr>
          <a:lstStyle/>
          <a:p>
            <a:pPr>
              <a:defRPr/>
            </a:pPr>
            <a:r>
              <a:rPr lang="en-US" sz="2800" dirty="0" smtClean="0"/>
              <a:t>Another obstructive syndrome is encountered when </a:t>
            </a:r>
            <a:r>
              <a:rPr lang="en-US" sz="2800" dirty="0" err="1" smtClean="0"/>
              <a:t>Ascaris</a:t>
            </a:r>
            <a:r>
              <a:rPr lang="en-US" sz="2800" dirty="0" smtClean="0"/>
              <a:t> worms invade the </a:t>
            </a:r>
            <a:r>
              <a:rPr lang="en-US" sz="2800" dirty="0" err="1" smtClean="0"/>
              <a:t>biliary</a:t>
            </a:r>
            <a:r>
              <a:rPr lang="en-US" sz="2800" dirty="0" smtClean="0"/>
              <a:t> duct, mostly the common duct. </a:t>
            </a:r>
            <a:endParaRPr lang="en-US" sz="2800" b="1" i="1" u="sng" dirty="0" smtClean="0"/>
          </a:p>
          <a:p>
            <a:pPr>
              <a:defRPr/>
            </a:pPr>
            <a:endParaRPr lang="ru-RU" sz="3200"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dirty="0" smtClean="0"/>
              <a:t>Treatment</a:t>
            </a:r>
            <a:endParaRPr lang="ru-RU" dirty="0"/>
          </a:p>
        </p:txBody>
      </p:sp>
      <p:sp>
        <p:nvSpPr>
          <p:cNvPr id="3" name="Содержимое 2"/>
          <p:cNvSpPr>
            <a:spLocks noGrp="1"/>
          </p:cNvSpPr>
          <p:nvPr>
            <p:ph idx="1"/>
          </p:nvPr>
        </p:nvSpPr>
        <p:spPr/>
        <p:txBody>
          <a:bodyPr/>
          <a:lstStyle/>
          <a:p>
            <a:pPr>
              <a:defRPr/>
            </a:pPr>
            <a:r>
              <a:rPr lang="en-US" dirty="0" smtClean="0"/>
              <a:t>The drug of choice for treatment of intestinal infections with </a:t>
            </a:r>
            <a:r>
              <a:rPr lang="en-US" dirty="0" err="1" smtClean="0"/>
              <a:t>A.lumbricoides</a:t>
            </a:r>
            <a:r>
              <a:rPr lang="en-US" dirty="0" smtClean="0"/>
              <a:t> is </a:t>
            </a:r>
            <a:r>
              <a:rPr lang="en-US" dirty="0" err="1" smtClean="0"/>
              <a:t>mebendazole</a:t>
            </a:r>
            <a:r>
              <a:rPr lang="en-US" dirty="0" smtClean="0"/>
              <a:t> (</a:t>
            </a:r>
            <a:r>
              <a:rPr lang="en-US" dirty="0" err="1" smtClean="0"/>
              <a:t>Vermox</a:t>
            </a:r>
            <a:r>
              <a:rPr lang="en-US" dirty="0" smtClean="0"/>
              <a:t>). It is given as 100mg twice daily for 3 days. In cases in which intestinal or </a:t>
            </a:r>
            <a:r>
              <a:rPr lang="en-US" dirty="0" err="1" smtClean="0"/>
              <a:t>biliary</a:t>
            </a:r>
            <a:r>
              <a:rPr lang="en-US" dirty="0" smtClean="0"/>
              <a:t> obstruction is suspected, </a:t>
            </a:r>
            <a:r>
              <a:rPr lang="en-US" dirty="0" err="1" smtClean="0"/>
              <a:t>piperazine</a:t>
            </a:r>
            <a:r>
              <a:rPr lang="en-US" dirty="0" smtClean="0"/>
              <a:t> citrate (</a:t>
            </a:r>
            <a:r>
              <a:rPr lang="en-US" dirty="0" err="1" smtClean="0"/>
              <a:t>Antepar</a:t>
            </a:r>
            <a:r>
              <a:rPr lang="en-US" dirty="0" smtClean="0"/>
              <a:t>) is recommended.</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17</TotalTime>
  <Words>2825</Words>
  <Application>Microsoft Office PowerPoint</Application>
  <PresentationFormat>Экран (4:3)</PresentationFormat>
  <Paragraphs>244</Paragraphs>
  <Slides>90</Slides>
  <Notes>6</Notes>
  <HiddenSlides>0</HiddenSlides>
  <MMClips>0</MMClips>
  <ScaleCrop>false</ScaleCrop>
  <HeadingPairs>
    <vt:vector size="4" baseType="variant">
      <vt:variant>
        <vt:lpstr>Тема</vt:lpstr>
      </vt:variant>
      <vt:variant>
        <vt:i4>1</vt:i4>
      </vt:variant>
      <vt:variant>
        <vt:lpstr>Заголовки слайдов</vt:lpstr>
      </vt:variant>
      <vt:variant>
        <vt:i4>90</vt:i4>
      </vt:variant>
    </vt:vector>
  </HeadingPairs>
  <TitlesOfParts>
    <vt:vector size="91" baseType="lpstr">
      <vt:lpstr>Яркая</vt:lpstr>
      <vt:lpstr>Nematodoses. Fslariases.</vt:lpstr>
      <vt:lpstr>NEMATODOSES </vt:lpstr>
      <vt:lpstr>Слайд 3</vt:lpstr>
      <vt:lpstr>Nathan Augustus Cobb, a  famous nematologist  said :</vt:lpstr>
      <vt:lpstr>FILARIASES.</vt:lpstr>
      <vt:lpstr>Слайд 6</vt:lpstr>
      <vt:lpstr>Слайд 7</vt:lpstr>
      <vt:lpstr>Lymphatic filariasis</vt:lpstr>
      <vt:lpstr>Lymphatic filariasis</vt:lpstr>
      <vt:lpstr>WUCHERERIOSIS.</vt:lpstr>
      <vt:lpstr>Pathogenesis</vt:lpstr>
      <vt:lpstr>Pathogenesis</vt:lpstr>
      <vt:lpstr>There are 4 clinical types of the disease:</vt:lpstr>
      <vt:lpstr>Clinical manifestation</vt:lpstr>
      <vt:lpstr>Слайд 15</vt:lpstr>
      <vt:lpstr>Слайд 16</vt:lpstr>
      <vt:lpstr>Слайд 17</vt:lpstr>
      <vt:lpstr>Tropical pulmonary eosinophilia</vt:lpstr>
      <vt:lpstr>BRUGIOSIS.</vt:lpstr>
      <vt:lpstr>Слайд 20</vt:lpstr>
      <vt:lpstr>Diagnosis</vt:lpstr>
      <vt:lpstr>Periodicity of W.bancrofti in peripheral blood</vt:lpstr>
      <vt:lpstr>The modified Knott’s method is used for the concentration and identification of microfilariae </vt:lpstr>
      <vt:lpstr>Diagnosis</vt:lpstr>
      <vt:lpstr>Слайд 25</vt:lpstr>
      <vt:lpstr>Treatment</vt:lpstr>
      <vt:lpstr>Treatment</vt:lpstr>
      <vt:lpstr>LOIASIS.</vt:lpstr>
      <vt:lpstr>Слайд 29</vt:lpstr>
      <vt:lpstr>LOIASIS.</vt:lpstr>
      <vt:lpstr>Слайд 31</vt:lpstr>
      <vt:lpstr>Слайд 32</vt:lpstr>
      <vt:lpstr>ONCHOCERCIASIS.</vt:lpstr>
      <vt:lpstr>Слайд 34</vt:lpstr>
      <vt:lpstr>Слайд 35</vt:lpstr>
      <vt:lpstr>Clinical features</vt:lpstr>
      <vt:lpstr>The skin manifestations of onchocerciasis are highly variable.</vt:lpstr>
      <vt:lpstr>Skin lesions</vt:lpstr>
      <vt:lpstr>“Leopard” skin</vt:lpstr>
      <vt:lpstr>“Lizard” skin</vt:lpstr>
      <vt:lpstr>“Elephant skin”</vt:lpstr>
      <vt:lpstr>Слайд 42</vt:lpstr>
      <vt:lpstr>Слайд 43</vt:lpstr>
      <vt:lpstr>Слайд 44</vt:lpstr>
      <vt:lpstr>Onchocercomata</vt:lpstr>
      <vt:lpstr>Слайд 46</vt:lpstr>
      <vt:lpstr>Слайд 47</vt:lpstr>
      <vt:lpstr>Ocular tissue</vt:lpstr>
      <vt:lpstr>Слайд 49</vt:lpstr>
      <vt:lpstr>Ocular tissue</vt:lpstr>
      <vt:lpstr>Treatment</vt:lpstr>
      <vt:lpstr>DRACUNCULIASIS.</vt:lpstr>
      <vt:lpstr>Слайд 53</vt:lpstr>
      <vt:lpstr>Epidemiology.  </vt:lpstr>
      <vt:lpstr>Слайд 55</vt:lpstr>
      <vt:lpstr>Слайд 56</vt:lpstr>
      <vt:lpstr>Слайд 57</vt:lpstr>
      <vt:lpstr>Слайд 58</vt:lpstr>
      <vt:lpstr>Слайд 59</vt:lpstr>
      <vt:lpstr>Clinical features  </vt:lpstr>
      <vt:lpstr>Слайд 61</vt:lpstr>
      <vt:lpstr>Слайд 62</vt:lpstr>
      <vt:lpstr>Слайд 63</vt:lpstr>
      <vt:lpstr>HOOKWORM. (ANCYLOSTOMIASES).</vt:lpstr>
      <vt:lpstr>Epidemiology</vt:lpstr>
      <vt:lpstr>Слайд 66</vt:lpstr>
      <vt:lpstr>Слайд 67</vt:lpstr>
      <vt:lpstr>Слайд 68</vt:lpstr>
      <vt:lpstr>Eggs are passed in the stool  , and under favorable conditions (moisture, warmth, shade), larvae hatch in 1 to 2 days.  </vt:lpstr>
      <vt:lpstr>Слайд 70</vt:lpstr>
      <vt:lpstr>Слайд 71</vt:lpstr>
      <vt:lpstr>Слайд 72</vt:lpstr>
      <vt:lpstr>Слайд 73</vt:lpstr>
      <vt:lpstr>There are 3 clinical phases: invasive, migratory, and intestinal.</vt:lpstr>
      <vt:lpstr>Слайд 75</vt:lpstr>
      <vt:lpstr>Слайд 76</vt:lpstr>
      <vt:lpstr>Слайд 77</vt:lpstr>
      <vt:lpstr>Слайд 78</vt:lpstr>
      <vt:lpstr>Слайд 79</vt:lpstr>
      <vt:lpstr>Слайд 80</vt:lpstr>
      <vt:lpstr>Treatment</vt:lpstr>
      <vt:lpstr>STRONGYLOIDIASIS.</vt:lpstr>
      <vt:lpstr>Слайд 83</vt:lpstr>
      <vt:lpstr>Слайд 84</vt:lpstr>
      <vt:lpstr>Treatment</vt:lpstr>
      <vt:lpstr>ASCARIASIS.</vt:lpstr>
      <vt:lpstr>Clinical syndromes.</vt:lpstr>
      <vt:lpstr>Слайд 88</vt:lpstr>
      <vt:lpstr>Слайд 89</vt:lpstr>
      <vt:lpstr>Treatment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NEMATODOSES </dc:title>
  <dc:creator>Павленко Олена Віталіївна</dc:creator>
  <cp:lastModifiedBy>e150875pov</cp:lastModifiedBy>
  <cp:revision>3</cp:revision>
  <dcterms:created xsi:type="dcterms:W3CDTF">2024-02-16T11:05:37Z</dcterms:created>
  <dcterms:modified xsi:type="dcterms:W3CDTF">2024-02-16T11:36:28Z</dcterms:modified>
</cp:coreProperties>
</file>