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73" r:id="rId5"/>
    <p:sldId id="274" r:id="rId6"/>
    <p:sldId id="275" r:id="rId7"/>
    <p:sldId id="277" r:id="rId8"/>
    <p:sldId id="276" r:id="rId9"/>
    <p:sldId id="297" r:id="rId10"/>
    <p:sldId id="278" r:id="rId11"/>
    <p:sldId id="279" r:id="rId12"/>
    <p:sldId id="280" r:id="rId13"/>
    <p:sldId id="286" r:id="rId14"/>
    <p:sldId id="296" r:id="rId15"/>
    <p:sldId id="281" r:id="rId16"/>
    <p:sldId id="282" r:id="rId17"/>
    <p:sldId id="284" r:id="rId18"/>
    <p:sldId id="291" r:id="rId19"/>
    <p:sldId id="292" r:id="rId20"/>
    <p:sldId id="287" r:id="rId21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59" d="100"/>
          <a:sy n="59" d="100"/>
        </p:scale>
        <p:origin x="77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BB0E56-FDAC-4583-96DC-6889E051626D}" type="doc">
      <dgm:prSet loTypeId="urn:microsoft.com/office/officeart/2005/8/layout/hierarchy2" loCatId="hierarchy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F6D03009-5B6F-4543-B445-1C9366EBE561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Речовини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BA22C6FD-5506-45F8-A549-1B40EDDC1FCF}" type="parTrans" cxnId="{288B0E7A-2958-4ABE-BF3A-CE653339F7F2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50AD5292-6BB9-469B-BA56-CEB07E2258CB}" type="sibTrans" cxnId="{288B0E7A-2958-4ABE-BF3A-CE653339F7F2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0FC363FC-C0D9-4B30-9A56-6D2121735033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Електроліти проводять електричний струм в розчинах і розплавах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B4C9F75F-F3DD-4F7A-BB6D-314B96CDFA8E}" type="parTrans" cxnId="{293E5D25-7DA6-4298-8F73-CE86FB540DBB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75C76CB8-AE1B-431A-A5B0-0E27D063750F}" type="sibTrans" cxnId="{293E5D25-7DA6-4298-8F73-CE86FB540DBB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179979ED-61EA-4E2A-979A-FAAE705C1D33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uk-UA" dirty="0" smtClean="0">
              <a:latin typeface="Times New Roman" pitchFamily="18" charset="0"/>
              <a:cs typeface="Times New Roman" pitchFamily="18" charset="0"/>
            </a:rPr>
            <a:t>Неелектроліти не проводять електричний струм в розчинах і розплавах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0DA8DCBC-2EBE-4850-BAD5-A760C5E3E4AD}" type="parTrans" cxnId="{71A91BA3-6DB8-40EE-84E6-027897BCDBBD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3EF6D3CF-655E-4864-9BDD-6CE1EB747E1E}" type="sibTrans" cxnId="{71A91BA3-6DB8-40EE-84E6-027897BCDBBD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969C4265-712D-4EAC-A317-3FAE6A4F48DB}" type="pres">
      <dgm:prSet presAssocID="{F8BB0E56-FDAC-4583-96DC-6889E051626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DCE03C0-A853-4C28-A5E2-2DEB26BF8812}" type="pres">
      <dgm:prSet presAssocID="{F6D03009-5B6F-4543-B445-1C9366EBE561}" presName="root1" presStyleCnt="0"/>
      <dgm:spPr/>
    </dgm:pt>
    <dgm:pt modelId="{54B1A04C-6DAF-4DE7-9918-0CA908145643}" type="pres">
      <dgm:prSet presAssocID="{F6D03009-5B6F-4543-B445-1C9366EBE561}" presName="LevelOneTextNode" presStyleLbl="node0" presStyleIdx="0" presStyleCnt="1" custLinFactNeighborX="498" custLinFactNeighborY="-398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81FA113-1830-4E7D-A517-7674D5A61C20}" type="pres">
      <dgm:prSet presAssocID="{F6D03009-5B6F-4543-B445-1C9366EBE561}" presName="level2hierChild" presStyleCnt="0"/>
      <dgm:spPr/>
    </dgm:pt>
    <dgm:pt modelId="{75942C05-99D3-43DD-AAC0-71CBFF024A24}" type="pres">
      <dgm:prSet presAssocID="{B4C9F75F-F3DD-4F7A-BB6D-314B96CDFA8E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7FDCD85B-71AD-4084-A84D-2BD7BC6408CE}" type="pres">
      <dgm:prSet presAssocID="{B4C9F75F-F3DD-4F7A-BB6D-314B96CDFA8E}" presName="connTx" presStyleLbl="parChTrans1D2" presStyleIdx="0" presStyleCnt="2"/>
      <dgm:spPr/>
      <dgm:t>
        <a:bodyPr/>
        <a:lstStyle/>
        <a:p>
          <a:endParaRPr lang="uk-UA"/>
        </a:p>
      </dgm:t>
    </dgm:pt>
    <dgm:pt modelId="{FE40AB83-31B4-476F-BF6E-BC7DC0590C72}" type="pres">
      <dgm:prSet presAssocID="{0FC363FC-C0D9-4B30-9A56-6D2121735033}" presName="root2" presStyleCnt="0"/>
      <dgm:spPr/>
    </dgm:pt>
    <dgm:pt modelId="{81A9CB9D-D630-4B4B-9852-AC07DE82D6AA}" type="pres">
      <dgm:prSet presAssocID="{0FC363FC-C0D9-4B30-9A56-6D2121735033}" presName="LevelTwoTextNode" presStyleLbl="node2" presStyleIdx="0" presStyleCnt="2" custScaleX="16816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816251B-6E44-424A-BBFF-819C50A83BDE}" type="pres">
      <dgm:prSet presAssocID="{0FC363FC-C0D9-4B30-9A56-6D2121735033}" presName="level3hierChild" presStyleCnt="0"/>
      <dgm:spPr/>
    </dgm:pt>
    <dgm:pt modelId="{528661A4-578F-457A-9730-955BB42EBF29}" type="pres">
      <dgm:prSet presAssocID="{0DA8DCBC-2EBE-4850-BAD5-A760C5E3E4AD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9C34F6DA-56B9-49A2-B31E-05DEE8CD4FDA}" type="pres">
      <dgm:prSet presAssocID="{0DA8DCBC-2EBE-4850-BAD5-A760C5E3E4AD}" presName="connTx" presStyleLbl="parChTrans1D2" presStyleIdx="1" presStyleCnt="2"/>
      <dgm:spPr/>
      <dgm:t>
        <a:bodyPr/>
        <a:lstStyle/>
        <a:p>
          <a:endParaRPr lang="uk-UA"/>
        </a:p>
      </dgm:t>
    </dgm:pt>
    <dgm:pt modelId="{091BE03E-9FA3-4C0E-BE1B-0D7162961BE6}" type="pres">
      <dgm:prSet presAssocID="{179979ED-61EA-4E2A-979A-FAAE705C1D33}" presName="root2" presStyleCnt="0"/>
      <dgm:spPr/>
    </dgm:pt>
    <dgm:pt modelId="{FEAE839C-C4F1-4FB6-954A-FE7FF47381C7}" type="pres">
      <dgm:prSet presAssocID="{179979ED-61EA-4E2A-979A-FAAE705C1D33}" presName="LevelTwoTextNode" presStyleLbl="node2" presStyleIdx="1" presStyleCnt="2" custScaleX="17460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48866F8-3E2D-4715-908E-5F5EB995142F}" type="pres">
      <dgm:prSet presAssocID="{179979ED-61EA-4E2A-979A-FAAE705C1D33}" presName="level3hierChild" presStyleCnt="0"/>
      <dgm:spPr/>
    </dgm:pt>
  </dgm:ptLst>
  <dgm:cxnLst>
    <dgm:cxn modelId="{62018A1C-046C-403C-85DF-48B3024E540B}" type="presOf" srcId="{B4C9F75F-F3DD-4F7A-BB6D-314B96CDFA8E}" destId="{7FDCD85B-71AD-4084-A84D-2BD7BC6408CE}" srcOrd="1" destOrd="0" presId="urn:microsoft.com/office/officeart/2005/8/layout/hierarchy2"/>
    <dgm:cxn modelId="{6324D100-3630-45D3-9E95-57DDC5F90933}" type="presOf" srcId="{F6D03009-5B6F-4543-B445-1C9366EBE561}" destId="{54B1A04C-6DAF-4DE7-9918-0CA908145643}" srcOrd="0" destOrd="0" presId="urn:microsoft.com/office/officeart/2005/8/layout/hierarchy2"/>
    <dgm:cxn modelId="{71A91BA3-6DB8-40EE-84E6-027897BCDBBD}" srcId="{F6D03009-5B6F-4543-B445-1C9366EBE561}" destId="{179979ED-61EA-4E2A-979A-FAAE705C1D33}" srcOrd="1" destOrd="0" parTransId="{0DA8DCBC-2EBE-4850-BAD5-A760C5E3E4AD}" sibTransId="{3EF6D3CF-655E-4864-9BDD-6CE1EB747E1E}"/>
    <dgm:cxn modelId="{138F86FC-02C4-421D-9F43-975050288F1D}" type="presOf" srcId="{F8BB0E56-FDAC-4583-96DC-6889E051626D}" destId="{969C4265-712D-4EAC-A317-3FAE6A4F48DB}" srcOrd="0" destOrd="0" presId="urn:microsoft.com/office/officeart/2005/8/layout/hierarchy2"/>
    <dgm:cxn modelId="{2F31B0AC-3BAF-4FDD-88E6-878543C63F99}" type="presOf" srcId="{0DA8DCBC-2EBE-4850-BAD5-A760C5E3E4AD}" destId="{528661A4-578F-457A-9730-955BB42EBF29}" srcOrd="0" destOrd="0" presId="urn:microsoft.com/office/officeart/2005/8/layout/hierarchy2"/>
    <dgm:cxn modelId="{288B0E7A-2958-4ABE-BF3A-CE653339F7F2}" srcId="{F8BB0E56-FDAC-4583-96DC-6889E051626D}" destId="{F6D03009-5B6F-4543-B445-1C9366EBE561}" srcOrd="0" destOrd="0" parTransId="{BA22C6FD-5506-45F8-A549-1B40EDDC1FCF}" sibTransId="{50AD5292-6BB9-469B-BA56-CEB07E2258CB}"/>
    <dgm:cxn modelId="{293E5D25-7DA6-4298-8F73-CE86FB540DBB}" srcId="{F6D03009-5B6F-4543-B445-1C9366EBE561}" destId="{0FC363FC-C0D9-4B30-9A56-6D2121735033}" srcOrd="0" destOrd="0" parTransId="{B4C9F75F-F3DD-4F7A-BB6D-314B96CDFA8E}" sibTransId="{75C76CB8-AE1B-431A-A5B0-0E27D063750F}"/>
    <dgm:cxn modelId="{D84C577B-0219-4BA9-A558-8D945E650DCC}" type="presOf" srcId="{0DA8DCBC-2EBE-4850-BAD5-A760C5E3E4AD}" destId="{9C34F6DA-56B9-49A2-B31E-05DEE8CD4FDA}" srcOrd="1" destOrd="0" presId="urn:microsoft.com/office/officeart/2005/8/layout/hierarchy2"/>
    <dgm:cxn modelId="{E53AACAB-CAE5-47F0-93E8-C18381B77E55}" type="presOf" srcId="{0FC363FC-C0D9-4B30-9A56-6D2121735033}" destId="{81A9CB9D-D630-4B4B-9852-AC07DE82D6AA}" srcOrd="0" destOrd="0" presId="urn:microsoft.com/office/officeart/2005/8/layout/hierarchy2"/>
    <dgm:cxn modelId="{912C3B17-E393-41DE-92D7-30D611ED5B46}" type="presOf" srcId="{B4C9F75F-F3DD-4F7A-BB6D-314B96CDFA8E}" destId="{75942C05-99D3-43DD-AAC0-71CBFF024A24}" srcOrd="0" destOrd="0" presId="urn:microsoft.com/office/officeart/2005/8/layout/hierarchy2"/>
    <dgm:cxn modelId="{62B0D26D-0E05-40A1-B353-467CEDCBBB68}" type="presOf" srcId="{179979ED-61EA-4E2A-979A-FAAE705C1D33}" destId="{FEAE839C-C4F1-4FB6-954A-FE7FF47381C7}" srcOrd="0" destOrd="0" presId="urn:microsoft.com/office/officeart/2005/8/layout/hierarchy2"/>
    <dgm:cxn modelId="{3296EEF8-E46F-4A43-B49B-9BEE5E03040D}" type="presParOf" srcId="{969C4265-712D-4EAC-A317-3FAE6A4F48DB}" destId="{2DCE03C0-A853-4C28-A5E2-2DEB26BF8812}" srcOrd="0" destOrd="0" presId="urn:microsoft.com/office/officeart/2005/8/layout/hierarchy2"/>
    <dgm:cxn modelId="{01F8E392-7647-4D61-A5CD-04A1799378A8}" type="presParOf" srcId="{2DCE03C0-A853-4C28-A5E2-2DEB26BF8812}" destId="{54B1A04C-6DAF-4DE7-9918-0CA908145643}" srcOrd="0" destOrd="0" presId="urn:microsoft.com/office/officeart/2005/8/layout/hierarchy2"/>
    <dgm:cxn modelId="{617C6EC1-3BEA-4764-AE5F-C2FE613EB770}" type="presParOf" srcId="{2DCE03C0-A853-4C28-A5E2-2DEB26BF8812}" destId="{B81FA113-1830-4E7D-A517-7674D5A61C20}" srcOrd="1" destOrd="0" presId="urn:microsoft.com/office/officeart/2005/8/layout/hierarchy2"/>
    <dgm:cxn modelId="{1BD195ED-D372-4D96-8EB1-8EC045F0F205}" type="presParOf" srcId="{B81FA113-1830-4E7D-A517-7674D5A61C20}" destId="{75942C05-99D3-43DD-AAC0-71CBFF024A24}" srcOrd="0" destOrd="0" presId="urn:microsoft.com/office/officeart/2005/8/layout/hierarchy2"/>
    <dgm:cxn modelId="{D7C1B6CE-E9D4-4203-8EED-9B68D31B6344}" type="presParOf" srcId="{75942C05-99D3-43DD-AAC0-71CBFF024A24}" destId="{7FDCD85B-71AD-4084-A84D-2BD7BC6408CE}" srcOrd="0" destOrd="0" presId="urn:microsoft.com/office/officeart/2005/8/layout/hierarchy2"/>
    <dgm:cxn modelId="{1B1A414D-A51C-40E6-B3A9-2531F6A02F87}" type="presParOf" srcId="{B81FA113-1830-4E7D-A517-7674D5A61C20}" destId="{FE40AB83-31B4-476F-BF6E-BC7DC0590C72}" srcOrd="1" destOrd="0" presId="urn:microsoft.com/office/officeart/2005/8/layout/hierarchy2"/>
    <dgm:cxn modelId="{7FDD56FB-526E-49B3-B2A0-672BBE9A9A2A}" type="presParOf" srcId="{FE40AB83-31B4-476F-BF6E-BC7DC0590C72}" destId="{81A9CB9D-D630-4B4B-9852-AC07DE82D6AA}" srcOrd="0" destOrd="0" presId="urn:microsoft.com/office/officeart/2005/8/layout/hierarchy2"/>
    <dgm:cxn modelId="{C0408F6F-09FE-426B-89F1-F8B605887475}" type="presParOf" srcId="{FE40AB83-31B4-476F-BF6E-BC7DC0590C72}" destId="{3816251B-6E44-424A-BBFF-819C50A83BDE}" srcOrd="1" destOrd="0" presId="urn:microsoft.com/office/officeart/2005/8/layout/hierarchy2"/>
    <dgm:cxn modelId="{2B32FF76-F67D-461C-969A-6718C797A040}" type="presParOf" srcId="{B81FA113-1830-4E7D-A517-7674D5A61C20}" destId="{528661A4-578F-457A-9730-955BB42EBF29}" srcOrd="2" destOrd="0" presId="urn:microsoft.com/office/officeart/2005/8/layout/hierarchy2"/>
    <dgm:cxn modelId="{225A1C56-5E02-47D6-98D5-CA79CDB2FA60}" type="presParOf" srcId="{528661A4-578F-457A-9730-955BB42EBF29}" destId="{9C34F6DA-56B9-49A2-B31E-05DEE8CD4FDA}" srcOrd="0" destOrd="0" presId="urn:microsoft.com/office/officeart/2005/8/layout/hierarchy2"/>
    <dgm:cxn modelId="{2E1C7294-371A-4047-9156-918C37FA3CEF}" type="presParOf" srcId="{B81FA113-1830-4E7D-A517-7674D5A61C20}" destId="{091BE03E-9FA3-4C0E-BE1B-0D7162961BE6}" srcOrd="3" destOrd="0" presId="urn:microsoft.com/office/officeart/2005/8/layout/hierarchy2"/>
    <dgm:cxn modelId="{45A60AE8-296B-40B3-9263-8FD2C3C7C728}" type="presParOf" srcId="{091BE03E-9FA3-4C0E-BE1B-0D7162961BE6}" destId="{FEAE839C-C4F1-4FB6-954A-FE7FF47381C7}" srcOrd="0" destOrd="0" presId="urn:microsoft.com/office/officeart/2005/8/layout/hierarchy2"/>
    <dgm:cxn modelId="{3594089B-0DD4-4496-890C-D0E2CBFEC052}" type="presParOf" srcId="{091BE03E-9FA3-4C0E-BE1B-0D7162961BE6}" destId="{C48866F8-3E2D-4715-908E-5F5EB995142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1A04C-6DAF-4DE7-9918-0CA908145643}">
      <dsp:nvSpPr>
        <dsp:cNvPr id="0" name=""/>
        <dsp:cNvSpPr/>
      </dsp:nvSpPr>
      <dsp:spPr>
        <a:xfrm>
          <a:off x="1088094" y="745534"/>
          <a:ext cx="2782881" cy="1391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Речовини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28848" y="786288"/>
        <a:ext cx="2701373" cy="1309932"/>
      </dsp:txXfrm>
    </dsp:sp>
    <dsp:sp modelId="{75942C05-99D3-43DD-AAC0-71CBFF024A24}">
      <dsp:nvSpPr>
        <dsp:cNvPr id="0" name=""/>
        <dsp:cNvSpPr/>
      </dsp:nvSpPr>
      <dsp:spPr>
        <a:xfrm rot="19553186">
          <a:off x="3756739" y="1027089"/>
          <a:ext cx="132776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327765" y="41835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>
            <a:latin typeface="Times New Roman" pitchFamily="18" charset="0"/>
            <a:cs typeface="Times New Roman" pitchFamily="18" charset="0"/>
          </a:endParaRPr>
        </a:p>
      </dsp:txBody>
      <dsp:txXfrm>
        <a:off x="4387428" y="1035731"/>
        <a:ext cx="66388" cy="66388"/>
      </dsp:txXfrm>
    </dsp:sp>
    <dsp:sp modelId="{81A9CB9D-D630-4B4B-9852-AC07DE82D6AA}">
      <dsp:nvSpPr>
        <dsp:cNvPr id="0" name=""/>
        <dsp:cNvSpPr/>
      </dsp:nvSpPr>
      <dsp:spPr>
        <a:xfrm>
          <a:off x="4970269" y="876"/>
          <a:ext cx="4679943" cy="13914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latin typeface="Times New Roman" pitchFamily="18" charset="0"/>
              <a:cs typeface="Times New Roman" pitchFamily="18" charset="0"/>
            </a:rPr>
            <a:t>Електроліти проводять електричний струм в розчинах і розплавах</a:t>
          </a:r>
          <a:endParaRPr lang="uk-UA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11023" y="41630"/>
        <a:ext cx="4598435" cy="1309932"/>
      </dsp:txXfrm>
    </dsp:sp>
    <dsp:sp modelId="{528661A4-578F-457A-9730-955BB42EBF29}">
      <dsp:nvSpPr>
        <dsp:cNvPr id="0" name=""/>
        <dsp:cNvSpPr/>
      </dsp:nvSpPr>
      <dsp:spPr>
        <a:xfrm rot="2273460">
          <a:off x="3724144" y="1827168"/>
          <a:ext cx="139295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392955" y="41835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>
            <a:latin typeface="Times New Roman" pitchFamily="18" charset="0"/>
            <a:cs typeface="Times New Roman" pitchFamily="18" charset="0"/>
          </a:endParaRPr>
        </a:p>
      </dsp:txBody>
      <dsp:txXfrm>
        <a:off x="4385798" y="1834180"/>
        <a:ext cx="69647" cy="69647"/>
      </dsp:txXfrm>
    </dsp:sp>
    <dsp:sp modelId="{FEAE839C-C4F1-4FB6-954A-FE7FF47381C7}">
      <dsp:nvSpPr>
        <dsp:cNvPr id="0" name=""/>
        <dsp:cNvSpPr/>
      </dsp:nvSpPr>
      <dsp:spPr>
        <a:xfrm>
          <a:off x="4970269" y="1601033"/>
          <a:ext cx="4859021" cy="13914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Неелектроліти не проводять електричний струм в розчинах і розплавах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11023" y="1641787"/>
        <a:ext cx="4777513" cy="1309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A47EB0-50CB-472E-B999-8DB2BEEE45AE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F054BB-8F28-4346-8754-0E5644500E1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22230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400416-5C0D-44C7-8754-008C5B55F8BE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0A596-7141-45E9-836C-E467146705EF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395994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smtClean="0"/>
              <a:pPr algn="l"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66875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8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10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545269-FB51-4A0D-B0CF-F5F4A60711B3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834EF1-EB0D-4C4F-80B4-CFC66AC9F333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3191" y="4010334"/>
            <a:ext cx="10515600" cy="117463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72CF6A8-4FDC-40D7-8BAE-6878CA90E52F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205344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30391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2FEA74-F00C-4C35-936E-03B16969343D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07008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207008" y="2656566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31230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31230" y="2656564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01B63D-AB4A-4EC4-91DE-7717EAE41D75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129CEC-0499-484E-B184-52FA96026F4C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01FA3E-F7AB-4A57-A7C4-1A760E871A43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207008" y="2120054"/>
            <a:ext cx="6126480" cy="41148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789023" y="2147486"/>
            <a:ext cx="3200400" cy="3432319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206E2D-B0F0-4CDC-B364-7AEE58400ABC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FFEF01-2332-41E5-B378-0ED6C8A506D4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A3B05-DA0C-46B8-A27A-899BB142953C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274638"/>
            <a:ext cx="7973291" cy="5897562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 rtlCol="0"/>
          <a:lstStyle/>
          <a:p>
            <a:pPr rtl="0"/>
            <a:fld id="{E791261C-C197-4029-8656-EFC296A5803C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rtl="0"/>
            <a:fld id="{6C224A88-FFFD-4580-BB2F-D6A39109A426}" type="datetime1">
              <a:rPr lang="ru-RU" noProof="1" smtClean="0"/>
              <a:pPr rtl="0"/>
              <a:t>03.02.2023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758CB7-007C-40DF-A901-600703FB6D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459C3A3-8B02-4FAB-91CE-E81E1BA31F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048" y="2059012"/>
            <a:ext cx="12188952" cy="1828800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2022F-1436-49C5-9347-FDDDF4EE8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878978"/>
            <a:ext cx="11471565" cy="224888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ЛЕКЦІЯ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Основні положення теорії сильних електролітів. Закон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діючих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мас і його застосування до різних типів іонних рівноваг в аналітичній хімії. Застосування закону діючих мас до рівноваг у гетерогенних системах та його значення в аналітичній хімії.</a:t>
            </a:r>
            <a:endParaRPr lang="ru-RU" sz="2000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DB366A7-87C2-43BB-AF03-1AF039EE1D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48" y="3887812"/>
            <a:ext cx="12188952" cy="457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56C232-3134-4C4E-8119-3B970E1C3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07301"/>
            <a:ext cx="11503152" cy="457200"/>
          </a:xfrm>
        </p:spPr>
        <p:txBody>
          <a:bodyPr rtlCol="0">
            <a:normAutofit/>
          </a:bodyPr>
          <a:lstStyle/>
          <a:p>
            <a:pPr algn="l" rtl="0"/>
            <a:r>
              <a:rPr lang="ru-RU" noProof="1" smtClean="0"/>
              <a:t>Одеса 2022</a:t>
            </a:r>
            <a:endParaRPr lang="ru-RU" noProof="1"/>
          </a:p>
        </p:txBody>
      </p:sp>
      <p:sp>
        <p:nvSpPr>
          <p:cNvPr id="8" name="Прямоугольник 7"/>
          <p:cNvSpPr/>
          <p:nvPr/>
        </p:nvSpPr>
        <p:spPr>
          <a:xfrm>
            <a:off x="2272937" y="500780"/>
            <a:ext cx="74719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 rtl="0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</a:p>
          <a:p>
            <a:pPr algn="ctr" rtl="0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Кафедра фармацевтичної хімії</a:t>
            </a:r>
            <a:endParaRPr lang="uk-UA" sz="2000" dirty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7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73" y="298030"/>
            <a:ext cx="9784080" cy="1508760"/>
          </a:xfrm>
        </p:spPr>
        <p:txBody>
          <a:bodyPr rtlCol="0">
            <a:normAutofit/>
          </a:bodyPr>
          <a:lstStyle/>
          <a:p>
            <a:pPr algn="l" rtl="0"/>
            <a:r>
              <a:rPr lang="en-US" noProof="1" smtClean="0">
                <a:latin typeface="Times New Roman" pitchFamily="18" charset="0"/>
                <a:cs typeface="Times New Roman" pitchFamily="18" charset="0"/>
              </a:rPr>
              <a:t>ПЛАН ЛЕКЦІЇ: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742950" lvl="0" indent="-742950">
              <a:buFont typeface="+mj-lt"/>
              <a:buAutoNum type="arabicParenR"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сновні положення теорії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електролітичної дисоціації Арреніуса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arenR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діючих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мас і його застосування до різних типів іонних рівноваг в аналітичній хімії.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arenR"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етерогенні системи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arenR"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обуток розчинності (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, розчинність (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S)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. Сольовий ефект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284176"/>
            <a:ext cx="11582400" cy="1508760"/>
          </a:xfrm>
        </p:spPr>
        <p:txBody>
          <a:bodyPr rtlCol="0">
            <a:normAutofit/>
          </a:bodyPr>
          <a:lstStyle/>
          <a:p>
            <a:pPr marL="742950" lvl="0" indent="-742950" algn="ctr" rt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Теорія сильних електролітів. Загальна та активна концентрація іонів, співвідношення між ними, коефіцієнт активності.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18654" y="2011680"/>
            <a:ext cx="11665527" cy="4206240"/>
          </a:xfrm>
        </p:spPr>
        <p:txBody>
          <a:bodyPr>
            <a:normAutofit/>
          </a:bodyPr>
          <a:lstStyle/>
          <a:p>
            <a:pPr marL="22225" lvl="0" indent="420688" algn="l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За здатністю проводити електричний струм усі речовини поділяються на електроліти та неелектроліти.</a:t>
            </a:r>
            <a:endParaRPr lang="uk-UA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429491" y="3144982"/>
          <a:ext cx="10903527" cy="2993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marL="742950" lvl="0" indent="-22225"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основні положення теорії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електролітичної дисоціації Арреніуса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01782" y="1748440"/>
            <a:ext cx="11360727" cy="4206240"/>
          </a:xfrm>
        </p:spPr>
        <p:txBody>
          <a:bodyPr>
            <a:noAutofit/>
          </a:bodyPr>
          <a:lstStyle/>
          <a:p>
            <a:pPr marL="457200" indent="-457200" algn="just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Розчинення електроліту супроводжується його розпадом на позитивно і негативно заряджені іони, які піддаються сольватації (або гідратації, якщо розчинником є ​​вода). Сольватовані іони знаходяться в стані невпорядкованого теплового руху і рухаються в різних напрямках розчину.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just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При пропусканні електричного струму через розчин або розплав електроліту іони набувають спрямованого руху: позитивно заряджені іони рухаються до катода (за що вони отримали назву катіонів), а негативно заряджені - до анода, тому їх називають аніонами.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l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Електролітична іонізація є оборотним процесом, тобто одночасно з розпадом молекул на іони відбувається зворотний процес – об’єднання іонів у молекули – так звана асоціація.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l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Електропровідність і деякі інші загальні властивості розчинів електролітів пропорційні загальній концентрації молекул і іонів.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l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Кількісними характеристиками процесу дисоціації є ступінь і константа дисоціації.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altLang="ru-RU" dirty="0" smtClean="0">
                <a:latin typeface="Times New Roman" pitchFamily="18" charset="0"/>
              </a:rPr>
              <a:t>Кількісна характеристика процесу дисоціації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12618" y="2011680"/>
            <a:ext cx="11139055" cy="4206240"/>
          </a:xfrm>
        </p:spPr>
        <p:txBody>
          <a:bodyPr/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Ступінь дисоціації - це відношення концентрації розпався на іони електроліту до його загальної концентрації в розчині: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всього</a:t>
            </a:r>
            <a:endParaRPr lang="ru-RU" sz="28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де C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і С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відповідно молярна концентрація тієї частини електроліту, яка розпалася на іони, і його загальна концентрація, моль/л.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Залежно від здатності електроліту до дисоціації і, як наслідок, від ступеня дисоціації в розбавлених розчинах усі електроліти поділяють на окремі групи: сильні, середні та слабкі.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0624" y="511308"/>
            <a:ext cx="10668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3200" cap="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Класифікація електролітів залежно від ступеня дисоціації</a:t>
            </a:r>
            <a:endParaRPr lang="ru-RU" sz="3200" cap="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09420"/>
              </p:ext>
            </p:extLst>
          </p:nvPr>
        </p:nvGraphicFramePr>
        <p:xfrm>
          <a:off x="526437" y="2066940"/>
          <a:ext cx="10953825" cy="4968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51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1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Сильні електроліти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u="non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Електроліти середньої сили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u="non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Слабкі електроліти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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&gt; 30%</a:t>
                      </a: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3%  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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30%</a:t>
                      </a: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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&lt;</a:t>
                      </a: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3%</a:t>
                      </a: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Середньорозчинні солі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NaCl, 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MnO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Ba(НІ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Гідроксиди лужних і лужноземельних металів: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LiOH – CsOH, Ca(OH)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Ba(OH)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,;</a:t>
                      </a: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Сильні 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мінеральні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кислоти: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HNO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HClO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HCl, HBr, 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Органічні кислоти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HCOOH, CH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COOH, C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COOH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Мінеральні кислоти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HClO, 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BO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Малоактивні гідроксиди металів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Cu(OH)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Fe(OH)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Al(OH)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Cr 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Гідроксид амонію: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64" y="284176"/>
            <a:ext cx="10958945" cy="150876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діючих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мас і його застосування до різних типів іонних рівноваг в аналітичній хімії.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74073" y="1914701"/>
            <a:ext cx="11499272" cy="420624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Закон діючих мас</a:t>
            </a:r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швидкість хімічної реакції прямо пропорційна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діючим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масам.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Діючі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маси — це концентрації речовин, які беруть участь у реакціях.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Оборотні хімічні реакції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це реакці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в як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перетворення реагентів на продукти і перетворення продуктів на реагенти відбуваються одночасно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/>
          <a:srcRect l="33009" t="53977" r="36856" b="35796"/>
          <a:stretch>
            <a:fillRect/>
          </a:stretch>
        </p:blipFill>
        <p:spPr bwMode="auto">
          <a:xfrm>
            <a:off x="3657600" y="3505199"/>
            <a:ext cx="3920837" cy="74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57200" y="4408208"/>
            <a:ext cx="11305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Якщо позначити концентрації речовин А і В через [А] і [В], то швидкість прямої хімічної реакції за законом активних мас можна записати у вигляді рівняння:</a:t>
            </a:r>
            <a:endParaRPr lang="uk-UA" sz="2200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71054" y="5382676"/>
            <a:ext cx="1111134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en-US" sz="2200" b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en-US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en-US" sz="2200" b="0" u="non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22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200" b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l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en-US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константа швидкості хімічної реакції, яка показує долю вихідних речовин, що реагують за одиницю часу.</a:t>
            </a:r>
            <a:endParaRPr kumimoji="0" lang="uk-UA" sz="2200" b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673" y="2704003"/>
            <a:ext cx="1159625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Як бачимо, у наведеному варіанті концентрація входить до рівняння швидкості в ступені, що дорівнює числовому коефіцієнту рівняння хімічної реакції. Таким чином, наведені рівняння є математичним вираженням закону діючих мас.</a:t>
            </a:r>
            <a:endParaRPr lang="uk-UA" sz="2200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Закон діючих мас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67605" y="2094407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528" y="3854027"/>
            <a:ext cx="11305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Якщо позначити концентрації речовин C і D через [C] і [D], то швидкість зворотної хімічної реакції за законом активних мас можна записати у вигляді рівняння:</a:t>
            </a:r>
            <a:endParaRPr lang="uk-UA" sz="2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05432" y="4740626"/>
            <a:ext cx="19896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Закон діючих мас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3563" y="2067066"/>
            <a:ext cx="10598728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spcAft>
                <a:spcPts val="60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У рівновазі швидкості прямої та зворотної реакції рівні:</a:t>
            </a:r>
          </a:p>
          <a:p>
            <a:pPr algn="ctr" rtl="0">
              <a:spcAft>
                <a:spcPts val="600"/>
              </a:spcAft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en-US" sz="28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en-US" sz="28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endParaRPr lang="ru-RU" sz="2800" baseline="30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rtl="0">
              <a:spcAft>
                <a:spcPts val="60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Шляхом перетворення цього рівняння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можна записати рівняння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констант</a:t>
            </a:r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 рівноваги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для будь-якої хімічної реакції, що відбувається в розчинах або в газоподібному середовищі:</a:t>
            </a:r>
          </a:p>
          <a:p>
            <a:pPr algn="l" rtl="0">
              <a:spcAft>
                <a:spcPts val="600"/>
              </a:spcAft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4"/>
          <a:srcRect l="34926" t="26326" r="39625" b="59659"/>
          <a:stretch>
            <a:fillRect/>
          </a:stretch>
        </p:blipFill>
        <p:spPr bwMode="auto">
          <a:xfrm>
            <a:off x="3778173" y="4530436"/>
            <a:ext cx="3758699" cy="116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гетерогенні системи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9382" y="1856509"/>
            <a:ext cx="46274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В аналітичній хімії велике значення мають гетерогенні системи - "осад - насичений розчин". Слід пам'ятати, що повністю нерозчинних речовин не існує, тому якщо в розчині утворився осад, то рідина над розчином є насиченим розчином цього малорозчинного електроліту..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3" name="Picture 1" descr="D:\home\e310194sio\Desktop\slide_16.jpg"/>
          <p:cNvPicPr>
            <a:picLocks noChangeAspect="1" noChangeArrowheads="1"/>
          </p:cNvPicPr>
          <p:nvPr/>
        </p:nvPicPr>
        <p:blipFill>
          <a:blip r:embed="rId4"/>
          <a:srcRect b="36162"/>
          <a:stretch>
            <a:fillRect/>
          </a:stretch>
        </p:blipFill>
        <p:spPr bwMode="auto">
          <a:xfrm>
            <a:off x="5015694" y="1911927"/>
            <a:ext cx="7176306" cy="343592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04799" y="6013148"/>
            <a:ext cx="11873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Розчин, який знаходиться в динамічній рівновазі з відповідною твердою фазою, називається насиченим.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98030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гетерогенні системи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2080736"/>
            <a:ext cx="11083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У насиченому розчині солі деяка тверда речовина завжди присутня у вигляді осаду. Між іон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ами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важкорозчинного сильного електроліту АВ і його осад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при постійній температурі встановлюється стан гетерогенної іонної рівноваги: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1883" y="3521425"/>
            <a:ext cx="2828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hangingPunct="0">
              <a:buClrTx/>
              <a:buSzTx/>
              <a:buFontTx/>
              <a:buNone/>
            </a:pPr>
            <a:r>
              <a:rPr lang="ru-RU" altLang="en-US" sz="32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А</a:t>
            </a:r>
            <a:r>
              <a:rPr lang="ru-RU" altLang="en-US" sz="3200" baseline="300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ru-RU" altLang="en-US" sz="32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+ В</a:t>
            </a:r>
            <a:r>
              <a:rPr lang="ru-RU" altLang="en-US" sz="3200" baseline="300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ru-RU" altLang="en-US" sz="32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↔ АВ↓</a:t>
            </a:r>
            <a:endParaRPr lang="ru-RU" altLang="en-US" sz="3200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5744" y="4477528"/>
            <a:ext cx="11222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Застосовуючи закон ді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ючих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мас до гетерогенних систем осад - насичений розчин, рівновагу в них можна охарактеризувати константою рівноваги, яку в даному випадку називають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добутком розчинності (ДР)</a:t>
            </a:r>
            <a:endParaRPr lang="uk-UA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3378" y="5890553"/>
            <a:ext cx="3164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=[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розчинності 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490" y="2025318"/>
            <a:ext cx="1106978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Добуток розчинності важкорозчинного сильного електроліту - це добуток рівноважних молярних концентрацій катіонів і аніонів цього електроліту в насиченому водному розчині..</a:t>
            </a:r>
          </a:p>
          <a:p>
            <a:pPr algn="ctr" rtl="0">
              <a:spcBef>
                <a:spcPts val="1200"/>
              </a:spcBef>
              <a:spcAft>
                <a:spcPts val="1200"/>
              </a:spcAft>
            </a:pP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[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</a:p>
          <a:p>
            <a:pPr algn="l" rtl="0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ля електролітe з більш складним складом A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добуток розчинності виражається наступним чином:</a:t>
            </a:r>
          </a:p>
          <a:p>
            <a:pPr algn="ctr" rtl="0">
              <a:spcBef>
                <a:spcPts val="1200"/>
              </a:spcBef>
              <a:spcAft>
                <a:spcPts val="1200"/>
              </a:spcAft>
            </a:pP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28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↔</a:t>
            </a:r>
            <a:r>
              <a:rPr lang="ru-RU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1200"/>
              </a:spcBef>
              <a:spcAft>
                <a:spcPts val="1200"/>
              </a:spcAft>
            </a:pP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 = [А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∙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altLang="en-US" sz="2800" i="1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розчинності (SP)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799" y="2421553"/>
            <a:ext cx="11513128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 rtl="0">
              <a:spcAft>
                <a:spcPts val="600"/>
              </a:spcAft>
              <a:buAutoNum type="arabicPeriod"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ля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хлорид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срібла: AgCl↓ ↔ Ag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+ Cl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ctr" rtl="0">
              <a:spcAft>
                <a:spcPts val="600"/>
              </a:spcAf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ДР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[Ag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]∙[Cl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 = 1,8∙10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uk-UA" sz="32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(довідкові дані)</a:t>
            </a:r>
          </a:p>
          <a:p>
            <a:pPr marL="514350" indent="-514350" algn="ctr" rtl="0">
              <a:spcAft>
                <a:spcPts val="600"/>
              </a:spcAf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2. Для ортофосфату кальцію: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(PO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↓ ↔ 3Ca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+ 2PO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ctr" rtl="0">
              <a:spcAft>
                <a:spcPts val="60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∙[PO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=1,0∙10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-25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(довідкові дані)</a:t>
            </a:r>
            <a:endParaRPr lang="uk-UA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розчинності 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23455" y="2191527"/>
            <a:ext cx="111252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spcAft>
                <a:spcPts val="120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Якщо концентрація електроліту в розчині вища за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ДР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то надлишкова кількість речовини випадає в осад. Отже, умовою випадання осаду для електроліту АВ буде співвідношення:</a:t>
            </a:r>
          </a:p>
          <a:p>
            <a:pPr algn="ctr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А+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∙C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(випадає в осад)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1164" y="4532853"/>
            <a:ext cx="110836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Якщо умова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осадження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не виконується, тобто.</a:t>
            </a:r>
          </a:p>
          <a:p>
            <a:pPr algn="ctr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A+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∙C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ДР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осад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мало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розчинної речовини не утворюється.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розчинності 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і розчинність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81891" y="2011557"/>
            <a:ext cx="110697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ДР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характеризує розчинність речовини, знаючи її значення, можна визначити концентрацію іонів даного електроліту в його насиченому розчині, тобто його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(S)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в моль/дм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Існує залежність між добутком розчинності та розчинністю s (моль/дм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важкорозчинного електроліту. Для електроліту АВ він має наступний математичний вираз:</a:t>
            </a:r>
          </a:p>
          <a:p>
            <a:pPr algn="l" rtl="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АВ↓ ↔ А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В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[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]∙[</a:t>
            </a: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uk-UA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uk-UA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[А</a:t>
            </a:r>
            <a:r>
              <a:rPr lang="en-US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]∙[</a:t>
            </a: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]=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altLang="en-US" sz="2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 S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√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</a:p>
          <a:p>
            <a:pPr algn="l" rtl="0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 одноіменних іонів на розчинність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4073" y="1956459"/>
            <a:ext cx="11346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Зміна концентрації одного з іонів електроліту впливає на розчинність речовини. Якщо в насиченому розчині електроліту штучно збільшити концентрацію одного з його іонів, то відповідно до сталості величини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ДР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концентрація іншого виду йонів повинна зменшуватися, а це означає, що розчинність електроліту зменшується і частина його випадає в осад з розчину.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Нап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риклад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кщо в насиченому розчині кальцію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сульфат</a:t>
            </a:r>
          </a:p>
          <a:p>
            <a:pPr algn="ctr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↓ ↔ Ca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[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]∙[SO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додати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добре розчинний сульфат (К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Na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концентрац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сульфат-іонів 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збільшується, а отже, концентрація Ca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іонів повинн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зменшуватися за рахунок осадження CaSO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Отже, розчинність CaSO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зменшується.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Вплив одноіменних іонів на розчинність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4" name="AutoShape 2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36" name="AutoShape 4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38" name="AutoShape 6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0" name="AutoShape 8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2" name="AutoShape 10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4" name="AutoShape 12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6" name="AutoShape 14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8" name="AutoShape 16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8130" name="AutoShape 2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8132" name="AutoShape 4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8134" name="AutoShape 6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8136" name="AutoShape 8" descr="data:image/jpeg;base64,/9j/4AAQSkZJRgABAQAAAQABAAD/2wCEAAkGBw8QDxUPDw8QFRUVFRUPDw8PFQ8VFQ8PFRUWFhUVFRUYHSggGBolHRUVITEhJSkrLi4uFx8zODMtNygtLisBCgoKDg0OFRAQFi8dHR0tLS0tLS0tLS0vLS0tLS0tKy0tLSsrLSsrLS0tLSstLSstLS0rLSstLSstLS0tLS0tK//AABEIAKgBLAMBIgACEQEDEQH/xAAbAAACAgMBAAAAAAAAAAAAAAABAgADBAUGB//EADYQAAIBAgMGBAQEBgMAAAAAAAABAgMRBAUhBhIxQVFhEyJxgTJCkaEHFbHBFFJicoLRI/Dx/8QAGQEBAQEBAQEAAAAAAAAAAAAAAAECAwQF/8QAIREBAQACAQUBAQEBAAAAAAAAAAECEQMSITFBUWET8CL/2gAMAwEAAhEDEQA/AN+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+iPKtqdp6leTTlaPKC4JfuxJbdQt07DNdtqMLxorfa+Z6R9upy+L2xxM38e6ukdDjnib9QeMz28fFhP1wyzydDUzuq/nk/VskM5rLhKX1NDGoy5yS4SPZjhjfThcr9dRhtp8VD4aj9Jar6HQYPbjROtTS67v+jzeOJa5mQ6/BXTuk1utfMuHZ8mTLh4spd9icmcezZfmlGur05p/wBPP6GWzxdZr4alKnJXhJKMk3FzTu1Ld4paL6o6zZjbqM7UsX5XwVXk/wC7p6nzefinHf8Am7j1cefV5mndMrkNvJq6aa4prmhWcHUrFYWwXIIMhUMmQEDCBlFciqRbIpkBVIrkWSKpECsRjMRsKVisLAEKyqoy1sxK9aK4tBVVZmvryHr5hT/mNZicxhyNyM01WRQ2YVXM1yRWsx7HTTL3BDIRDJnNo6CKmS4DCymkm3wWrfREuc9ttmfgYayes/L/AIrV/svcg0WZOvmWIdOjGUowTlux5QXN92cbtdg1h8R4CSvGK3+03q17HrP4IybjVlZebzSlzsnZL7t+yPL9u6yqY6rUXzTlL6yb/Sx65JjqSOWt7tcy5sl2STXUkZI3KxT6jKbT1SfZ8x4Um1fgu5XUVuZv+sntOi01VResHpzi+MX+67mNK4VND05JvXh9yXKZkmluXVIxk9/4XFwkrXbUtNOjV95f29yqtN7173tpfrbS7G8Lo7ix3d5b97c7fb7mMvGmp5263ZPbOWHtSrtyp8E+cPTt2PTcNiYVYKdOSlF6po8ClJXWl1e/R26G3yTaSvhqrdJ+Ru7pS1TX++558sd946zLT2hgNTjNocPSxDw06kZSSg/EptSptygpNKXa9vYpr7WYKHGrftFN/ocrjfjW43qGRx2I2/w0fgp1JfRfuULb/S/8PJLq2TVhuO5A2cXhdvIzbXgy0V+K4Lma/Ndt51I7lCLV+MiyU3HZ4zNqFN2nUin0uYv57hnwqx+p5Vjqk2+MpSesnqV0MBWn8NOo36OxZjL7Tqeu08dTnrGaZXVxlOPGa+pwWXZBjraNwXS7HxGzmJv5pyfuyan1d347T8xov54mNXzmhHjNHHLIK/K/1Zk4XZecneo36ak1Dd+NxW2morhr6Gvq7USWqhK3Wxt8LkNGC+FGRWyylJW3UJpe7no5piq3wQsurC8srz1nNnR4fDRgrJIFQmzTmZ5J1kyr8shHjqb6uzXVpHTFLGFHAU7/AAlywcOiCpDb5seqJhuImMjmprhuJclyBrnA/iRJynTguUd63rJ3/RHeXOdzuVOliY4qrFSjTp76g+E5qWkX2vJFnmbR0X4X5PWoZZUm4NVKkZeFGWmlnuvXgm39jzrM9g67nKdbEUYpW3rSTaXBXK9oPxEzGqn/AMrhBvSnS8qiuS01aOQWYYmvPdi25O71fRXd7np3csu0ZupPLZ5llWDoKym5vm+VzR1Jwv5IIpruV7Slf0LKRrHjtuq53KSdhjCT4sMqFx4yLYnrx4MNON5MmunQaYNyXQz6tKW54jXlctyLfOSV3Zdv3MZSavra6s/R8jlnw4ytTktUOLXVcH7NXX2YrfqZjqKbd7b0m5OS929Fp/4JKdNy0g7cHFO11e/E45ccntuZfjHuug0JrkdT/GYJ4ZUaOWU41G7yxNWpUqT9IrRJWMbA5S6tRQpU05dtFFdZPkjlydOHi7axty8zTEy/K6lVeWyXVm8wWyqk/PNtdr/Y7zD5JhobjjRUZKEYzW9KUZVEvNJX4XfI2EKaXBL2OXU6SOKjkOHp8KM5P0MeplNacZxhhXeT0cnpCPZdT0FIKQuf4dLz7K9gJca9Sy5xhxfa51mEyDC0oqMKUbLm1qzbCsxba1I1/wCW0Vwpx+iH8CC4RX0MmRTMiqZIrki2RXIoqaQrHYkiBWKxmgMgSRjVTKkY9VFg11dmtrs2mIRq8QjcSsR1NQ+KY9QVSN7R7Kgpi3Dc5qYgLguAWaLbDBuphpOPGKb/AMef6J+xvLiySas+HBrqB4vGCnBx5x0muq6o01ehKD0v2fY7PavJp4Suq1Nf8cno+l+MWaLEUVKe58slvL+nrY9GOUvdysaWMdR4tJ8TqMRs5RpUlVjiKcrrhF+aL5prkcniIJye69OT6nWZ2eIzcV/8RFcxZYpcimNDuh1RRv8ApyVjpxCeJnKyvotEuS5mZHD0lBylKcpclFeW3dvvZGNGC5Itu1o+li4X3l3TKfOw4eg1Ui2oySlGTTvuyV03GXbk/c6DKNmp1sQ6UVFWnKLlFtwik3dqXOKS49CjJ8Gqk4xXOx7pTyrD5fhZYeluyq1Kfhzlp5FJeZv6uy9DUxx13n+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+SpF+qszrjyMXF5tDBzjJOyduUtU/VBjl7/6zu57H4jkov3Q1HY6vfXw16u50/tGehxMMNbgkW0MvU5JOLbbWkU27eh6Fhdi6a1q1G+0Vb7m9wWWUKCtSpxX9XFv3MXl+NTBzeQbNOL35R8PzSklF+eUHZRi/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498764" y="2441000"/>
            <a:ext cx="1109749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Якщо в насичений розчин CaSO ввести іншу сіль, що не змінює концентрацію Са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і SO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іони (KCl, NaNO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), то розчинність CaSO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не зміниться.</a:t>
            </a:r>
          </a:p>
          <a:p>
            <a:pPr algn="l" rtl="0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 п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ідведення підсумків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икладеного вище, можна стверджувати, що введення однойменних іонів (катіонів або аніонів) знижує розчинність малорозчинного сильного електроліту.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89910445_win32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608_TF89910445.potx" id="{EDA6F036-4422-4A3D-B1E6-4FA25FD13BAB}" vid="{DE7B8C12-7B2E-401E-9CEE-F51A6AE0115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F871927-9856-4138-B7A7-125C4AA7EF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934CB3-A97C-40D1-8D7D-5211E1C57C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4E3864-550F-4194-BC9D-CCA442A52D0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tf89910445_win32</Template>
  <TotalTime>0</TotalTime>
  <Words>1342</Words>
  <Application>Microsoft Office PowerPoint</Application>
  <PresentationFormat>Широкоэкранный</PresentationFormat>
  <Paragraphs>112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Corbel</vt:lpstr>
      <vt:lpstr>Symbol</vt:lpstr>
      <vt:lpstr>Times New Roman</vt:lpstr>
      <vt:lpstr>Wingdings</vt:lpstr>
      <vt:lpstr>tf89910445_win32</vt:lpstr>
      <vt:lpstr>ЛЕКЦІЯ№ 2 Основні положення теорії сильних електролітів. Закон діючих мас і його застосування до різних типів іонних рівноваг в аналітичній хімії. Застосування закону діючих мас до рівноваг у гетерогенних системах та його значення в аналітичній хімії.</vt:lpstr>
      <vt:lpstr>ПЛАН ЛЕКЦІЇ:</vt:lpstr>
      <vt:lpstr>Теорія сильних електролітів. Загальна та активна концентрація іонів, співвідношення між ними, коефіцієнт активності.</vt:lpstr>
      <vt:lpstr>основні положення теорії електролітичної дисоціації Арреніуса</vt:lpstr>
      <vt:lpstr>Кількісна характеристика процесу дисоціації</vt:lpstr>
      <vt:lpstr>Презентация PowerPoint</vt:lpstr>
      <vt:lpstr>Закон діючих мас і його застосування до різних типів іонних рівноваг в аналітичній хімії.</vt:lpstr>
      <vt:lpstr>Закон діючих мас</vt:lpstr>
      <vt:lpstr>Закон діючих мас</vt:lpstr>
      <vt:lpstr>гетерогенні системи</vt:lpstr>
      <vt:lpstr>гетерогенні системи</vt:lpstr>
      <vt:lpstr>добуток розчинності (ДР)</vt:lpstr>
      <vt:lpstr>добуток розчинності (SP)</vt:lpstr>
      <vt:lpstr>добуток розчинності (ДР)</vt:lpstr>
      <vt:lpstr>добуток розчинності (ДР) і розчинність</vt:lpstr>
      <vt:lpstr>Вплив одноіменних іонів на розчинність</vt:lpstr>
      <vt:lpstr>Вплив одноіменних іонів на розчинність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2022-09-01T11:24:29Z</dcterms:created>
  <dcterms:modified xsi:type="dcterms:W3CDTF">2023-02-03T10:31:21Z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