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912" r:id="rId1"/>
  </p:sldMasterIdLst>
  <p:notesMasterIdLst>
    <p:notesMasterId r:id="rId22"/>
  </p:notesMasterIdLst>
  <p:sldIdLst>
    <p:sldId id="278" r:id="rId2"/>
    <p:sldId id="257" r:id="rId3"/>
    <p:sldId id="279" r:id="rId4"/>
    <p:sldId id="259" r:id="rId5"/>
    <p:sldId id="260" r:id="rId6"/>
    <p:sldId id="280" r:id="rId7"/>
    <p:sldId id="281" r:id="rId8"/>
    <p:sldId id="282" r:id="rId9"/>
    <p:sldId id="283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71" r:id="rId19"/>
    <p:sldId id="284" r:id="rId20"/>
    <p:sldId id="285" r:id="rId21"/>
  </p:sldIdLst>
  <p:sldSz cx="9144000" cy="5143500" type="screen16x9"/>
  <p:notesSz cx="6858000" cy="9144000"/>
  <p:defaultTextStyle>
    <a:defPPr>
      <a:defRPr lang="en-GB"/>
    </a:defPPr>
    <a:lvl1pPr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8" charset="0"/>
      <a:defRPr kern="1200">
        <a:solidFill>
          <a:schemeClr val="bg1"/>
        </a:solidFill>
        <a:latin typeface="Arial" charset="0"/>
        <a:ea typeface="+mn-ea"/>
        <a:cs typeface="Arial" charset="0"/>
      </a:defRPr>
    </a:lvl1pPr>
    <a:lvl2pPr marL="742950" indent="-285750"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8" charset="0"/>
      <a:defRPr kern="1200">
        <a:solidFill>
          <a:schemeClr val="bg1"/>
        </a:solidFill>
        <a:latin typeface="Arial" charset="0"/>
        <a:ea typeface="+mn-ea"/>
        <a:cs typeface="Arial" charset="0"/>
      </a:defRPr>
    </a:lvl2pPr>
    <a:lvl3pPr marL="1143000" indent="-228600"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8" charset="0"/>
      <a:defRPr kern="1200">
        <a:solidFill>
          <a:schemeClr val="bg1"/>
        </a:solidFill>
        <a:latin typeface="Arial" charset="0"/>
        <a:ea typeface="+mn-ea"/>
        <a:cs typeface="Arial" charset="0"/>
      </a:defRPr>
    </a:lvl3pPr>
    <a:lvl4pPr marL="1600200" indent="-228600"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8" charset="0"/>
      <a:defRPr kern="1200">
        <a:solidFill>
          <a:schemeClr val="bg1"/>
        </a:solidFill>
        <a:latin typeface="Arial" charset="0"/>
        <a:ea typeface="+mn-ea"/>
        <a:cs typeface="Arial" charset="0"/>
      </a:defRPr>
    </a:lvl4pPr>
    <a:lvl5pPr marL="2057400" indent="-228600"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8" charset="0"/>
      <a:defRPr kern="1200">
        <a:solidFill>
          <a:schemeClr val="bg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bg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bg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bg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bg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9" autoAdjust="0"/>
    <p:restoredTop sz="94086" autoAdjust="0"/>
  </p:normalViewPr>
  <p:slideViewPr>
    <p:cSldViewPr>
      <p:cViewPr varScale="1">
        <p:scale>
          <a:sx n="105" d="100"/>
          <a:sy n="105" d="100"/>
        </p:scale>
        <p:origin x="730" y="67"/>
      </p:cViewPr>
      <p:guideLst>
        <p:guide orient="horz" pos="1620"/>
        <p:guide pos="2880"/>
      </p:guideLst>
    </p:cSldViewPr>
  </p:slideViewPr>
  <p:outlineViewPr>
    <p:cViewPr varScale="1">
      <p:scale>
        <a:sx n="170" d="200"/>
        <a:sy n="170" d="2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AutoShape 1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360" cap="sq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 altLang="ru-RU"/>
          </a:p>
        </p:txBody>
      </p:sp>
      <p:sp>
        <p:nvSpPr>
          <p:cNvPr id="24579" name="AutoShape 2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 altLang="ru-RU"/>
          </a:p>
        </p:txBody>
      </p:sp>
      <p:sp>
        <p:nvSpPr>
          <p:cNvPr id="17412" name="Rectangle 3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-17000538" y="-11796713"/>
            <a:ext cx="22199601" cy="124888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sp>
      <p:sp>
        <p:nvSpPr>
          <p:cNvPr id="3076" name="Rectangle 4"/>
          <p:cNvSpPr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81638" cy="4110038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ru-RU" noProof="0" smtClean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17002125" y="-11796713"/>
            <a:ext cx="22204363" cy="12490451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9459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3225" cy="4111625"/>
          </a:xfrm>
          <a:noFill/>
        </p:spPr>
        <p:txBody>
          <a:bodyPr wrap="none" anchor="ctr"/>
          <a:lstStyle/>
          <a:p>
            <a:pPr algn="l" rtl="0"/>
            <a:endParaRPr lang="ru-RU" altLang="ru-RU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17002125" y="-11796713"/>
            <a:ext cx="22204363" cy="12490451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9459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3225" cy="4111625"/>
          </a:xfrm>
          <a:noFill/>
        </p:spPr>
        <p:txBody>
          <a:bodyPr wrap="none" anchor="ctr"/>
          <a:lstStyle/>
          <a:p>
            <a:pPr algn="l" rtl="0"/>
            <a:endParaRPr lang="ru-RU" altLang="ru-RU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17002125" y="-11796713"/>
            <a:ext cx="22204363" cy="12490451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9459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3225" cy="4111625"/>
          </a:xfrm>
          <a:noFill/>
        </p:spPr>
        <p:txBody>
          <a:bodyPr wrap="none" anchor="ctr"/>
          <a:lstStyle/>
          <a:p>
            <a:pPr algn="l" rtl="0"/>
            <a:endParaRPr lang="ru-RU" altLang="ru-RU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17002125" y="-11796713"/>
            <a:ext cx="22204363" cy="12490451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21507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3225" cy="4111625"/>
          </a:xfrm>
          <a:noFill/>
        </p:spPr>
        <p:txBody>
          <a:bodyPr wrap="none" anchor="ctr"/>
          <a:lstStyle/>
          <a:p>
            <a:pPr algn="l" rtl="0"/>
            <a:endParaRPr lang="ru-RU" altLang="ru-RU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17002125" y="-11796713"/>
            <a:ext cx="22204363" cy="12490451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22531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3225" cy="4111625"/>
          </a:xfrm>
          <a:noFill/>
        </p:spPr>
        <p:txBody>
          <a:bodyPr wrap="none" anchor="ctr"/>
          <a:lstStyle/>
          <a:p>
            <a:pPr algn="l" rtl="0"/>
            <a:endParaRPr lang="ru-RU" altLang="ru-RU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17002125" y="-11796713"/>
            <a:ext cx="22204363" cy="12490451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22531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3225" cy="4111625"/>
          </a:xfrm>
          <a:noFill/>
        </p:spPr>
        <p:txBody>
          <a:bodyPr wrap="none" anchor="ctr"/>
          <a:lstStyle/>
          <a:p>
            <a:pPr algn="l" rtl="0"/>
            <a:endParaRPr lang="ru-RU" altLang="ru-RU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17002125" y="-11796713"/>
            <a:ext cx="22204363" cy="12490451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22531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3225" cy="4111625"/>
          </a:xfrm>
          <a:noFill/>
        </p:spPr>
        <p:txBody>
          <a:bodyPr wrap="none" anchor="ctr"/>
          <a:lstStyle/>
          <a:p>
            <a:pPr algn="l" rtl="0"/>
            <a:endParaRPr lang="ru-RU" altLang="ru-RU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17002125" y="-11796713"/>
            <a:ext cx="22204363" cy="12490451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23555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3225" cy="4111625"/>
          </a:xfrm>
          <a:noFill/>
        </p:spPr>
        <p:txBody>
          <a:bodyPr wrap="none" anchor="ctr"/>
          <a:lstStyle/>
          <a:p>
            <a:pPr algn="l" rtl="0"/>
            <a:endParaRPr lang="ru-RU" altLang="ru-RU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17002125" y="-11796713"/>
            <a:ext cx="22204363" cy="12490451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24579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3225" cy="4111625"/>
          </a:xfrm>
          <a:noFill/>
        </p:spPr>
        <p:txBody>
          <a:bodyPr wrap="none" anchor="ctr"/>
          <a:lstStyle/>
          <a:p>
            <a:pPr algn="l" rtl="0"/>
            <a:endParaRPr lang="ru-RU" altLang="ru-RU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17002125" y="-11796713"/>
            <a:ext cx="22204363" cy="12490451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25603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3225" cy="4111625"/>
          </a:xfrm>
          <a:noFill/>
        </p:spPr>
        <p:txBody>
          <a:bodyPr wrap="none" anchor="ctr"/>
          <a:lstStyle/>
          <a:p>
            <a:pPr algn="l" rtl="0"/>
            <a:endParaRPr lang="ru-RU" altLang="ru-RU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17002125" y="-11796713"/>
            <a:ext cx="22204363" cy="12490451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26627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3225" cy="4111625"/>
          </a:xfrm>
          <a:noFill/>
        </p:spPr>
        <p:txBody>
          <a:bodyPr wrap="none" anchor="ctr"/>
          <a:lstStyle/>
          <a:p>
            <a:pPr algn="l" rtl="0"/>
            <a:endParaRPr lang="ru-RU" altLang="ru-RU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17002125" y="-11796713"/>
            <a:ext cx="22204363" cy="12490451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27651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3225" cy="4111625"/>
          </a:xfrm>
          <a:noFill/>
        </p:spPr>
        <p:txBody>
          <a:bodyPr wrap="none" anchor="ctr"/>
          <a:lstStyle/>
          <a:p>
            <a:pPr algn="l" rtl="0"/>
            <a:endParaRPr lang="ru-RU" altLang="ru-RU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17002125" y="-11796713"/>
            <a:ext cx="22204363" cy="12490451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28675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3225" cy="4111625"/>
          </a:xfrm>
          <a:noFill/>
        </p:spPr>
        <p:txBody>
          <a:bodyPr wrap="none" anchor="ctr"/>
          <a:lstStyle/>
          <a:p>
            <a:pPr algn="l" rtl="0"/>
            <a:endParaRPr lang="ru-RU" altLang="ru-RU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17002125" y="-11796713"/>
            <a:ext cx="22204363" cy="12490451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29699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3225" cy="4111625"/>
          </a:xfrm>
          <a:noFill/>
        </p:spPr>
        <p:txBody>
          <a:bodyPr wrap="none" anchor="ctr"/>
          <a:lstStyle/>
          <a:p>
            <a:pPr algn="l" rtl="0"/>
            <a:endParaRPr lang="ru-RU" altLang="ru-RU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17002125" y="-11796713"/>
            <a:ext cx="22204363" cy="12490451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30723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3225" cy="4111625"/>
          </a:xfrm>
          <a:noFill/>
        </p:spPr>
        <p:txBody>
          <a:bodyPr wrap="none" anchor="ctr"/>
          <a:lstStyle/>
          <a:p>
            <a:pPr algn="l" rtl="0"/>
            <a:endParaRPr lang="ru-RU" altLang="ru-RU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17002125" y="-11796713"/>
            <a:ext cx="22204363" cy="12490451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31747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3225" cy="4111625"/>
          </a:xfrm>
          <a:noFill/>
        </p:spPr>
        <p:txBody>
          <a:bodyPr wrap="none" anchor="ctr"/>
          <a:lstStyle/>
          <a:p>
            <a:pPr algn="l" rtl="0"/>
            <a:endParaRPr lang="ru-RU" altLang="ru-RU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0" y="3564094"/>
            <a:ext cx="9144000" cy="158472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6105526" y="0"/>
            <a:ext cx="3038475" cy="51435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429064" y="2503170"/>
            <a:ext cx="6480048" cy="1725930"/>
          </a:xfrm>
        </p:spPr>
        <p:txBody>
          <a:bodyPr rIns="45720"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433050" y="1158609"/>
            <a:ext cx="6480048" cy="131445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39E5EB0E-63A8-493B-87F9-F67BD3B14882}" type="datetime1">
              <a:rPr lang="ru-RU" noProof="1" smtClean="0"/>
              <a:pPr rtl="0"/>
              <a:t>13.02.2023</a:t>
            </a:fld>
            <a:endParaRPr lang="ru-RU" noProof="1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ru-RU" noProof="1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6D22F896-40B5-4ADD-8801-0D06FADFA095}" type="slidenum">
              <a:rPr lang="ru-RU" noProof="1" smtClean="0"/>
              <a:pPr rtl="0"/>
              <a:t>‹#›</a:t>
            </a:fld>
            <a:endParaRPr lang="ru-RU" noProof="1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B64E409-DDB7-4B05-A259-784BA53B84B5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0" y="3564094"/>
            <a:ext cx="9144000" cy="158472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6105526" y="0"/>
            <a:ext cx="3038475" cy="51435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2687878"/>
            <a:ext cx="6629400" cy="1369772"/>
          </a:xfr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1864350"/>
            <a:ext cx="6629400" cy="800016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BD36DA-FECE-4DC6-AB76-A123D9AEDB0D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7467600" cy="85725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3657600" cy="3394472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267200" y="1200151"/>
            <a:ext cx="3657600" cy="3394472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B22863B-7825-4C08-ABBD-C19C31B1884D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4788"/>
            <a:ext cx="8229600" cy="8572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4114800"/>
            <a:ext cx="4040188" cy="62865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4114800"/>
            <a:ext cx="4041775" cy="62865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137684"/>
            <a:ext cx="4040188" cy="295632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137684"/>
            <a:ext cx="4041775" cy="295632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19ABE93-6F88-4542-A2FC-B4DA30029CBF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740"/>
            <a:ext cx="7470648" cy="857250"/>
          </a:xfrm>
        </p:spPr>
        <p:txBody>
          <a:bodyPr anchor="ctr"/>
          <a:lstStyle>
            <a:lvl1pPr algn="l">
              <a:defRPr sz="460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CCD82BE-D541-4516-A865-03B1160827E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9" name="Нижний колонтитул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E842FAF-229C-4A25-815E-D00EEED8A9AB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889146"/>
            <a:ext cx="3200400" cy="547688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60818"/>
            <a:ext cx="2743200" cy="6858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1485900"/>
            <a:ext cx="7086600" cy="28575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156448" y="4816548"/>
            <a:ext cx="762000" cy="273844"/>
          </a:xfrm>
        </p:spPr>
        <p:txBody>
          <a:bodyPr/>
          <a:lstStyle/>
          <a:p>
            <a:pPr>
              <a:defRPr/>
            </a:pPr>
            <a:fld id="{D2D3D1A9-5141-4379-BFCE-34E622BA3D80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56732" y="1279282"/>
            <a:ext cx="3053868" cy="940356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065628" y="764930"/>
            <a:ext cx="4114800" cy="30861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556734" y="2249074"/>
            <a:ext cx="3053866" cy="199761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4816548"/>
            <a:ext cx="2133600" cy="273844"/>
          </a:xfrm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7B91055-7760-463B-B67C-9E1EF707A65F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559C104-AA1E-48BC-9A35-45994376583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92DD5D0-5A73-472B-B987-591F13718ED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олилиния 11"/>
          <p:cNvSpPr>
            <a:spLocks/>
          </p:cNvSpPr>
          <p:nvPr/>
        </p:nvSpPr>
        <p:spPr bwMode="auto">
          <a:xfrm>
            <a:off x="0" y="3564094"/>
            <a:ext cx="9144000" cy="158472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олилиния 15"/>
          <p:cNvSpPr>
            <a:spLocks/>
          </p:cNvSpPr>
          <p:nvPr/>
        </p:nvSpPr>
        <p:spPr bwMode="auto">
          <a:xfrm>
            <a:off x="7315200" y="0"/>
            <a:ext cx="1828800" cy="51435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05978"/>
            <a:ext cx="7467600" cy="857250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7467600" cy="339447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4816548"/>
            <a:ext cx="2133600" cy="273844"/>
          </a:xfrm>
          <a:prstGeom prst="rect">
            <a:avLst/>
          </a:prstGeom>
        </p:spPr>
        <p:txBody>
          <a:bodyPr vert="horz" bIns="0" anchor="b"/>
          <a:lstStyle>
            <a:lvl1pPr algn="l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3124200" y="4816548"/>
            <a:ext cx="2895600" cy="273844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153400" y="4816548"/>
            <a:ext cx="762000" cy="273844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pPr>
              <a:defRPr/>
            </a:pPr>
            <a:fld id="{DB22863B-7825-4C08-ABBD-C19C31B1884D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913" r:id="rId1"/>
    <p:sldLayoutId id="2147483914" r:id="rId2"/>
    <p:sldLayoutId id="2147483915" r:id="rId3"/>
    <p:sldLayoutId id="2147483916" r:id="rId4"/>
    <p:sldLayoutId id="2147483917" r:id="rId5"/>
    <p:sldLayoutId id="2147483918" r:id="rId6"/>
    <p:sldLayoutId id="2147483919" r:id="rId7"/>
    <p:sldLayoutId id="2147483920" r:id="rId8"/>
    <p:sldLayoutId id="2147483921" r:id="rId9"/>
    <p:sldLayoutId id="2147483922" r:id="rId10"/>
    <p:sldLayoutId id="2147483923" r:id="rId11"/>
  </p:sldLayoutIdLst>
  <p:transition spd="med">
    <p:fade/>
  </p:transition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20624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76" indent="-274320" algn="l" rtl="0" eaLnBrk="1" latinLnBrk="0" hangingPunct="1">
        <a:spcBef>
          <a:spcPct val="20000"/>
        </a:spcBef>
        <a:buClr>
          <a:schemeClr val="accent1"/>
        </a:buClr>
        <a:buSzPct val="90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56032" algn="l" rtl="0" eaLnBrk="1" latinLnBrk="0" hangingPunct="1">
        <a:spcBef>
          <a:spcPct val="20000"/>
        </a:spcBef>
        <a:buClr>
          <a:schemeClr val="accent2"/>
        </a:buClr>
        <a:buSzPct val="85000"/>
        <a:buFont typeface="Arial"/>
        <a:buChar char="○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37744" algn="l" rtl="0" eaLnBrk="1" latinLnBrk="0" hangingPunct="1">
        <a:spcBef>
          <a:spcPct val="20000"/>
        </a:spcBef>
        <a:buClr>
          <a:schemeClr val="accent3"/>
        </a:buClr>
        <a:buSzPct val="9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90472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Arial"/>
        <a:buChar char="-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wiki.uk-ua.nina.az/PH.html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hyperlink" Target="https://www.wiki.uk-ua.nina.az/w/index.php?title=POH&amp;action=edit&amp;redlink=1" TargetMode="Externa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23528" y="0"/>
            <a:ext cx="8496944" cy="47705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ClrTx/>
              <a:defRPr/>
            </a:pPr>
            <a:r>
              <a:rPr lang="ru-RU" sz="2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Одеський національний медичний університет</a:t>
            </a:r>
          </a:p>
          <a:p>
            <a:pPr algn="ctr">
              <a:buClrTx/>
              <a:defRPr/>
            </a:pPr>
            <a:r>
              <a:rPr lang="ru-RU" sz="2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Фармацевтичний факультет</a:t>
            </a:r>
          </a:p>
          <a:p>
            <a:pPr algn="ctr">
              <a:buClrTx/>
              <a:defRPr/>
            </a:pPr>
            <a:r>
              <a:rPr lang="ru-RU" sz="2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Кафедра фармацевтичної хімії</a:t>
            </a:r>
            <a:br>
              <a:rPr lang="ru-RU" sz="2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2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ClrTx/>
              <a:defRPr/>
            </a:pPr>
            <a:r>
              <a:rPr lang="en-US" sz="24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Лекц</a:t>
            </a:r>
            <a:r>
              <a:rPr lang="ru-RU" sz="24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en-US" sz="24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я №3</a:t>
            </a:r>
          </a:p>
          <a:p>
            <a:pPr algn="ctr"/>
            <a:r>
              <a:rPr lang="uk-UA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Застосування закону діючих мас до кислотно-основних рівноваг. Сучасні уявлення про кислотно-основну взаємодію. Порівняння теорій Арреніуса та Бренстеда-Лоурі. Класифікація розчинників. Вплив природи розчинника на силу кислот та основ. </a:t>
            </a:r>
          </a:p>
          <a:p>
            <a:pPr algn="ctr"/>
            <a:r>
              <a:rPr lang="uk-UA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Рівновага у водних розчинах кислот та основ. Обчислення рН у різних системах: розчинах сильних та слабких кислот і основ, а також солей, що гідролізуються. Буферні розчини.</a:t>
            </a:r>
            <a:endParaRPr lang="en-US" sz="2400" b="1" i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 Box 1"/>
          <p:cNvSpPr txBox="1">
            <a:spLocks noChangeArrowheads="1"/>
          </p:cNvSpPr>
          <p:nvPr/>
        </p:nvSpPr>
        <p:spPr bwMode="auto">
          <a:xfrm>
            <a:off x="251520" y="483518"/>
            <a:ext cx="7892107" cy="443019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5000" rIns="90000" bIns="45000"/>
          <a:lstStyle/>
          <a:p>
            <a:pPr algn="ctr" rtl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ru-RU" altLang="ru-RU" sz="2400" b="1" cap="all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План</a:t>
            </a:r>
            <a:endParaRPr lang="ru-RU" altLang="ru-RU" sz="2400" b="1" cap="all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en-US" alt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alt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Протолітична теорія кислот і основ</a:t>
            </a:r>
            <a:endParaRPr lang="ru-RU" altLang="ru-RU" sz="2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en-US" alt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alt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Застосування закону діючих мас до рівноваги іонізації води. Іонний добуток води. </a:t>
            </a:r>
            <a:endParaRPr lang="ru-RU" altLang="ru-RU" sz="2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en-US" alt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alt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Розрахунок рН розчинів кислот, основ, солей, амфолітів.</a:t>
            </a:r>
            <a:endParaRPr lang="en-US" sz="2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en-US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4. </a:t>
            </a:r>
            <a:r>
              <a:rPr lang="uk-UA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Механізм буферної дії.</a:t>
            </a:r>
            <a:endParaRPr lang="ru-RU" sz="2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endParaRPr lang="uk-UA" sz="2400" dirty="0" smtClean="0"/>
          </a:p>
          <a:p>
            <a:pPr algn="l" rtl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endParaRPr lang="ru-RU" altLang="ru-RU" sz="2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 rtl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ru-RU" sz="2400" dirty="0"/>
              <a:t/>
            </a:r>
            <a:br>
              <a:rPr lang="ru-RU" sz="2400" dirty="0"/>
            </a:br>
            <a:endParaRPr lang="ru-RU" altLang="ru-RU" sz="2400" b="1" dirty="0">
              <a:solidFill>
                <a:srgbClr val="000000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1"/>
          <p:cNvSpPr txBox="1">
            <a:spLocks noChangeArrowheads="1"/>
          </p:cNvSpPr>
          <p:nvPr/>
        </p:nvSpPr>
        <p:spPr bwMode="auto">
          <a:xfrm>
            <a:off x="360364" y="270273"/>
            <a:ext cx="8423275" cy="4731544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 algn="ctr">
              <a:spcAft>
                <a:spcPts val="1000"/>
              </a:spcAft>
            </a:pPr>
            <a:r>
              <a:rPr lang="ru-RU" sz="2800" b="1" cap="all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Протолітична теорія кислот і основ </a:t>
            </a:r>
            <a:endParaRPr lang="en-US" sz="2800" b="1" cap="all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spcAft>
                <a:spcPts val="1000"/>
              </a:spcAft>
            </a:pPr>
            <a:r>
              <a:rPr lang="uk-UA" sz="2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uk-UA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Наприкінці 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XIX </a:t>
            </a:r>
            <a:r>
              <a:rPr lang="uk-UA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ст. шведським хіміком Сванте Арреніусом була створена теорія кислот і основ, яка називається </a:t>
            </a:r>
            <a:r>
              <a:rPr lang="uk-UA" sz="24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класичною</a:t>
            </a:r>
            <a:r>
              <a:rPr lang="uk-UA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згідно якої кислотами вважалися речовини, які при дисоціації утворювали іони Н</a:t>
            </a:r>
            <a:r>
              <a:rPr lang="uk-UA" sz="2400" baseline="30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+</a:t>
            </a:r>
            <a:r>
              <a:rPr lang="uk-UA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а основами речовини, які при дисоціації утворювали гідроксид-іони ОН</a:t>
            </a:r>
            <a:r>
              <a:rPr lang="uk-UA" sz="2400" baseline="30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uk-UA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ctr">
              <a:spcAft>
                <a:spcPts val="1000"/>
              </a:spcAft>
            </a:pPr>
            <a:r>
              <a:rPr lang="uk-UA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</a:t>
            </a:r>
            <a:r>
              <a:rPr lang="uk-UA" sz="2400" baseline="-25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SO</a:t>
            </a:r>
            <a:r>
              <a:rPr lang="en-US" sz="2400" baseline="-25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</a:t>
            </a:r>
            <a:r>
              <a:rPr lang="uk-UA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2H</a:t>
            </a:r>
            <a:r>
              <a:rPr lang="en-US" sz="2400" baseline="30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+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+ SO</a:t>
            </a:r>
            <a:r>
              <a:rPr lang="en-US" sz="2400" baseline="-25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-US" sz="2400" baseline="30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2-</a:t>
            </a:r>
          </a:p>
          <a:p>
            <a:pPr algn="ctr">
              <a:spcAft>
                <a:spcPts val="1000"/>
              </a:spcAft>
            </a:pP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Ba(OH)</a:t>
            </a:r>
            <a:r>
              <a:rPr lang="en-US" sz="2400" baseline="-25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uk-UA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 </a:t>
            </a:r>
            <a:r>
              <a:rPr lang="uk-UA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Ba</a:t>
            </a:r>
            <a:r>
              <a:rPr lang="en-US" sz="2400" baseline="30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2+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+ 2OH</a:t>
            </a:r>
            <a:r>
              <a:rPr lang="en-US" sz="2400" baseline="30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endParaRPr lang="uk-UA" sz="2400" baseline="30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spcAft>
                <a:spcPts val="1000"/>
              </a:spcAft>
            </a:pPr>
            <a:r>
              <a:rPr lang="uk-UA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Поділ на кислоти і основи базувався на поведінці речовин у водних розчинах.</a:t>
            </a:r>
          </a:p>
          <a:p>
            <a:pPr algn="l" rtl="0">
              <a:spcAft>
                <a:spcPts val="1000"/>
              </a:spcAft>
            </a:pPr>
            <a:endParaRPr lang="en-US" altLang="ru-RU" sz="2600" dirty="0">
              <a:solidFill>
                <a:srgbClr val="009900"/>
              </a:solidFill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 Box 1"/>
          <p:cNvSpPr txBox="1">
            <a:spLocks noChangeArrowheads="1"/>
          </p:cNvSpPr>
          <p:nvPr/>
        </p:nvSpPr>
        <p:spPr bwMode="auto">
          <a:xfrm>
            <a:off x="5364088" y="161925"/>
            <a:ext cx="3492576" cy="3381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 algn="just"/>
            <a:r>
              <a:rPr lang="uk-UA" sz="2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Процеси іонізації і дисоціації речовин у розчинах пояснюються взаємодією розчиненої речовини з молекулами розчинника. В результаті такої взаємодії утворюються сполуки іонів розчиненої речовини з іонами або молекулами розчинника.</a:t>
            </a:r>
            <a:endParaRPr lang="ru-RU" sz="4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 rtl="0"/>
            <a:endParaRPr lang="ru-RU" sz="2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 rtl="0"/>
            <a:endParaRPr lang="ru-RU" altLang="ru-RU" sz="2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9938" name="Picture 2" descr="Кристаллогидраты - All-ХИМИЯ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059582"/>
            <a:ext cx="5292080" cy="3087388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Text Box 1"/>
          <p:cNvSpPr txBox="1">
            <a:spLocks noChangeArrowheads="1"/>
          </p:cNvSpPr>
          <p:nvPr/>
        </p:nvSpPr>
        <p:spPr bwMode="auto">
          <a:xfrm>
            <a:off x="431800" y="108348"/>
            <a:ext cx="8351838" cy="367903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90000" tIns="46800" rIns="90000" bIns="46800" anchor="ctr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cs typeface="Arial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cs typeface="Arial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cs typeface="Arial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cs typeface="Arial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cs typeface="Arial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cs typeface="Arial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cs typeface="Arial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cs typeface="Arial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cs typeface="Arial" charset="0"/>
              </a:defRPr>
            </a:lvl9pPr>
          </a:lstStyle>
          <a:p>
            <a:pPr algn="ctr" rtl="0">
              <a:buFont typeface="Times New Roman" pitchFamily="16" charset="0"/>
              <a:buNone/>
              <a:defRPr/>
            </a:pPr>
            <a:endParaRPr lang="ru-RU" sz="2600" b="1" i="1" dirty="0" smtClean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Times New Roman" pitchFamily="16" charset="0"/>
            </a:endParaRPr>
          </a:p>
        </p:txBody>
      </p:sp>
      <p:sp>
        <p:nvSpPr>
          <p:cNvPr id="8194" name="Text Box 2"/>
          <p:cNvSpPr txBox="1">
            <a:spLocks noChangeArrowheads="1"/>
          </p:cNvSpPr>
          <p:nvPr/>
        </p:nvSpPr>
        <p:spPr bwMode="auto">
          <a:xfrm>
            <a:off x="431800" y="108348"/>
            <a:ext cx="8351838" cy="367903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90000" tIns="46800" rIns="90000" bIns="46800" anchor="ctr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cs typeface="Arial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cs typeface="Arial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cs typeface="Arial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cs typeface="Arial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cs typeface="Arial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cs typeface="Arial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cs typeface="Arial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cs typeface="Arial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cs typeface="Arial" charset="0"/>
              </a:defRPr>
            </a:lvl9pPr>
          </a:lstStyle>
          <a:p>
            <a:pPr algn="ctr" rtl="0">
              <a:buFont typeface="Times New Roman" pitchFamily="16" charset="0"/>
              <a:buNone/>
              <a:defRPr/>
            </a:pPr>
            <a:endParaRPr lang="ru-RU" sz="2600" b="1" i="1" dirty="0" smtClean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Times New Roman" pitchFamily="16" charset="0"/>
            </a:endParaRPr>
          </a:p>
        </p:txBody>
      </p:sp>
      <p:sp>
        <p:nvSpPr>
          <p:cNvPr id="7172" name="Text Box 3"/>
          <p:cNvSpPr txBox="1">
            <a:spLocks noChangeArrowheads="1"/>
          </p:cNvSpPr>
          <p:nvPr/>
        </p:nvSpPr>
        <p:spPr bwMode="auto">
          <a:xfrm>
            <a:off x="215900" y="594123"/>
            <a:ext cx="8567738" cy="4245769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 algn="l" rtl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23528" y="411510"/>
            <a:ext cx="8208912" cy="44935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uk-UA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Класична теорія кислот і основ не може пояснити ряд явищ, які відбуваються при розчиненні даної речовини у різних розчинниках. </a:t>
            </a:r>
            <a:endParaRPr lang="en-US" sz="2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uk-UA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1923 р. Бренстед і Лоурі запропонували </a:t>
            </a:r>
            <a:r>
              <a:rPr lang="uk-UA" sz="22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протолітичну теорію </a:t>
            </a:r>
            <a:r>
              <a:rPr lang="uk-UA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кислот і основ, відповідно до якої до кислот належать ті речовини, які здатні відщеплювати протони. Речовини, які здатні приєднувати протони, називають основами.</a:t>
            </a:r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Якщо умовно позначити протон знаком Н</a:t>
            </a:r>
            <a:r>
              <a:rPr lang="uk-UA" sz="2200" baseline="30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+</a:t>
            </a:r>
            <a:r>
              <a:rPr lang="uk-UA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то взаємозв’язок між даною кислотою і відповідною їй основою можна зобразити рівнянням:</a:t>
            </a:r>
          </a:p>
          <a:p>
            <a:pPr algn="ctr"/>
            <a:r>
              <a:rPr lang="uk-UA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Кислота </a:t>
            </a:r>
            <a:r>
              <a:rPr lang="uk-UA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</a:t>
            </a:r>
            <a:r>
              <a:rPr lang="uk-UA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Основа + Н</a:t>
            </a:r>
            <a:r>
              <a:rPr lang="uk-UA" sz="2200" baseline="30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+</a:t>
            </a:r>
            <a:r>
              <a:rPr lang="uk-UA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uk-UA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Таким чином виникає поняття кислотно-основної пари. Це визначення є більш широким, ніж визначення кислот і основ за класичною теорією. </a:t>
            </a:r>
            <a:endParaRPr lang="uk-UA" sz="2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Text Box 1"/>
          <p:cNvSpPr txBox="1">
            <a:spLocks noChangeArrowheads="1"/>
          </p:cNvSpPr>
          <p:nvPr/>
        </p:nvSpPr>
        <p:spPr bwMode="auto">
          <a:xfrm>
            <a:off x="431800" y="108348"/>
            <a:ext cx="8351838" cy="367903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90000" tIns="46800" rIns="90000" bIns="46800" anchor="ctr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cs typeface="Arial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cs typeface="Arial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cs typeface="Arial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cs typeface="Arial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cs typeface="Arial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cs typeface="Arial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cs typeface="Arial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cs typeface="Arial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cs typeface="Arial" charset="0"/>
              </a:defRPr>
            </a:lvl9pPr>
          </a:lstStyle>
          <a:p>
            <a:pPr algn="ctr" rtl="0">
              <a:buFont typeface="Times New Roman" pitchFamily="16" charset="0"/>
              <a:buNone/>
              <a:defRPr/>
            </a:pPr>
            <a:endParaRPr lang="ru-RU" sz="2600" b="1" i="1" dirty="0" smtClean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Times New Roman" pitchFamily="16" charset="0"/>
            </a:endParaRPr>
          </a:p>
        </p:txBody>
      </p:sp>
      <p:sp>
        <p:nvSpPr>
          <p:cNvPr id="8194" name="Text Box 2"/>
          <p:cNvSpPr txBox="1">
            <a:spLocks noChangeArrowheads="1"/>
          </p:cNvSpPr>
          <p:nvPr/>
        </p:nvSpPr>
        <p:spPr bwMode="auto">
          <a:xfrm>
            <a:off x="431800" y="108348"/>
            <a:ext cx="8351838" cy="367903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90000" tIns="46800" rIns="90000" bIns="46800" anchor="ctr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cs typeface="Arial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cs typeface="Arial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cs typeface="Arial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cs typeface="Arial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cs typeface="Arial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cs typeface="Arial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cs typeface="Arial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cs typeface="Arial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cs typeface="Arial" charset="0"/>
              </a:defRPr>
            </a:lvl9pPr>
          </a:lstStyle>
          <a:p>
            <a:pPr algn="ctr" rtl="0">
              <a:buFont typeface="Times New Roman" pitchFamily="16" charset="0"/>
              <a:buNone/>
              <a:defRPr/>
            </a:pPr>
            <a:endParaRPr lang="ru-RU" sz="2600" b="1" i="1" dirty="0" smtClean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Times New Roman" pitchFamily="16" charset="0"/>
            </a:endParaRPr>
          </a:p>
        </p:txBody>
      </p:sp>
      <p:sp>
        <p:nvSpPr>
          <p:cNvPr id="7172" name="Text Box 3"/>
          <p:cNvSpPr txBox="1">
            <a:spLocks noChangeArrowheads="1"/>
          </p:cNvSpPr>
          <p:nvPr/>
        </p:nvSpPr>
        <p:spPr bwMode="auto">
          <a:xfrm>
            <a:off x="215900" y="594123"/>
            <a:ext cx="8567738" cy="4245769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 algn="l" rtl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23528" y="411510"/>
            <a:ext cx="8208912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uk-UA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Наприклад, ацетатна кислота буде кислотою і по теорії Бренстеда, так як вона здатна відщеплювати протони:</a:t>
            </a:r>
          </a:p>
          <a:p>
            <a:pPr algn="ctr"/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CH</a:t>
            </a:r>
            <a:r>
              <a:rPr lang="en-US" sz="2200" baseline="-25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COOH </a:t>
            </a:r>
            <a:r>
              <a:rPr lang="uk-UA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</a:t>
            </a:r>
            <a:r>
              <a:rPr lang="uk-UA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CH</a:t>
            </a:r>
            <a:r>
              <a:rPr lang="en-US" sz="2200" baseline="-25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COO</a:t>
            </a:r>
            <a:r>
              <a:rPr lang="en-US" sz="2200" baseline="30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+ H</a:t>
            </a:r>
            <a:r>
              <a:rPr lang="en-US" sz="2200" baseline="30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+</a:t>
            </a:r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                        </a:t>
            </a:r>
            <a:r>
              <a:rPr lang="uk-UA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кислота                       основа</a:t>
            </a:r>
          </a:p>
          <a:p>
            <a:pPr algn="just"/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uk-UA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Аміак буде основою по теорії Бренстеда, так як він здатний приєднувати протони:</a:t>
            </a:r>
          </a:p>
          <a:p>
            <a:pPr algn="ctr"/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NH</a:t>
            </a:r>
            <a:r>
              <a:rPr lang="en-US" sz="2200" baseline="-25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+ H</a:t>
            </a:r>
            <a:r>
              <a:rPr lang="en-US" sz="2200" baseline="30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+</a:t>
            </a:r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</a:t>
            </a:r>
            <a:r>
              <a:rPr lang="uk-UA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NH</a:t>
            </a:r>
            <a:r>
              <a:rPr lang="en-US" sz="2200" baseline="-25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-US" sz="2200" baseline="30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+</a:t>
            </a:r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</a:t>
            </a:r>
            <a:r>
              <a:rPr lang="uk-UA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основа     кислота</a:t>
            </a:r>
          </a:p>
          <a:p>
            <a:pPr algn="just"/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uk-UA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Але згідно Бренстеду, кислотами є не тільки молекули, але й іони, які можуть відщеплювати протони:</a:t>
            </a:r>
          </a:p>
          <a:p>
            <a:pPr algn="ctr"/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NH</a:t>
            </a:r>
            <a:r>
              <a:rPr lang="en-US" sz="2200" baseline="-25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-US" sz="2200" baseline="30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+</a:t>
            </a:r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</a:t>
            </a:r>
            <a:r>
              <a:rPr lang="uk-UA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NH</a:t>
            </a:r>
            <a:r>
              <a:rPr lang="en-US" sz="2200" baseline="-25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+ H</a:t>
            </a:r>
            <a:r>
              <a:rPr lang="en-US" sz="2200" baseline="30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+</a:t>
            </a:r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algn="ctr"/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HSO</a:t>
            </a:r>
            <a:r>
              <a:rPr lang="en-US" sz="2200" baseline="-25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-US" sz="2200" baseline="30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</a:t>
            </a:r>
            <a:r>
              <a:rPr lang="uk-UA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SO</a:t>
            </a:r>
            <a:r>
              <a:rPr lang="en-US" sz="2200" baseline="-25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-US" sz="2200" baseline="30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2–</a:t>
            </a:r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+ H</a:t>
            </a:r>
            <a:r>
              <a:rPr lang="en-US" sz="2200" baseline="30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+</a:t>
            </a:r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Text Box 1"/>
          <p:cNvSpPr txBox="1">
            <a:spLocks noChangeArrowheads="1"/>
          </p:cNvSpPr>
          <p:nvPr/>
        </p:nvSpPr>
        <p:spPr bwMode="auto">
          <a:xfrm>
            <a:off x="431800" y="108348"/>
            <a:ext cx="8351838" cy="367903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90000" tIns="46800" rIns="90000" bIns="46800" anchor="ctr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cs typeface="Arial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cs typeface="Arial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cs typeface="Arial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cs typeface="Arial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cs typeface="Arial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cs typeface="Arial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cs typeface="Arial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cs typeface="Arial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cs typeface="Arial" charset="0"/>
              </a:defRPr>
            </a:lvl9pPr>
          </a:lstStyle>
          <a:p>
            <a:pPr algn="ctr" rtl="0">
              <a:buFont typeface="Times New Roman" pitchFamily="16" charset="0"/>
              <a:buNone/>
              <a:defRPr/>
            </a:pPr>
            <a:endParaRPr lang="ru-RU" sz="2600" b="1" i="1" dirty="0" smtClean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Times New Roman" pitchFamily="16" charset="0"/>
            </a:endParaRPr>
          </a:p>
        </p:txBody>
      </p:sp>
      <p:sp>
        <p:nvSpPr>
          <p:cNvPr id="8194" name="Text Box 2"/>
          <p:cNvSpPr txBox="1">
            <a:spLocks noChangeArrowheads="1"/>
          </p:cNvSpPr>
          <p:nvPr/>
        </p:nvSpPr>
        <p:spPr bwMode="auto">
          <a:xfrm>
            <a:off x="431800" y="108348"/>
            <a:ext cx="8351838" cy="367903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90000" tIns="46800" rIns="90000" bIns="46800" anchor="ctr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cs typeface="Arial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cs typeface="Arial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cs typeface="Arial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cs typeface="Arial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cs typeface="Arial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cs typeface="Arial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cs typeface="Arial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cs typeface="Arial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cs typeface="Arial" charset="0"/>
              </a:defRPr>
            </a:lvl9pPr>
          </a:lstStyle>
          <a:p>
            <a:pPr algn="ctr" rtl="0">
              <a:buFont typeface="Times New Roman" pitchFamily="16" charset="0"/>
              <a:buNone/>
              <a:defRPr/>
            </a:pPr>
            <a:endParaRPr lang="ru-RU" sz="2600" b="1" i="1" dirty="0" smtClean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Times New Roman" pitchFamily="16" charset="0"/>
            </a:endParaRPr>
          </a:p>
        </p:txBody>
      </p:sp>
      <p:sp>
        <p:nvSpPr>
          <p:cNvPr id="7172" name="Text Box 3"/>
          <p:cNvSpPr txBox="1">
            <a:spLocks noChangeArrowheads="1"/>
          </p:cNvSpPr>
          <p:nvPr/>
        </p:nvSpPr>
        <p:spPr bwMode="auto">
          <a:xfrm>
            <a:off x="215900" y="594123"/>
            <a:ext cx="8567738" cy="4245769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 algn="l" rtl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23528" y="411510"/>
            <a:ext cx="8208912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uk-UA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 приведених прикладів переконуємося, що протонорні властивості можуть проявляти нейтральні молекули, так й іони. Тому інколи кислоти поділяють на молекулярні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uk-UA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HCl, HNO</a:t>
            </a:r>
            <a:r>
              <a:rPr lang="uk-UA" sz="2400" baseline="-25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uk-UA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CH</a:t>
            </a:r>
            <a:r>
              <a:rPr lang="uk-UA" sz="2400" baseline="-25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uk-UA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COOH, H</a:t>
            </a:r>
            <a:r>
              <a:rPr lang="uk-UA" sz="2400" baseline="-25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uk-UA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CO</a:t>
            </a:r>
            <a:r>
              <a:rPr lang="uk-UA" sz="2400" baseline="-25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uk-UA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H</a:t>
            </a:r>
            <a:r>
              <a:rPr lang="uk-UA" sz="2400" baseline="-25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uk-UA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O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катіонні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uk-UA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H</a:t>
            </a:r>
            <a:r>
              <a:rPr lang="uk-UA" sz="2400" baseline="-25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uk-UA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O</a:t>
            </a:r>
            <a:r>
              <a:rPr lang="uk-UA" sz="2400" baseline="30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+</a:t>
            </a:r>
            <a:r>
              <a:rPr lang="uk-UA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NH</a:t>
            </a:r>
            <a:r>
              <a:rPr lang="uk-UA" sz="2400" baseline="-25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r>
              <a:rPr lang="uk-UA" sz="2400" baseline="30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+</a:t>
            </a:r>
            <a:r>
              <a:rPr lang="uk-UA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[Zn(OH</a:t>
            </a:r>
            <a:r>
              <a:rPr lang="uk-UA" sz="2400" baseline="-25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uk-UA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r>
              <a:rPr lang="uk-UA" sz="2400" baseline="-25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r>
              <a:rPr lang="uk-UA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]</a:t>
            </a:r>
            <a:r>
              <a:rPr lang="uk-UA" sz="2400" baseline="30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2+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й аніонні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uk-UA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HCO</a:t>
            </a:r>
            <a:r>
              <a:rPr lang="uk-UA" sz="2400" baseline="-25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uk-UA" sz="2400" baseline="30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uk-UA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H</a:t>
            </a:r>
            <a:r>
              <a:rPr lang="uk-UA" sz="2400" baseline="-25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uk-UA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PO</a:t>
            </a:r>
            <a:r>
              <a:rPr lang="uk-UA" sz="2400" baseline="-25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r>
              <a:rPr lang="uk-UA" sz="2400" baseline="30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uk-UA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HPO</a:t>
            </a:r>
            <a:r>
              <a:rPr lang="uk-UA" sz="2400" baseline="-25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r>
              <a:rPr lang="uk-UA" sz="2400" baseline="30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2–</a:t>
            </a:r>
            <a:r>
              <a:rPr lang="uk-UA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HS</a:t>
            </a:r>
            <a:r>
              <a:rPr lang="uk-UA" sz="2400" baseline="30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uk-UA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endParaRPr lang="en-US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uk-UA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Аналогічно основи поділяються на молекулярні 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uk-UA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NH</a:t>
            </a:r>
            <a:r>
              <a:rPr lang="uk-UA" sz="2400" baseline="-25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r>
              <a:rPr lang="uk-UA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катіонні 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uk-UA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[Zn(OH)(H</a:t>
            </a:r>
            <a:r>
              <a:rPr lang="uk-UA" sz="2400" baseline="-25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uk-UA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O)</a:t>
            </a:r>
            <a:r>
              <a:rPr lang="uk-UA" sz="2400" baseline="-25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uk-UA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]</a:t>
            </a:r>
            <a:r>
              <a:rPr lang="uk-UA" sz="2400" baseline="30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+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uk-UA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та аніонні (Cl</a:t>
            </a:r>
            <a:r>
              <a:rPr lang="uk-UA" sz="2400" baseline="30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uk-UA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NO</a:t>
            </a:r>
            <a:r>
              <a:rPr lang="uk-UA" sz="2400" baseline="-25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uk-UA" sz="2400" baseline="30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uk-UA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CH</a:t>
            </a:r>
            <a:r>
              <a:rPr lang="uk-UA" sz="2400" baseline="-25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uk-UA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COO</a:t>
            </a:r>
            <a:r>
              <a:rPr lang="uk-UA" sz="2400" baseline="30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uk-UA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HCO</a:t>
            </a:r>
            <a:r>
              <a:rPr lang="uk-UA" sz="2400" baseline="-25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uk-UA" sz="2400" baseline="30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uk-UA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OH</a:t>
            </a:r>
            <a:r>
              <a:rPr lang="uk-UA" sz="2400" baseline="30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uk-UA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).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Rectangle 1"/>
          <p:cNvSpPr>
            <a:spLocks noChangeArrowheads="1"/>
          </p:cNvSpPr>
          <p:nvPr/>
        </p:nvSpPr>
        <p:spPr bwMode="auto">
          <a:xfrm>
            <a:off x="323528" y="228737"/>
            <a:ext cx="8316416" cy="46645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>
              <a:lnSpc>
                <a:spcPct val="125000"/>
              </a:lnSpc>
            </a:pP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	Деякі протоліти (H</a:t>
            </a:r>
            <a:r>
              <a:rPr kumimoji="0" lang="uk-UA" sz="2400" b="0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</a:t>
            </a: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O, HCO</a:t>
            </a:r>
            <a:r>
              <a:rPr kumimoji="0" lang="uk-UA" sz="2400" b="0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3</a:t>
            </a:r>
            <a:r>
              <a:rPr kumimoji="0" lang="uk-UA" sz="2400" b="0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–</a:t>
            </a: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) володіють як протонодонорними так протоноакцепторними властивостями. Такі протоліти називають </a:t>
            </a:r>
            <a:r>
              <a:rPr kumimoji="0" lang="uk-UA" sz="2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амфіпротонними.</a:t>
            </a: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uk-UA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Якщо при зіткненні двох молекул амфіпротонного розчинника H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</a:t>
            </a:r>
            <a:r>
              <a:rPr lang="uk-UA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olv одна з молекул проявляє протонодонорні властивості (кислота), а друга – протоноакцепторні властивості (основа), то перебігає протолітична реакція, яка називається реакцією </a:t>
            </a:r>
            <a:r>
              <a:rPr lang="uk-UA" sz="24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автопротолізу</a:t>
            </a:r>
            <a:r>
              <a:rPr lang="uk-UA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і встановлюється рівновага:</a:t>
            </a:r>
          </a:p>
          <a:p>
            <a:pPr algn="ctr">
              <a:lnSpc>
                <a:spcPct val="125000"/>
              </a:lnSpc>
            </a:pPr>
            <a:endParaRPr lang="uk-UA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125000"/>
              </a:lnSpc>
            </a:pPr>
            <a:r>
              <a:rPr lang="uk-UA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</a:t>
            </a:r>
            <a:r>
              <a:rPr lang="uk-UA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olv + H</a:t>
            </a:r>
            <a:r>
              <a:rPr lang="en-US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</a:t>
            </a:r>
            <a:r>
              <a:rPr lang="uk-UA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olv </a:t>
            </a:r>
            <a:r>
              <a:rPr lang="uk-UA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</a:t>
            </a:r>
            <a:r>
              <a:rPr lang="uk-UA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H</a:t>
            </a:r>
            <a:r>
              <a:rPr lang="uk-UA" sz="2400" b="1" baseline="-25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uk-UA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Solv</a:t>
            </a:r>
            <a:r>
              <a:rPr lang="uk-UA" sz="2400" b="1" baseline="30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+</a:t>
            </a:r>
            <a:r>
              <a:rPr lang="uk-UA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+ Solv</a:t>
            </a:r>
            <a:r>
              <a:rPr lang="uk-UA" sz="2400" b="1" baseline="30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uk-UA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79512" y="411510"/>
            <a:ext cx="8568952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49263" algn="just" defTabSz="914400">
              <a:spcAft>
                <a:spcPts val="1200"/>
              </a:spcAft>
              <a:buClrTx/>
              <a:buSzTx/>
            </a:pPr>
            <a:r>
              <a:rPr lang="uk-UA" sz="2400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Амфіпротонними розчинниками є вода, спирти, карбоксильні кислоти, рідкий аміак, безводна сірчана кислота:</a:t>
            </a:r>
            <a:endParaRPr lang="uk-UA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indent="449263" algn="ctr" defTabSz="914400" eaLnBrk="0" hangingPunct="0">
              <a:buClrTx/>
              <a:buSzTx/>
            </a:pPr>
            <a:r>
              <a:rPr lang="uk-UA" sz="2400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NH</a:t>
            </a:r>
            <a:r>
              <a:rPr lang="uk-UA" sz="2400" baseline="-30000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3</a:t>
            </a:r>
            <a:r>
              <a:rPr lang="uk-UA" sz="2400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+ NH</a:t>
            </a:r>
            <a:r>
              <a:rPr lang="uk-UA" sz="2400" baseline="-30000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3</a:t>
            </a:r>
            <a:r>
              <a:rPr lang="uk-UA" sz="2400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uk-UA" sz="2400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  <a:sym typeface="Symbol" pitchFamily="18" charset="2"/>
              </a:rPr>
              <a:t></a:t>
            </a:r>
            <a:r>
              <a:rPr lang="uk-UA" sz="2400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NH</a:t>
            </a:r>
            <a:r>
              <a:rPr lang="uk-UA" sz="2400" baseline="-30000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  <a:sym typeface="Symbol" pitchFamily="18" charset="2"/>
              </a:rPr>
              <a:t>4</a:t>
            </a:r>
            <a:r>
              <a:rPr lang="uk-UA" sz="2400" baseline="30000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  <a:sym typeface="Symbol" pitchFamily="18" charset="2"/>
              </a:rPr>
              <a:t>+</a:t>
            </a:r>
            <a:r>
              <a:rPr lang="uk-UA" sz="2400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  <a:sym typeface="Symbol" pitchFamily="18" charset="2"/>
              </a:rPr>
              <a:t> + NH</a:t>
            </a:r>
            <a:r>
              <a:rPr lang="uk-UA" sz="2400" baseline="-30000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  <a:sym typeface="Symbol" pitchFamily="18" charset="2"/>
              </a:rPr>
              <a:t>2</a:t>
            </a:r>
            <a:r>
              <a:rPr lang="uk-UA" sz="2400" baseline="30000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  <a:sym typeface="Symbol" pitchFamily="18" charset="2"/>
              </a:rPr>
              <a:t>–</a:t>
            </a:r>
            <a:r>
              <a:rPr lang="uk-UA" sz="2400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  <a:sym typeface="Symbol" pitchFamily="18" charset="2"/>
              </a:rPr>
              <a:t>;</a:t>
            </a:r>
            <a:endParaRPr lang="uk-UA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  <a:sym typeface="Symbol" pitchFamily="18" charset="2"/>
            </a:endParaRPr>
          </a:p>
          <a:p>
            <a:pPr lvl="0" indent="449263" algn="ctr" defTabSz="914400" eaLnBrk="0" hangingPunct="0">
              <a:buClrTx/>
              <a:buSzTx/>
            </a:pPr>
            <a:r>
              <a:rPr lang="uk-UA" sz="2400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  <a:sym typeface="Symbol" pitchFamily="18" charset="2"/>
              </a:rPr>
              <a:t>H</a:t>
            </a:r>
            <a:r>
              <a:rPr lang="uk-UA" sz="2400" baseline="-30000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  <a:sym typeface="Symbol" pitchFamily="18" charset="2"/>
              </a:rPr>
              <a:t>2</a:t>
            </a:r>
            <a:r>
              <a:rPr lang="uk-UA" sz="2400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  <a:sym typeface="Symbol" pitchFamily="18" charset="2"/>
              </a:rPr>
              <a:t>O + H</a:t>
            </a:r>
            <a:r>
              <a:rPr lang="uk-UA" sz="2400" baseline="-30000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  <a:sym typeface="Symbol" pitchFamily="18" charset="2"/>
              </a:rPr>
              <a:t>2</a:t>
            </a:r>
            <a:r>
              <a:rPr lang="uk-UA" sz="2400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  <a:sym typeface="Symbol" pitchFamily="18" charset="2"/>
              </a:rPr>
              <a:t>O </a:t>
            </a:r>
            <a:r>
              <a:rPr lang="uk-UA" sz="2400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H</a:t>
            </a:r>
            <a:r>
              <a:rPr lang="uk-UA" sz="2400" baseline="-30000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  <a:sym typeface="Symbol" pitchFamily="18" charset="2"/>
              </a:rPr>
              <a:t>3</a:t>
            </a:r>
            <a:r>
              <a:rPr lang="uk-UA" sz="2400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  <a:sym typeface="Symbol" pitchFamily="18" charset="2"/>
              </a:rPr>
              <a:t>O</a:t>
            </a:r>
            <a:r>
              <a:rPr lang="uk-UA" sz="2400" baseline="30000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  <a:sym typeface="Symbol" pitchFamily="18" charset="2"/>
              </a:rPr>
              <a:t>+</a:t>
            </a:r>
            <a:r>
              <a:rPr lang="uk-UA" sz="2400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  <a:sym typeface="Symbol" pitchFamily="18" charset="2"/>
              </a:rPr>
              <a:t> + OH</a:t>
            </a:r>
            <a:r>
              <a:rPr lang="uk-UA" sz="2400" baseline="30000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  <a:sym typeface="Symbol" pitchFamily="18" charset="2"/>
              </a:rPr>
              <a:t>–</a:t>
            </a:r>
            <a:r>
              <a:rPr lang="uk-UA" sz="2400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  <a:sym typeface="Symbol" pitchFamily="18" charset="2"/>
              </a:rPr>
              <a:t>;</a:t>
            </a:r>
            <a:endParaRPr lang="uk-UA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  <a:sym typeface="Symbol" pitchFamily="18" charset="2"/>
            </a:endParaRPr>
          </a:p>
          <a:p>
            <a:pPr lvl="0" indent="449263" algn="ctr" defTabSz="914400" eaLnBrk="0" hangingPunct="0">
              <a:buClrTx/>
              <a:buSzTx/>
            </a:pPr>
            <a:r>
              <a:rPr lang="uk-UA" sz="2400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  <a:sym typeface="Symbol" pitchFamily="18" charset="2"/>
              </a:rPr>
              <a:t>H</a:t>
            </a:r>
            <a:r>
              <a:rPr lang="uk-UA" sz="2400" baseline="-30000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  <a:sym typeface="Symbol" pitchFamily="18" charset="2"/>
              </a:rPr>
              <a:t>2</a:t>
            </a:r>
            <a:r>
              <a:rPr lang="uk-UA" sz="2400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  <a:sym typeface="Symbol" pitchFamily="18" charset="2"/>
              </a:rPr>
              <a:t>SO</a:t>
            </a:r>
            <a:r>
              <a:rPr lang="uk-UA" sz="2400" baseline="-30000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  <a:sym typeface="Symbol" pitchFamily="18" charset="2"/>
              </a:rPr>
              <a:t>4</a:t>
            </a:r>
            <a:r>
              <a:rPr lang="uk-UA" sz="2400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  <a:sym typeface="Symbol" pitchFamily="18" charset="2"/>
              </a:rPr>
              <a:t> + H</a:t>
            </a:r>
            <a:r>
              <a:rPr lang="uk-UA" sz="2400" baseline="-30000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  <a:sym typeface="Symbol" pitchFamily="18" charset="2"/>
              </a:rPr>
              <a:t>2</a:t>
            </a:r>
            <a:r>
              <a:rPr lang="uk-UA" sz="2400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  <a:sym typeface="Symbol" pitchFamily="18" charset="2"/>
              </a:rPr>
              <a:t>SO</a:t>
            </a:r>
            <a:r>
              <a:rPr lang="uk-UA" sz="2400" baseline="-30000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  <a:sym typeface="Symbol" pitchFamily="18" charset="2"/>
              </a:rPr>
              <a:t>4</a:t>
            </a:r>
            <a:r>
              <a:rPr lang="uk-UA" sz="2400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  <a:sym typeface="Symbol" pitchFamily="18" charset="2"/>
              </a:rPr>
              <a:t> </a:t>
            </a:r>
            <a:r>
              <a:rPr lang="uk-UA" sz="2400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H</a:t>
            </a:r>
            <a:r>
              <a:rPr lang="uk-UA" sz="2400" baseline="-30000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  <a:sym typeface="Symbol" pitchFamily="18" charset="2"/>
              </a:rPr>
              <a:t>3</a:t>
            </a:r>
            <a:r>
              <a:rPr lang="uk-UA" sz="2400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  <a:sym typeface="Symbol" pitchFamily="18" charset="2"/>
              </a:rPr>
              <a:t>SO</a:t>
            </a:r>
            <a:r>
              <a:rPr lang="uk-UA" sz="2400" baseline="-30000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  <a:sym typeface="Symbol" pitchFamily="18" charset="2"/>
              </a:rPr>
              <a:t>4</a:t>
            </a:r>
            <a:r>
              <a:rPr lang="uk-UA" sz="2400" baseline="30000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  <a:sym typeface="Symbol" pitchFamily="18" charset="2"/>
              </a:rPr>
              <a:t>+</a:t>
            </a:r>
            <a:r>
              <a:rPr lang="uk-UA" sz="2400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  <a:sym typeface="Symbol" pitchFamily="18" charset="2"/>
              </a:rPr>
              <a:t> + HSO</a:t>
            </a:r>
            <a:r>
              <a:rPr lang="uk-UA" sz="2400" baseline="-30000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  <a:sym typeface="Symbol" pitchFamily="18" charset="2"/>
              </a:rPr>
              <a:t>4</a:t>
            </a:r>
            <a:r>
              <a:rPr lang="uk-UA" sz="2400" baseline="30000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  <a:sym typeface="Symbol" pitchFamily="18" charset="2"/>
              </a:rPr>
              <a:t>–</a:t>
            </a:r>
            <a:r>
              <a:rPr lang="uk-UA" sz="2400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  <a:sym typeface="Symbol" pitchFamily="18" charset="2"/>
              </a:rPr>
              <a:t>;</a:t>
            </a:r>
            <a:endParaRPr lang="uk-UA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  <a:sym typeface="Symbol" pitchFamily="18" charset="2"/>
            </a:endParaRPr>
          </a:p>
          <a:p>
            <a:pPr lvl="0" indent="449263" algn="ctr" defTabSz="914400" eaLnBrk="0" hangingPunct="0">
              <a:buClrTx/>
              <a:buSzTx/>
            </a:pPr>
            <a:r>
              <a:rPr lang="uk-UA" sz="2400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  <a:sym typeface="Symbol" pitchFamily="18" charset="2"/>
              </a:rPr>
              <a:t>C</a:t>
            </a:r>
            <a:r>
              <a:rPr lang="uk-UA" sz="2400" baseline="-30000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  <a:sym typeface="Symbol" pitchFamily="18" charset="2"/>
              </a:rPr>
              <a:t>2</a:t>
            </a:r>
            <a:r>
              <a:rPr lang="uk-UA" sz="2400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  <a:sym typeface="Symbol" pitchFamily="18" charset="2"/>
              </a:rPr>
              <a:t>H</a:t>
            </a:r>
            <a:r>
              <a:rPr lang="uk-UA" sz="2400" baseline="-30000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  <a:sym typeface="Symbol" pitchFamily="18" charset="2"/>
              </a:rPr>
              <a:t>5</a:t>
            </a:r>
            <a:r>
              <a:rPr lang="uk-UA" sz="2400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  <a:sym typeface="Symbol" pitchFamily="18" charset="2"/>
              </a:rPr>
              <a:t>OH + C</a:t>
            </a:r>
            <a:r>
              <a:rPr lang="uk-UA" sz="2400" baseline="-30000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  <a:sym typeface="Symbol" pitchFamily="18" charset="2"/>
              </a:rPr>
              <a:t>2</a:t>
            </a:r>
            <a:r>
              <a:rPr lang="uk-UA" sz="2400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  <a:sym typeface="Symbol" pitchFamily="18" charset="2"/>
              </a:rPr>
              <a:t>H</a:t>
            </a:r>
            <a:r>
              <a:rPr lang="uk-UA" sz="2400" baseline="-30000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  <a:sym typeface="Symbol" pitchFamily="18" charset="2"/>
              </a:rPr>
              <a:t>5</a:t>
            </a:r>
            <a:r>
              <a:rPr lang="uk-UA" sz="2400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  <a:sym typeface="Symbol" pitchFamily="18" charset="2"/>
              </a:rPr>
              <a:t>OH </a:t>
            </a:r>
            <a:r>
              <a:rPr lang="uk-UA" sz="2400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C</a:t>
            </a:r>
            <a:r>
              <a:rPr lang="uk-UA" sz="2400" baseline="-30000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  <a:sym typeface="Symbol" pitchFamily="18" charset="2"/>
              </a:rPr>
              <a:t>2</a:t>
            </a:r>
            <a:r>
              <a:rPr lang="uk-UA" sz="2400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  <a:sym typeface="Symbol" pitchFamily="18" charset="2"/>
              </a:rPr>
              <a:t>H</a:t>
            </a:r>
            <a:r>
              <a:rPr lang="uk-UA" sz="2400" baseline="-30000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  <a:sym typeface="Symbol" pitchFamily="18" charset="2"/>
              </a:rPr>
              <a:t>5</a:t>
            </a:r>
            <a:r>
              <a:rPr lang="uk-UA" sz="2400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  <a:sym typeface="Symbol" pitchFamily="18" charset="2"/>
              </a:rPr>
              <a:t>OH</a:t>
            </a:r>
            <a:r>
              <a:rPr lang="uk-UA" sz="2400" baseline="-30000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  <a:sym typeface="Symbol" pitchFamily="18" charset="2"/>
              </a:rPr>
              <a:t>2</a:t>
            </a:r>
            <a:r>
              <a:rPr lang="uk-UA" sz="2400" baseline="30000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  <a:sym typeface="Symbol" pitchFamily="18" charset="2"/>
              </a:rPr>
              <a:t>+</a:t>
            </a:r>
            <a:r>
              <a:rPr lang="uk-UA" sz="2400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  <a:sym typeface="Symbol" pitchFamily="18" charset="2"/>
              </a:rPr>
              <a:t> + C</a:t>
            </a:r>
            <a:r>
              <a:rPr lang="uk-UA" sz="2400" baseline="-30000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  <a:sym typeface="Symbol" pitchFamily="18" charset="2"/>
              </a:rPr>
              <a:t>2</a:t>
            </a:r>
            <a:r>
              <a:rPr lang="uk-UA" sz="2400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  <a:sym typeface="Symbol" pitchFamily="18" charset="2"/>
              </a:rPr>
              <a:t>H</a:t>
            </a:r>
            <a:r>
              <a:rPr lang="uk-UA" sz="2400" baseline="-30000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  <a:sym typeface="Symbol" pitchFamily="18" charset="2"/>
              </a:rPr>
              <a:t>5</a:t>
            </a:r>
            <a:r>
              <a:rPr lang="uk-UA" sz="2400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  <a:sym typeface="Symbol" pitchFamily="18" charset="2"/>
              </a:rPr>
              <a:t>O</a:t>
            </a:r>
            <a:r>
              <a:rPr lang="uk-UA" sz="2400" baseline="30000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  <a:sym typeface="Symbol" pitchFamily="18" charset="2"/>
              </a:rPr>
              <a:t>–</a:t>
            </a:r>
            <a:r>
              <a:rPr lang="uk-UA" sz="2400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  <a:sym typeface="Symbol" pitchFamily="18" charset="2"/>
              </a:rPr>
              <a:t>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23528" y="2931790"/>
            <a:ext cx="842493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uk-UA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Іони типу H</a:t>
            </a:r>
            <a:r>
              <a:rPr lang="uk-UA" sz="2400" baseline="-25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uk-UA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Solv</a:t>
            </a:r>
            <a:r>
              <a:rPr lang="uk-UA" sz="2400" baseline="30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+</a:t>
            </a:r>
            <a:r>
              <a:rPr lang="uk-UA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називають іонами </a:t>
            </a:r>
            <a:r>
              <a:rPr lang="uk-UA" sz="24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ліонія</a:t>
            </a:r>
            <a:r>
              <a:rPr lang="uk-UA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(H</a:t>
            </a:r>
            <a:r>
              <a:rPr lang="uk-UA" sz="2400" baseline="-25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uk-UA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O</a:t>
            </a:r>
            <a:r>
              <a:rPr lang="uk-UA" sz="2400" baseline="30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+</a:t>
            </a:r>
            <a:r>
              <a:rPr lang="uk-UA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- гідроксонію, Н</a:t>
            </a:r>
            <a:r>
              <a:rPr lang="uk-UA" sz="2400" baseline="-25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uk-UA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SO</a:t>
            </a:r>
            <a:r>
              <a:rPr lang="uk-UA" sz="2400" baseline="-25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r>
              <a:rPr lang="uk-UA" sz="2400" baseline="30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+ </a:t>
            </a:r>
            <a:r>
              <a:rPr lang="uk-UA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сульфонію, H</a:t>
            </a:r>
            <a:r>
              <a:rPr lang="uk-UA" sz="2400" baseline="-25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uk-UA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NO</a:t>
            </a:r>
            <a:r>
              <a:rPr lang="uk-UA" sz="2400" baseline="-25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uk-UA" sz="2400" baseline="30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+ </a:t>
            </a:r>
            <a:r>
              <a:rPr lang="uk-UA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нітронію, C</a:t>
            </a:r>
            <a:r>
              <a:rPr lang="uk-UA" sz="2400" baseline="-25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uk-UA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H</a:t>
            </a:r>
            <a:r>
              <a:rPr lang="uk-UA" sz="2400" baseline="-25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5</a:t>
            </a:r>
            <a:r>
              <a:rPr lang="uk-UA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COOH</a:t>
            </a:r>
            <a:r>
              <a:rPr lang="uk-UA" sz="2400" baseline="-25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uk-UA" sz="2400" baseline="30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+ </a:t>
            </a:r>
            <a:r>
              <a:rPr lang="uk-UA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етилоксонію), іони типу Solv</a:t>
            </a:r>
            <a:r>
              <a:rPr lang="uk-UA" sz="2400" baseline="30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uk-UA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-іонами </a:t>
            </a:r>
            <a:r>
              <a:rPr lang="uk-UA" sz="24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ліата</a:t>
            </a:r>
            <a:r>
              <a:rPr lang="uk-UA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(OH</a:t>
            </a:r>
            <a:r>
              <a:rPr lang="uk-UA" sz="2400" baseline="30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uk-UA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гідроксид, C</a:t>
            </a:r>
            <a:r>
              <a:rPr lang="uk-UA" sz="2400" baseline="-25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uk-UA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H</a:t>
            </a:r>
            <a:r>
              <a:rPr lang="uk-UA" sz="2400" baseline="-25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5</a:t>
            </a:r>
            <a:r>
              <a:rPr lang="uk-UA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O</a:t>
            </a:r>
            <a:r>
              <a:rPr lang="uk-UA" sz="2400" baseline="30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uk-UA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етилат, SO</a:t>
            </a:r>
            <a:r>
              <a:rPr lang="uk-UA" sz="2400" baseline="-25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r>
              <a:rPr lang="uk-UA" sz="2400" baseline="30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2–</a:t>
            </a:r>
            <a:r>
              <a:rPr lang="uk-UA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сульфат, NO</a:t>
            </a:r>
            <a:r>
              <a:rPr lang="uk-UA" sz="2400" baseline="-25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uk-UA" sz="2400" baseline="30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uk-UA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нітрат).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Скругленный прямоугольник 15"/>
          <p:cNvSpPr/>
          <p:nvPr/>
        </p:nvSpPr>
        <p:spPr>
          <a:xfrm>
            <a:off x="4067944" y="1779662"/>
            <a:ext cx="2376264" cy="864096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8194" name="Text Box 1"/>
          <p:cNvSpPr txBox="1">
            <a:spLocks noChangeArrowheads="1"/>
          </p:cNvSpPr>
          <p:nvPr/>
        </p:nvSpPr>
        <p:spPr bwMode="auto">
          <a:xfrm>
            <a:off x="287338" y="161925"/>
            <a:ext cx="8712200" cy="49244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 algn="l" rtl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ru-RU" altLang="ru-RU" sz="24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8195" name="Прямоугольник 2"/>
          <p:cNvSpPr>
            <a:spLocks noChangeArrowheads="1"/>
          </p:cNvSpPr>
          <p:nvPr/>
        </p:nvSpPr>
        <p:spPr bwMode="auto">
          <a:xfrm>
            <a:off x="395289" y="195263"/>
            <a:ext cx="8353425" cy="892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rtl="0"/>
            <a:r>
              <a:rPr lang="uk-UA" sz="2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Застосування закону мас до рівноваги іонізації води</a:t>
            </a:r>
            <a:r>
              <a:rPr lang="ru-RU" sz="2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US" sz="2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Іонний </a:t>
            </a:r>
            <a:r>
              <a:rPr lang="uk-UA" sz="2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добуток води</a:t>
            </a:r>
            <a:r>
              <a:rPr lang="ru-RU" sz="2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uk-UA" sz="2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818" name="Rectangle 2"/>
          <p:cNvSpPr>
            <a:spLocks noChangeArrowheads="1"/>
          </p:cNvSpPr>
          <p:nvPr/>
        </p:nvSpPr>
        <p:spPr bwMode="auto">
          <a:xfrm>
            <a:off x="251520" y="1141461"/>
            <a:ext cx="9144000" cy="1261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Вода – це слабкий електроліт, який іонізує на іони за рівнянням:</a:t>
            </a:r>
            <a:endParaRPr kumimoji="0" lang="uk-UA" sz="1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49263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H</a:t>
            </a:r>
            <a:r>
              <a:rPr kumimoji="0" lang="ru-RU" sz="1900" b="0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</a:t>
            </a:r>
            <a:r>
              <a:rPr kumimoji="0" lang="en-US" sz="1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O </a:t>
            </a:r>
            <a:r>
              <a:rPr kumimoji="0" lang="ru-RU" sz="1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↔ </a:t>
            </a:r>
            <a:r>
              <a:rPr kumimoji="0" lang="en-US" sz="1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H</a:t>
            </a:r>
            <a:r>
              <a:rPr kumimoji="0" lang="ru-RU" sz="1900" b="0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+</a:t>
            </a:r>
            <a:r>
              <a:rPr kumimoji="0" lang="ru-RU" sz="1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+ </a:t>
            </a:r>
            <a:r>
              <a:rPr kumimoji="0" lang="en-US" sz="1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OH</a:t>
            </a:r>
            <a:r>
              <a:rPr kumimoji="0" lang="ru-RU" sz="1900" b="0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</a:t>
            </a:r>
            <a:endParaRPr kumimoji="0" lang="uk-UA" sz="1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Відповідно до закону діючих мас:</a:t>
            </a:r>
            <a:endParaRPr kumimoji="0" lang="uk-UA" sz="1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sz="1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4817" name="Picture 1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211960" y="1851670"/>
            <a:ext cx="2000383" cy="730067"/>
          </a:xfrm>
          <a:prstGeom prst="rect">
            <a:avLst/>
          </a:prstGeom>
          <a:noFill/>
        </p:spPr>
      </p:pic>
      <p:sp>
        <p:nvSpPr>
          <p:cNvPr id="34819" name="Rectangle 3"/>
          <p:cNvSpPr>
            <a:spLocks noChangeArrowheads="1"/>
          </p:cNvSpPr>
          <p:nvPr/>
        </p:nvSpPr>
        <p:spPr bwMode="auto">
          <a:xfrm rot="10800000" flipV="1">
            <a:off x="179512" y="2787774"/>
            <a:ext cx="8964488" cy="2139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Оскільки дисоціація є дуже незначною (за температури 25°C значення константи становить 1,8·10</a:t>
            </a:r>
            <a:r>
              <a:rPr kumimoji="0" lang="ru-RU" sz="1900" b="0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-16</a:t>
            </a:r>
            <a:r>
              <a:rPr kumimoji="0" lang="ru-RU" sz="1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 моль/л), знаменник [H</a:t>
            </a:r>
            <a:r>
              <a:rPr kumimoji="0" lang="ru-RU" sz="1900" b="0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</a:t>
            </a:r>
            <a:r>
              <a:rPr kumimoji="0" lang="ru-RU" sz="1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O] приймають як недисоційовану воду, стала концентрація якої становить:</a:t>
            </a:r>
            <a:endParaRPr kumimoji="0" lang="uk-UA" sz="1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49263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[H</a:t>
            </a:r>
            <a:r>
              <a:rPr kumimoji="0" lang="ru-RU" sz="1900" b="0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</a:t>
            </a:r>
            <a:r>
              <a:rPr kumimoji="0" lang="ru-RU" sz="1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O] = 1000 г/л : 18 г/моль = 55,56 моль/л</a:t>
            </a:r>
            <a:endParaRPr kumimoji="0" lang="uk-UA" sz="1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Величина константи рівноваги є постійною за певної температури, тому її об'єднують з концентрацією води у величину </a:t>
            </a:r>
            <a:r>
              <a:rPr kumimoji="0" lang="ru-RU" sz="19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іонний добуток води</a:t>
            </a:r>
            <a:r>
              <a:rPr kumimoji="0" lang="ru-RU" sz="1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 K</a:t>
            </a:r>
            <a:r>
              <a:rPr kumimoji="0" lang="ru-RU" sz="1900" b="0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w</a:t>
            </a:r>
            <a:r>
              <a:rPr kumimoji="0" lang="ru-RU" sz="1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 :</a:t>
            </a:r>
            <a:endParaRPr kumimoji="0" lang="uk-UA" sz="1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49263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K</a:t>
            </a:r>
            <a:r>
              <a:rPr kumimoji="0" lang="en-US" sz="1900" b="0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w</a:t>
            </a:r>
            <a:r>
              <a:rPr kumimoji="0" lang="en-US" sz="1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 = K</a:t>
            </a:r>
            <a:r>
              <a:rPr kumimoji="0" lang="en-US" sz="1900" b="0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diss</a:t>
            </a:r>
            <a:r>
              <a:rPr kumimoji="0" lang="en-US" sz="1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 · [H</a:t>
            </a:r>
            <a:r>
              <a:rPr kumimoji="0" lang="en-US" sz="1900" b="0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</a:t>
            </a:r>
            <a:r>
              <a:rPr kumimoji="0" lang="en-US" sz="1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O] = [H</a:t>
            </a:r>
            <a:r>
              <a:rPr kumimoji="0" lang="en-US" sz="1900" b="0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+</a:t>
            </a:r>
            <a:r>
              <a:rPr kumimoji="0" lang="en-US" sz="1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][OH</a:t>
            </a:r>
            <a:r>
              <a:rPr kumimoji="0" lang="en-US" sz="1900" b="0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</a:t>
            </a:r>
            <a:r>
              <a:rPr kumimoji="0" lang="en-US" sz="1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]</a:t>
            </a:r>
            <a:endParaRPr kumimoji="0" lang="en-US" sz="1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 Box 1"/>
          <p:cNvSpPr txBox="1">
            <a:spLocks noChangeArrowheads="1"/>
          </p:cNvSpPr>
          <p:nvPr/>
        </p:nvSpPr>
        <p:spPr bwMode="auto">
          <a:xfrm>
            <a:off x="0" y="53578"/>
            <a:ext cx="9144000" cy="58007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 algn="l" rtl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</a:pPr>
            <a:endParaRPr lang="ru-RU" altLang="ru-RU" sz="23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32772" name="Rectangle 4"/>
          <p:cNvSpPr>
            <a:spLocks noChangeArrowheads="1"/>
          </p:cNvSpPr>
          <p:nvPr/>
        </p:nvSpPr>
        <p:spPr bwMode="auto">
          <a:xfrm>
            <a:off x="323528" y="452740"/>
            <a:ext cx="8640960" cy="41549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Значення K</a:t>
            </a:r>
            <a:r>
              <a:rPr kumimoji="0" lang="ru-RU" sz="2200" b="0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w</a:t>
            </a: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 розраховують, виходячи зі значень константи дисоціації. Наприклад, при температурі 25 °C воно становить:</a:t>
            </a:r>
            <a:endParaRPr kumimoji="0" lang="uk-UA" sz="2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49263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K</a:t>
            </a:r>
            <a:r>
              <a:rPr kumimoji="0" lang="ru-RU" sz="2200" b="0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w</a:t>
            </a: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 = 1,8·10</a:t>
            </a:r>
            <a:r>
              <a:rPr kumimoji="0" lang="ru-RU" sz="2200" b="0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-16</a:t>
            </a: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 · 55,56 = 10</a:t>
            </a:r>
            <a:r>
              <a:rPr kumimoji="0" lang="ru-RU" sz="2200" b="0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-14</a:t>
            </a: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 моль²/л²</a:t>
            </a:r>
            <a:endParaRPr kumimoji="0" lang="uk-UA" sz="2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На практиці часто користуються від'ємними логарифмами значень:</a:t>
            </a:r>
            <a:endParaRPr kumimoji="0" lang="uk-UA" sz="2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49263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-lg K</a:t>
            </a:r>
            <a:r>
              <a:rPr kumimoji="0" lang="ru-RU" sz="2200" b="0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w</a:t>
            </a: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 = pK</a:t>
            </a:r>
            <a:r>
              <a:rPr kumimoji="0" lang="ru-RU" sz="2200" b="0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w </a:t>
            </a:r>
            <a:r>
              <a:rPr kumimoji="0" lang="ru-RU" sz="22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= 14</a:t>
            </a:r>
            <a:endParaRPr kumimoji="0" lang="uk-UA" sz="2200" b="0" i="0" u="none" strike="noStrike" cap="none" normalizeH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На величину іонного добутку значною мірою впливає температура, оскільки при її зростанні підвищується</a:t>
            </a: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uk-UA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ступінь</a:t>
            </a:r>
            <a:r>
              <a:rPr kumimoji="0" lang="uk-UA" sz="22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дисоціації</a:t>
            </a: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  речовини. Так, за температури 100 °C показник pK</a:t>
            </a:r>
            <a:r>
              <a:rPr kumimoji="0" lang="ru-RU" sz="2200" b="0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w</a:t>
            </a: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 вже становить 12,265 (проти 14 за стандартної температури 25 °C).</a:t>
            </a:r>
            <a:endParaRPr kumimoji="0" lang="uk-UA" sz="2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lvl="0" indent="449263" defTabSz="914400" eaLnBrk="0" hangingPunct="0">
              <a:buClrTx/>
              <a:buSzTx/>
            </a:pPr>
            <a:r>
              <a:rPr lang="ru-RU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Прикладне значення іонного добутку води спирається на рівняння</a:t>
            </a:r>
          </a:p>
          <a:p>
            <a:pPr lvl="0" indent="449263" algn="ctr" defTabSz="914400" eaLnBrk="0" hangingPunct="0">
              <a:buClrTx/>
              <a:buSzTx/>
            </a:pPr>
            <a:r>
              <a:rPr lang="ru-RU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K</a:t>
            </a:r>
            <a:r>
              <a:rPr lang="ru-RU" sz="2200" baseline="-25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w</a:t>
            </a:r>
            <a:r>
              <a:rPr lang="ru-RU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 = [H</a:t>
            </a:r>
            <a:r>
              <a:rPr lang="ru-RU" sz="2200" baseline="30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+</a:t>
            </a:r>
            <a:r>
              <a:rPr lang="ru-RU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][OH</a:t>
            </a:r>
            <a:r>
              <a:rPr lang="ru-RU" sz="2200" baseline="30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]</a:t>
            </a: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sz="2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кругленный прямоугольник 8"/>
          <p:cNvSpPr/>
          <p:nvPr/>
        </p:nvSpPr>
        <p:spPr>
          <a:xfrm>
            <a:off x="3563888" y="1707654"/>
            <a:ext cx="2592288" cy="576064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30722" name="Rectangle 2"/>
          <p:cNvSpPr>
            <a:spLocks noChangeArrowheads="1"/>
          </p:cNvSpPr>
          <p:nvPr/>
        </p:nvSpPr>
        <p:spPr bwMode="auto">
          <a:xfrm>
            <a:off x="179512" y="458257"/>
            <a:ext cx="8352928" cy="1785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Виходячи з нього стає можливим розрахунок значень </a:t>
            </a: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hlinkClick r:id="rId3" tooltip="PH"/>
              </a:rPr>
              <a:t>pH</a:t>
            </a: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 та </a:t>
            </a: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hlinkClick r:id="rId4" tooltip="POH (ще не написана)"/>
              </a:rPr>
              <a:t>pOH</a:t>
            </a: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 Наприклад, у нейтральному середовищі концентрації іонів H</a:t>
            </a:r>
            <a:r>
              <a:rPr kumimoji="0" lang="ru-RU" sz="2200" b="0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+</a:t>
            </a: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 та OH</a:t>
            </a:r>
            <a:r>
              <a:rPr kumimoji="0" lang="ru-RU" sz="2200" b="0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</a:t>
            </a: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 є рівними:</a:t>
            </a:r>
            <a:endParaRPr kumimoji="0" lang="uk-UA" sz="2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49263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449263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2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[H</a:t>
            </a:r>
            <a:r>
              <a:rPr kumimoji="0" lang="ru-RU" sz="2200" b="0" i="0" u="none" strike="noStrike" cap="none" normalizeH="0" baseline="3000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+</a:t>
            </a:r>
            <a:r>
              <a:rPr kumimoji="0" lang="ru-RU" sz="22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] = [OH</a:t>
            </a:r>
            <a:r>
              <a:rPr kumimoji="0" lang="ru-RU" sz="2200" b="0" i="0" u="none" strike="noStrike" cap="none" normalizeH="0" baseline="3000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</a:t>
            </a:r>
            <a:r>
              <a:rPr kumimoji="0" lang="ru-RU" sz="22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] =</a:t>
            </a: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 </a:t>
            </a:r>
            <a:endParaRPr kumimoji="0" lang="ru-RU" sz="2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21" name="Picture 1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408783" y="1851670"/>
            <a:ext cx="459361" cy="360040"/>
          </a:xfrm>
          <a:prstGeom prst="rect">
            <a:avLst/>
          </a:prstGeom>
          <a:noFill/>
        </p:spPr>
      </p:pic>
      <p:sp>
        <p:nvSpPr>
          <p:cNvPr id="30723" name="Rectangle 3"/>
          <p:cNvSpPr>
            <a:spLocks noChangeArrowheads="1"/>
          </p:cNvSpPr>
          <p:nvPr/>
        </p:nvSpPr>
        <p:spPr bwMode="auto">
          <a:xfrm>
            <a:off x="0" y="2546489"/>
            <a:ext cx="9144000" cy="1785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Так, за температури 25 °C значення K</a:t>
            </a:r>
            <a:r>
              <a:rPr kumimoji="0" lang="ru-RU" sz="2200" b="0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w</a:t>
            </a: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 становить 10</a:t>
            </a:r>
            <a:r>
              <a:rPr kumimoji="0" lang="ru-RU" sz="2200" b="0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-14</a:t>
            </a: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тому у нейтральному середовищі pH і pOH дорівнюватимуть:</a:t>
            </a:r>
            <a:endParaRPr kumimoji="0" lang="uk-UA" sz="2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49263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[H</a:t>
            </a:r>
            <a:r>
              <a:rPr kumimoji="0" lang="ru-RU" sz="2200" b="0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+</a:t>
            </a: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] = [OH</a:t>
            </a:r>
            <a:r>
              <a:rPr kumimoji="0" lang="ru-RU" sz="2200" b="0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</a:t>
            </a: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] = 10</a:t>
            </a:r>
            <a:r>
              <a:rPr kumimoji="0" lang="ru-RU" sz="2200" b="0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-7</a:t>
            </a: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 моль/л; </a:t>
            </a:r>
          </a:p>
          <a:p>
            <a:pPr marL="0" marR="0" lvl="0" indent="449263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або</a:t>
            </a:r>
            <a:endParaRPr kumimoji="0" lang="uk-UA" sz="2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49263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pH = pOH = ½ · 14 = 7</a:t>
            </a:r>
            <a:endParaRPr kumimoji="0" lang="ru-RU" sz="2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1"/>
          <p:cNvSpPr>
            <a:spLocks noChangeArrowheads="1"/>
          </p:cNvSpPr>
          <p:nvPr/>
        </p:nvSpPr>
        <p:spPr bwMode="auto">
          <a:xfrm>
            <a:off x="-144892" y="267494"/>
            <a:ext cx="928279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all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Розрахунок </a:t>
            </a:r>
            <a:r>
              <a:rPr kumimoji="0" lang="ru-RU" sz="2000" b="1" i="0" u="none" strike="noStrik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</a:t>
            </a:r>
            <a:r>
              <a:rPr kumimoji="0" lang="ru-RU" sz="2000" b="1" i="0" u="none" strike="noStrike" cap="all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 розчинів кислот, основ, солей, амфолітів.</a:t>
            </a:r>
            <a:endParaRPr kumimoji="0" lang="ru-RU" sz="2800" b="1" i="0" u="none" strike="noStrike" cap="all" normalizeH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674" name="Rectangle 2"/>
          <p:cNvSpPr>
            <a:spLocks noChangeArrowheads="1"/>
          </p:cNvSpPr>
          <p:nvPr/>
        </p:nvSpPr>
        <p:spPr bwMode="auto">
          <a:xfrm>
            <a:off x="251520" y="814516"/>
            <a:ext cx="8496944" cy="4493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200" b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 Розрахунок рН розчинів сильних кислот і основ.</a:t>
            </a:r>
          </a:p>
          <a:p>
            <a:r>
              <a:rPr lang="uk-UA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	Запишемо реакцію дисоціації сильної кислоти</a:t>
            </a:r>
          </a:p>
          <a:p>
            <a:pPr algn="ctr"/>
            <a:r>
              <a:rPr lang="uk-UA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HA + HS </a:t>
            </a:r>
            <a:r>
              <a:rPr lang="uk-UA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</a:t>
            </a:r>
            <a:r>
              <a:rPr lang="uk-UA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SH</a:t>
            </a:r>
            <a:r>
              <a:rPr lang="uk-UA" sz="2200" baseline="-25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uk-UA" sz="2200" baseline="30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+</a:t>
            </a:r>
            <a:r>
              <a:rPr lang="uk-UA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+ A</a:t>
            </a:r>
            <a:r>
              <a:rPr lang="uk-UA" sz="2200" baseline="30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–</a:t>
            </a:r>
            <a:endParaRPr lang="uk-UA" sz="2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uk-UA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або для спрощення виразу:</a:t>
            </a:r>
          </a:p>
          <a:p>
            <a:pPr algn="ctr"/>
            <a:r>
              <a:rPr lang="uk-UA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uk-UA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</a:t>
            </a:r>
            <a:r>
              <a:rPr lang="uk-UA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Н</a:t>
            </a:r>
            <a:r>
              <a:rPr lang="uk-UA" sz="2200" baseline="30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+</a:t>
            </a:r>
            <a:r>
              <a:rPr lang="uk-UA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+ А</a:t>
            </a:r>
            <a:r>
              <a:rPr lang="uk-UA" sz="2200" baseline="30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uk-UA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uk-UA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	Тут та в подальших розрахунках припустимо, що f</a:t>
            </a:r>
            <a:r>
              <a:rPr lang="uk-UA" sz="2200" baseline="-25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uk-UA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= 1, тоді в розчині сильної кислоти  В такому випадку:</a:t>
            </a:r>
          </a:p>
          <a:p>
            <a:pPr algn="ctr"/>
            <a:r>
              <a:rPr lang="uk-UA" sz="2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рН = -</a:t>
            </a:r>
            <a:r>
              <a:rPr lang="en-US" sz="22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lg</a:t>
            </a:r>
            <a:r>
              <a:rPr lang="ru-RU" sz="2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[</a:t>
            </a:r>
            <a:r>
              <a:rPr lang="en-US" sz="2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H</a:t>
            </a:r>
            <a:r>
              <a:rPr lang="ru-RU" sz="2200" b="1" baseline="30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+</a:t>
            </a:r>
            <a:r>
              <a:rPr lang="ru-RU" sz="2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]</a:t>
            </a:r>
            <a:endParaRPr lang="uk-UA" sz="22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uk-UA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для розчину сильної кислоти НА.</a:t>
            </a:r>
          </a:p>
          <a:p>
            <a:pPr lvl="0" indent="449263" defTabSz="914400">
              <a:buClrTx/>
              <a:buSzTx/>
            </a:pPr>
            <a:r>
              <a:rPr lang="uk-UA" sz="2200" i="1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Приклад 1.</a:t>
            </a:r>
            <a:r>
              <a:rPr lang="uk-UA" sz="2200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C</a:t>
            </a:r>
            <a:r>
              <a:rPr lang="uk-UA" sz="2200" baseline="-30000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m</a:t>
            </a:r>
            <a:r>
              <a:rPr lang="uk-UA" sz="2200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(HCl) = 0,01 моль/л.</a:t>
            </a:r>
            <a:endParaRPr lang="uk-UA" sz="2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indent="449263" defTabSz="914400" eaLnBrk="0" hangingPunct="0">
              <a:buClrTx/>
              <a:buSzTx/>
            </a:pPr>
            <a:r>
              <a:rPr lang="uk-UA" sz="2200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[H</a:t>
            </a:r>
            <a:r>
              <a:rPr lang="uk-UA" sz="2200" baseline="30000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+</a:t>
            </a:r>
            <a:r>
              <a:rPr lang="uk-UA" sz="2200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] =C</a:t>
            </a:r>
            <a:r>
              <a:rPr lang="uk-UA" sz="2200" baseline="-30000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HCl</a:t>
            </a:r>
            <a:r>
              <a:rPr lang="uk-UA" sz="2200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= 0,01 = 10</a:t>
            </a:r>
            <a:r>
              <a:rPr lang="uk-UA" sz="2200" baseline="30000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–2</a:t>
            </a:r>
            <a:r>
              <a:rPr lang="uk-UA" sz="2200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моль/л. </a:t>
            </a:r>
          </a:p>
          <a:p>
            <a:pPr lvl="0" indent="449263" defTabSz="914400" eaLnBrk="0" hangingPunct="0">
              <a:buClrTx/>
              <a:buSzTx/>
            </a:pPr>
            <a:r>
              <a:rPr lang="uk-UA" sz="2200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Тоді pH = –lgC</a:t>
            </a:r>
            <a:r>
              <a:rPr lang="uk-UA" sz="2200" baseline="-30000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HCl</a:t>
            </a:r>
            <a:r>
              <a:rPr lang="uk-UA" sz="2200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= –lg10</a:t>
            </a:r>
            <a:r>
              <a:rPr lang="uk-UA" sz="2200" baseline="30000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–2</a:t>
            </a:r>
            <a:r>
              <a:rPr lang="uk-UA" sz="2200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= 2,00.</a:t>
            </a:r>
            <a:endParaRPr lang="uk-UA" sz="2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sz="2200" b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1"/>
          <p:cNvSpPr>
            <a:spLocks noChangeArrowheads="1"/>
          </p:cNvSpPr>
          <p:nvPr/>
        </p:nvSpPr>
        <p:spPr bwMode="auto">
          <a:xfrm>
            <a:off x="0" y="-26933"/>
            <a:ext cx="8892480" cy="5262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 Аналогічно в розчині сильної основи В:</a:t>
            </a:r>
          </a:p>
          <a:p>
            <a:pPr indent="449263" defTabSz="914400" eaLnBrk="0" hangingPunct="0">
              <a:buClrTx/>
              <a:buSzTx/>
            </a:pPr>
            <a:r>
              <a:rPr lang="uk-UA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ВОН </a:t>
            </a:r>
            <a:r>
              <a:rPr lang="uk-UA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</a:t>
            </a:r>
            <a:r>
              <a:rPr lang="uk-UA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В</a:t>
            </a:r>
            <a:r>
              <a:rPr lang="uk-UA" sz="2400" baseline="30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+</a:t>
            </a:r>
            <a:r>
              <a:rPr lang="uk-UA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+ ОН</a:t>
            </a:r>
            <a:r>
              <a:rPr lang="uk-UA" sz="2400" baseline="30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uk-UA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pOH</a:t>
            </a: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=  -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log</a:t>
            </a: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[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OH</a:t>
            </a:r>
            <a:r>
              <a:rPr kumimoji="0" lang="uk-UA" sz="2400" b="0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</a:t>
            </a: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]</a:t>
            </a:r>
            <a:endParaRPr kumimoji="0" lang="uk-UA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рН = 14 - 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pOH</a:t>
            </a:r>
            <a:endParaRPr kumimoji="0" lang="uk-UA" sz="24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449263"/>
            <a:r>
              <a:rPr kumimoji="0" lang="uk-UA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Приклад 2.</a:t>
            </a: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C</a:t>
            </a:r>
            <a:r>
              <a:rPr kumimoji="0" lang="uk-UA" sz="2400" b="0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m</a:t>
            </a: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(NaOH) = 10</a:t>
            </a:r>
            <a:r>
              <a:rPr kumimoji="0" lang="uk-UA" sz="2400" b="0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–2</a:t>
            </a: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моль/л; </a:t>
            </a:r>
          </a:p>
          <a:p>
            <a:pPr marL="449263"/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[OH</a:t>
            </a:r>
            <a:r>
              <a:rPr kumimoji="0" lang="uk-UA" sz="2400" b="0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–</a:t>
            </a: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] = C</a:t>
            </a:r>
            <a:r>
              <a:rPr kumimoji="0" lang="uk-UA" sz="2400" b="0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NaOH</a:t>
            </a: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= </a:t>
            </a:r>
            <a:r>
              <a:rPr lang="uk-UA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10</a:t>
            </a:r>
            <a:r>
              <a:rPr lang="uk-UA" sz="2400" baseline="30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–2</a:t>
            </a:r>
            <a:r>
              <a:rPr lang="uk-UA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моль/л; </a:t>
            </a:r>
          </a:p>
          <a:p>
            <a:pPr marL="449263"/>
            <a:r>
              <a:rPr lang="uk-UA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O</a:t>
            </a:r>
            <a:r>
              <a:rPr lang="uk-UA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H = –lg10</a:t>
            </a:r>
            <a:r>
              <a:rPr lang="uk-UA" sz="2400" baseline="30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–2</a:t>
            </a:r>
            <a:r>
              <a:rPr lang="uk-UA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= 2,0</a:t>
            </a: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; </a:t>
            </a:r>
          </a:p>
          <a:p>
            <a:pPr marL="449263"/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pH</a:t>
            </a: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= 14-2 = 12</a:t>
            </a:r>
          </a:p>
          <a:p>
            <a:pPr marL="449263" algn="just"/>
            <a:r>
              <a:rPr lang="uk-UA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	Подібні розрахунки можна проводити лише в тому випадку, якщо в розчині немає інших джерел протонів або якщо ними можна знехтувати. Так, наприклад, при концентраціях сильних кислот (основ) менших від 1</a:t>
            </a:r>
            <a:r>
              <a:rPr lang="uk-UA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</a:t>
            </a:r>
            <a:r>
              <a:rPr lang="uk-UA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10</a:t>
            </a:r>
            <a:r>
              <a:rPr lang="uk-UA" sz="2400" baseline="30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–4</a:t>
            </a:r>
            <a:r>
              <a:rPr lang="uk-UA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моль/л слід враховувати дисоціацію води.</a:t>
            </a: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endParaRPr kumimoji="0" lang="uk-UA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Скругленный прямоугольник 18"/>
          <p:cNvSpPr/>
          <p:nvPr/>
        </p:nvSpPr>
        <p:spPr>
          <a:xfrm>
            <a:off x="5220072" y="3723878"/>
            <a:ext cx="2160240" cy="1008112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2267744" y="3723878"/>
            <a:ext cx="2160240" cy="1008112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pic>
        <p:nvPicPr>
          <p:cNvPr id="24580" name="Picture 4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411760" y="3867893"/>
            <a:ext cx="1810122" cy="741853"/>
          </a:xfrm>
          <a:prstGeom prst="rect">
            <a:avLst/>
          </a:prstGeom>
          <a:noFill/>
        </p:spPr>
      </p:pic>
      <p:pic>
        <p:nvPicPr>
          <p:cNvPr id="24579" name="Picture 3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320883" y="3867894"/>
            <a:ext cx="1915413" cy="720080"/>
          </a:xfrm>
          <a:prstGeom prst="rect">
            <a:avLst/>
          </a:prstGeom>
          <a:noFill/>
        </p:spPr>
      </p:pic>
      <p:sp>
        <p:nvSpPr>
          <p:cNvPr id="24581" name="Rectangle 5"/>
          <p:cNvSpPr>
            <a:spLocks noChangeArrowheads="1"/>
          </p:cNvSpPr>
          <p:nvPr/>
        </p:nvSpPr>
        <p:spPr bwMode="auto">
          <a:xfrm>
            <a:off x="323528" y="411510"/>
            <a:ext cx="8316416" cy="378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4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Розрахунок рН розчинів слабких кислот і основ.</a:t>
            </a:r>
            <a:endParaRPr kumimoji="0" lang="uk-UA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 розчинах слабких кислот необхідно враховувати, що не всі молекули кислоти розпадаються на іони. Слабкі кислоти (НА) та основи (ВОН) у водних розчинах іонізують не повністю (частково), наприклад:</a:t>
            </a:r>
            <a:endParaRPr kumimoji="0" lang="uk-UA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49263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HA </a:t>
            </a: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Symbol" pitchFamily="18" charset="2"/>
              </a:rPr>
              <a:t></a:t>
            </a: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H</a:t>
            </a:r>
            <a:r>
              <a:rPr kumimoji="0" lang="uk-UA" sz="2400" b="0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Symbol" pitchFamily="18" charset="2"/>
              </a:rPr>
              <a:t>+</a:t>
            </a: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Symbol" pitchFamily="18" charset="2"/>
              </a:rPr>
              <a:t> + A</a:t>
            </a:r>
            <a:r>
              <a:rPr kumimoji="0" lang="uk-UA" sz="2400" b="0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Symbol" pitchFamily="18" charset="2"/>
              </a:rPr>
              <a:t>–</a:t>
            </a:r>
            <a:endParaRPr kumimoji="0" lang="uk-UA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  <a:sym typeface="Symbol" pitchFamily="18" charset="2"/>
            </a:endParaRPr>
          </a:p>
          <a:p>
            <a:pPr marL="0" marR="0" lvl="0" indent="449263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Symbol" pitchFamily="18" charset="2"/>
              </a:rPr>
              <a:t>ВОН </a:t>
            </a: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В</a:t>
            </a:r>
            <a:r>
              <a:rPr kumimoji="0" lang="uk-UA" sz="2400" b="0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Symbol" pitchFamily="18" charset="2"/>
              </a:rPr>
              <a:t>+</a:t>
            </a: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Symbol" pitchFamily="18" charset="2"/>
              </a:rPr>
              <a:t> + ОН</a:t>
            </a:r>
            <a:r>
              <a:rPr kumimoji="0" lang="uk-UA" sz="2400" b="0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Symbol" pitchFamily="18" charset="2"/>
              </a:rPr>
              <a:t>–</a:t>
            </a:r>
            <a:endParaRPr kumimoji="0" lang="uk-UA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  <a:sym typeface="Symbol" pitchFamily="18" charset="2"/>
            </a:endParaRP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Symbol" pitchFamily="18" charset="2"/>
              </a:rPr>
              <a:t>Отже, іонізація в розчинах таких кислот і основ повинна підкорятися закону діючих мас:</a:t>
            </a:r>
            <a:endParaRPr kumimoji="0" lang="uk-UA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  <a:sym typeface="Symbol" pitchFamily="18" charset="2"/>
            </a:endParaRP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  <a:sym typeface="Symbol" pitchFamily="18" charset="2"/>
            </a:endParaRPr>
          </a:p>
        </p:txBody>
      </p:sp>
      <p:sp>
        <p:nvSpPr>
          <p:cNvPr id="24582" name="Rectangle 6"/>
          <p:cNvSpPr>
            <a:spLocks noChangeArrowheads="1"/>
          </p:cNvSpPr>
          <p:nvPr/>
        </p:nvSpPr>
        <p:spPr bwMode="auto">
          <a:xfrm>
            <a:off x="0" y="9334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4584" name="Rectangle 8"/>
          <p:cNvSpPr>
            <a:spLocks noChangeArrowheads="1"/>
          </p:cNvSpPr>
          <p:nvPr/>
        </p:nvSpPr>
        <p:spPr bwMode="auto">
          <a:xfrm>
            <a:off x="0" y="16859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1619672" y="2643758"/>
            <a:ext cx="5688632" cy="936104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1" name="Rectangle 7"/>
          <p:cNvSpPr>
            <a:spLocks noChangeArrowheads="1"/>
          </p:cNvSpPr>
          <p:nvPr/>
        </p:nvSpPr>
        <p:spPr bwMode="auto">
          <a:xfrm>
            <a:off x="323528" y="483518"/>
            <a:ext cx="8028384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</a:t>
            </a: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аким чином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отримані </a:t>
            </a: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рівняння застосовують для розрахунку pH і pOH у розчинах слабких кислот та основ.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З виразу для констант рівноваги слабкої кислоти або слабкої основи можуть бути отримані формули для розрахунку рівноважних концентрацій </a:t>
            </a: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[H</a:t>
            </a:r>
            <a:r>
              <a:rPr kumimoji="0" lang="uk-UA" sz="2400" b="0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+</a:t>
            </a: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]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і </a:t>
            </a: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[OH</a:t>
            </a:r>
            <a:r>
              <a:rPr kumimoji="0" lang="uk-UA" sz="2400" b="0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</a:t>
            </a: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]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: </a:t>
            </a:r>
            <a:endParaRPr kumimoji="0" lang="uk-UA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763688" y="2859782"/>
            <a:ext cx="2240582" cy="492249"/>
          </a:xfrm>
          <a:prstGeom prst="rect">
            <a:avLst/>
          </a:prstGeom>
          <a:noFill/>
        </p:spPr>
      </p:pic>
      <p:pic>
        <p:nvPicPr>
          <p:cNvPr id="13" name="Picture 1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644008" y="2859782"/>
            <a:ext cx="2246116" cy="432048"/>
          </a:xfrm>
          <a:prstGeom prst="rect">
            <a:avLst/>
          </a:prstGeom>
          <a:noFill/>
        </p:spPr>
      </p:pic>
      <p:sp>
        <p:nvSpPr>
          <p:cNvPr id="14" name="Rectangle 9"/>
          <p:cNvSpPr>
            <a:spLocks noChangeArrowheads="1"/>
          </p:cNvSpPr>
          <p:nvPr/>
        </p:nvSpPr>
        <p:spPr bwMode="auto">
          <a:xfrm>
            <a:off x="-36512" y="3900993"/>
            <a:ext cx="91440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Значення К</a:t>
            </a:r>
            <a:r>
              <a:rPr kumimoji="0" lang="ru-RU" sz="2400" b="0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і К</a:t>
            </a:r>
            <a:r>
              <a:rPr kumimoji="0" lang="en-US" sz="2400" b="0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b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для багатьох кислот (К</a:t>
            </a:r>
            <a:r>
              <a:rPr kumimoji="0" lang="ru-RU" sz="2400" b="0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) та </a:t>
            </a: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основ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(К</a:t>
            </a:r>
            <a:r>
              <a:rPr kumimoji="0" lang="en-US" sz="2400" b="0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b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) </a:t>
            </a: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наведено в довідковій літературі.</a:t>
            </a:r>
            <a:endParaRPr kumimoji="0" lang="uk-UA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Скругленный прямоугольник 19"/>
          <p:cNvSpPr/>
          <p:nvPr/>
        </p:nvSpPr>
        <p:spPr>
          <a:xfrm>
            <a:off x="3779912" y="4011910"/>
            <a:ext cx="1152128" cy="72008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3419872" y="1419622"/>
            <a:ext cx="1656184" cy="72008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5362" name="Прямоугольник 2"/>
          <p:cNvSpPr>
            <a:spLocks noChangeArrowheads="1"/>
          </p:cNvSpPr>
          <p:nvPr/>
        </p:nvSpPr>
        <p:spPr bwMode="auto">
          <a:xfrm>
            <a:off x="35496" y="339502"/>
            <a:ext cx="864096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rtl="0"/>
            <a:r>
              <a:rPr lang="uk-UA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Обчислити </a:t>
            </a:r>
            <a:r>
              <a:rPr lang="uk-UA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[H</a:t>
            </a:r>
            <a:r>
              <a:rPr lang="uk-UA" sz="2000" baseline="30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+</a:t>
            </a:r>
            <a:r>
              <a:rPr lang="uk-UA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], pH в 0,4% розчині ціановодневої (синильної) кислоти.</a:t>
            </a:r>
          </a:p>
        </p:txBody>
      </p:sp>
      <p:sp>
        <p:nvSpPr>
          <p:cNvPr id="15363" name="Прямоугольник 3"/>
          <p:cNvSpPr>
            <a:spLocks noChangeArrowheads="1"/>
          </p:cNvSpPr>
          <p:nvPr/>
        </p:nvSpPr>
        <p:spPr bwMode="auto">
          <a:xfrm>
            <a:off x="323528" y="771551"/>
            <a:ext cx="8172772" cy="203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rtl="0"/>
            <a:r>
              <a:rPr lang="uk-UA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Ціановоднева кислота - слабка кислота і в розчині вона іонізує не повністю</a:t>
            </a:r>
            <a:r>
              <a:rPr lang="uk-UA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HCN </a:t>
            </a:r>
            <a:r>
              <a:rPr lang="uk-UA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</a:t>
            </a:r>
            <a:r>
              <a:rPr lang="uk-UA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H</a:t>
            </a:r>
            <a:r>
              <a:rPr lang="uk-UA" baseline="30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+</a:t>
            </a:r>
            <a:r>
              <a:rPr lang="uk-UA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+ 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CN</a:t>
            </a:r>
            <a:r>
              <a:rPr lang="uk-UA" baseline="30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endParaRPr lang="uk-UA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US" baseline="-25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HA</a:t>
            </a:r>
            <a:r>
              <a:rPr lang="uk-UA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= 5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⸱</a:t>
            </a:r>
            <a:r>
              <a:rPr lang="uk-UA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10</a:t>
            </a:r>
            <a:r>
              <a:rPr lang="uk-UA" baseline="30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-10</a:t>
            </a:r>
          </a:p>
          <a:p>
            <a:r>
              <a:rPr lang="uk-UA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Вираз для константи іонізації:</a:t>
            </a:r>
          </a:p>
          <a:p>
            <a:r>
              <a:rPr lang="uk-UA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endParaRPr lang="uk-UA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 rtl="0"/>
            <a:endParaRPr lang="uk-UA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368" name="Прямоугольник 8"/>
          <p:cNvSpPr>
            <a:spLocks noChangeArrowheads="1"/>
          </p:cNvSpPr>
          <p:nvPr/>
        </p:nvSpPr>
        <p:spPr bwMode="auto">
          <a:xfrm>
            <a:off x="323528" y="2067694"/>
            <a:ext cx="8317805" cy="25853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uk-UA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uk-UA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означимо </a:t>
            </a:r>
            <a:r>
              <a:rPr lang="uk-UA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[H</a:t>
            </a:r>
            <a:r>
              <a:rPr lang="uk-UA" baseline="30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+</a:t>
            </a:r>
            <a:r>
              <a:rPr lang="uk-UA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] = x , тоді за рівнянням іонізації</a:t>
            </a:r>
            <a:r>
              <a:rPr lang="uk-UA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: </a:t>
            </a:r>
          </a:p>
          <a:p>
            <a:pPr algn="ctr"/>
            <a:r>
              <a:rPr lang="uk-UA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[H</a:t>
            </a:r>
            <a:r>
              <a:rPr lang="uk-UA" baseline="30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+</a:t>
            </a:r>
            <a:r>
              <a:rPr lang="uk-UA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]=[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CN</a:t>
            </a:r>
            <a:r>
              <a:rPr lang="uk-UA" baseline="30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uk-UA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]=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endParaRPr lang="uk-UA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uk-UA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Рівноважна концентрація неіонізованої кислоти дорівнює початковій концентрації кислоти (С) за вирахуванням концентрації іонізованої частини (x):</a:t>
            </a:r>
          </a:p>
          <a:p>
            <a:pPr algn="ctr"/>
            <a:r>
              <a:rPr lang="uk-UA" dirty="0" smtClean="0">
                <a:solidFill>
                  <a:schemeClr val="tx1"/>
                </a:solidFill>
              </a:rPr>
              <a:t>[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HCN</a:t>
            </a:r>
            <a:r>
              <a:rPr lang="uk-UA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]= С – 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endParaRPr lang="uk-UA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uk-UA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Так як ціановоднева кислота слабо іонізує на іони, то допустивши x&lt;&lt;C, можна прийняти Cx ≈ C, тоді</a:t>
            </a:r>
          </a:p>
          <a:p>
            <a:endParaRPr lang="uk-UA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uk-UA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48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uk-UA"/>
          </a:p>
        </p:txBody>
      </p:sp>
      <p:pic>
        <p:nvPicPr>
          <p:cNvPr id="20481" name="Picture 1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491880" y="1563638"/>
            <a:ext cx="1485900" cy="476250"/>
          </a:xfrm>
          <a:prstGeom prst="rect">
            <a:avLst/>
          </a:prstGeom>
          <a:noFill/>
        </p:spPr>
      </p:pic>
      <p:sp>
        <p:nvSpPr>
          <p:cNvPr id="2048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uk-UA"/>
          </a:p>
        </p:txBody>
      </p:sp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995936" y="4083918"/>
            <a:ext cx="695325" cy="438150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Скругленный прямоугольник 20"/>
          <p:cNvSpPr/>
          <p:nvPr/>
        </p:nvSpPr>
        <p:spPr>
          <a:xfrm>
            <a:off x="2339752" y="3579862"/>
            <a:ext cx="4248472" cy="936104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3203848" y="1563638"/>
            <a:ext cx="2736304" cy="72008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1691680" y="339502"/>
            <a:ext cx="1584176" cy="432048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pic>
        <p:nvPicPr>
          <p:cNvPr id="18435" name="Picture 3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763688" y="411510"/>
            <a:ext cx="1343025" cy="276225"/>
          </a:xfrm>
          <a:prstGeom prst="rect">
            <a:avLst/>
          </a:prstGeom>
          <a:noFill/>
        </p:spPr>
      </p:pic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347864" y="1707654"/>
            <a:ext cx="2419350" cy="419100"/>
          </a:xfrm>
          <a:prstGeom prst="rect">
            <a:avLst/>
          </a:prstGeom>
          <a:noFill/>
        </p:spPr>
      </p:pic>
      <p:sp>
        <p:nvSpPr>
          <p:cNvPr id="18436" name="Rectangle 4"/>
          <p:cNvSpPr>
            <a:spLocks noChangeArrowheads="1"/>
          </p:cNvSpPr>
          <p:nvPr/>
        </p:nvSpPr>
        <p:spPr bwMode="auto">
          <a:xfrm>
            <a:off x="323528" y="339502"/>
            <a:ext cx="1319913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звідки:</a:t>
            </a: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437" name="Rectangle 5"/>
          <p:cNvSpPr>
            <a:spLocks noChangeArrowheads="1"/>
          </p:cNvSpPr>
          <p:nvPr/>
        </p:nvSpPr>
        <p:spPr bwMode="auto">
          <a:xfrm>
            <a:off x="0" y="643503"/>
            <a:ext cx="91440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де </a:t>
            </a:r>
            <a:r>
              <a:rPr kumimoji="0" lang="uk-UA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 – молярна концентрація електроліту.</a:t>
            </a:r>
            <a:endParaRPr kumimoji="0" lang="uk-UA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Для переведення масової процентної частки HCN у молярну концентрацію скористаємося формулою: </a:t>
            </a:r>
            <a:endParaRPr kumimoji="0" lang="uk-UA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438" name="Rectangle 6"/>
          <p:cNvSpPr>
            <a:spLocks noChangeArrowheads="1"/>
          </p:cNvSpPr>
          <p:nvPr/>
        </p:nvSpPr>
        <p:spPr bwMode="auto">
          <a:xfrm>
            <a:off x="251520" y="2201838"/>
            <a:ext cx="8640960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де:</a:t>
            </a:r>
            <a:r>
              <a:rPr kumimoji="0" lang="uk-UA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ρ – густина розчину ціановодневої кислоти (г/см</a:t>
            </a:r>
            <a:r>
              <a:rPr kumimoji="0" lang="uk-UA" b="0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3</a:t>
            </a:r>
            <a:r>
              <a:rPr kumimoji="0" lang="uk-UA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), прийнята рівною 1 г/см</a:t>
            </a:r>
            <a:r>
              <a:rPr kumimoji="0" lang="uk-UA" b="0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3</a:t>
            </a:r>
            <a:r>
              <a:rPr kumimoji="0" lang="uk-UA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через малу концентрацію розчину; </a:t>
            </a:r>
            <a:endParaRPr kumimoji="0" lang="uk-UA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uk-UA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ω – концентрація ціановодневої кислоти (%);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endParaRPr kumimoji="0" lang="uk-UA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uk-UA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 – молярна маса ціановодневої кислоти. </a:t>
            </a:r>
            <a:endParaRPr kumimoji="0" lang="uk-UA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Розрахуємо рН:</a:t>
            </a:r>
            <a:endParaRPr kumimoji="0" lang="uk-UA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439" name="Rectangle 7"/>
          <p:cNvSpPr>
            <a:spLocks noChangeArrowheads="1"/>
          </p:cNvSpPr>
          <p:nvPr/>
        </p:nvSpPr>
        <p:spPr bwMode="auto">
          <a:xfrm>
            <a:off x="-252536" y="4155926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4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рН = -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lg </a:t>
            </a:r>
            <a:r>
              <a:rPr kumimoji="0" lang="uk-UA" sz="14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8,6⸱10</a:t>
            </a:r>
            <a:r>
              <a:rPr kumimoji="0" lang="uk-UA" sz="1400" b="0" i="0" u="none" strike="noStrike" cap="none" normalizeH="0" baseline="3000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-6</a:t>
            </a:r>
            <a:r>
              <a:rPr kumimoji="0" lang="uk-UA" sz="14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 = 5,06</a:t>
            </a:r>
            <a:endParaRPr kumimoji="0" lang="uk-UA" sz="1800" b="0" i="0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441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uk-UA"/>
          </a:p>
        </p:txBody>
      </p:sp>
      <p:pic>
        <p:nvPicPr>
          <p:cNvPr id="18440" name="Picture 8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486000" y="3726160"/>
            <a:ext cx="3886200" cy="285750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67544" y="483518"/>
            <a:ext cx="8424936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	Розчини, що зберігають постійне значення рН </a:t>
            </a: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при додаванні невеликих кількостей сильних кислот і лугів, а також при розведенні, називаються протолітичними буферними системами.</a:t>
            </a:r>
            <a:endParaRPr lang="uk-UA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uk-UA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	Здатність деяких розчинів зберігати незмінною концентрацію іонів водню отримала назва буферної дії, яка є основним механізмом протолітичного гомеостазу</a:t>
            </a:r>
          </a:p>
          <a:p>
            <a:pPr algn="just"/>
            <a:r>
              <a:rPr lang="uk-UA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	Буферні розчини - це суміші слабкої основи або слабкої кислоти та їх солі. </a:t>
            </a: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 буферних розчинах, згідно з теорією Бренстеда</a:t>
            </a:r>
            <a:r>
              <a:rPr lang="uk-UA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Лоурі, головними «діючими» компонентами є донор та акцептор протонів.</a:t>
            </a:r>
            <a:endParaRPr lang="uk-UA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79512" y="627534"/>
            <a:ext cx="8208912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	Причина виникнення в розчинах нової якості – буферної дії – полягає у поєднанні кількох протолітичних рівноваг.</a:t>
            </a:r>
          </a:p>
          <a:p>
            <a:pPr algn="ctr"/>
            <a:r>
              <a:rPr lang="uk-UA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В(основа) + Н</a:t>
            </a:r>
            <a:r>
              <a:rPr lang="uk-UA" sz="2400" baseline="30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+</a:t>
            </a:r>
            <a:r>
              <a:rPr lang="uk-UA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⇄ НВ</a:t>
            </a:r>
            <a:r>
              <a:rPr lang="uk-UA" sz="2400" baseline="30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+</a:t>
            </a:r>
            <a:r>
              <a:rPr lang="uk-UA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(супр. кислота)</a:t>
            </a:r>
          </a:p>
          <a:p>
            <a:pPr algn="ctr"/>
            <a:r>
              <a:rPr lang="uk-UA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НА(кислота) ⇄ Н</a:t>
            </a:r>
            <a:r>
              <a:rPr lang="uk-UA" sz="2400" baseline="30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+</a:t>
            </a:r>
            <a:r>
              <a:rPr lang="uk-UA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+ А</a:t>
            </a:r>
            <a:r>
              <a:rPr lang="uk-UA" sz="2400" baseline="30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uk-UA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(супр. основа)</a:t>
            </a:r>
          </a:p>
          <a:p>
            <a:pPr algn="just"/>
            <a:r>
              <a:rPr lang="uk-UA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	Сполучені кислотно-основні пари НВ</a:t>
            </a:r>
            <a:r>
              <a:rPr lang="uk-UA" sz="2400" baseline="30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+</a:t>
            </a:r>
            <a:r>
              <a:rPr lang="uk-UA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/В і НА/А</a:t>
            </a:r>
            <a:r>
              <a:rPr lang="uk-UA" sz="2400" baseline="30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uk-UA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називають буферними системами, які являють собою суміщені рівноваги процесів іонізації та гідролізу. </a:t>
            </a:r>
            <a:endParaRPr lang="uk-UA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fade/>
  </p:transition>
</p:sld>
</file>

<file path=ppt/theme/theme1.xml><?xml version="1.0" encoding="utf-8"?>
<a:theme xmlns:a="http://schemas.openxmlformats.org/drawingml/2006/main" name="Техническая">
  <a:themeElements>
    <a:clrScheme name="Яркая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Техническая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Техниче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tf89910445_win32</Template>
  <TotalTime>1763</TotalTime>
  <Words>538</Words>
  <Application>Microsoft Office PowerPoint</Application>
  <PresentationFormat>Экран (16:9)</PresentationFormat>
  <Paragraphs>121</Paragraphs>
  <Slides>20</Slides>
  <Notes>16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7" baseType="lpstr">
      <vt:lpstr>Arial</vt:lpstr>
      <vt:lpstr>Calibri</vt:lpstr>
      <vt:lpstr>Franklin Gothic Book</vt:lpstr>
      <vt:lpstr>Symbol</vt:lpstr>
      <vt:lpstr>Times New Roman</vt:lpstr>
      <vt:lpstr>Wingdings 2</vt:lpstr>
      <vt:lpstr>Техническая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Наталья</dc:creator>
  <cp:lastModifiedBy>Олексій Володимирович Нікітін</cp:lastModifiedBy>
  <cp:revision>113</cp:revision>
  <cp:lastPrinted>1601-01-01T00:00:00Z</cp:lastPrinted>
  <dcterms:created xsi:type="dcterms:W3CDTF">2009-09-07T11:41:42Z</dcterms:created>
  <dcterms:modified xsi:type="dcterms:W3CDTF">2023-02-13T07:30:43Z</dcterms:modified>
</cp:coreProperties>
</file>