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94737" autoAdjust="0"/>
  </p:normalViewPr>
  <p:slideViewPr>
    <p:cSldViewPr>
      <p:cViewPr varScale="1">
        <p:scale>
          <a:sx n="80" d="100"/>
          <a:sy n="80" d="100"/>
        </p:scale>
        <p:origin x="1450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24579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16388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5125" cy="1248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 rtl="0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77305F-45B8-4310-8DA0-DAE1368D6F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06E5D8-963F-4E20-88BF-5053F9E8FA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6A98A7-AFCB-490A-9316-111C52FB77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D25BD7-1036-4082-B95B-88D16A6779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37054-390B-46CC-B2E3-6DC67073C3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28D5B-CE1E-4777-8F1E-89D6DF18DC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D9FC30-8671-491C-9174-B5DA6CA086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46C186-FB20-426F-8721-733DDDD4AD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76F06-7869-4C20-ACF8-7FB63BE836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E9FBF-D2E3-4721-A2E8-C6833CA530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24C080-DFF1-414E-BC66-DA53E97400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767638" cy="18240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52F67-3EFD-4C05-96C7-58E60E635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5A3D66A-804B-48B4-B289-5BBF229EDC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251520" y="836712"/>
            <a:ext cx="8642350" cy="504971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ClrTx/>
              <a:buFontTx/>
              <a:buNone/>
              <a:defRPr/>
            </a:pPr>
            <a:r>
              <a:rPr lang="ru-RU" sz="2400" b="1" dirty="0" smtClean="0">
                <a:solidFill>
                  <a:srgbClr val="009900"/>
                </a:solidFill>
              </a:rPr>
              <a:t>Одеський національний медичний університет</a:t>
            </a:r>
          </a:p>
          <a:p>
            <a:pPr algn="ctr" rtl="0">
              <a:buClrTx/>
              <a:buFontTx/>
              <a:buNone/>
              <a:defRPr/>
            </a:pPr>
            <a:r>
              <a:rPr lang="ru-RU" sz="2800" b="1" dirty="0" smtClean="0">
                <a:solidFill>
                  <a:srgbClr val="009900"/>
                </a:solidFill>
              </a:rPr>
              <a:t>Фармацевтичний факультет</a:t>
            </a:r>
          </a:p>
          <a:p>
            <a:pPr algn="ctr" rtl="0">
              <a:buClrTx/>
              <a:buFontTx/>
              <a:buNone/>
              <a:defRPr/>
            </a:pPr>
            <a:r>
              <a:rPr lang="ru-RU" sz="2800" b="1" dirty="0" smtClean="0">
                <a:solidFill>
                  <a:srgbClr val="009900"/>
                </a:solidFill>
              </a:rPr>
              <a:t>Кафедра фармацевтичної хімії</a:t>
            </a:r>
            <a:r>
              <a:rPr lang="ru-RU" sz="2800" b="1" dirty="0" smtClean="0">
                <a:solidFill>
                  <a:srgbClr val="336699"/>
                </a:solidFill>
              </a:rPr>
              <a:t/>
            </a:r>
            <a:br>
              <a:rPr lang="ru-RU" sz="2800" b="1" dirty="0" smtClean="0">
                <a:solidFill>
                  <a:srgbClr val="336699"/>
                </a:solidFill>
              </a:rPr>
            </a:br>
            <a:endParaRPr lang="ru-RU" sz="2800" b="1" dirty="0" smtClean="0">
              <a:solidFill>
                <a:srgbClr val="336699"/>
              </a:solidFill>
            </a:endParaRPr>
          </a:p>
          <a:p>
            <a:pPr algn="ctr" rtl="0">
              <a:buClrTx/>
              <a:buFontTx/>
              <a:buNone/>
              <a:defRPr/>
            </a:pPr>
            <a:r>
              <a:rPr lang="en-US" sz="3200" b="1" i="1" dirty="0" err="1" smtClean="0">
                <a:solidFill>
                  <a:schemeClr val="tx2"/>
                </a:solidFill>
              </a:rPr>
              <a:t>Лекц</a:t>
            </a:r>
            <a:r>
              <a:rPr lang="ru-RU" sz="3200" b="1" i="1" dirty="0" smtClean="0">
                <a:solidFill>
                  <a:schemeClr val="tx2"/>
                </a:solidFill>
              </a:rPr>
              <a:t>і</a:t>
            </a:r>
            <a:r>
              <a:rPr lang="en-US" sz="3200" b="1" i="1" dirty="0" smtClean="0">
                <a:solidFill>
                  <a:schemeClr val="tx2"/>
                </a:solidFill>
              </a:rPr>
              <a:t>я №</a:t>
            </a:r>
            <a:r>
              <a:rPr lang="ru-RU" sz="3200" b="1" i="1" dirty="0" smtClean="0">
                <a:solidFill>
                  <a:schemeClr val="tx2"/>
                </a:solidFill>
              </a:rPr>
              <a:t>4</a:t>
            </a:r>
            <a:endParaRPr lang="en-US" sz="3200" b="1" i="1" dirty="0" smtClean="0">
              <a:solidFill>
                <a:schemeClr val="tx2"/>
              </a:solidFill>
            </a:endParaRPr>
          </a:p>
          <a:p>
            <a:pPr algn="ctr" rtl="0">
              <a:buClrTx/>
              <a:buFontTx/>
              <a:buNone/>
              <a:defRPr/>
            </a:pPr>
            <a:endParaRPr lang="en-US" sz="3200" b="1" i="1" dirty="0" smtClean="0">
              <a:solidFill>
                <a:schemeClr val="tx2"/>
              </a:solidFill>
            </a:endParaRPr>
          </a:p>
          <a:p>
            <a:pPr algn="l" rtl="0"/>
            <a:r>
              <a:rPr lang="uk-UA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Окисно-відновні рівноваги. Використання закону діючих мас до окисно-</a:t>
            </a:r>
            <a:r>
              <a:rPr lang="uk-UA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відновнихрівноваг.Окісно</a:t>
            </a:r>
            <a:r>
              <a:rPr lang="uk-UA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відновнийпотенціал</a:t>
            </a:r>
            <a:r>
              <a:rPr lang="uk-UA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рівняння Нернста</a:t>
            </a:r>
            <a:r>
              <a:rPr lang="uk-UA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Фактори, що впливають на перебіг окисно-відновних реакцій.</a:t>
            </a:r>
            <a:endParaRPr lang="en-US" sz="3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260648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Окисно-відновні реакції в аналітичній хімії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2867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Окисно-відновні реакції – це реакції, що супроводжуються переходом електронів від одних частинок (атомів, молекул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іонів) до інших, що призводить до зміни ступенів окиснення елементів.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785926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Окиснення –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процес,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якому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відбувається віддача</a:t>
            </a:r>
            <a:b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електронів атомом,молекулою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 іоном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 rtl="0"/>
            <a:endParaRPr lang="uk-UA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708920"/>
            <a:ext cx="334059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39552" y="371703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Відновлення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процес,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якому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відбувається приєднання</a:t>
            </a:r>
            <a:b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електронів атомом, молекулою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 іоном: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365104"/>
            <a:ext cx="331236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95536" y="5733256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якості </a:t>
            </a:r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відновлювачів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аналітичн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ої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хімії частіше всього застосовують: H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SnCl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S, H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Na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якості </a:t>
            </a:r>
            <a:r>
              <a:rPr lang="uk-UA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окислювачів-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Cl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Br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H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K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KMnO</a:t>
            </a:r>
            <a:r>
              <a:rPr lang="uk-UA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HNO</a:t>
            </a:r>
            <a:r>
              <a:rPr lang="uk-UA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інші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260648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uk-UA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окисно-відновних</a:t>
            </a: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реакцій</a:t>
            </a:r>
            <a:endParaRPr lang="uk-UA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323528" y="836712"/>
            <a:ext cx="85689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 основних</a:t>
            </a:r>
            <a:r>
              <a:rPr kumimoji="0" lang="uk-UA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типів</a:t>
            </a:r>
            <a:r>
              <a:rPr kumimoji="0" lang="uk-UA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окисно-відновних реакцій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відносяться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наступні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–міжмолекулярні окисно-відновні реакції(елементи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що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змінюють ступінь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окиснення, знаходяться в складі різних молекул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):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988840"/>
            <a:ext cx="465581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23528" y="3212976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–</a:t>
            </a:r>
            <a:r>
              <a:rPr kumimoji="0" lang="uk-UA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внутрішньомолекулярні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окисно-відновні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реакції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(елементи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що 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змінюють ступінь </a:t>
            </a:r>
            <a:r>
              <a:rPr kumimoji="0" lang="uk-UA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окиснення,входять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 складу однієї молекули):</a:t>
            </a:r>
            <a:endParaRPr kumimoji="0" lang="uk-UA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4005064"/>
            <a:ext cx="340498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95536" y="486916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–реакції </a:t>
            </a:r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диспропорціонування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самоокислення-самовідновлення) (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атоми одного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 того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 елемента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різному змінюють ступінь окислення):</a:t>
            </a:r>
          </a:p>
        </p:txBody>
      </p:sp>
      <p:pic>
        <p:nvPicPr>
          <p:cNvPr id="9" name="Рисунок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5661248"/>
            <a:ext cx="3451473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332656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загальному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вигляді окисно-відновний процес виражається</a:t>
            </a:r>
            <a:b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наступним чином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980728"/>
            <a:ext cx="189051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51520" y="1700808"/>
            <a:ext cx="85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Red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-відновник-частка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що віддає електрони;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Ox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окислювач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-частка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яка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здатна приймати електрони.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23528" y="2420888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ource Code Pro Black" pitchFamily="49" charset="0"/>
                <a:cs typeface="Times New Roman" pitchFamily="18" charset="0"/>
              </a:rPr>
              <a:t>Таким чином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ource Code Pro Black" pitchFamily="49" charset="0"/>
                <a:cs typeface="Times New Roman" pitchFamily="18" charset="0"/>
              </a:rPr>
              <a:t>, ми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ource Code Pro Black" pitchFamily="49" charset="0"/>
                <a:cs typeface="Times New Roman" pitchFamily="18" charset="0"/>
              </a:rPr>
              <a:t>маємо справу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ource Code Pro Black" pitchFamily="49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ource Code Pro Black" pitchFamily="49" charset="0"/>
                <a:cs typeface="Times New Roman" pitchFamily="18" charset="0"/>
              </a:rPr>
              <a:t>з пов'язаною окисно-відновною або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ource Code Pro Black" pitchFamily="49" charset="0"/>
                <a:cs typeface="Times New Roman" pitchFamily="18" charset="0"/>
              </a:rPr>
              <a:t>редокс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ource Code Pro Black" pitchFamily="49" charset="0"/>
                <a:cs typeface="Times New Roman" pitchFamily="18" charset="0"/>
              </a:rPr>
              <a:t>-парою.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Source Code Pro Black" pitchFamily="49" charset="0"/>
              <a:cs typeface="Times New Roman" pitchFamily="18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23528" y="3212976"/>
            <a:ext cx="8640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якості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найпростіших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редокс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-пар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можна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привести наступні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Fe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3+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 Fe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2+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Cе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4+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 Cе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3+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т.д. Обидві форми цих пар представляють собою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одноатомні іони, в яких здійснюється безпосередній перехід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електронів від однієї частинки до інший.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323528" y="4509120"/>
            <a:ext cx="86409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Частіше мають місце більше складні процеси,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яких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одночасно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переходять електрони і атоми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наприклад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5445224"/>
            <a:ext cx="309634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404664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 eaLnBrk="0" hangingPunct="0"/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Окисно-відновна реакція може відбуватися лише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безпосередній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взаємодії окислювача (окисленої форми)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однієї пов'язаної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редокс-пари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 відновниками (відновленою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формою) іншої пов'язаної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редокс-пари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При цьому загальна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редокс-реакція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складається з двох приватних: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420888"/>
            <a:ext cx="3120380" cy="102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251520" y="3933056"/>
            <a:ext cx="835292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Таким чином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кожну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окисно-відновну реакцію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можна уявити як суму двох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напівреакцій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Одна з них відображає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перетворення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окисника,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інша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відновника.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395536" y="476672"/>
            <a:ext cx="84249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Окисно-відновний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потенціал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323528" y="1237402"/>
            <a:ext cx="856895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Поділ окисно-відновних реакцій на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напівреакції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є не тільки формальним прийомом, котрий полегшує розуміння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процесу передачі електронів, але має цілком певний фізичний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сенс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Якщо компоненти кожної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напівреакції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помістити в різні судини,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розчини яких з'єднані сольовим містком (трубка, заповнена гелем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агар-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агара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насиченим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розчином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KCl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), опустити в кожну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посудин інертні електроди(платиновий) і замкнути їх 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гальванометр, то останній покаже наявність електричного струму.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Такий пристрій називають гальванічним елементом, а кожен з судин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розчином і платинової дротом -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напівелементом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04664"/>
            <a:ext cx="4393679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467544" y="3645024"/>
            <a:ext cx="81369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Схема гальванічного елемента: 1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–платинові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електроди; 2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–електролітичний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ключ (трубка,заповнена розчином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КСl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 3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–потенціометр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4 – склянка.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467544" y="476672"/>
            <a:ext cx="83164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проходженні реакції в гальванічному елементі хімічна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енергія перетворюється в електричну.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Електрорушійна сила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(ЕРС)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гальванічного елемента представляє собою різницю потенціалів двох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електродів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3747531" y="1844824"/>
            <a:ext cx="17058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ЕРС = Е</a:t>
            </a:r>
            <a:r>
              <a:rPr kumimoji="0" lang="uk-UA" sz="2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-Е</a:t>
            </a:r>
            <a:r>
              <a:rPr kumimoji="0" lang="uk-UA" sz="2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539552" y="2430760"/>
            <a:ext cx="82809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характеризує здатність електронів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відновника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переходити до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окисника.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251520" y="3140968"/>
            <a:ext cx="86409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Потенціал окремою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редокс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-пари (у нашому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прикладі Fe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/Fe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Cе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4+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/Се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3+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виміряти не можливо. У зв'язку з цим зазначене завдання вирішують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шляхом комбінування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напівелемента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потенціал якого необхідно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визначити, з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напівелементом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потенціал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якого прийнятий за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стандарт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У якості такого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напівелемента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(електрода) використовують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стандартний водневий електрод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5373216"/>
            <a:ext cx="1828031" cy="50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251520" y="692696"/>
            <a:ext cx="853244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Потенціал цього електрода прийнятий рівним нулю при всіх температурах.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Враховуючи, що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ЕРС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гальванічного елемента дорівнює різниці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потенціалів електродів (Е</a:t>
            </a:r>
            <a:r>
              <a:rPr kumimoji="0" lang="uk-UA" sz="2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Е</a:t>
            </a:r>
            <a:r>
              <a:rPr kumimoji="0" lang="uk-UA" sz="2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та Е</a:t>
            </a:r>
            <a:r>
              <a:rPr kumimoji="0" lang="uk-UA" sz="2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0 (стандартний водневий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електрод): для зазначеного гальванічного елемента будемо мати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ЕРС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Е1. Таким чином, потенціал даного електрода дорівнює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ЕРС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гальванічного елемента, котрий складається з цього електрода 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стандартного водневого електрода.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випадку, коли всі компоненти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напівреакції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знаходяться 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стандартному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стані,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uk-UA" sz="2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отенціал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такого електрода називають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стандартним електродним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потенціалом і позначають Е</a:t>
            </a:r>
            <a:r>
              <a:rPr kumimoji="0" lang="uk-UA" sz="2000" b="1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179512" y="4086944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Залежність між реальним рівноважним окисно-відновним потенціалом електрода (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потенціал електрода в нестандартних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умовах - Е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 стандартним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електродним потенціалом (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</a:t>
            </a:r>
            <a:r>
              <a:rPr kumimoji="0" lang="uk-UA" sz="2000" b="1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передається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рівнянням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Нернста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251520" y="620688"/>
            <a:ext cx="8712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Рівняння Нернста: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/>
            <a:endParaRPr lang="uk-UA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1196752"/>
            <a:ext cx="2943741" cy="836290"/>
          </a:xfrm>
          <a:prstGeom prst="rect">
            <a:avLst/>
          </a:prstGeom>
          <a:noFill/>
        </p:spPr>
      </p:pic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1187624" y="4149080"/>
            <a:ext cx="67687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[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Ox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ru-RU" sz="20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[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Red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]–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концентрації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окисленої і відновленої</a:t>
            </a:r>
            <a:r>
              <a:rPr kumimoji="0" lang="uk-UA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 речовини відповідно, зведені в ступінь, рівні відповідним </a:t>
            </a:r>
            <a:r>
              <a:rPr kumimoji="0" lang="uk-UA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стехіометричним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коефіцієнтам.</a:t>
            </a:r>
            <a:endParaRPr kumimoji="0" lang="uk-UA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2285206"/>
            <a:ext cx="7704856" cy="176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де: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універсальна газова постійна; 8,312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/(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моль·К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Т – абсолютна температура; К</a:t>
            </a:r>
            <a:endParaRPr lang="uk-UA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 –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постійна Фарадея; 96500 К</a:t>
            </a:r>
            <a:endParaRPr lang="uk-UA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кількість електронів, які беруть участь в електродному процесі</a:t>
            </a:r>
            <a:endParaRPr lang="uk-UA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395536" y="260648"/>
            <a:ext cx="835292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 в рівняння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напівреакції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крім окисленої і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відновленої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 входять і інші іони, то їх концентрації (активності) 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бути включені в рівняння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Нернста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467544" y="1276209"/>
            <a:ext cx="84249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 потенціал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редокс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-пари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MnO</a:t>
            </a:r>
            <a:r>
              <a:rPr kumimoji="0" lang="uk-UA" sz="1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uk-UA" sz="12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/Mn</a:t>
            </a:r>
            <a:r>
              <a:rPr kumimoji="0" lang="uk-UA" sz="12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2+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для якої рівняння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напівреакції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має вигляд: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988840"/>
            <a:ext cx="3213348" cy="54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467544" y="2618229"/>
            <a:ext cx="7992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Обчислюють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рівнянням: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100387"/>
            <a:ext cx="4450233" cy="126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67544" y="4221088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Якщо в рівняння </a:t>
            </a:r>
            <a:r>
              <a:rPr lang="uk-UA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Нернста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підставити чисельні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значення констант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 перейти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десяткового логарифму,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температури 25°С воно приймає вигляд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5301208"/>
            <a:ext cx="2520305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251520" y="688057"/>
            <a:ext cx="8424936" cy="487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Стандартний потенціал </a:t>
            </a:r>
            <a:r>
              <a:rPr kumimoji="0" lang="uk-UA" sz="23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редокс-системи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використовують в якості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об'єктивної характеристики окисно-відновних властивостей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сполук. Чим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більше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позитивне значення стандартного потенціалу,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тим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сильніше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окисник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У той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 відновлені форми сильних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окисників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мають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слабо вираженими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відновними властивостями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і, навпаки, окислені форми сильних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відновників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мають слабку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окислювальну властивість.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Таким чином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окисно-відновні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реакції протікають в бік утворення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більш </a:t>
            </a:r>
            <a:r>
              <a:rPr kumimoji="0" lang="uk-UA" sz="23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слабк</a:t>
            </a:r>
            <a:r>
              <a:rPr kumimoji="0" lang="ru-RU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их 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окисників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відновників </a:t>
            </a:r>
            <a:r>
              <a:rPr kumimoji="0" lang="uk-UA" sz="23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більш сильних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3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395536" y="620688"/>
            <a:ext cx="8424936" cy="5009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Порівняння величин стандартних потенціалів може бути використано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передбачення напрямку окисно-відновної реакції.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Проте слід враховувати, що стандартні потенціали можуть значно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відрізнятися від реальних і напрямок реакції може змінюватися.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rtl="0" eaLnBrk="0" hangingPunct="0">
              <a:lnSpc>
                <a:spcPct val="150000"/>
              </a:lnSpc>
              <a:buClrTx/>
              <a:buSzTx/>
            </a:pP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величину реального потенціалу здійснюють вплив такі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фактори, як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середовища,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концентрація реагентів,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комплексоутворення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 ін.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l" rtl="0" eaLnBrk="0" hangingPunct="0">
              <a:lnSpc>
                <a:spcPct val="150000"/>
              </a:lnSpc>
              <a:buClrTx/>
              <a:buSzTx/>
            </a:pPr>
            <a:endParaRPr kumimoji="0" lang="uk-UA" sz="21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692696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 eaLnBrk="0" hangingPunct="0">
              <a:lnSpc>
                <a:spcPct val="150000"/>
              </a:lnSpc>
              <a:buClrTx/>
              <a:buSzTx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Існує наступне правило для створення реакційної середи,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необхідної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оптимального перебігу процесу: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якщо в результаті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окисно-відновної реакції накопичуються H</a:t>
            </a:r>
            <a:r>
              <a:rPr kumimoji="0" lang="uk-UA" sz="2400" b="1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або ОН</a:t>
            </a:r>
            <a:r>
              <a:rPr kumimoji="0" lang="uk-UA" sz="2400" b="1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-іони, то необхідно створити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середовище, яке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має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протилежні властивості (лужні або кислі </a:t>
            </a:r>
            <a:r>
              <a:rPr kumimoji="0" lang="uk-UA" sz="2400" b="1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відповідно</a:t>
            </a:r>
            <a:r>
              <a:rPr kumimoji="0" lang="uk-UA" sz="2400" b="1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1950</TotalTime>
  <Words>924</Words>
  <Application>Microsoft Office PowerPoint</Application>
  <PresentationFormat>Экран (4:3)</PresentationFormat>
  <Paragraphs>60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Source Code Pro Black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Олексій Володимирович Нікітін</cp:lastModifiedBy>
  <cp:revision>144</cp:revision>
  <cp:lastPrinted>1601-01-01T00:00:00Z</cp:lastPrinted>
  <dcterms:created xsi:type="dcterms:W3CDTF">2009-09-07T11:41:42Z</dcterms:created>
  <dcterms:modified xsi:type="dcterms:W3CDTF">2023-03-13T07:26:35Z</dcterms:modified>
</cp:coreProperties>
</file>